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UESSH+MS-UIGothic"/>
      <p:regular r:id="rId16"/>
    </p:embeddedFont>
    <p:embeddedFont>
      <p:font typeface="DWAOVC+DKTIGT+ArialMT"/>
      <p:regular r:id="rId17"/>
    </p:embeddedFont>
    <p:embeddedFont>
      <p:font typeface="VSGHBU+OURFQC+MicrosoftYaHei-Bold"/>
      <p:regular r:id="rId18"/>
    </p:embeddedFont>
    <p:embeddedFont>
      <p:font typeface="JJIQON+JBFNMO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C66F0-DA87-443A-AEC8-6CC38ED3B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99239-8F1F-49CE-B6A7-5C7C59D6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F9C04-083D-4098-95F0-EDF1DE45E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1365A-5D0A-41A8-ACB5-B94448525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FAB17-7E70-4CE2-AAB0-591935627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BCA7A-17D5-4624-BB95-A5ADC8827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ABD88-4FB4-4F6B-8EEB-4DDBA1A09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32F78-71AF-4E85-88A7-21822A041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994DC-0005-4D80-A3D5-01517F6E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0DECB-34DE-4CF8-8EA9-7E796EF3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5A15D-3A68-4553-BF54-5054E5FF4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06120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24100" y="2306204"/>
            <a:ext cx="8675369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EUESSH+MS-UIGothic"/>
                <a:cs typeface="EUESSH+MS-UIGothic"/>
              </a:rPr>
              <a:t>百家争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鸣</a:t>
            </a:r>
            <a:r>
              <a:rPr sz="4950">
                <a:solidFill>
                  <a:srgbClr val="603200"/>
                </a:solidFill>
                <a:latin typeface="EUESSH+MS-UIGothic"/>
                <a:cs typeface="EUESSH+MS-UIGothic"/>
              </a:rPr>
              <a:t>和儒家思想的形</a:t>
            </a:r>
          </a:p>
          <a:p>
            <a:pPr marL="942975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EUESSH+MS-UIGothic"/>
                <a:cs typeface="EUESSH+MS-UIGothic"/>
              </a:rPr>
              <a:t>成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EUESSH+MS-UIGothic"/>
                <a:cs typeface="EUESSH+MS-UIGothic"/>
              </a:rPr>
              <a:t>件新人教版必修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872930"/>
            <a:ext cx="3404620" cy="1343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DWAOVC+DKTIGT+ArialMT"/>
                <a:cs typeface="DWAOVC+DKTIGT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UESSH+MS-UIGothic"/>
                <a:cs typeface="EUESSH+MS-UIGothic"/>
              </a:rPr>
              <a:t>百家争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鸣</a:t>
            </a:r>
            <a:r>
              <a:rPr sz="2400">
                <a:solidFill>
                  <a:srgbClr val="603200"/>
                </a:solidFill>
                <a:latin typeface="EUESSH+MS-UIGothic"/>
                <a:cs typeface="EUESSH+MS-UIGothic"/>
              </a:rPr>
              <a:t>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603200"/>
                </a:solidFill>
                <a:latin typeface="EUESSH+MS-UIGothic"/>
                <a:cs typeface="EUESSH+MS-UIGothic"/>
              </a:rPr>
              <a:t>代背景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DWAOVC+DKTIGT+ArialMT"/>
                <a:cs typeface="DWAOVC+DKTIGT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UESSH+MS-UIGothic"/>
                <a:cs typeface="EUESSH+MS-UIGothic"/>
              </a:rPr>
              <a:t>儒家思想的形成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992435"/>
            <a:ext cx="4439861" cy="1903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DWAOVC+DKTIGT+ArialMT"/>
                <a:cs typeface="DWAOVC+DKTIGT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UESSH+MS-UIGothic"/>
                <a:cs typeface="EUESSH+MS-UIGothic"/>
              </a:rPr>
              <a:t>儒家思想的核心内容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DWAOVC+DKTIGT+ArialMT"/>
                <a:cs typeface="DWAOVC+DKTIGT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UESSH+MS-UIGothic"/>
                <a:cs typeface="EUESSH+MS-UIGothic"/>
              </a:rPr>
              <a:t>百家争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鸣</a:t>
            </a:r>
            <a:r>
              <a:rPr sz="2400">
                <a:solidFill>
                  <a:srgbClr val="603200"/>
                </a:solidFill>
                <a:latin typeface="EUESSH+MS-UIGothic"/>
                <a:cs typeface="EUESSH+MS-UIGothic"/>
              </a:rPr>
              <a:t>与儒家思想的影响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DWAOVC+DKTIGT+ArialMT"/>
                <a:cs typeface="DWAOVC+DKTIGT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603200"/>
                </a:solidFill>
                <a:latin typeface="EUESSH+MS-UIGothic"/>
                <a:cs typeface="EUESSH+MS-UIGothic"/>
              </a:rPr>
              <a:t>代社会中的儒家思想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VSGHBU+OURFQC+MicrosoftYaHei-Bold"/>
                <a:cs typeface="VSGHBU+OURFQ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6790" y="280921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EUESSH+MS-UIGothic"/>
                <a:cs typeface="EUESSH+MS-UIGothic"/>
              </a:rPr>
              <a:t>百家争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鸣</a:t>
            </a:r>
            <a:r>
              <a:rPr sz="4500">
                <a:solidFill>
                  <a:srgbClr val="603200"/>
                </a:solidFill>
                <a:latin typeface="EUESSH+MS-UIGothic"/>
                <a:cs typeface="EUESSH+MS-UIGothic"/>
              </a:rPr>
              <a:t>的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时</a:t>
            </a:r>
            <a:r>
              <a:rPr sz="4500">
                <a:solidFill>
                  <a:srgbClr val="603200"/>
                </a:solidFill>
                <a:latin typeface="EUESSH+MS-UIGothic"/>
                <a:cs typeface="EUESSH+MS-UIGothic"/>
              </a:rPr>
              <a:t>代背景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UESSH+MS-UIGothic"/>
                <a:cs typeface="EUESSH+MS-UIGothic"/>
              </a:rPr>
              <a:t>政治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9A6930"/>
                </a:solidFill>
                <a:latin typeface="EUESSH+MS-UIGothic"/>
                <a:cs typeface="EUESSH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春秋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期，周王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一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期的政治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各种思想流派的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起提供了土壤。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9362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室衰微，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诸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侯割据，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致社会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动荡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不安。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206275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各国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纷纷进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法和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改革，以求富国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兵，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实现统</a:t>
            </a:r>
            <a:r>
              <a:rPr sz="1500">
                <a:solidFill>
                  <a:srgbClr val="633301"/>
                </a:solidFill>
                <a:latin typeface="EUESSH+MS-UIGothic"/>
                <a:cs typeface="EUESSH+MS-UIGothic"/>
              </a:rPr>
              <a:t>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经济环</a:t>
            </a:r>
            <a:r>
              <a:rPr sz="3000">
                <a:solidFill>
                  <a:srgbClr val="9A6930"/>
                </a:solidFill>
                <a:latin typeface="EUESSH+MS-UIGothic"/>
                <a:cs typeface="EUESSH+MS-UIGothic"/>
              </a:rPr>
              <a:t> 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随着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器牛耕的推广，生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得到极大提高，封建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得到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土地私有化加速，新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地主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崛起，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阶级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关系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经济环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境的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百家争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供了物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和社会基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UESSH+MS-UIGothic"/>
                <a:cs typeface="EUESSH+MS-UIGothic"/>
              </a:rPr>
              <a:t>文化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9A6930"/>
                </a:solidFill>
                <a:latin typeface="EUESSH+MS-UIGothic"/>
                <a:cs typeface="EUESSH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私学的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起与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起，打破了官府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教育的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垄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断，培养了大量人才。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士人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阶层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跃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于各国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为谋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求个人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展而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极奔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文化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境的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松和多元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百家争</a:t>
            </a:r>
          </a:p>
          <a:p>
            <a:pPr marL="190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提供了思想交流的平台。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VSGHBU+OURFQC+MicrosoftYaHei-Bold"/>
                <a:cs typeface="VSGHBU+OURFQ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8290" y="280921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EUESSH+MS-UIGothic"/>
                <a:cs typeface="EUESSH+MS-UIGothic"/>
              </a:rPr>
              <a:t>儒家思想的形成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UESSH+MS-UIGothic"/>
                <a:cs typeface="EUESSH+MS-UIGothic"/>
              </a:rPr>
              <a:t>儒家思想的起源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儒家思想的起源可以追溯到春秋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期，当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于大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革之中，各种思想流派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纷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孔子是儒家思想的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始人，他主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、</a:t>
            </a:r>
            <a:r>
              <a:rPr sz="15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礼制</a:t>
            </a:r>
            <a:r>
              <a:rPr sz="15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和</a:t>
            </a:r>
            <a:r>
              <a:rPr sz="15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德治</a:t>
            </a:r>
            <a:r>
              <a:rPr sz="15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人与人之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的和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与秩序。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孔子之后，儒家思想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了孟子和荀子等代表人物的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展，逐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形成了完整的哲学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UESSH+MS-UIGothic"/>
                <a:cs typeface="EUESSH+MS-UIGothic"/>
              </a:rPr>
              <a:t>体系。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UESSH+MS-UIGothic"/>
                <a:cs typeface="EUESSH+MS-UIGothic"/>
              </a:rPr>
              <a:t>儒家思想的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A6930"/>
                </a:solidFill>
                <a:latin typeface="EUESSH+MS-UIGothic"/>
                <a:cs typeface="EUESSH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儒家思想在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期得到了广泛的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播和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用，成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社会的主流思想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之一。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1459" y="223557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宋明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期，儒家思想出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了新的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了程朱理学和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陆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王心学等学派，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一步丰富了儒家思想的内涵。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武帝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期，儒家思想被确立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官方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为维护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封建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治的重要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ESSH+MS-UIGothic"/>
                <a:cs typeface="EUESSH+MS-UIGothic"/>
              </a:rPr>
              <a:t>思想武器。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UESSH+MS-UIGothic"/>
                <a:cs typeface="EUESSH+MS-UIGothic"/>
              </a:rPr>
              <a:t>儒家思想的代表人物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JIQON+JBFNMO+MicrosoftYaHei"/>
                <a:cs typeface="JJIQON+JBFNM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EUESSH+MS-UIGothic"/>
                <a:cs typeface="EUESSH+MS-UIGothic"/>
              </a:rPr>
              <a:t>孔子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EUESSH+MS-UIGothic"/>
                <a:cs typeface="EUESSH+MS-UIGothic"/>
              </a:rPr>
              <a:t>孟子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EUESSH+MS-UIGothic"/>
                <a:cs typeface="EUESSH+MS-UIGothic"/>
              </a:rPr>
              <a:t>荀子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2617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EUESSH+MS-UIGothic"/>
                <a:cs typeface="EUESSH+MS-UIGothic"/>
              </a:rPr>
              <a:t>程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颢</a:t>
            </a:r>
            <a:r>
              <a:rPr sz="1550" spc="25">
                <a:solidFill>
                  <a:srgbClr val="9A6930"/>
                </a:solidFill>
                <a:latin typeface="EUESSH+MS-UIGothic"/>
                <a:cs typeface="EUESSH+MS-UIGothic"/>
              </a:rPr>
              <a:t>、程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儒家思想的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始人，主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、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礼制和德治，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人与人之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间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的和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与秩序。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儒家思想的重要代表人物，主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人性本善，提倡仁政和民本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思想。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儒家思想的重要代表人物，主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人性本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礼制和法治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的重要性。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宋明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期儒家思想的代表人物，</a:t>
            </a:r>
          </a:p>
          <a:p>
            <a:pPr marL="85725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633301"/>
                </a:solidFill>
                <a:latin typeface="JJIQON+JBFNMO+MicrosoftYaHei"/>
                <a:cs typeface="JJIQON+JBFNMO+MicrosoftYaHei"/>
              </a:rPr>
              <a:t>“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天理</a:t>
            </a:r>
            <a:r>
              <a:rPr sz="1350">
                <a:solidFill>
                  <a:srgbClr val="633301"/>
                </a:solidFill>
                <a:latin typeface="JJIQON+JBFNMO+MicrosoftYaHei"/>
                <a:cs typeface="JJIQON+JBFNMO+MicrosoftYaHei"/>
              </a:rPr>
              <a:t>”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和</a:t>
            </a:r>
            <a:r>
              <a:rPr sz="1350">
                <a:solidFill>
                  <a:srgbClr val="633301"/>
                </a:solidFill>
                <a:latin typeface="JJIQON+JBFNMO+MicrosoftYaHei"/>
                <a:cs typeface="JJIQON+JBFNMO+MicrosoftYaHei"/>
              </a:rPr>
              <a:t>“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良知</a:t>
            </a:r>
            <a:r>
              <a:rPr sz="1350">
                <a:solidFill>
                  <a:srgbClr val="633301"/>
                </a:solidFill>
                <a:latin typeface="JJIQON+JBFNMO+MicrosoftYaHei"/>
                <a:cs typeface="JJIQON+JBFNMO+MicrosoftYaHei"/>
              </a:rPr>
              <a:t>”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强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道德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633301"/>
                </a:solidFill>
                <a:latin typeface="EUESSH+MS-UIGothic"/>
                <a:cs typeface="EUESSH+MS-UIGothic"/>
              </a:rPr>
              <a:t>践和自我修养。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VSGHBU+OURFQC+MicrosoftYaHei-Bold"/>
                <a:cs typeface="VSGHBU+OURFQ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6790" y="280921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EUESSH+MS-UIGothic"/>
                <a:cs typeface="EUESSH+MS-UIGothic"/>
              </a:rPr>
              <a:t>儒家思想的核心内容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https://d.book118.com/597106120020006043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EUESSH+MS-UIGothic</vt:lpstr>
      <vt:lpstr>DWAOVC+DKTIGT+ArialMT</vt:lpstr>
      <vt:lpstr>Times New Roman</vt:lpstr>
      <vt:lpstr>VSGHBU+OURFQC+MicrosoftYaHei-Bold</vt:lpstr>
      <vt:lpstr>JJIQON+JBFNMO+MicrosoftYaHei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2024-09-16T19:18:55.617</cp:lastPrinted>
  <dcterms:created xsi:type="dcterms:W3CDTF">2024-09-16T11:18:55Z</dcterms:created>
  <dcterms:modified xsi:type="dcterms:W3CDTF">2024-09-16T11:18:56Z</dcterms:modified>
</cp:coreProperties>
</file>