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78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56F80-8CC0-4C4B-8EB9-409F354FB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11276-C154-49FA-AC62-6C322C96A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026E7-A4B3-49A2-8B50-9D428B1D0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E454B4-9E73-47A5-A4C7-64F34BC98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D55272-9850-4F29-8774-0A2A2F5ED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F8380C-F110-4A3C-9982-B63DE5B20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BBAB3D-294D-403F-9710-80A0CD30F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CE816A-0FF4-443D-912C-B9774F7E8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4EAFC8-DB8B-4F3A-BF75-A68BB47F6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9896F9-C5F2-46D7-A0A8-7B2628A5C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6DA475-AE3B-45D2-B7E2-DBE4A66C1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57.xml" /><Relationship Id="rId14" Type="http://schemas.openxmlformats.org/officeDocument/2006/relationships/tags" Target="../tags/tag58.xml" /><Relationship Id="rId15" Type="http://schemas.openxmlformats.org/officeDocument/2006/relationships/tags" Target="../tags/tag59.xml" /><Relationship Id="rId16" Type="http://schemas.openxmlformats.org/officeDocument/2006/relationships/tags" Target="../tags/tag60.xml" /><Relationship Id="rId17" Type="http://schemas.openxmlformats.org/officeDocument/2006/relationships/tags" Target="../tags/tag61.xml" /><Relationship Id="rId18" Type="http://schemas.openxmlformats.org/officeDocument/2006/relationships/tags" Target="../tags/tag62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图片3"/>
          <p:cNvPicPr>
            <a:picLocks noChangeAspect="1"/>
          </p:cNvPicPr>
          <p:nvPr userDrawn="1"/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notesSlide" Target="../notesSlides/notesSlide1.xml" /><Relationship Id="rId8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slideLayout" Target="../slideLayouts/slideLayout18.xml" /><Relationship Id="rId8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notesSlide" Target="../notesSlides/notesSlide3.xml" /><Relationship Id="rId7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9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8.xml" /><Relationship Id="rId2" Type="http://schemas.openxmlformats.org/officeDocument/2006/relationships/slideLayout" Target="../slideLayouts/slideLayout18.xml" /><Relationship Id="rId3" Type="http://schemas.openxmlformats.org/officeDocument/2006/relationships/notesSlide" Target="../notesSlides/notesSlide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notesSlide" Target="../notesSlides/notesSlide5.xml" /><Relationship Id="rId7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0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6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9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notesSlide" Target="../notesSlides/notesSlide7.xml" /><Relationship Id="rId7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9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3201406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1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" descr="7b0a2020202022776f7264617274223a20227b5c2269645c223a32353030323136382c5c227469645c223a5c225c227d220a7d0a"/>
          <p:cNvSpPr>
            <a:spLocks noGrp="1"/>
          </p:cNvSpPr>
          <p:nvPr>
            <p:ph type="ctrTitle"/>
          </p:nvPr>
        </p:nvSpPr>
        <p:spPr>
          <a:xfrm>
            <a:off x="457200" y="858520"/>
            <a:ext cx="5798820" cy="3136900"/>
          </a:xfrm>
          <a:noFill/>
        </p:spPr>
        <p:txBody>
          <a:bodyPr anchor="ctr" anchorCtr="0"/>
          <a:lstStyle/>
          <a:p>
            <a:pPr lvl="0"/>
            <a:r>
              <a:rPr lang="zh-CN" altLang="zh-CN">
                <a:solidFill>
                  <a:srgbClr val="92D050"/>
                </a:solidFill>
              </a:rPr>
              <a:t>循环经济的基本原理</a:t>
            </a:r>
            <a:endParaRPr lang="zh-CN" altLang="en-US">
              <a:solidFill>
                <a:srgbClr val="92D050"/>
              </a:solidFill>
            </a:endParaRPr>
          </a:p>
        </p:txBody>
      </p:sp>
      <p:sp>
        <p:nvSpPr>
          <p:cNvPr id="3" name="封面"/>
          <p:cNvSpPr>
            <a:spLocks noGrp="1"/>
          </p:cNvSpPr>
          <p:nvPr>
            <p:ph type="subTitle" idx="1"/>
          </p:nvPr>
        </p:nvSpPr>
        <p:spPr>
          <a:xfrm>
            <a:off x="1198880" y="3560445"/>
            <a:ext cx="473075" cy="203200"/>
          </a:xfrm>
        </p:spPr>
        <p:txBody>
          <a:bodyPr>
            <a:normAutofit fontScale="25000"/>
          </a:bodyPr>
          <a:lstStyle/>
          <a:p>
            <a:r>
              <a:rPr lang="en-US">
                <a:sym typeface="+mn-ea"/>
              </a:rPr>
              <a:t> </a:t>
            </a:r>
            <a:endParaRPr lang="en-US"/>
          </a:p>
        </p:txBody>
      </p:sp>
      <p:sp>
        <p:nvSpPr>
          <p:cNvPr id="4" name="文本框 3"/>
          <p:cNvSpPr txBox="1"/>
          <p:nvPr/>
        </p:nvSpPr>
        <p:spPr>
          <a:xfrm>
            <a:off x="1874520" y="4321175"/>
            <a:ext cx="406400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>
                <a:solidFill>
                  <a:schemeClr val="bg1"/>
                </a:solidFill>
              </a:rPr>
              <a:t>汇报人：</a:t>
            </a:r>
            <a:r>
              <a:rPr lang="en-US" altLang="zh-CN">
                <a:solidFill>
                  <a:schemeClr val="bg1"/>
                </a:solidFill>
              </a:rPr>
              <a:t>  </a:t>
            </a:r>
            <a:endParaRPr lang="en-US" altLang="zh-CN">
              <a:solidFill>
                <a:schemeClr val="bg1"/>
              </a:solidFill>
            </a:endParaRPr>
          </a:p>
          <a:p>
            <a:pPr>
              <a:lnSpc>
                <a:spcPct val="200000"/>
              </a:lnSpc>
            </a:pPr>
            <a:r>
              <a:rPr lang="zh-CN" altLang="en-US">
                <a:solidFill>
                  <a:schemeClr val="bg1"/>
                </a:solidFill>
              </a:rPr>
              <a:t>时间：</a:t>
            </a:r>
            <a:r>
              <a:rPr lang="en-US" altLang="zh-CN">
                <a:solidFill>
                  <a:schemeClr val="bg1"/>
                </a:solidFill>
              </a:rPr>
              <a:t>2024</a:t>
            </a:r>
            <a:r>
              <a:rPr lang="zh-CN" altLang="en-US">
                <a:solidFill>
                  <a:schemeClr val="bg1"/>
                </a:solidFill>
              </a:rPr>
              <a:t>年</a:t>
            </a:r>
            <a:r>
              <a:rPr lang="en-US" altLang="zh-CN">
                <a:solidFill>
                  <a:schemeClr val="bg1"/>
                </a:solidFill>
              </a:rPr>
              <a:t>X</a:t>
            </a:r>
            <a:r>
              <a:rPr lang="zh-CN" altLang="en-US">
                <a:solidFill>
                  <a:schemeClr val="bg1"/>
                </a:solidFill>
              </a:rPr>
              <a:t>月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6" name="AutoShape 4"/>
          <p:cNvSpPr/>
          <p:nvPr/>
        </p:nvSpPr>
        <p:spPr>
          <a:xfrm>
            <a:off x="1672061" y="4485697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4"/>
          <p:cNvSpPr/>
          <p:nvPr/>
        </p:nvSpPr>
        <p:spPr>
          <a:xfrm>
            <a:off x="1604751" y="5087677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AutoShape 2"/>
          <p:cNvSpPr/>
          <p:nvPr/>
        </p:nvSpPr>
        <p:spPr>
          <a:xfrm>
            <a:off x="0" y="973455"/>
            <a:ext cx="4726305" cy="4911090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3"/>
          <p:cNvSpPr/>
          <p:nvPr/>
        </p:nvSpPr>
        <p:spPr>
          <a:xfrm>
            <a:off x="228470" y="116554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AutoShape 3"/>
          <p:cNvSpPr/>
          <p:nvPr/>
        </p:nvSpPr>
        <p:spPr>
          <a:xfrm>
            <a:off x="765798" y="169696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>
              <a:solidFill>
                <a:srgbClr val="92D050"/>
              </a:solidFill>
            </a:endParaRPr>
          </a:p>
        </p:txBody>
      </p:sp>
      <p:sp>
        <p:nvSpPr>
          <p:cNvPr id="3" name="目录"/>
          <p:cNvSpPr>
            <a:spLocks noGrp="1"/>
          </p:cNvSpPr>
          <p:nvPr>
            <p:ph type="title" idx="4294967295"/>
          </p:nvPr>
        </p:nvSpPr>
        <p:spPr>
          <a:xfrm>
            <a:off x="883920" y="1814195"/>
            <a:ext cx="2991485" cy="2125980"/>
          </a:xfrm>
        </p:spPr>
        <p:txBody>
          <a:bodyPr>
            <a:noAutofit/>
          </a:bodyPr>
          <a:lstStyle/>
          <a:p>
            <a:r>
              <a:rPr lang="zh-CN" altLang="en-US" sz="4800">
                <a:solidFill>
                  <a:srgbClr val="92D050"/>
                </a:solidFill>
              </a:rPr>
              <a:t>目</a:t>
            </a:r>
            <a:r>
              <a:rPr lang="en-US" altLang="zh-CN" sz="4800">
                <a:solidFill>
                  <a:srgbClr val="92D050"/>
                </a:solidFill>
              </a:rPr>
              <a:t>   </a:t>
            </a:r>
            <a:r>
              <a:rPr lang="zh-CN" altLang="en-US" sz="4800">
                <a:solidFill>
                  <a:srgbClr val="92D050"/>
                </a:solidFill>
              </a:rPr>
              <a:t>录</a:t>
            </a:r>
            <a:endParaRPr lang="zh-CN" altLang="en-US" sz="4800">
              <a:solidFill>
                <a:srgbClr val="92D050"/>
              </a:solidFill>
            </a:endParaRPr>
          </a:p>
        </p:txBody>
      </p:sp>
      <p:sp>
        <p:nvSpPr>
          <p:cNvPr id="23" name="content"/>
          <p:cNvSpPr txBox="1"/>
          <p:nvPr/>
        </p:nvSpPr>
        <p:spPr>
          <a:xfrm>
            <a:off x="4057015" y="1246505"/>
            <a:ext cx="7692390" cy="452183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>
                <a:solidFill>
                  <a:srgbClr val="92D050"/>
                </a:solidFill>
                <a:latin typeface="黑体" panose="02010609060101010101" charset="-122"/>
                <a:ea typeface="黑体" panose="02010609060101010101" charset="-122"/>
                <a:cs typeface="MiSans Heavy" panose="00000a00000000000000" charset="-122"/>
                <a:sym typeface="+mn-ea"/>
              </a:rPr>
              <a:t>第1章  简介循环经济的概念
第2章  循环经济的利与弊
第3章  循环经济的实践案例分析
第4章  循环经济的未来趋势
第5章  循环经济的政策支持与机制建设
第6章  循环经济的总结与展望</a:t>
            </a:r>
            <a:endParaRPr lang="zh-CN" altLang="en-US" sz="2400">
              <a:solidFill>
                <a:srgbClr val="92D050"/>
              </a:solidFill>
              <a:latin typeface="黑体" panose="02010609060101010101" charset="-122"/>
              <a:ea typeface="黑体" panose="02010609060101010101" charset="-122"/>
              <a:cs typeface="MiSans Heavy" panose="00000a00000000000000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68755" y="148907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>
                <a:solidFill>
                  <a:schemeClr val="bg1"/>
                </a:solidFill>
              </a:rPr>
              <a:t>01</a:t>
            </a:r>
            <a:endParaRPr lang="zh-CN" altLang="en-US" sz="2400">
              <a:solidFill>
                <a:schemeClr val="bg1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210310" y="1837055"/>
            <a:ext cx="5408930" cy="3335020"/>
          </a:xfrm>
          <a:noFill/>
        </p:spPr>
        <p:txBody>
          <a:bodyPr/>
          <a:lstStyle/>
          <a:p>
            <a:r>
              <a:rPr sz="4500">
                <a:solidFill>
                  <a:schemeClr val="bg1"/>
                </a:solidFill>
              </a:rPr>
              <a:t>第一章 简介循环经济的概念</a:t>
            </a:r>
            <a:endParaRPr sz="4500">
              <a:solidFill>
                <a:schemeClr val="bg1"/>
              </a:solidFill>
            </a:endParaRPr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1403241" y="91188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循环经济是一种可持续的发展模式，旨在最大限度地减少资源浪费和环境污染。在循环经济中，资源被循环利用，降低对新原材料的需求。</a:t>
            </a:r>
            <a:endParaRPr lang="zh-CN" altLang="en-US" spc="150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47570" y="2473325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什么是循环经济？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j-ea"/>
                <a:ea typeface="+mj-ea"/>
              </a:rPr>
              <a:t>循环经济的重要性</a:t>
            </a:r>
            <a:endParaRPr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降低资源浪费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减少环境污染</a:t>
            </a:r>
            <a:endParaRPr lang="en-US" altLang="zh-CN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促进可持续发展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资源短缺问题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产品设计考虑材料可回收性和再利用性，提倡“废物即资源”的理念，将废弃物品重新加工利用。</a:t>
            </a:r>
            <a:endParaRPr lang="zh-CN" altLang="en-US" spc="150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47570" y="2473325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循环经济的基本原理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>
                <a:solidFill>
                  <a:schemeClr val="accent3"/>
                </a:solidFill>
              </a:rPr>
              <a:t>循环经济的三大支柱</a:t>
            </a:r>
            <a:endParaRPr lang="en-US" altLang="zh-CN">
              <a:solidFill>
                <a:schemeClr val="accent3"/>
              </a:solidFill>
            </a:endParaRPr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accent3"/>
                </a:solidFill>
                <a:sym typeface="+mn-ea"/>
              </a:rPr>
              <a:t>提高产品使用寿命</a:t>
            </a:r>
            <a:endParaRPr lang="en-US" altLang="zh-CN" sz="1600">
              <a:solidFill>
                <a:schemeClr val="accent3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延长产品寿命周期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01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03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推动共享经济发展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促进产品共享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02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减少资源消耗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增加产品再制造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j-ea"/>
                <a:ea typeface="+mj-ea"/>
              </a:rPr>
              <a:t>具体实践</a:t>
            </a:r>
            <a:endParaRPr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打造循环利用的生态环境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循环经济产业园</a:t>
            </a:r>
            <a:endParaRPr lang="en-US" altLang="zh-CN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开发高效资源回收方法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废弃物处理技术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创造良好的产业环境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政府政策支持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五边形 30"/>
          <p:cNvSpPr/>
          <p:nvPr/>
        </p:nvSpPr>
        <p:spPr>
          <a:xfrm>
            <a:off x="1215390" y="2235200"/>
            <a:ext cx="9843135" cy="367030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8568690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bg1"/>
                </a:solidFill>
              </a:rPr>
              <a:t>案例分析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1381125" y="2447290"/>
            <a:ext cx="7713345" cy="3154680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bg1"/>
                </a:solidFill>
                <a:latin typeface="+mn-ea"/>
                <a:cs typeface="+mn-ea"/>
              </a:rPr>
              <a:t>某国政府推出循环经济激励政策，鼓励企业开展废弃物再利用，大大降低了资源浪费和环境污染，有效推动了经济可持续发展。</a:t>
            </a:r>
            <a:endParaRPr lang="zh-CN" altLang="en-US">
              <a:ln>
                <a:noFill/>
                <a:prstDash val="sysDot"/>
              </a:ln>
              <a:solidFill>
                <a:schemeClr val="bg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68755" y="148907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>
                <a:solidFill>
                  <a:schemeClr val="bg1"/>
                </a:solidFill>
              </a:rPr>
              <a:t>02</a:t>
            </a:r>
            <a:endParaRPr lang="zh-CN" altLang="en-US" sz="2400">
              <a:solidFill>
                <a:schemeClr val="bg1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210310" y="1837055"/>
            <a:ext cx="5408930" cy="3335020"/>
          </a:xfrm>
          <a:noFill/>
        </p:spPr>
        <p:txBody>
          <a:bodyPr/>
          <a:lstStyle/>
          <a:p>
            <a:r>
              <a:rPr sz="4500">
                <a:solidFill>
                  <a:schemeClr val="bg1"/>
                </a:solidFill>
              </a:rPr>
              <a:t>第2章 循环经济的利与弊</a:t>
            </a:r>
            <a:endParaRPr sz="4500">
              <a:solidFill>
                <a:schemeClr val="bg1"/>
              </a:solidFill>
            </a:endParaRPr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1403241" y="91188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循环经济有多方面的优点。首先，它可以降低资源消耗和环境污染，通过有效利用再生资源和减少废弃物的排放来保护地球环境。其次，循环经济可以创造就业机会和经济增长，推动经济持续发展。最后，循环经济可以提高社会整体资源利用效率，实现资源的最大化利用，造福社会大众。</a:t>
            </a:r>
            <a:endParaRPr lang="zh-CN" altLang="en-US" spc="150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47570" y="2473325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循环经济的优点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652905"/>
            <a:ext cx="2536825" cy="814070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654175"/>
            <a:ext cx="2879090" cy="812800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653540"/>
            <a:ext cx="2689860" cy="814070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654810"/>
            <a:ext cx="2510790" cy="81280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941195"/>
            <a:ext cx="1945005" cy="4622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涉及多方利益相关者的协调和合作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循环经济涉及到政府、企业、社会等多方利益相关者，需要协调合作，形成统一战线。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941195"/>
            <a:ext cx="2189480" cy="4622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效果不一定会立竿见影，需要长期坚持和持续改进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循环经济的效果不是一蹴而就的，需要长期持续的努力和不断改进，逐步实现可持续发展。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382125" y="1941195"/>
            <a:ext cx="1800225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</a:rPr>
              <a:t>循环经济的挑战</a:t>
            </a:r>
            <a:endParaRPr>
              <a:solidFill>
                <a:schemeClr val="bg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941195"/>
            <a:ext cx="2110105" cy="4622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需要大量投资和技术支持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循环经济需要投入大量资金和技术来建立和运行循环系统，对资金和技术要求较高。</a:t>
            </a:r>
            <a:endParaRPr lang="en-US" altLang="zh-CN" sz="1600">
              <a:solidFill>
                <a:schemeClr val="tx1"/>
              </a:solidFill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>
                <a:solidFill>
                  <a:schemeClr val="accent3"/>
                </a:solidFill>
              </a:rPr>
              <a:t>循环经济的例子</a:t>
            </a:r>
            <a:endParaRPr lang="en-US" altLang="zh-CN">
              <a:solidFill>
                <a:schemeClr val="accent3"/>
              </a:solidFill>
            </a:endParaRPr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accent3"/>
                </a:solidFill>
                <a:sym typeface="+mn-ea"/>
              </a:rPr>
              <a:t>循环经济的典范之一</a:t>
            </a:r>
            <a:endParaRPr lang="en-US" altLang="zh-CN" sz="1600">
              <a:solidFill>
                <a:schemeClr val="accent3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瑞士的废弃物回收率高达60%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01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03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循环经济的发展趋势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中国提出“绿色发展”理念，推动循环经济的发展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02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循环经济的成功案例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日本在实施循环经济方面处于领先地位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j-ea"/>
                <a:ea typeface="+mj-ea"/>
              </a:rPr>
              <a:t>循环经济的未来发展趋势</a:t>
            </a:r>
            <a:endParaRPr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数字化技术的重要性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数字化技术的应用将促进循环经济的发展</a:t>
            </a:r>
            <a:endParaRPr lang="en-US" altLang="zh-CN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政策法规的作用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制定更严格的政策法规，规范循环经济的实施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循环经济的参与方式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激励企业和个人参与循环经济，形成良性循环的生产消费模式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68755" y="148907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>
                <a:solidFill>
                  <a:schemeClr val="bg1"/>
                </a:solidFill>
              </a:rPr>
              <a:t>03</a:t>
            </a:r>
            <a:endParaRPr lang="zh-CN" altLang="en-US" sz="2400">
              <a:solidFill>
                <a:schemeClr val="bg1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210310" y="1837055"/>
            <a:ext cx="5408930" cy="3335020"/>
          </a:xfrm>
          <a:noFill/>
        </p:spPr>
        <p:txBody>
          <a:bodyPr/>
          <a:lstStyle/>
          <a:p>
            <a:r>
              <a:rPr sz="4500">
                <a:solidFill>
                  <a:schemeClr val="bg1"/>
                </a:solidFill>
              </a:rPr>
              <a:t>第3章 循环经济的实践案例分析</a:t>
            </a:r>
            <a:endParaRPr sz="4500">
              <a:solidFill>
                <a:schemeClr val="bg1"/>
              </a:solidFill>
            </a:endParaRPr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1403241" y="91188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欧盟制定了循环经济政策框架，鼓励成员国推行循环经济。比利时的废弃物再利用率达到70%，成为欧洲循环经济的典范。</a:t>
            </a:r>
            <a:endParaRPr lang="zh-CN" altLang="en-US" spc="150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47570" y="2473325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欧洲的循环经济实践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j-ea"/>
                <a:ea typeface="+mj-ea"/>
              </a:rPr>
              <a:t>中国的循环经济实践</a:t>
            </a:r>
            <a:endParaRPr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积极推动循环经济的发展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中国提出“绿色发展”理念</a:t>
            </a:r>
            <a:endParaRPr lang="en-US" altLang="zh-CN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提出了循环经济的发展目标和路径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《国务院办公厅关于印发《循环经济发展“十三五”规划》的通知》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>
                <a:solidFill>
                  <a:schemeClr val="accent3"/>
                </a:solidFill>
              </a:rPr>
              <a:t>美国的循环经济实践</a:t>
            </a:r>
            <a:endParaRPr lang="en-US" altLang="zh-CN">
              <a:solidFill>
                <a:schemeClr val="accent3"/>
              </a:solidFill>
            </a:endParaRPr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accent3"/>
                </a:solidFill>
                <a:sym typeface="+mn-ea"/>
              </a:rPr>
              <a:t>推动循环经济</a:t>
            </a:r>
            <a:endParaRPr lang="en-US" altLang="zh-CN" sz="1600">
              <a:solidFill>
                <a:schemeClr val="accent3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美国通过政府激励项目和企业自愿计划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01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03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 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 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02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循环利用率逐步扩大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美国废物回收率逐年提高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https://d.book118.com/597132014065006053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28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05081_1*a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111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205081_1*b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UNIT_ISCONTENTSTITLE" val="1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4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DIAGRAM_GROUP_CODE" val="l1-1"/>
  <p:tag name="KSO_WM_UNIT_PRESET_TEXT" val="目录"/>
</p:tagLst>
</file>

<file path=ppt/tags/tag72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INDEX" val="1_1_1"/>
  <p:tag name="KSO_WM_TEMPLATE_CATEGORY" val="custom"/>
  <p:tag name="KSO_WM_TEMPLATE_INDEX" val="20230230"/>
  <p:tag name="KSO_WM_UNIT_LAYERLEVEL" val="1_1_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DIAGRAM_GROUP_CODE" val="l1-1"/>
  <p:tag name="KSO_WM_UNIT_TYPE" val="l_h_a"/>
  <p:tag name="KSO_WM_UNIT_ID" val="custom20230230_4*l_h_a*1_1_1"/>
  <p:tag name="KSO_WM_DIAGRAM_VERSION" val="3"/>
  <p:tag name="KSO_WM_UNIT_PRESET_TEXT" val="添加目录标题"/>
  <p:tag name="KSO_WM_DIAGRAM_MAX_ITEMCNT" val="8"/>
  <p:tag name="KSO_WM_DIAGRAM_MIN_ITEMCNT" val="2"/>
  <p:tag name="KSO_WM_DIAGRAM_VIRTUALLY_FRAME" val="{&quot;height&quot;:450.75,&quot;left&quot;:62.9,&quot;top&quot;:98.15,&quot;width&quot;:1061.6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3.xml><?xml version="1.0" encoding="utf-8"?>
<p:tagLst xmlns:p="http://schemas.openxmlformats.org/presentationml/2006/main">
  <p:tag name="KSO_WM_SLIDE_ID" val="custom20230230_4"/>
  <p:tag name="KSO_WM_TEMPLATE_SUBCATEGORY" val="29"/>
  <p:tag name="KSO_WM_TEMPLATE_MASTER_TYPE" val="0"/>
  <p:tag name="KSO_WM_TEMPLATE_COLOR_TYPE" val="0"/>
  <p:tag name="KSO_WM_SLIDE_ITEM_CNT" val="4"/>
  <p:tag name="KSO_WM_SLIDE_INDEX" val="4"/>
  <p:tag name="KSO_WM_TAG_VERSION" val="1.0"/>
  <p:tag name="KSO_WM_BEAUTIFY_FLAG" val="#wm#"/>
  <p:tag name="KSO_WM_TEMPLATE_CATEGORY" val="custom"/>
  <p:tag name="KSO_WM_TEMPLATE_INDEX" val="20230230"/>
  <p:tag name="KSO_WM_SLIDE_LAYOUT" val="a_b_l"/>
  <p:tag name="KSO_WM_SLIDE_LAYOUT_CNT" val="1_1_1"/>
  <p:tag name="KSO_WM_SLIDE_TYPE" val="contents"/>
  <p:tag name="KSO_WM_SLIDE_SUBTYPE" val="diag"/>
  <p:tag name="KSO_WM_DIAGRAM_GROUP_CODE" val="l1-1"/>
  <p:tag name="KSO_WM_SLIDE_DIAGTYPE" val="l"/>
</p:tagLst>
</file>

<file path=ppt/tags/tag74.xml><?xml version="1.0" encoding="utf-8"?>
<p:tagLst xmlns:p="http://schemas.openxmlformats.org/presentationml/2006/main">
  <p:tag name="KSO_WM_UNIT_NOCLEAR" val="0"/>
  <p:tag name="KSO_WM_UNIT_VALUE" val="6"/>
  <p:tag name="KSO_WM_UNIT_HIGHLIGHT" val="0"/>
  <p:tag name="KSO_WM_UNIT_COMPATIBLE" val="1"/>
  <p:tag name="KSO_WM_UNIT_DIAGRAM_ISNUMVISUAL" val="0"/>
  <p:tag name="KSO_WM_UNIT_DIAGRAM_ISREFERUNIT" val="0"/>
  <p:tag name="KSO_WM_UNIT_TYPE" val="e"/>
  <p:tag name="KSO_WM_UNIT_INDEX" val="1"/>
  <p:tag name="KSO_WM_UNIT_ID" val="custom20230230_9*e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UNIT_CONTENT_GROUP_TYPE" val="contentchip"/>
  <p:tag name="KSO_WM_UNIT_PRESET_TEXT" val="Part One"/>
</p:tagLst>
</file>

<file path=ppt/tags/tag75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9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CONTENT_GROUP_TYPE" val="contentchip"/>
  <p:tag name="KSO_WM_UNIT_PRESET_TEXT" val="添加章节标题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SLIDE_ID" val="custom20230230_9"/>
  <p:tag name="KSO_WM_TEMPLATE_SUBCATEGORY" val="29"/>
  <p:tag name="KSO_WM_TEMPLATE_MASTER_TYPE" val="0"/>
  <p:tag name="KSO_WM_TEMPLATE_COLOR_TYPE" val="0"/>
  <p:tag name="KSO_WM_SLIDE_ITEM_CNT" val="0"/>
  <p:tag name="KSO_WM_SLIDE_INDEX" val="9"/>
  <p:tag name="KSO_WM_TAG_VERSION" val="1.0"/>
  <p:tag name="KSO_WM_BEAUTIFY_FLAG" val="#wm#"/>
  <p:tag name="KSO_WM_TEMPLATE_CATEGORY" val="custom"/>
  <p:tag name="KSO_WM_TEMPLATE_INDEX" val="20230230"/>
  <p:tag name="KSO_WM_SLIDE_LAYOUT" val="a_e"/>
  <p:tag name="KSO_WM_SLIDE_LAYOUT_CNT" val="1_1"/>
  <p:tag name="KSO_WM_SLIDE_TYPE" val="sectionTitle"/>
  <p:tag name="KSO_WM_SLIDE_SUBTYPE" val="pureTxt"/>
  <p:tag name="KSO_WM_SLIDE_CONTENT_AREA" val="{&quot;left&quot;:&quot;26.85&quot;,&quot;top&quot;:&quot;79.65&quot;,&quot;width&quot;:&quot;618.65&quot;,&quot;height&quot;:&quot;320.9&quot;}"/>
</p:tagLst>
</file>

<file path=ppt/tags/tag78.xml><?xml version="1.0" encoding="utf-8"?>
<p:tagLst xmlns:p="http://schemas.openxmlformats.org/presentationml/2006/main">
  <p:tag name="AS_NET" val="4.0.30319.34011"/>
  <p:tag name="AS_OS" val="Microsoft Windows NT 6.2.9200.0"/>
  <p:tag name="AS_RELEASE_DATE" val="2023.02.14"/>
  <p:tag name="AS_TITLE" val="Aspose.Slides for .NET 4.0"/>
  <p:tag name="AS_VERSION" val="23.2"/>
</p:tagLst>
</file>

<file path=ppt/tags/tag8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485_4*l_h_i*1_3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10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485_4*l_h_i*1_4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8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485_4*l_h_i*1_2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6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31485_4*l_h_i*1_1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5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4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266_3*l_h_i*1_2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5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2_1"/>
  <p:tag name="KSO_WM_UNIT_ID" val="diagram20231266_3*l_h_a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6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2_1"/>
  <p:tag name="KSO_WM_UNIT_ID" val="diagram20231266_3*l_h_f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87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266_3*l_h_i*1_3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8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3_1"/>
  <p:tag name="KSO_WM_UNIT_ID" val="diagram20231266_3*l_h_a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9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3_1"/>
  <p:tag name="KSO_WM_UNIT_ID" val="diagram20231266_3*l_h_f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0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266_3*l_h_i*1_4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91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4_1"/>
  <p:tag name="KSO_WM_UNIT_ID" val="diagram20231266_3*l_h_a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92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4_1"/>
  <p:tag name="KSO_WM_UNIT_ID" val="diagram20231266_3*l_h_f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3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a"/>
  <p:tag name="KSO_WM_UNIT_INDEX" val="1"/>
  <p:tag name="KSO_WM_UNIT_ID" val="diagram20231266_3*a*1"/>
  <p:tag name="KSO_WM_TEMPLATE_CATEGORY" val="diagram"/>
  <p:tag name="KSO_WM_TEMPLATE_INDEX" val="20231266"/>
  <p:tag name="KSO_WM_UNIT_LAYERLEVEL" val="1"/>
  <p:tag name="KSO_WM_TAG_VERSION" val="3.0"/>
  <p:tag name="KSO_WM_BEAUTIFY_FLAG" val="#wm#"/>
  <p:tag name="KSO_WM_UNIT_PRESET_TEXT" val="单击此处添加标题"/>
</p:tagLst>
</file>

<file path=ppt/tags/tag9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1_1"/>
  <p:tag name="KSO_WM_UNIT_ID" val="diagram20231266_3*l_h_a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95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1_1"/>
  <p:tag name="KSO_WM_UNIT_ID" val="diagram20231266_3*l_h_f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6.xml><?xml version="1.0" encoding="utf-8"?>
<p:tagLst xmlns:p="http://schemas.openxmlformats.org/presentationml/2006/main">
  <p:tag name="KSO_WM_BEAUTIFY_FLAG" val="#wm#"/>
  <p:tag name="KSO_WM_TEMPLATE_CATEGORY" val="diagram"/>
  <p:tag name="KSO_WM_TEMPLATE_INDEX" val="20231266"/>
  <p:tag name="KSO_WM_SPECIAL_SOURCE" val="bdnull"/>
  <p:tag name="KSO_WM_SLIDE_ID" val="diagram20231266_3"/>
  <p:tag name="KSO_WM_TEMPLATE_SUBCATEGORY" val="0"/>
  <p:tag name="KSO_WM_TEMPLATE_MASTER_TYPE" val="0"/>
  <p:tag name="KSO_WM_TEMPLATE_COLOR_TYPE" val="0"/>
  <p:tag name="KSO_WM_SLIDE_TYPE" val="text"/>
  <p:tag name="KSO_WM_SLIDE_SUBTYPE" val="diag"/>
  <p:tag name="KSO_WM_SLIDE_ITEM_CNT" val="4"/>
  <p:tag name="KSO_WM_SLIDE_INDEX" val="3"/>
  <p:tag name="KSO_WM_SLIDE_SIZE" val="845.83*270.15"/>
  <p:tag name="KSO_WM_SLIDE_POSITION" val="57.42*189.65"/>
  <p:tag name="KSO_WM_DIAGRAM_GROUP_CODE" val="l1-1"/>
  <p:tag name="KSO_WM_SLIDE_DIAGTYPE" val="l"/>
  <p:tag name="KSO_WM_TAG_VERSION" val="3.0"/>
  <p:tag name="KSO_WM_SLIDE_LAYOUT" val="a_l"/>
  <p:tag name="KSO_WM_SLIDE_LAYOUT_CNT" val="1_1"/>
</p:tagLst>
</file>

<file path=ppt/tags/tag97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98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99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0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1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2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3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4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5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6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7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8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2"/>
  <p:tag name="KSO_WM_UNIT_ID" val="diagram20231320_3*l_h_i*1_3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7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2"/>
  <p:tag name="KSO_WM_UNIT_ID" val="diagram20231320_3*l_h_i*1_2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6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2"/>
  <p:tag name="KSO_WM_UNIT_ID" val="diagram20231320_3*l_h_i*1_1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5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12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3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4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5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6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7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8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9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0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"/>
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ags/tag126.xml><?xml version="1.0" encoding="utf-8"?>
<p:tagLst xmlns:p="http://schemas.openxmlformats.org/presentationml/2006/main">
  <p:tag name="KSO_WM_BEAUTIFY_FLAG" val=""/>
</p:tagLst>
</file>

<file path=ppt/tags/tag127.xml><?xml version="1.0" encoding="utf-8"?>
<p:tagLst xmlns:p="http://schemas.openxmlformats.org/presentationml/2006/main">
                                                </p:tagLst>
</file>

<file path=ppt/tags/tag1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31485_4*l_h_i*1_1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5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19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Wingdings</vt:lpstr>
      <vt:lpstr>Calibri Light</vt:lpstr>
      <vt:lpstr>黑体</vt:lpstr>
      <vt:lpstr>MiSans Heavy</vt:lpstr>
      <vt:lpstr>Office Theme</vt:lpstr>
      <vt:lpstr>循环经济的基本原理</vt:lpstr>
      <vt:lpstr>目   录</vt:lpstr>
      <vt:lpstr>第一章 简介循环经济的概念</vt:lpstr>
      <vt:lpstr> </vt:lpstr>
      <vt:lpstr>循环经济的重要性</vt:lpstr>
      <vt:lpstr> </vt:lpstr>
      <vt:lpstr>循环经济的三大支柱</vt:lpstr>
      <vt:lpstr>具体实践</vt:lpstr>
      <vt:lpstr>案例分析</vt:lpstr>
      <vt:lpstr>第2章 循环经济的利与弊</vt:lpstr>
      <vt:lpstr> </vt:lpstr>
      <vt:lpstr>循环经济的挑战</vt:lpstr>
      <vt:lpstr>循环经济的例子</vt:lpstr>
      <vt:lpstr>循环经济的未来发展趋势</vt:lpstr>
      <vt:lpstr>第3章 循环经济的实践案例分析</vt:lpstr>
      <vt:lpstr> </vt:lpstr>
      <vt:lpstr>中国的循环经济实践</vt:lpstr>
      <vt:lpstr>美国的循环经济实践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2024-09-27T07:13:41.514</cp:lastPrinted>
  <dcterms:created xsi:type="dcterms:W3CDTF">2024-09-26T23:13:41Z</dcterms:created>
  <dcterms:modified xsi:type="dcterms:W3CDTF">2024-09-26T23:13:43Z</dcterms:modified>
</cp:coreProperties>
</file>