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DD00BD-255A-41F3-B00B-2B2AD28F73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95B75E-BAA4-4582-A8C0-5EAAC883C0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1043EC-9EB4-4D88-8AEF-D54FEF8652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3E3A7A2-1F70-4E39-BDDE-24F039B1D5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E78C6B3-6CC4-4A9F-BEAF-64FEFAEFDD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381CBC7-64DF-4261-ABF9-392292788D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2392A38-EF09-4E7E-A214-D01C70E0CF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47C00D6-21A9-48C6-B456-E4462A34BF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44CDFC8-F09D-4727-A3CF-7A209887F0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50528F-C959-4A86-9B30-5A96826EC3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A7E5FC-96C4-4865-BE60-5862E74C35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97142032000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151821" y="4535260"/>
            <a:ext cx="2070183" cy="410070"/>
          </a:xfrm>
          <a:prstGeom prst="roundRect">
            <a:avLst>
              <a:gd name="adj" fmla="val 16667"/>
            </a:avLst>
          </a:prstGeom>
          <a:solidFill>
            <a:srgbClr val="D27536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3898" y="4535260"/>
            <a:ext cx="2070183" cy="410070"/>
          </a:xfrm>
          <a:prstGeom prst="roundRect">
            <a:avLst>
              <a:gd name="adj" fmla="val 16667"/>
            </a:avLst>
          </a:prstGeom>
          <a:solidFill>
            <a:srgbClr val="D27536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37706" y="4043701"/>
            <a:ext cx="4392529" cy="320369"/>
          </a:xfrm>
          <a:prstGeom prst="rect">
            <a:avLst/>
          </a:prstGeom>
        </p:spPr>
        <p:txBody>
          <a:bodyPr vert="horz" wrap="square" lIns="66008" tIns="33052" rIns="66008" bIns="33052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75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THE FIRST LESSON OF THE SCHOOL YEAR</a:t>
            </a:r>
            <a:endParaRPr lang="en-US" sz="1100"/>
          </a:p>
        </p:txBody>
      </p:sp>
      <p:sp>
        <p:nvSpPr>
          <p:cNvPr id="7" name="TextBox 7"/>
          <p:cNvSpPr txBox="1"/>
          <p:nvPr/>
        </p:nvSpPr>
        <p:spPr>
          <a:xfrm>
            <a:off x="560336" y="1254830"/>
            <a:ext cx="5970206" cy="2627671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495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疼痛治疗网站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51136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8925520" y="0"/>
            <a:ext cx="1897380" cy="1548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344112" y="332203"/>
            <a:ext cx="1288278" cy="35645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ct val="0"/>
              </a:spcBef>
            </a:pPr>
            <a:r>
              <a:rPr lang="en-US" sz="1350" b="1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59464" y="1748889"/>
            <a:ext cx="5004022" cy="46920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疼痛治疗网站概述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疼痛治疗网站的功能和内容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疼痛治疗网站的运营和管理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疼痛治疗网站的用户体验和评价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疼痛治疗网站的未来发展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0245685" y="379813"/>
            <a:ext cx="1154430" cy="1548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7962" y="1472498"/>
            <a:ext cx="4297680" cy="152242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D2753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611" y="2876788"/>
            <a:ext cx="4770383" cy="2874949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5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疼痛治疗网站概述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疼痛治疗网站是一种在线平台，提供疼痛相关的资讯、教育、治疗建议和资源。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信息全面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提供关于各种疼痛类型、病因、治疗方法的全面信息。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互动性强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用户可以在网站上提问、分享经验，与其他用户或专家进行交流。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个性化服务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根据用户的需求和情况，提供定制化的疼痛管理建议。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网站的定义和特点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10" name="AutoShape 10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2" name="Freeform 12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网站的历史和发展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历史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疼痛治疗网站最早出现于20世纪末，随着互联网的普及和人们对疼痛管理的需求增加而逐渐发展。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技术进步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网站采用先进的技术手段，如人工智能、大数据分析等，提高服务质量。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国际化发展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网站逐渐扩展到全球范围，提供多语言服务，满足不同国家和地区用户的需求。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合作与认证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与医疗机构、专家合作，提供权威和专业的信息和服务，同时建立认证机制，确保信息的准确性和可靠性。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4442" b="4442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用户可以随时随地访问网站获取疼痛相关的信息和帮助。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网站提供多样化的内容和服务，满足不同用户的需求。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网站的优缺点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多样性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便捷性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440684" y="1569551"/>
            <a:ext cx="3418416" cy="4073482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51615" y="2379250"/>
            <a:ext cx="2811304" cy="2809875"/>
          </a:xfrm>
          <a:custGeom>
            <a:rect l="l" t="t" r="r" b="b"/>
            <a:pathLst>
              <a:path w="21600" h="21600">
                <a:moveTo>
                  <a:pt x="0" y="10800"/>
                </a:moveTo>
                <a:cubicBezTo>
                  <a:pt x="0" y="4835"/>
                  <a:pt x="4835" y="0"/>
                  <a:pt x="10800" y="0"/>
                </a:cubicBezTo>
                <a:cubicBezTo>
                  <a:pt x="16765" y="0"/>
                  <a:pt x="21600" y="4835"/>
                  <a:pt x="21600" y="10800"/>
                </a:cubicBezTo>
                <a:cubicBezTo>
                  <a:pt x="21600" y="16765"/>
                  <a:pt x="16765" y="21600"/>
                  <a:pt x="10800" y="21600"/>
                </a:cubicBezTo>
                <a:cubicBezTo>
                  <a:pt x="4835" y="21600"/>
                  <a:pt x="0" y="16765"/>
                  <a:pt x="0" y="10800"/>
                </a:cubicBezTo>
                <a:close/>
                <a:moveTo>
                  <a:pt x="1177" y="10800"/>
                </a:moveTo>
                <a:cubicBezTo>
                  <a:pt x="1177" y="16115"/>
                  <a:pt x="5485" y="20423"/>
                  <a:pt x="10800" y="20423"/>
                </a:cubicBezTo>
                <a:cubicBezTo>
                  <a:pt x="16115" y="20423"/>
                  <a:pt x="20423" y="16115"/>
                  <a:pt x="20423" y="10800"/>
                </a:cubicBezTo>
                <a:cubicBezTo>
                  <a:pt x="20423" y="5485"/>
                  <a:pt x="16115" y="1177"/>
                  <a:pt x="10800" y="1177"/>
                </a:cubicBezTo>
                <a:cubicBezTo>
                  <a:pt x="5485" y="1177"/>
                  <a:pt x="1177" y="5485"/>
                  <a:pt x="1177" y="1080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03256" y="1797082"/>
            <a:ext cx="1348359" cy="1019157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420201" y="5637371"/>
            <a:ext cx="826770" cy="460343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346696" y="4534330"/>
            <a:ext cx="1348359" cy="1019157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2510170" y="2701925"/>
            <a:ext cx="2294194" cy="2200553"/>
          </a:xfrm>
          <a:custGeom>
            <a:rect l="l" t="t" r="r" b="b"/>
            <a:pathLst>
              <a:path w="1905000" h="1905000">
                <a:moveTo>
                  <a:pt x="47625" y="666750"/>
                </a:moveTo>
                <a:lnTo>
                  <a:pt x="381000" y="190500"/>
                </a:lnTo>
                <a:lnTo>
                  <a:pt x="952500" y="0"/>
                </a:lnTo>
                <a:lnTo>
                  <a:pt x="1524000" y="190500"/>
                </a:lnTo>
                <a:lnTo>
                  <a:pt x="1857375" y="666750"/>
                </a:lnTo>
                <a:lnTo>
                  <a:pt x="1857375" y="1238250"/>
                </a:lnTo>
                <a:lnTo>
                  <a:pt x="1524000" y="1714500"/>
                </a:lnTo>
                <a:lnTo>
                  <a:pt x="952500" y="1905000"/>
                </a:lnTo>
                <a:lnTo>
                  <a:pt x="381000" y="1714500"/>
                </a:lnTo>
                <a:lnTo>
                  <a:pt x="47625" y="123825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087620" y="3214540"/>
            <a:ext cx="1139293" cy="113929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网站的优缺点</a:t>
              </a:r>
            </a:p>
          </p:txBody>
        </p:sp>
      </p:grpSp>
      <p:sp>
        <p:nvSpPr>
          <p:cNvPr id="31" name="Freeform 31"/>
          <p:cNvSpPr/>
          <p:nvPr/>
        </p:nvSpPr>
        <p:spPr>
          <a:xfrm>
            <a:off x="1262052" y="1991277"/>
            <a:ext cx="630767" cy="630767"/>
          </a:xfrm>
          <a:custGeom>
            <a:rect l="l" t="t" r="r" b="b"/>
            <a:pathLst>
              <a:path w="304800" h="304800">
                <a:moveTo>
                  <a:pt x="60960" y="167640"/>
                </a:moveTo>
                <a:lnTo>
                  <a:pt x="30480" y="167640"/>
                </a:lnTo>
                <a:cubicBezTo>
                  <a:pt x="13649" y="167640"/>
                  <a:pt x="0" y="153991"/>
                  <a:pt x="0" y="137160"/>
                </a:cubicBezTo>
                <a:lnTo>
                  <a:pt x="0" y="137160"/>
                </a:lnTo>
                <a:lnTo>
                  <a:pt x="0" y="76200"/>
                </a:lnTo>
                <a:cubicBezTo>
                  <a:pt x="0" y="59436"/>
                  <a:pt x="13716" y="45720"/>
                  <a:pt x="30480" y="45720"/>
                </a:cubicBezTo>
                <a:lnTo>
                  <a:pt x="60960" y="45720"/>
                </a:lnTo>
                <a:lnTo>
                  <a:pt x="60960" y="15240"/>
                </a:lnTo>
                <a:lnTo>
                  <a:pt x="274320" y="15240"/>
                </a:lnTo>
                <a:lnTo>
                  <a:pt x="274320" y="167640"/>
                </a:lnTo>
                <a:cubicBezTo>
                  <a:pt x="274320" y="201311"/>
                  <a:pt x="247031" y="228600"/>
                  <a:pt x="213360" y="228600"/>
                </a:cubicBezTo>
                <a:lnTo>
                  <a:pt x="213360" y="228600"/>
                </a:lnTo>
                <a:lnTo>
                  <a:pt x="121920" y="228600"/>
                </a:lnTo>
                <a:cubicBezTo>
                  <a:pt x="88249" y="228600"/>
                  <a:pt x="60960" y="201311"/>
                  <a:pt x="60960" y="167640"/>
                </a:cubicBezTo>
                <a:lnTo>
                  <a:pt x="60960" y="167640"/>
                </a:lnTo>
                <a:close/>
                <a:moveTo>
                  <a:pt x="60960" y="137160"/>
                </a:moveTo>
                <a:lnTo>
                  <a:pt x="60960" y="76200"/>
                </a:lnTo>
                <a:lnTo>
                  <a:pt x="30480" y="76200"/>
                </a:lnTo>
                <a:lnTo>
                  <a:pt x="30480" y="137160"/>
                </a:lnTo>
                <a:lnTo>
                  <a:pt x="60960" y="137160"/>
                </a:lnTo>
                <a:close/>
                <a:moveTo>
                  <a:pt x="30480" y="259080"/>
                </a:moveTo>
                <a:lnTo>
                  <a:pt x="30480" y="243840"/>
                </a:lnTo>
                <a:lnTo>
                  <a:pt x="304800" y="243840"/>
                </a:lnTo>
                <a:lnTo>
                  <a:pt x="304800" y="259080"/>
                </a:lnTo>
                <a:lnTo>
                  <a:pt x="243840" y="289560"/>
                </a:lnTo>
                <a:lnTo>
                  <a:pt x="91440" y="289560"/>
                </a:lnTo>
                <a:lnTo>
                  <a:pt x="30480" y="2590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5705598" y="4728631"/>
            <a:ext cx="630555" cy="630555"/>
          </a:xfrm>
          <a:custGeom>
            <a:rect l="l" t="t" r="r" b="b"/>
            <a:pathLst>
              <a:path w="304800" h="304800">
                <a:moveTo>
                  <a:pt x="106680" y="259080"/>
                </a:moveTo>
                <a:lnTo>
                  <a:pt x="30480" y="259080"/>
                </a:lnTo>
                <a:cubicBezTo>
                  <a:pt x="13649" y="259080"/>
                  <a:pt x="0" y="245431"/>
                  <a:pt x="0" y="228600"/>
                </a:cubicBezTo>
                <a:lnTo>
                  <a:pt x="0" y="228600"/>
                </a:lnTo>
                <a:lnTo>
                  <a:pt x="0" y="30480"/>
                </a:lnTo>
                <a:cubicBezTo>
                  <a:pt x="0" y="13716"/>
                  <a:pt x="13716" y="0"/>
                  <a:pt x="30480" y="0"/>
                </a:cubicBezTo>
                <a:lnTo>
                  <a:pt x="274320" y="0"/>
                </a:lnTo>
                <a:cubicBezTo>
                  <a:pt x="291151" y="0"/>
                  <a:pt x="304800" y="13649"/>
                  <a:pt x="304800" y="30480"/>
                </a:cubicBezTo>
                <a:lnTo>
                  <a:pt x="304800" y="30480"/>
                </a:lnTo>
                <a:lnTo>
                  <a:pt x="304800" y="228600"/>
                </a:lnTo>
                <a:cubicBezTo>
                  <a:pt x="304800" y="245431"/>
                  <a:pt x="291151" y="259080"/>
                  <a:pt x="274320" y="259080"/>
                </a:cubicBezTo>
                <a:lnTo>
                  <a:pt x="274320" y="259080"/>
                </a:lnTo>
                <a:lnTo>
                  <a:pt x="198120" y="259080"/>
                </a:lnTo>
                <a:lnTo>
                  <a:pt x="259080" y="289560"/>
                </a:lnTo>
                <a:lnTo>
                  <a:pt x="259080" y="304800"/>
                </a:lnTo>
                <a:lnTo>
                  <a:pt x="45720" y="304800"/>
                </a:lnTo>
                <a:lnTo>
                  <a:pt x="45720" y="289560"/>
                </a:lnTo>
                <a:lnTo>
                  <a:pt x="106680" y="259080"/>
                </a:lnTo>
                <a:close/>
                <a:moveTo>
                  <a:pt x="30480" y="30480"/>
                </a:moveTo>
                <a:lnTo>
                  <a:pt x="30480" y="198120"/>
                </a:lnTo>
                <a:lnTo>
                  <a:pt x="274320" y="198120"/>
                </a:lnTo>
                <a:lnTo>
                  <a:pt x="274320" y="30480"/>
                </a:lnTo>
                <a:lnTo>
                  <a:pt x="30480" y="304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291556" y="4966363"/>
            <a:ext cx="1154900" cy="1591889"/>
          </a:xfrm>
          <a:custGeom>
            <a:rect l="l" t="t" r="r" b="b"/>
            <a:pathLst>
              <a:path w="1154900" h="1591889">
                <a:moveTo>
                  <a:pt x="0" y="0"/>
                </a:moveTo>
                <a:lnTo>
                  <a:pt x="0" y="1591889"/>
                </a:lnTo>
                <a:lnTo>
                  <a:pt x="1154900" y="1591889"/>
                </a:lnTo>
                <a:lnTo>
                  <a:pt x="1154900" y="1303164"/>
                </a:lnTo>
                <a:lnTo>
                  <a:pt x="288725" y="1303164"/>
                </a:lnTo>
                <a:lnTo>
                  <a:pt x="288725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 rot="-10800000">
            <a:off x="10781066" y="205192"/>
            <a:ext cx="1154900" cy="1591889"/>
          </a:xfrm>
          <a:custGeom>
            <a:rect l="l" t="t" r="r" b="b"/>
            <a:pathLst>
              <a:path w="1154900" h="1591889">
                <a:moveTo>
                  <a:pt x="0" y="0"/>
                </a:moveTo>
                <a:lnTo>
                  <a:pt x="0" y="1591889"/>
                </a:lnTo>
                <a:lnTo>
                  <a:pt x="1154900" y="1591889"/>
                </a:lnTo>
                <a:lnTo>
                  <a:pt x="1154900" y="1303164"/>
                </a:lnTo>
                <a:lnTo>
                  <a:pt x="288725" y="1303164"/>
                </a:lnTo>
                <a:lnTo>
                  <a:pt x="288725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5" name="Group 35"/>
          <p:cNvGrpSpPr/>
          <p:nvPr/>
        </p:nvGrpSpPr>
        <p:grpSpPr>
          <a:xfrm>
            <a:off x="7581403" y="1797082"/>
            <a:ext cx="3111273" cy="3664926"/>
            <a:chOff x="7581403" y="1797082"/>
            <a:chExt cx="3111273" cy="3664926"/>
          </a:xfrm>
        </p:grpSpPr>
        <p:sp>
          <p:nvSpPr>
            <p:cNvPr id="36" name="TextBox 36"/>
            <p:cNvSpPr txBox="1"/>
            <p:nvPr/>
          </p:nvSpPr>
          <p:spPr>
            <a:xfrm>
              <a:off x="7581403" y="1797082"/>
              <a:ext cx="3111273" cy="366492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203200" lvl="0" indent="-203200">
                <a:lnSpc>
                  <a:spcPct val="80000"/>
                </a:lnSpc>
                <a:buFont typeface="Arial"/>
                <a:buChar char="•"/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互动性：用户可以与其他用户或专家进行交流，分享经验和心得。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缺乏个性化治疗建议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虽然网站可以提供一些个性化的建议，但无法替代专业医生的诊断和治疗方案。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安全风险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用户在网站上分享个人信息和经验时可能存在安全风险，需要注意保护隐私和安全。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信息质量参差不齐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由于信息来源广泛，难以保证所有信息的准确性和可靠性。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7792" r="1779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网站的优缺点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7962" y="1472498"/>
            <a:ext cx="4297680" cy="152242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D2753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611" y="2876788"/>
            <a:ext cx="4770383" cy="2874949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5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疼痛治疗网站的功能和内容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疼痛定义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疼痛是一种不愉快的感觉和情绪体验，通常由组织损伤、炎症或神经刺激引发。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疼痛分类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疼痛可以分为急性疼痛和慢性疼痛，其中慢性疼痛又可以分为神经性疼痛和癌性疼痛等。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疼痛机制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疼痛的机制涉及多个层面的因素，包括神经传导、免疫系统和心理因素等。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疼痛基础知识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非药物治疗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包括物理治疗、按摩、针灸、认知行为疗法等。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药物治疗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包括非处方药、处方药和辅助药物等，需在医生指导下使用。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手术治疗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对于某些慢性疼痛或严重疼痛，手术治疗可能是必要的。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疼痛治疗方法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167" r="16167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如对乙酰氨基酚（如扑热息痛）和布洛芬等。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非处方药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如阿片类止痛药、抗抑郁药和抗癫痫药等。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处方药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如抗焦虑药、抗惊厥药和局部麻醉药等。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辅助药物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疼痛治疗药物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https://d.book118.com/597142032000006030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1DF"/>
      </a:lt1>
      <a:dk2>
        <a:srgbClr val="000000"/>
      </a:dk2>
      <a:lt2>
        <a:srgbClr val="FFFFFF"/>
      </a:lt2>
      <a:accent1>
        <a:srgbClr val="4E1B04"/>
      </a:accent1>
      <a:accent2>
        <a:srgbClr val="DB6414"/>
      </a:accent2>
      <a:accent3>
        <a:srgbClr val="FF9719"/>
      </a:accent3>
      <a:accent4>
        <a:srgbClr val="EB9D43"/>
      </a:accent4>
      <a:accent5>
        <a:srgbClr val="FFB828"/>
      </a:accent5>
      <a:accent6>
        <a:srgbClr val="E69041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SimSun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2024-09-01T09:15:18.758</cp:lastPrinted>
  <dcterms:created xsi:type="dcterms:W3CDTF">2024-09-01T01:15:18Z</dcterms:created>
  <dcterms:modified xsi:type="dcterms:W3CDTF">2024-09-01T01:15:20Z</dcterms:modified>
</cp:coreProperties>
</file>