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C1389-2DF1-48BD-947C-4DE860260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B765D-8D60-4BAA-9F53-9DF2F4240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73C1B-C7DC-4023-8542-6494E88CA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597705-A4CA-43E7-A1CE-0D20330D8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76ED21-8B04-488E-ADC1-13B7A2282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A0899E-8F16-4364-BBAA-E847DBF9A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74DB7F-35AE-4502-976E-567EBBA46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C88CD-4532-4F98-BDA0-6685DF169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DFA0C1-E53A-435F-9976-B63E0EB88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0CE38E-4692-4E57-BD33-E6B9F0A6C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9F9BD-CA04-4253-B67F-C11DA53C0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26421" y="2714760"/>
            <a:ext cx="3984625" cy="3625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49090" y="1795583"/>
            <a:ext cx="3703320" cy="3790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3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1721" y="1108591"/>
            <a:ext cx="5587365" cy="4650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6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7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15103402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4400" y="1693802"/>
            <a:ext cx="5283200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10">
                <a:solidFill>
                  <a:srgbClr val="FFFFFF"/>
                </a:solidFill>
              </a:rPr>
              <a:t>养殖行业行业报告</a:t>
            </a:r>
            <a:endParaRPr sz="51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594524" y="1716077"/>
            <a:ext cx="3886200" cy="330898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46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FFFFFF"/>
                </a:solidFill>
                <a:latin typeface="微软雅黑"/>
                <a:cs typeface="微软雅黑"/>
              </a:rPr>
              <a:t>养殖行业概述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FFFFFF"/>
                </a:solidFill>
                <a:latin typeface="微软雅黑"/>
                <a:cs typeface="微软雅黑"/>
              </a:rPr>
              <a:t>养殖行业市场分析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FFFFFF"/>
                </a:solidFill>
                <a:latin typeface="微软雅黑"/>
                <a:cs typeface="微软雅黑"/>
              </a:rPr>
              <a:t>养殖行业产业链分析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FFFFFF"/>
                </a:solidFill>
                <a:latin typeface="微软雅黑"/>
                <a:cs typeface="微软雅黑"/>
              </a:rPr>
              <a:t>养殖行业面临的挑战与机遇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FFFFFF"/>
                </a:solidFill>
                <a:latin typeface="微软雅黑"/>
                <a:cs typeface="微软雅黑"/>
              </a:rPr>
              <a:t>养殖行业案例分析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FFFFFF"/>
                </a:solidFill>
                <a:latin typeface="微软雅黑"/>
                <a:cs typeface="微软雅黑"/>
              </a:rPr>
              <a:t>结论与建议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7634" y="2786883"/>
            <a:ext cx="3968750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10">
                <a:solidFill>
                  <a:srgbClr val="FFFFFF"/>
                </a:solidFill>
              </a:rPr>
              <a:t>养殖行业概述</a:t>
            </a:r>
            <a:endParaRPr sz="5150"/>
          </a:p>
        </p:txBody>
      </p:sp>
      <p:sp>
        <p:nvSpPr>
          <p:cNvPr id="3" name="object 3"/>
          <p:cNvSpPr txBox="1"/>
          <p:nvPr/>
        </p:nvSpPr>
        <p:spPr>
          <a:xfrm>
            <a:off x="866642" y="1411837"/>
            <a:ext cx="929005" cy="905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b="1" spc="-25">
                <a:solidFill>
                  <a:srgbClr val="FFFFFF"/>
                </a:solidFill>
                <a:latin typeface="微软雅黑"/>
                <a:cs typeface="微软雅黑"/>
              </a:rPr>
              <a:t>01</a:t>
            </a:r>
            <a:endParaRPr sz="57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77192" y="1927705"/>
            <a:ext cx="5791871" cy="362516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963" y="331167"/>
            <a:ext cx="309245" cy="85090"/>
            <a:chOff x="454963" y="331167"/>
            <a:chExt cx="309245" cy="85090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99767" y="344296"/>
            <a:ext cx="170815" cy="73660"/>
            <a:chOff x="799767" y="344296"/>
            <a:chExt cx="170815" cy="73660"/>
          </a:xfrm>
        </p:grpSpPr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54963" y="448941"/>
            <a:ext cx="515620" cy="322580"/>
            <a:chOff x="454963" y="448941"/>
            <a:chExt cx="515620" cy="322580"/>
          </a:xfrm>
        </p:grpSpPr>
        <p:pic>
          <p:nvPicPr>
            <p:cNvPr id="11" name="object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83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养殖行业的定义与分类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901969" y="2063994"/>
            <a:ext cx="3101975" cy="14611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>
                <a:solidFill>
                  <a:srgbClr val="FFFFFF"/>
                </a:solidFill>
                <a:latin typeface="微软雅黑"/>
                <a:cs typeface="微软雅黑"/>
              </a:rPr>
              <a:t>养殖行业是指通过人工饲养动物以获</a:t>
            </a:r>
            <a:r>
              <a:rPr sz="1400" spc="-50">
                <a:solidFill>
                  <a:srgbClr val="FFFFFF"/>
                </a:solidFill>
                <a:latin typeface="微软雅黑"/>
                <a:cs typeface="微软雅黑"/>
              </a:rPr>
              <a:t>取</a:t>
            </a:r>
            <a:endParaRPr sz="1400">
              <a:latin typeface="微软雅黑"/>
              <a:cs typeface="微软雅黑"/>
            </a:endParaRPr>
          </a:p>
          <a:p>
            <a:pPr marL="12700" marR="5080" algn="just">
              <a:lnSpc>
                <a:spcPct val="190300"/>
              </a:lnSpc>
            </a:pPr>
            <a:r>
              <a:rPr sz="1400">
                <a:solidFill>
                  <a:srgbClr val="FFFFFF"/>
                </a:solidFill>
                <a:latin typeface="微软雅黑"/>
                <a:cs typeface="微软雅黑"/>
              </a:rPr>
              <a:t>其肉、蛋、奶、皮、毛等产品的行业</a:t>
            </a:r>
            <a:r>
              <a:rPr sz="1400" spc="-50">
                <a:solidFill>
                  <a:srgbClr val="FFFFFF"/>
                </a:solidFill>
                <a:latin typeface="微软雅黑"/>
                <a:cs typeface="微软雅黑"/>
              </a:rPr>
              <a:t>。</a:t>
            </a:r>
            <a:r>
              <a:rPr sz="1400">
                <a:solidFill>
                  <a:srgbClr val="FFFFFF"/>
                </a:solidFill>
                <a:latin typeface="微软雅黑"/>
                <a:cs typeface="微软雅黑"/>
              </a:rPr>
              <a:t>根据不同的动物种类，养殖行业可以</a:t>
            </a:r>
            <a:r>
              <a:rPr sz="1400" spc="-50">
                <a:solidFill>
                  <a:srgbClr val="FFFFFF"/>
                </a:solidFill>
                <a:latin typeface="微软雅黑"/>
                <a:cs typeface="微软雅黑"/>
              </a:rPr>
              <a:t>分</a:t>
            </a:r>
            <a:r>
              <a:rPr sz="1400">
                <a:solidFill>
                  <a:srgbClr val="FFFFFF"/>
                </a:solidFill>
                <a:latin typeface="微软雅黑"/>
                <a:cs typeface="微软雅黑"/>
              </a:rPr>
              <a:t>为家畜养殖、家禽养殖、水产养殖等</a:t>
            </a:r>
            <a:r>
              <a:rPr sz="1400" spc="-50">
                <a:solidFill>
                  <a:srgbClr val="FFFFFF"/>
                </a:solid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16257" y="4667177"/>
            <a:ext cx="3073400" cy="1109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家畜养殖主要包括猪、牛、羊等，家</a:t>
            </a:r>
            <a:endParaRPr sz="1500">
              <a:latin typeface="微软雅黑"/>
              <a:cs typeface="微软雅黑"/>
            </a:endParaRPr>
          </a:p>
          <a:p>
            <a:pPr marL="12700" marR="5080">
              <a:lnSpc>
                <a:spcPct val="187000"/>
              </a:lnSpc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禽养殖主要包括鸡、鸭、鹅等，水产养殖则包括鱼类、虾类、贝类等。</a:t>
            </a:r>
            <a:endParaRPr sz="1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66574" y="1250442"/>
            <a:ext cx="10459085" cy="2287270"/>
          </a:xfrm>
          <a:custGeom>
            <a:rect l="l" t="t" r="r" b="b"/>
            <a:pathLst>
              <a:path w="10459085" h="2287270">
                <a:moveTo>
                  <a:pt x="381210" y="2287219"/>
                </a:moveTo>
                <a:lnTo>
                  <a:pt x="333392" y="2284248"/>
                </a:lnTo>
                <a:lnTo>
                  <a:pt x="287346" y="2275576"/>
                </a:lnTo>
                <a:lnTo>
                  <a:pt x="243430" y="2261559"/>
                </a:lnTo>
                <a:lnTo>
                  <a:pt x="202001" y="2242554"/>
                </a:lnTo>
                <a:lnTo>
                  <a:pt x="163416" y="2218918"/>
                </a:lnTo>
                <a:lnTo>
                  <a:pt x="128033" y="2191009"/>
                </a:lnTo>
                <a:lnTo>
                  <a:pt x="96208" y="2159185"/>
                </a:lnTo>
                <a:lnTo>
                  <a:pt x="68300" y="2123801"/>
                </a:lnTo>
                <a:lnTo>
                  <a:pt x="44664" y="2085217"/>
                </a:lnTo>
                <a:lnTo>
                  <a:pt x="25659" y="2043788"/>
                </a:lnTo>
                <a:lnTo>
                  <a:pt x="11642" y="1999872"/>
                </a:lnTo>
                <a:lnTo>
                  <a:pt x="2970" y="1953826"/>
                </a:lnTo>
                <a:lnTo>
                  <a:pt x="0" y="1906008"/>
                </a:lnTo>
                <a:lnTo>
                  <a:pt x="0" y="381210"/>
                </a:lnTo>
                <a:lnTo>
                  <a:pt x="2970" y="333392"/>
                </a:lnTo>
                <a:lnTo>
                  <a:pt x="11642" y="287346"/>
                </a:lnTo>
                <a:lnTo>
                  <a:pt x="25659" y="243430"/>
                </a:lnTo>
                <a:lnTo>
                  <a:pt x="44665" y="202001"/>
                </a:lnTo>
                <a:lnTo>
                  <a:pt x="68300" y="163416"/>
                </a:lnTo>
                <a:lnTo>
                  <a:pt x="96209" y="128033"/>
                </a:lnTo>
                <a:lnTo>
                  <a:pt x="128033" y="96208"/>
                </a:lnTo>
                <a:lnTo>
                  <a:pt x="163417" y="68299"/>
                </a:lnTo>
                <a:lnTo>
                  <a:pt x="202002" y="44664"/>
                </a:lnTo>
                <a:lnTo>
                  <a:pt x="243431" y="25659"/>
                </a:lnTo>
                <a:lnTo>
                  <a:pt x="287347" y="11642"/>
                </a:lnTo>
                <a:lnTo>
                  <a:pt x="333393" y="2970"/>
                </a:lnTo>
                <a:lnTo>
                  <a:pt x="381210" y="0"/>
                </a:lnTo>
                <a:lnTo>
                  <a:pt x="10077639" y="0"/>
                </a:lnTo>
                <a:lnTo>
                  <a:pt x="10125456" y="2970"/>
                </a:lnTo>
                <a:lnTo>
                  <a:pt x="10171502" y="11642"/>
                </a:lnTo>
                <a:lnTo>
                  <a:pt x="10215418" y="25659"/>
                </a:lnTo>
                <a:lnTo>
                  <a:pt x="10256847" y="44664"/>
                </a:lnTo>
                <a:lnTo>
                  <a:pt x="10295432" y="68300"/>
                </a:lnTo>
                <a:lnTo>
                  <a:pt x="10330815" y="96209"/>
                </a:lnTo>
                <a:lnTo>
                  <a:pt x="10362639" y="128033"/>
                </a:lnTo>
                <a:lnTo>
                  <a:pt x="10390548" y="163417"/>
                </a:lnTo>
                <a:lnTo>
                  <a:pt x="10414183" y="202001"/>
                </a:lnTo>
                <a:lnTo>
                  <a:pt x="10433188" y="243430"/>
                </a:lnTo>
                <a:lnTo>
                  <a:pt x="10447206" y="287347"/>
                </a:lnTo>
                <a:lnTo>
                  <a:pt x="10455878" y="333392"/>
                </a:lnTo>
                <a:lnTo>
                  <a:pt x="10458848" y="381210"/>
                </a:lnTo>
                <a:lnTo>
                  <a:pt x="10458848" y="1906008"/>
                </a:lnTo>
                <a:lnTo>
                  <a:pt x="10455878" y="1953826"/>
                </a:lnTo>
                <a:lnTo>
                  <a:pt x="10447205" y="1999872"/>
                </a:lnTo>
                <a:lnTo>
                  <a:pt x="10433188" y="2043788"/>
                </a:lnTo>
                <a:lnTo>
                  <a:pt x="10414183" y="2085217"/>
                </a:lnTo>
                <a:lnTo>
                  <a:pt x="10390548" y="2123802"/>
                </a:lnTo>
                <a:lnTo>
                  <a:pt x="10362639" y="2159185"/>
                </a:lnTo>
                <a:lnTo>
                  <a:pt x="10330815" y="2191010"/>
                </a:lnTo>
                <a:lnTo>
                  <a:pt x="10295431" y="2218918"/>
                </a:lnTo>
                <a:lnTo>
                  <a:pt x="10256847" y="2242554"/>
                </a:lnTo>
                <a:lnTo>
                  <a:pt x="10215418" y="2261559"/>
                </a:lnTo>
                <a:lnTo>
                  <a:pt x="10171502" y="2275576"/>
                </a:lnTo>
                <a:lnTo>
                  <a:pt x="10125456" y="2284248"/>
                </a:lnTo>
                <a:lnTo>
                  <a:pt x="10077638" y="2287218"/>
                </a:lnTo>
                <a:lnTo>
                  <a:pt x="381210" y="2287219"/>
                </a:lnTo>
                <a:close/>
              </a:path>
            </a:pathLst>
          </a:custGeom>
          <a:solidFill>
            <a:srgbClr val="00B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15672" y="1862719"/>
            <a:ext cx="931354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>
                <a:solidFill>
                  <a:srgbClr val="FFFFFF"/>
                </a:solidFill>
                <a:latin typeface="微软雅黑"/>
                <a:cs typeface="微软雅黑"/>
              </a:rPr>
              <a:t>养殖行业的发展可以追溯到古代农业社会，但现代养殖业的发展主要是在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20</a:t>
            </a: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世纪中叶以后。随着人口增长和城市化进程的加速，养殖业逐渐成为全球范围内的重要产业。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6574" y="3830585"/>
            <a:ext cx="10459085" cy="2287270"/>
          </a:xfrm>
          <a:custGeom>
            <a:rect l="l" t="t" r="r" b="b"/>
            <a:pathLst>
              <a:path w="10459085" h="2287270">
                <a:moveTo>
                  <a:pt x="381120" y="2286677"/>
                </a:moveTo>
                <a:lnTo>
                  <a:pt x="333313" y="2283707"/>
                </a:lnTo>
                <a:lnTo>
                  <a:pt x="287278" y="2275036"/>
                </a:lnTo>
                <a:lnTo>
                  <a:pt x="243373" y="2261022"/>
                </a:lnTo>
                <a:lnTo>
                  <a:pt x="201953" y="2242022"/>
                </a:lnTo>
                <a:lnTo>
                  <a:pt x="163378" y="2218392"/>
                </a:lnTo>
                <a:lnTo>
                  <a:pt x="128003" y="2190490"/>
                </a:lnTo>
                <a:lnTo>
                  <a:pt x="96186" y="2158673"/>
                </a:lnTo>
                <a:lnTo>
                  <a:pt x="68284" y="2123298"/>
                </a:lnTo>
                <a:lnTo>
                  <a:pt x="44654" y="2084722"/>
                </a:lnTo>
                <a:lnTo>
                  <a:pt x="25653" y="2043303"/>
                </a:lnTo>
                <a:lnTo>
                  <a:pt x="11639" y="1999398"/>
                </a:lnTo>
                <a:lnTo>
                  <a:pt x="2969" y="1953363"/>
                </a:lnTo>
                <a:lnTo>
                  <a:pt x="0" y="1905556"/>
                </a:lnTo>
                <a:lnTo>
                  <a:pt x="0" y="381120"/>
                </a:lnTo>
                <a:lnTo>
                  <a:pt x="2969" y="333313"/>
                </a:lnTo>
                <a:lnTo>
                  <a:pt x="11639" y="287278"/>
                </a:lnTo>
                <a:lnTo>
                  <a:pt x="25653" y="243372"/>
                </a:lnTo>
                <a:lnTo>
                  <a:pt x="44654" y="201953"/>
                </a:lnTo>
                <a:lnTo>
                  <a:pt x="68284" y="163377"/>
                </a:lnTo>
                <a:lnTo>
                  <a:pt x="96186" y="128002"/>
                </a:lnTo>
                <a:lnTo>
                  <a:pt x="128003" y="96185"/>
                </a:lnTo>
                <a:lnTo>
                  <a:pt x="163378" y="68283"/>
                </a:lnTo>
                <a:lnTo>
                  <a:pt x="201954" y="44653"/>
                </a:lnTo>
                <a:lnTo>
                  <a:pt x="243373" y="25653"/>
                </a:lnTo>
                <a:lnTo>
                  <a:pt x="287279" y="11639"/>
                </a:lnTo>
                <a:lnTo>
                  <a:pt x="333314" y="2969"/>
                </a:lnTo>
                <a:lnTo>
                  <a:pt x="381120" y="0"/>
                </a:lnTo>
                <a:lnTo>
                  <a:pt x="10077729" y="0"/>
                </a:lnTo>
                <a:lnTo>
                  <a:pt x="10125536" y="2969"/>
                </a:lnTo>
                <a:lnTo>
                  <a:pt x="10171571" y="11639"/>
                </a:lnTo>
                <a:lnTo>
                  <a:pt x="10215476" y="25653"/>
                </a:lnTo>
                <a:lnTo>
                  <a:pt x="10256896" y="44654"/>
                </a:lnTo>
                <a:lnTo>
                  <a:pt x="10295471" y="68284"/>
                </a:lnTo>
                <a:lnTo>
                  <a:pt x="10330846" y="96186"/>
                </a:lnTo>
                <a:lnTo>
                  <a:pt x="10362663" y="128003"/>
                </a:lnTo>
                <a:lnTo>
                  <a:pt x="10390565" y="163378"/>
                </a:lnTo>
                <a:lnTo>
                  <a:pt x="10414195" y="201953"/>
                </a:lnTo>
                <a:lnTo>
                  <a:pt x="10433196" y="243373"/>
                </a:lnTo>
                <a:lnTo>
                  <a:pt x="10447210" y="287278"/>
                </a:lnTo>
                <a:lnTo>
                  <a:pt x="10455880" y="333313"/>
                </a:lnTo>
                <a:lnTo>
                  <a:pt x="10458850" y="381120"/>
                </a:lnTo>
                <a:lnTo>
                  <a:pt x="10458850" y="1905556"/>
                </a:lnTo>
                <a:lnTo>
                  <a:pt x="10455880" y="1953363"/>
                </a:lnTo>
                <a:lnTo>
                  <a:pt x="10447210" y="1999398"/>
                </a:lnTo>
                <a:lnTo>
                  <a:pt x="10433196" y="2043303"/>
                </a:lnTo>
                <a:lnTo>
                  <a:pt x="10414195" y="2084723"/>
                </a:lnTo>
                <a:lnTo>
                  <a:pt x="10390565" y="2123298"/>
                </a:lnTo>
                <a:lnTo>
                  <a:pt x="10362663" y="2158673"/>
                </a:lnTo>
                <a:lnTo>
                  <a:pt x="10330846" y="2190490"/>
                </a:lnTo>
                <a:lnTo>
                  <a:pt x="10295471" y="2218392"/>
                </a:lnTo>
                <a:lnTo>
                  <a:pt x="10256896" y="2242022"/>
                </a:lnTo>
                <a:lnTo>
                  <a:pt x="10215476" y="2261023"/>
                </a:lnTo>
                <a:lnTo>
                  <a:pt x="10171571" y="2275036"/>
                </a:lnTo>
                <a:lnTo>
                  <a:pt x="10125536" y="2283707"/>
                </a:lnTo>
                <a:lnTo>
                  <a:pt x="10077729" y="2286676"/>
                </a:lnTo>
                <a:lnTo>
                  <a:pt x="381120" y="2286677"/>
                </a:lnTo>
                <a:close/>
              </a:path>
            </a:pathLst>
          </a:custGeom>
          <a:solidFill>
            <a:srgbClr val="00B6FF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329999" y="4446925"/>
            <a:ext cx="928370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00B6FF"/>
                </a:solidFill>
                <a:latin typeface="微软雅黑"/>
                <a:cs typeface="微软雅黑"/>
              </a:rPr>
              <a:t>在中国，养殖业的发展尤为迅速。随着经济的快速发展和人民生活水平的提高，对动物性食品的需求不断增加，推动了养殖</a:t>
            </a:r>
            <a:r>
              <a:rPr sz="1350" spc="-10">
                <a:solidFill>
                  <a:srgbClr val="00B6FF"/>
                </a:solidFill>
                <a:latin typeface="微软雅黑"/>
                <a:cs typeface="微软雅黑"/>
              </a:rPr>
              <a:t>业的快速发展。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养殖行业的发展历程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873195" y="1178477"/>
            <a:ext cx="669925" cy="5680075"/>
            <a:chOff x="873195" y="1178477"/>
            <a:chExt cx="669925" cy="5680075"/>
          </a:xfrm>
        </p:grpSpPr>
        <p:sp>
          <p:nvSpPr>
            <p:cNvPr id="3" name="object 3"/>
            <p:cNvSpPr/>
            <p:nvPr/>
          </p:nvSpPr>
          <p:spPr>
            <a:xfrm>
              <a:off x="1171079" y="1178483"/>
              <a:ext cx="76200" cy="5680075"/>
            </a:xfrm>
            <a:custGeom>
              <a:rect l="l" t="t" r="r" b="b"/>
              <a:pathLst>
                <a:path w="76200" h="5680075">
                  <a:moveTo>
                    <a:pt x="76200" y="38100"/>
                  </a:moveTo>
                  <a:lnTo>
                    <a:pt x="73202" y="23266"/>
                  </a:lnTo>
                  <a:lnTo>
                    <a:pt x="65036" y="11163"/>
                  </a:lnTo>
                  <a:lnTo>
                    <a:pt x="52933" y="2997"/>
                  </a:lnTo>
                  <a:lnTo>
                    <a:pt x="38100" y="0"/>
                  </a:lnTo>
                  <a:lnTo>
                    <a:pt x="23266" y="2997"/>
                  </a:lnTo>
                  <a:lnTo>
                    <a:pt x="11163" y="11163"/>
                  </a:lnTo>
                  <a:lnTo>
                    <a:pt x="2997" y="23266"/>
                  </a:lnTo>
                  <a:lnTo>
                    <a:pt x="0" y="38100"/>
                  </a:lnTo>
                  <a:lnTo>
                    <a:pt x="2997" y="52933"/>
                  </a:lnTo>
                  <a:lnTo>
                    <a:pt x="11163" y="65036"/>
                  </a:lnTo>
                  <a:lnTo>
                    <a:pt x="23266" y="73202"/>
                  </a:lnTo>
                  <a:lnTo>
                    <a:pt x="28575" y="74282"/>
                  </a:lnTo>
                  <a:lnTo>
                    <a:pt x="28575" y="5679516"/>
                  </a:lnTo>
                  <a:lnTo>
                    <a:pt x="38100" y="5679516"/>
                  </a:lnTo>
                  <a:lnTo>
                    <a:pt x="47625" y="5679516"/>
                  </a:lnTo>
                  <a:lnTo>
                    <a:pt x="47625" y="76200"/>
                  </a:lnTo>
                  <a:lnTo>
                    <a:pt x="47625" y="74282"/>
                  </a:lnTo>
                  <a:lnTo>
                    <a:pt x="52933" y="73202"/>
                  </a:lnTo>
                  <a:lnTo>
                    <a:pt x="65036" y="65036"/>
                  </a:lnTo>
                  <a:lnTo>
                    <a:pt x="71678" y="55206"/>
                  </a:lnTo>
                  <a:lnTo>
                    <a:pt x="73202" y="52933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73195" y="1466457"/>
              <a:ext cx="669925" cy="669925"/>
            </a:xfrm>
            <a:custGeom>
              <a:rect l="l" t="t" r="r" b="b"/>
              <a:pathLst>
                <a:path w="669925" h="669925">
                  <a:moveTo>
                    <a:pt x="334738" y="0"/>
                  </a:moveTo>
                  <a:close/>
                </a:path>
                <a:path w="669925" h="669925">
                  <a:moveTo>
                    <a:pt x="669478" y="334739"/>
                  </a:moveTo>
                  <a:lnTo>
                    <a:pt x="0" y="334739"/>
                  </a:lnTo>
                  <a:lnTo>
                    <a:pt x="3629" y="285273"/>
                  </a:lnTo>
                  <a:lnTo>
                    <a:pt x="14173" y="238061"/>
                  </a:lnTo>
                  <a:lnTo>
                    <a:pt x="31112" y="193621"/>
                  </a:lnTo>
                  <a:lnTo>
                    <a:pt x="53929" y="152469"/>
                  </a:lnTo>
                  <a:lnTo>
                    <a:pt x="82106" y="115125"/>
                  </a:lnTo>
                  <a:lnTo>
                    <a:pt x="115126" y="82105"/>
                  </a:lnTo>
                  <a:lnTo>
                    <a:pt x="152471" y="53928"/>
                  </a:lnTo>
                  <a:lnTo>
                    <a:pt x="193622" y="31111"/>
                  </a:lnTo>
                  <a:lnTo>
                    <a:pt x="238063" y="14172"/>
                  </a:lnTo>
                  <a:lnTo>
                    <a:pt x="285275" y="3629"/>
                  </a:lnTo>
                  <a:lnTo>
                    <a:pt x="334738" y="0"/>
                  </a:lnTo>
                  <a:lnTo>
                    <a:pt x="384204" y="3629"/>
                  </a:lnTo>
                  <a:lnTo>
                    <a:pt x="431416" y="14172"/>
                  </a:lnTo>
                  <a:lnTo>
                    <a:pt x="475856" y="31111"/>
                  </a:lnTo>
                  <a:lnTo>
                    <a:pt x="517007" y="53928"/>
                  </a:lnTo>
                  <a:lnTo>
                    <a:pt x="554352" y="82106"/>
                  </a:lnTo>
                  <a:lnTo>
                    <a:pt x="587372" y="115125"/>
                  </a:lnTo>
                  <a:lnTo>
                    <a:pt x="615549" y="152470"/>
                  </a:lnTo>
                  <a:lnTo>
                    <a:pt x="638366" y="193621"/>
                  </a:lnTo>
                  <a:lnTo>
                    <a:pt x="655305" y="238062"/>
                  </a:lnTo>
                  <a:lnTo>
                    <a:pt x="665848" y="285273"/>
                  </a:lnTo>
                  <a:lnTo>
                    <a:pt x="669478" y="334739"/>
                  </a:lnTo>
                  <a:close/>
                </a:path>
                <a:path w="669925" h="669925">
                  <a:moveTo>
                    <a:pt x="334739" y="669477"/>
                  </a:moveTo>
                  <a:lnTo>
                    <a:pt x="285273" y="665848"/>
                  </a:lnTo>
                  <a:lnTo>
                    <a:pt x="238062" y="655305"/>
                  </a:lnTo>
                  <a:lnTo>
                    <a:pt x="193621" y="638366"/>
                  </a:lnTo>
                  <a:lnTo>
                    <a:pt x="152470" y="615549"/>
                  </a:lnTo>
                  <a:lnTo>
                    <a:pt x="115125" y="587371"/>
                  </a:lnTo>
                  <a:lnTo>
                    <a:pt x="82106" y="554352"/>
                  </a:lnTo>
                  <a:lnTo>
                    <a:pt x="53928" y="517007"/>
                  </a:lnTo>
                  <a:lnTo>
                    <a:pt x="31111" y="475856"/>
                  </a:lnTo>
                  <a:lnTo>
                    <a:pt x="14172" y="431415"/>
                  </a:lnTo>
                  <a:lnTo>
                    <a:pt x="3629" y="384204"/>
                  </a:lnTo>
                  <a:lnTo>
                    <a:pt x="0" y="334739"/>
                  </a:lnTo>
                  <a:lnTo>
                    <a:pt x="669478" y="334739"/>
                  </a:lnTo>
                  <a:lnTo>
                    <a:pt x="665848" y="384204"/>
                  </a:lnTo>
                  <a:lnTo>
                    <a:pt x="655305" y="431416"/>
                  </a:lnTo>
                  <a:lnTo>
                    <a:pt x="638366" y="475856"/>
                  </a:lnTo>
                  <a:lnTo>
                    <a:pt x="615549" y="517007"/>
                  </a:lnTo>
                  <a:lnTo>
                    <a:pt x="587372" y="554352"/>
                  </a:lnTo>
                  <a:lnTo>
                    <a:pt x="554352" y="587372"/>
                  </a:lnTo>
                  <a:lnTo>
                    <a:pt x="517007" y="615549"/>
                  </a:lnTo>
                  <a:lnTo>
                    <a:pt x="475856" y="638366"/>
                  </a:lnTo>
                  <a:lnTo>
                    <a:pt x="431416" y="655305"/>
                  </a:lnTo>
                  <a:lnTo>
                    <a:pt x="384204" y="665848"/>
                  </a:lnTo>
                  <a:lnTo>
                    <a:pt x="334739" y="669477"/>
                  </a:lnTo>
                  <a:close/>
                </a:path>
              </a:pathLst>
            </a:custGeom>
            <a:solidFill>
              <a:srgbClr val="405DFF">
                <a:alpha val="2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88281" y="1581543"/>
              <a:ext cx="439420" cy="439420"/>
            </a:xfrm>
            <a:custGeom>
              <a:rect l="l" t="t" r="r" b="b"/>
              <a:pathLst>
                <a:path w="439419" h="439419">
                  <a:moveTo>
                    <a:pt x="219652" y="0"/>
                  </a:moveTo>
                  <a:close/>
                </a:path>
                <a:path w="439419" h="439419">
                  <a:moveTo>
                    <a:pt x="439305" y="219652"/>
                  </a:moveTo>
                  <a:lnTo>
                    <a:pt x="0" y="219652"/>
                  </a:lnTo>
                  <a:lnTo>
                    <a:pt x="4462" y="175384"/>
                  </a:lnTo>
                  <a:lnTo>
                    <a:pt x="17261" y="134153"/>
                  </a:lnTo>
                  <a:lnTo>
                    <a:pt x="37513" y="96842"/>
                  </a:lnTo>
                  <a:lnTo>
                    <a:pt x="64335" y="64334"/>
                  </a:lnTo>
                  <a:lnTo>
                    <a:pt x="96843" y="37513"/>
                  </a:lnTo>
                  <a:lnTo>
                    <a:pt x="134154" y="17261"/>
                  </a:lnTo>
                  <a:lnTo>
                    <a:pt x="175386" y="4462"/>
                  </a:lnTo>
                  <a:lnTo>
                    <a:pt x="219652" y="0"/>
                  </a:lnTo>
                  <a:lnTo>
                    <a:pt x="263920" y="4462"/>
                  </a:lnTo>
                  <a:lnTo>
                    <a:pt x="305151" y="17261"/>
                  </a:lnTo>
                  <a:lnTo>
                    <a:pt x="342462" y="37513"/>
                  </a:lnTo>
                  <a:lnTo>
                    <a:pt x="374970" y="64334"/>
                  </a:lnTo>
                  <a:lnTo>
                    <a:pt x="401791" y="96842"/>
                  </a:lnTo>
                  <a:lnTo>
                    <a:pt x="422043" y="134153"/>
                  </a:lnTo>
                  <a:lnTo>
                    <a:pt x="434842" y="175384"/>
                  </a:lnTo>
                  <a:lnTo>
                    <a:pt x="439305" y="219652"/>
                  </a:lnTo>
                  <a:close/>
                </a:path>
                <a:path w="439419" h="439419">
                  <a:moveTo>
                    <a:pt x="219652" y="439304"/>
                  </a:moveTo>
                  <a:lnTo>
                    <a:pt x="175385" y="434842"/>
                  </a:lnTo>
                  <a:lnTo>
                    <a:pt x="134154" y="422043"/>
                  </a:lnTo>
                  <a:lnTo>
                    <a:pt x="96842" y="401791"/>
                  </a:lnTo>
                  <a:lnTo>
                    <a:pt x="64334" y="374970"/>
                  </a:lnTo>
                  <a:lnTo>
                    <a:pt x="37513" y="342462"/>
                  </a:lnTo>
                  <a:lnTo>
                    <a:pt x="17261" y="305151"/>
                  </a:lnTo>
                  <a:lnTo>
                    <a:pt x="4462" y="263920"/>
                  </a:lnTo>
                  <a:lnTo>
                    <a:pt x="0" y="219652"/>
                  </a:lnTo>
                  <a:lnTo>
                    <a:pt x="439305" y="219652"/>
                  </a:lnTo>
                  <a:lnTo>
                    <a:pt x="434842" y="263920"/>
                  </a:lnTo>
                  <a:lnTo>
                    <a:pt x="422043" y="305151"/>
                  </a:lnTo>
                  <a:lnTo>
                    <a:pt x="401791" y="342462"/>
                  </a:lnTo>
                  <a:lnTo>
                    <a:pt x="374970" y="374970"/>
                  </a:lnTo>
                  <a:lnTo>
                    <a:pt x="342462" y="401791"/>
                  </a:lnTo>
                  <a:lnTo>
                    <a:pt x="305151" y="422043"/>
                  </a:lnTo>
                  <a:lnTo>
                    <a:pt x="263920" y="434842"/>
                  </a:lnTo>
                  <a:lnTo>
                    <a:pt x="219652" y="439304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900923" y="1443024"/>
            <a:ext cx="9441180" cy="1219200"/>
          </a:xfrm>
          <a:custGeom>
            <a:rect l="l" t="t" r="r" b="b"/>
            <a:pathLst>
              <a:path w="9441180" h="1219200">
                <a:moveTo>
                  <a:pt x="9440837" y="203200"/>
                </a:moveTo>
                <a:lnTo>
                  <a:pt x="9435478" y="156616"/>
                </a:lnTo>
                <a:lnTo>
                  <a:pt x="9420187" y="113842"/>
                </a:lnTo>
                <a:lnTo>
                  <a:pt x="9396197" y="76111"/>
                </a:lnTo>
                <a:lnTo>
                  <a:pt x="9364726" y="44640"/>
                </a:lnTo>
                <a:lnTo>
                  <a:pt x="9326994" y="20650"/>
                </a:lnTo>
                <a:lnTo>
                  <a:pt x="9284233" y="5372"/>
                </a:lnTo>
                <a:lnTo>
                  <a:pt x="9237637" y="0"/>
                </a:lnTo>
                <a:lnTo>
                  <a:pt x="454304" y="0"/>
                </a:lnTo>
                <a:lnTo>
                  <a:pt x="407720" y="5372"/>
                </a:lnTo>
                <a:lnTo>
                  <a:pt x="364947" y="20650"/>
                </a:lnTo>
                <a:lnTo>
                  <a:pt x="327215" y="44640"/>
                </a:lnTo>
                <a:lnTo>
                  <a:pt x="295744" y="76111"/>
                </a:lnTo>
                <a:lnTo>
                  <a:pt x="271754" y="113842"/>
                </a:lnTo>
                <a:lnTo>
                  <a:pt x="256476" y="156616"/>
                </a:lnTo>
                <a:lnTo>
                  <a:pt x="251104" y="203200"/>
                </a:lnTo>
                <a:lnTo>
                  <a:pt x="251104" y="211797"/>
                </a:lnTo>
                <a:lnTo>
                  <a:pt x="0" y="322275"/>
                </a:lnTo>
                <a:lnTo>
                  <a:pt x="251104" y="432765"/>
                </a:lnTo>
                <a:lnTo>
                  <a:pt x="251104" y="1016000"/>
                </a:lnTo>
                <a:lnTo>
                  <a:pt x="256476" y="1062583"/>
                </a:lnTo>
                <a:lnTo>
                  <a:pt x="271754" y="1105357"/>
                </a:lnTo>
                <a:lnTo>
                  <a:pt x="295744" y="1143088"/>
                </a:lnTo>
                <a:lnTo>
                  <a:pt x="327215" y="1174559"/>
                </a:lnTo>
                <a:lnTo>
                  <a:pt x="364947" y="1198549"/>
                </a:lnTo>
                <a:lnTo>
                  <a:pt x="407720" y="1213827"/>
                </a:lnTo>
                <a:lnTo>
                  <a:pt x="454304" y="1219200"/>
                </a:lnTo>
                <a:lnTo>
                  <a:pt x="9237637" y="1219200"/>
                </a:lnTo>
                <a:lnTo>
                  <a:pt x="9284233" y="1213827"/>
                </a:lnTo>
                <a:lnTo>
                  <a:pt x="9326994" y="1198549"/>
                </a:lnTo>
                <a:lnTo>
                  <a:pt x="9364726" y="1174559"/>
                </a:lnTo>
                <a:lnTo>
                  <a:pt x="9396197" y="1143088"/>
                </a:lnTo>
                <a:lnTo>
                  <a:pt x="9420187" y="1105357"/>
                </a:lnTo>
                <a:lnTo>
                  <a:pt x="9435478" y="1062583"/>
                </a:lnTo>
                <a:lnTo>
                  <a:pt x="9440837" y="1016000"/>
                </a:lnTo>
                <a:lnTo>
                  <a:pt x="9440837" y="203200"/>
                </a:lnTo>
                <a:close/>
              </a:path>
            </a:pathLst>
          </a:custGeom>
          <a:solidFill>
            <a:srgbClr val="00B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00923" y="3201441"/>
            <a:ext cx="9441180" cy="1219200"/>
          </a:xfrm>
          <a:custGeom>
            <a:rect l="l" t="t" r="r" b="b"/>
            <a:pathLst>
              <a:path w="9441180" h="1219200">
                <a:moveTo>
                  <a:pt x="9440837" y="203212"/>
                </a:moveTo>
                <a:lnTo>
                  <a:pt x="9435478" y="156616"/>
                </a:lnTo>
                <a:lnTo>
                  <a:pt x="9420187" y="113842"/>
                </a:lnTo>
                <a:lnTo>
                  <a:pt x="9396197" y="76111"/>
                </a:lnTo>
                <a:lnTo>
                  <a:pt x="9364726" y="44640"/>
                </a:lnTo>
                <a:lnTo>
                  <a:pt x="9326994" y="20662"/>
                </a:lnTo>
                <a:lnTo>
                  <a:pt x="9284233" y="5372"/>
                </a:lnTo>
                <a:lnTo>
                  <a:pt x="9237637" y="0"/>
                </a:lnTo>
                <a:lnTo>
                  <a:pt x="454304" y="0"/>
                </a:lnTo>
                <a:lnTo>
                  <a:pt x="407720" y="5372"/>
                </a:lnTo>
                <a:lnTo>
                  <a:pt x="364947" y="20662"/>
                </a:lnTo>
                <a:lnTo>
                  <a:pt x="327215" y="44640"/>
                </a:lnTo>
                <a:lnTo>
                  <a:pt x="295744" y="76111"/>
                </a:lnTo>
                <a:lnTo>
                  <a:pt x="271754" y="113842"/>
                </a:lnTo>
                <a:lnTo>
                  <a:pt x="256476" y="156616"/>
                </a:lnTo>
                <a:lnTo>
                  <a:pt x="251104" y="203212"/>
                </a:lnTo>
                <a:lnTo>
                  <a:pt x="251104" y="211797"/>
                </a:lnTo>
                <a:lnTo>
                  <a:pt x="0" y="322275"/>
                </a:lnTo>
                <a:lnTo>
                  <a:pt x="251104" y="432777"/>
                </a:lnTo>
                <a:lnTo>
                  <a:pt x="251104" y="1016000"/>
                </a:lnTo>
                <a:lnTo>
                  <a:pt x="256476" y="1062596"/>
                </a:lnTo>
                <a:lnTo>
                  <a:pt x="271754" y="1105357"/>
                </a:lnTo>
                <a:lnTo>
                  <a:pt x="295744" y="1143088"/>
                </a:lnTo>
                <a:lnTo>
                  <a:pt x="327215" y="1174559"/>
                </a:lnTo>
                <a:lnTo>
                  <a:pt x="364947" y="1198549"/>
                </a:lnTo>
                <a:lnTo>
                  <a:pt x="407720" y="1213840"/>
                </a:lnTo>
                <a:lnTo>
                  <a:pt x="454304" y="1219200"/>
                </a:lnTo>
                <a:lnTo>
                  <a:pt x="9237637" y="1219200"/>
                </a:lnTo>
                <a:lnTo>
                  <a:pt x="9284233" y="1213840"/>
                </a:lnTo>
                <a:lnTo>
                  <a:pt x="9326994" y="1198549"/>
                </a:lnTo>
                <a:lnTo>
                  <a:pt x="9364726" y="1174559"/>
                </a:lnTo>
                <a:lnTo>
                  <a:pt x="9396197" y="1143088"/>
                </a:lnTo>
                <a:lnTo>
                  <a:pt x="9420187" y="1105369"/>
                </a:lnTo>
                <a:lnTo>
                  <a:pt x="9435478" y="1062596"/>
                </a:lnTo>
                <a:lnTo>
                  <a:pt x="9440837" y="1016000"/>
                </a:lnTo>
                <a:lnTo>
                  <a:pt x="9440837" y="203212"/>
                </a:lnTo>
                <a:close/>
              </a:path>
            </a:pathLst>
          </a:custGeom>
          <a:solidFill>
            <a:srgbClr val="00B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00923" y="4959870"/>
            <a:ext cx="9441180" cy="1219200"/>
          </a:xfrm>
          <a:custGeom>
            <a:rect l="l" t="t" r="r" b="b"/>
            <a:pathLst>
              <a:path w="9441180" h="1219200">
                <a:moveTo>
                  <a:pt x="9440837" y="203200"/>
                </a:moveTo>
                <a:lnTo>
                  <a:pt x="9435478" y="156603"/>
                </a:lnTo>
                <a:lnTo>
                  <a:pt x="9420187" y="113830"/>
                </a:lnTo>
                <a:lnTo>
                  <a:pt x="9396197" y="76111"/>
                </a:lnTo>
                <a:lnTo>
                  <a:pt x="9364726" y="44640"/>
                </a:lnTo>
                <a:lnTo>
                  <a:pt x="9326994" y="20650"/>
                </a:lnTo>
                <a:lnTo>
                  <a:pt x="9284233" y="5359"/>
                </a:lnTo>
                <a:lnTo>
                  <a:pt x="9237637" y="0"/>
                </a:lnTo>
                <a:lnTo>
                  <a:pt x="454304" y="0"/>
                </a:lnTo>
                <a:lnTo>
                  <a:pt x="407720" y="5359"/>
                </a:lnTo>
                <a:lnTo>
                  <a:pt x="364947" y="20650"/>
                </a:lnTo>
                <a:lnTo>
                  <a:pt x="327215" y="44640"/>
                </a:lnTo>
                <a:lnTo>
                  <a:pt x="295744" y="76098"/>
                </a:lnTo>
                <a:lnTo>
                  <a:pt x="271754" y="113830"/>
                </a:lnTo>
                <a:lnTo>
                  <a:pt x="256476" y="156603"/>
                </a:lnTo>
                <a:lnTo>
                  <a:pt x="251104" y="203200"/>
                </a:lnTo>
                <a:lnTo>
                  <a:pt x="251104" y="211785"/>
                </a:lnTo>
                <a:lnTo>
                  <a:pt x="0" y="322275"/>
                </a:lnTo>
                <a:lnTo>
                  <a:pt x="251104" y="432765"/>
                </a:lnTo>
                <a:lnTo>
                  <a:pt x="251104" y="1015987"/>
                </a:lnTo>
                <a:lnTo>
                  <a:pt x="256476" y="1062583"/>
                </a:lnTo>
                <a:lnTo>
                  <a:pt x="271754" y="1105357"/>
                </a:lnTo>
                <a:lnTo>
                  <a:pt x="295744" y="1143088"/>
                </a:lnTo>
                <a:lnTo>
                  <a:pt x="327215" y="1174546"/>
                </a:lnTo>
                <a:lnTo>
                  <a:pt x="364947" y="1198537"/>
                </a:lnTo>
                <a:lnTo>
                  <a:pt x="407720" y="1213827"/>
                </a:lnTo>
                <a:lnTo>
                  <a:pt x="454304" y="1219200"/>
                </a:lnTo>
                <a:lnTo>
                  <a:pt x="9237637" y="1219200"/>
                </a:lnTo>
                <a:lnTo>
                  <a:pt x="9284233" y="1213827"/>
                </a:lnTo>
                <a:lnTo>
                  <a:pt x="9326994" y="1198537"/>
                </a:lnTo>
                <a:lnTo>
                  <a:pt x="9364726" y="1174546"/>
                </a:lnTo>
                <a:lnTo>
                  <a:pt x="9396197" y="1143088"/>
                </a:lnTo>
                <a:lnTo>
                  <a:pt x="9420187" y="1105357"/>
                </a:lnTo>
                <a:lnTo>
                  <a:pt x="9435478" y="1062583"/>
                </a:lnTo>
                <a:lnTo>
                  <a:pt x="9440837" y="1015987"/>
                </a:lnTo>
                <a:lnTo>
                  <a:pt x="9440837" y="203200"/>
                </a:lnTo>
                <a:close/>
              </a:path>
            </a:pathLst>
          </a:custGeom>
          <a:solidFill>
            <a:srgbClr val="00B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03783" y="1728812"/>
            <a:ext cx="8407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养殖行业的市场规模巨大，根据不同的数据来源，全球养殖业的市场规模在数千亿美元至万亿美元之间。在中国，养殖业的市场规模更是庞大，已经成为农业领域的重要支柱产业。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73195" y="3201438"/>
            <a:ext cx="669925" cy="669925"/>
            <a:chOff x="873195" y="3201438"/>
            <a:chExt cx="669925" cy="669925"/>
          </a:xfrm>
        </p:grpSpPr>
        <p:sp>
          <p:nvSpPr>
            <p:cNvPr id="11" name="object 11"/>
            <p:cNvSpPr/>
            <p:nvPr/>
          </p:nvSpPr>
          <p:spPr>
            <a:xfrm>
              <a:off x="873195" y="3201438"/>
              <a:ext cx="669925" cy="669925"/>
            </a:xfrm>
            <a:custGeom>
              <a:rect l="l" t="t" r="r" b="b"/>
              <a:pathLst>
                <a:path w="669925" h="669925">
                  <a:moveTo>
                    <a:pt x="669477" y="334739"/>
                  </a:moveTo>
                  <a:lnTo>
                    <a:pt x="0" y="334739"/>
                  </a:lnTo>
                  <a:lnTo>
                    <a:pt x="3629" y="285273"/>
                  </a:lnTo>
                  <a:lnTo>
                    <a:pt x="14173" y="238061"/>
                  </a:lnTo>
                  <a:lnTo>
                    <a:pt x="31112" y="193620"/>
                  </a:lnTo>
                  <a:lnTo>
                    <a:pt x="53929" y="152469"/>
                  </a:lnTo>
                  <a:lnTo>
                    <a:pt x="82107" y="115125"/>
                  </a:lnTo>
                  <a:lnTo>
                    <a:pt x="115127" y="82105"/>
                  </a:lnTo>
                  <a:lnTo>
                    <a:pt x="152471" y="53928"/>
                  </a:lnTo>
                  <a:lnTo>
                    <a:pt x="193623" y="31111"/>
                  </a:lnTo>
                  <a:lnTo>
                    <a:pt x="238065" y="14172"/>
                  </a:lnTo>
                  <a:lnTo>
                    <a:pt x="285281" y="3629"/>
                  </a:lnTo>
                  <a:lnTo>
                    <a:pt x="334739" y="0"/>
                  </a:lnTo>
                  <a:lnTo>
                    <a:pt x="384206" y="3629"/>
                  </a:lnTo>
                  <a:lnTo>
                    <a:pt x="431417" y="14172"/>
                  </a:lnTo>
                  <a:lnTo>
                    <a:pt x="475857" y="31111"/>
                  </a:lnTo>
                  <a:lnTo>
                    <a:pt x="517008" y="53929"/>
                  </a:lnTo>
                  <a:lnTo>
                    <a:pt x="554352" y="82106"/>
                  </a:lnTo>
                  <a:lnTo>
                    <a:pt x="587372" y="115126"/>
                  </a:lnTo>
                  <a:lnTo>
                    <a:pt x="615549" y="152470"/>
                  </a:lnTo>
                  <a:lnTo>
                    <a:pt x="638366" y="193621"/>
                  </a:lnTo>
                  <a:lnTo>
                    <a:pt x="655305" y="238062"/>
                  </a:lnTo>
                  <a:lnTo>
                    <a:pt x="665848" y="285274"/>
                  </a:lnTo>
                  <a:lnTo>
                    <a:pt x="669477" y="334739"/>
                  </a:lnTo>
                  <a:close/>
                </a:path>
                <a:path w="669925" h="669925">
                  <a:moveTo>
                    <a:pt x="334739" y="669477"/>
                  </a:moveTo>
                  <a:lnTo>
                    <a:pt x="285273" y="665847"/>
                  </a:lnTo>
                  <a:lnTo>
                    <a:pt x="238062" y="655304"/>
                  </a:lnTo>
                  <a:lnTo>
                    <a:pt x="193621" y="638365"/>
                  </a:lnTo>
                  <a:lnTo>
                    <a:pt x="152470" y="615548"/>
                  </a:lnTo>
                  <a:lnTo>
                    <a:pt x="115125" y="587371"/>
                  </a:lnTo>
                  <a:lnTo>
                    <a:pt x="82106" y="554351"/>
                  </a:lnTo>
                  <a:lnTo>
                    <a:pt x="53928" y="517007"/>
                  </a:lnTo>
                  <a:lnTo>
                    <a:pt x="31111" y="475855"/>
                  </a:lnTo>
                  <a:lnTo>
                    <a:pt x="14172" y="431415"/>
                  </a:lnTo>
                  <a:lnTo>
                    <a:pt x="3629" y="384203"/>
                  </a:lnTo>
                  <a:lnTo>
                    <a:pt x="0" y="334738"/>
                  </a:lnTo>
                  <a:lnTo>
                    <a:pt x="669477" y="334739"/>
                  </a:lnTo>
                  <a:lnTo>
                    <a:pt x="665848" y="384203"/>
                  </a:lnTo>
                  <a:lnTo>
                    <a:pt x="655305" y="431415"/>
                  </a:lnTo>
                  <a:lnTo>
                    <a:pt x="638366" y="475855"/>
                  </a:lnTo>
                  <a:lnTo>
                    <a:pt x="615549" y="517007"/>
                  </a:lnTo>
                  <a:lnTo>
                    <a:pt x="587372" y="554351"/>
                  </a:lnTo>
                  <a:lnTo>
                    <a:pt x="554352" y="587371"/>
                  </a:lnTo>
                  <a:lnTo>
                    <a:pt x="517007" y="615548"/>
                  </a:lnTo>
                  <a:lnTo>
                    <a:pt x="475856" y="638366"/>
                  </a:lnTo>
                  <a:lnTo>
                    <a:pt x="431416" y="655305"/>
                  </a:lnTo>
                  <a:lnTo>
                    <a:pt x="384204" y="665848"/>
                  </a:lnTo>
                  <a:lnTo>
                    <a:pt x="334739" y="669477"/>
                  </a:lnTo>
                  <a:close/>
                </a:path>
              </a:pathLst>
            </a:custGeom>
            <a:solidFill>
              <a:srgbClr val="405DFF">
                <a:alpha val="2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88281" y="3316524"/>
              <a:ext cx="439420" cy="439420"/>
            </a:xfrm>
            <a:custGeom>
              <a:rect l="l" t="t" r="r" b="b"/>
              <a:pathLst>
                <a:path w="439419" h="439420">
                  <a:moveTo>
                    <a:pt x="439304" y="219653"/>
                  </a:moveTo>
                  <a:lnTo>
                    <a:pt x="0" y="219653"/>
                  </a:lnTo>
                  <a:lnTo>
                    <a:pt x="4463" y="175384"/>
                  </a:lnTo>
                  <a:lnTo>
                    <a:pt x="17262" y="134153"/>
                  </a:lnTo>
                  <a:lnTo>
                    <a:pt x="37514" y="96842"/>
                  </a:lnTo>
                  <a:lnTo>
                    <a:pt x="64335" y="64334"/>
                  </a:lnTo>
                  <a:lnTo>
                    <a:pt x="96844" y="37513"/>
                  </a:lnTo>
                  <a:lnTo>
                    <a:pt x="134155" y="17261"/>
                  </a:lnTo>
                  <a:lnTo>
                    <a:pt x="175390" y="4462"/>
                  </a:lnTo>
                  <a:lnTo>
                    <a:pt x="219652" y="0"/>
                  </a:lnTo>
                  <a:lnTo>
                    <a:pt x="263921" y="4463"/>
                  </a:lnTo>
                  <a:lnTo>
                    <a:pt x="305151" y="17261"/>
                  </a:lnTo>
                  <a:lnTo>
                    <a:pt x="342462" y="37513"/>
                  </a:lnTo>
                  <a:lnTo>
                    <a:pt x="374970" y="64335"/>
                  </a:lnTo>
                  <a:lnTo>
                    <a:pt x="401792" y="96843"/>
                  </a:lnTo>
                  <a:lnTo>
                    <a:pt x="422043" y="134154"/>
                  </a:lnTo>
                  <a:lnTo>
                    <a:pt x="434842" y="175385"/>
                  </a:lnTo>
                  <a:lnTo>
                    <a:pt x="439304" y="219653"/>
                  </a:lnTo>
                  <a:close/>
                </a:path>
                <a:path w="439419" h="439420">
                  <a:moveTo>
                    <a:pt x="219652" y="439304"/>
                  </a:moveTo>
                  <a:lnTo>
                    <a:pt x="175385" y="434842"/>
                  </a:lnTo>
                  <a:lnTo>
                    <a:pt x="134154" y="422043"/>
                  </a:lnTo>
                  <a:lnTo>
                    <a:pt x="96842" y="401791"/>
                  </a:lnTo>
                  <a:lnTo>
                    <a:pt x="64334" y="374970"/>
                  </a:lnTo>
                  <a:lnTo>
                    <a:pt x="37513" y="342462"/>
                  </a:lnTo>
                  <a:lnTo>
                    <a:pt x="17261" y="305151"/>
                  </a:lnTo>
                  <a:lnTo>
                    <a:pt x="4462" y="263920"/>
                  </a:lnTo>
                  <a:lnTo>
                    <a:pt x="0" y="219652"/>
                  </a:lnTo>
                  <a:lnTo>
                    <a:pt x="439304" y="219653"/>
                  </a:lnTo>
                  <a:lnTo>
                    <a:pt x="434842" y="263920"/>
                  </a:lnTo>
                  <a:lnTo>
                    <a:pt x="422043" y="305151"/>
                  </a:lnTo>
                  <a:lnTo>
                    <a:pt x="401791" y="342462"/>
                  </a:lnTo>
                  <a:lnTo>
                    <a:pt x="374970" y="374970"/>
                  </a:lnTo>
                  <a:lnTo>
                    <a:pt x="342462" y="401791"/>
                  </a:lnTo>
                  <a:lnTo>
                    <a:pt x="305151" y="422043"/>
                  </a:lnTo>
                  <a:lnTo>
                    <a:pt x="263920" y="434842"/>
                  </a:lnTo>
                  <a:lnTo>
                    <a:pt x="219652" y="439304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873195" y="4959858"/>
            <a:ext cx="669925" cy="669925"/>
            <a:chOff x="873195" y="4959858"/>
            <a:chExt cx="669925" cy="669925"/>
          </a:xfrm>
        </p:grpSpPr>
        <p:sp>
          <p:nvSpPr>
            <p:cNvPr id="14" name="object 14"/>
            <p:cNvSpPr/>
            <p:nvPr/>
          </p:nvSpPr>
          <p:spPr>
            <a:xfrm>
              <a:off x="873195" y="4959858"/>
              <a:ext cx="669925" cy="669925"/>
            </a:xfrm>
            <a:custGeom>
              <a:rect l="l" t="t" r="r" b="b"/>
              <a:pathLst>
                <a:path w="669925" h="669925">
                  <a:moveTo>
                    <a:pt x="669477" y="334739"/>
                  </a:moveTo>
                  <a:lnTo>
                    <a:pt x="0" y="334739"/>
                  </a:lnTo>
                  <a:lnTo>
                    <a:pt x="3629" y="285273"/>
                  </a:lnTo>
                  <a:lnTo>
                    <a:pt x="14173" y="238061"/>
                  </a:lnTo>
                  <a:lnTo>
                    <a:pt x="31112" y="193621"/>
                  </a:lnTo>
                  <a:lnTo>
                    <a:pt x="53929" y="152469"/>
                  </a:lnTo>
                  <a:lnTo>
                    <a:pt x="82107" y="115125"/>
                  </a:lnTo>
                  <a:lnTo>
                    <a:pt x="115127" y="82105"/>
                  </a:lnTo>
                  <a:lnTo>
                    <a:pt x="152471" y="53928"/>
                  </a:lnTo>
                  <a:lnTo>
                    <a:pt x="193623" y="31111"/>
                  </a:lnTo>
                  <a:lnTo>
                    <a:pt x="238065" y="14172"/>
                  </a:lnTo>
                  <a:lnTo>
                    <a:pt x="285281" y="3629"/>
                  </a:lnTo>
                  <a:lnTo>
                    <a:pt x="334739" y="0"/>
                  </a:lnTo>
                  <a:lnTo>
                    <a:pt x="384206" y="3629"/>
                  </a:lnTo>
                  <a:lnTo>
                    <a:pt x="431417" y="14173"/>
                  </a:lnTo>
                  <a:lnTo>
                    <a:pt x="475857" y="31112"/>
                  </a:lnTo>
                  <a:lnTo>
                    <a:pt x="517008" y="53929"/>
                  </a:lnTo>
                  <a:lnTo>
                    <a:pt x="554352" y="82106"/>
                  </a:lnTo>
                  <a:lnTo>
                    <a:pt x="587372" y="115126"/>
                  </a:lnTo>
                  <a:lnTo>
                    <a:pt x="615549" y="152470"/>
                  </a:lnTo>
                  <a:lnTo>
                    <a:pt x="638366" y="193622"/>
                  </a:lnTo>
                  <a:lnTo>
                    <a:pt x="655305" y="238062"/>
                  </a:lnTo>
                  <a:lnTo>
                    <a:pt x="665848" y="285274"/>
                  </a:lnTo>
                  <a:lnTo>
                    <a:pt x="669477" y="334739"/>
                  </a:lnTo>
                  <a:close/>
                </a:path>
                <a:path w="669925" h="669925">
                  <a:moveTo>
                    <a:pt x="334739" y="669478"/>
                  </a:moveTo>
                  <a:lnTo>
                    <a:pt x="285273" y="665848"/>
                  </a:lnTo>
                  <a:lnTo>
                    <a:pt x="238062" y="655305"/>
                  </a:lnTo>
                  <a:lnTo>
                    <a:pt x="193621" y="638366"/>
                  </a:lnTo>
                  <a:lnTo>
                    <a:pt x="152470" y="615549"/>
                  </a:lnTo>
                  <a:lnTo>
                    <a:pt x="115125" y="587372"/>
                  </a:lnTo>
                  <a:lnTo>
                    <a:pt x="82105" y="554352"/>
                  </a:lnTo>
                  <a:lnTo>
                    <a:pt x="53928" y="517007"/>
                  </a:lnTo>
                  <a:lnTo>
                    <a:pt x="31111" y="475856"/>
                  </a:lnTo>
                  <a:lnTo>
                    <a:pt x="14172" y="431415"/>
                  </a:lnTo>
                  <a:lnTo>
                    <a:pt x="3629" y="384204"/>
                  </a:lnTo>
                  <a:lnTo>
                    <a:pt x="0" y="334739"/>
                  </a:lnTo>
                  <a:lnTo>
                    <a:pt x="669477" y="334739"/>
                  </a:lnTo>
                  <a:lnTo>
                    <a:pt x="665848" y="384204"/>
                  </a:lnTo>
                  <a:lnTo>
                    <a:pt x="655305" y="431416"/>
                  </a:lnTo>
                  <a:lnTo>
                    <a:pt x="638366" y="475856"/>
                  </a:lnTo>
                  <a:lnTo>
                    <a:pt x="615549" y="517008"/>
                  </a:lnTo>
                  <a:lnTo>
                    <a:pt x="587371" y="554352"/>
                  </a:lnTo>
                  <a:lnTo>
                    <a:pt x="554352" y="587372"/>
                  </a:lnTo>
                  <a:lnTo>
                    <a:pt x="517007" y="615549"/>
                  </a:lnTo>
                  <a:lnTo>
                    <a:pt x="475856" y="638366"/>
                  </a:lnTo>
                  <a:lnTo>
                    <a:pt x="431415" y="655305"/>
                  </a:lnTo>
                  <a:lnTo>
                    <a:pt x="384204" y="665848"/>
                  </a:lnTo>
                  <a:lnTo>
                    <a:pt x="334739" y="669478"/>
                  </a:lnTo>
                  <a:close/>
                </a:path>
              </a:pathLst>
            </a:custGeom>
            <a:solidFill>
              <a:srgbClr val="405DFF">
                <a:alpha val="2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88281" y="5074944"/>
              <a:ext cx="439420" cy="439420"/>
            </a:xfrm>
            <a:custGeom>
              <a:rect l="l" t="t" r="r" b="b"/>
              <a:pathLst>
                <a:path w="439419" h="439420">
                  <a:moveTo>
                    <a:pt x="439304" y="219653"/>
                  </a:moveTo>
                  <a:lnTo>
                    <a:pt x="0" y="219653"/>
                  </a:lnTo>
                  <a:lnTo>
                    <a:pt x="4463" y="175384"/>
                  </a:lnTo>
                  <a:lnTo>
                    <a:pt x="17262" y="134153"/>
                  </a:lnTo>
                  <a:lnTo>
                    <a:pt x="37514" y="96842"/>
                  </a:lnTo>
                  <a:lnTo>
                    <a:pt x="64335" y="64334"/>
                  </a:lnTo>
                  <a:lnTo>
                    <a:pt x="96844" y="37513"/>
                  </a:lnTo>
                  <a:lnTo>
                    <a:pt x="134155" y="17261"/>
                  </a:lnTo>
                  <a:lnTo>
                    <a:pt x="175390" y="4462"/>
                  </a:lnTo>
                  <a:lnTo>
                    <a:pt x="219652" y="0"/>
                  </a:lnTo>
                  <a:lnTo>
                    <a:pt x="263921" y="4463"/>
                  </a:lnTo>
                  <a:lnTo>
                    <a:pt x="305151" y="17261"/>
                  </a:lnTo>
                  <a:lnTo>
                    <a:pt x="342462" y="37513"/>
                  </a:lnTo>
                  <a:lnTo>
                    <a:pt x="374970" y="64335"/>
                  </a:lnTo>
                  <a:lnTo>
                    <a:pt x="401792" y="96843"/>
                  </a:lnTo>
                  <a:lnTo>
                    <a:pt x="422043" y="134154"/>
                  </a:lnTo>
                  <a:lnTo>
                    <a:pt x="434842" y="175385"/>
                  </a:lnTo>
                  <a:lnTo>
                    <a:pt x="439304" y="219653"/>
                  </a:lnTo>
                  <a:close/>
                </a:path>
                <a:path w="439419" h="439420">
                  <a:moveTo>
                    <a:pt x="219652" y="439304"/>
                  </a:moveTo>
                  <a:lnTo>
                    <a:pt x="175385" y="434842"/>
                  </a:lnTo>
                  <a:lnTo>
                    <a:pt x="134154" y="422043"/>
                  </a:lnTo>
                  <a:lnTo>
                    <a:pt x="96842" y="401791"/>
                  </a:lnTo>
                  <a:lnTo>
                    <a:pt x="64334" y="374970"/>
                  </a:lnTo>
                  <a:lnTo>
                    <a:pt x="37513" y="342462"/>
                  </a:lnTo>
                  <a:lnTo>
                    <a:pt x="17261" y="305151"/>
                  </a:lnTo>
                  <a:lnTo>
                    <a:pt x="4462" y="263920"/>
                  </a:lnTo>
                  <a:lnTo>
                    <a:pt x="0" y="219652"/>
                  </a:lnTo>
                  <a:lnTo>
                    <a:pt x="439304" y="219653"/>
                  </a:lnTo>
                  <a:lnTo>
                    <a:pt x="434842" y="263920"/>
                  </a:lnTo>
                  <a:lnTo>
                    <a:pt x="422043" y="305151"/>
                  </a:lnTo>
                  <a:lnTo>
                    <a:pt x="401791" y="342462"/>
                  </a:lnTo>
                  <a:lnTo>
                    <a:pt x="374970" y="374970"/>
                  </a:lnTo>
                  <a:lnTo>
                    <a:pt x="342462" y="401791"/>
                  </a:lnTo>
                  <a:lnTo>
                    <a:pt x="305151" y="422043"/>
                  </a:lnTo>
                  <a:lnTo>
                    <a:pt x="263920" y="434842"/>
                  </a:lnTo>
                  <a:lnTo>
                    <a:pt x="219652" y="439304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433409" y="5245653"/>
            <a:ext cx="8597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同时，环保政策的加强也将对养殖行业产生影响。各国政府对环保的要求越来越严格，养殖业需要采取更加环保、可持续的生产方式，这将对行业的发展带来挑战和机遇。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43146" y="3487232"/>
            <a:ext cx="8597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随着人口增长和消费升级，养殖行业的市场规模仍将继续扩大。特别是在发展中国家，随着经济的发展和城市化进程的加速，对动物性食品的需求将持续增加，进一步推动养殖行业的发展。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9" name="object 1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535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养殖行业的市场规模与增长趋势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7634" y="2786883"/>
            <a:ext cx="5283200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10">
                <a:solidFill>
                  <a:srgbClr val="FFFFFF"/>
                </a:solidFill>
              </a:rPr>
              <a:t>养殖行业市场分析</a:t>
            </a:r>
            <a:endParaRPr sz="5150"/>
          </a:p>
        </p:txBody>
      </p:sp>
      <p:sp>
        <p:nvSpPr>
          <p:cNvPr id="3" name="object 3"/>
          <p:cNvSpPr txBox="1"/>
          <p:nvPr/>
        </p:nvSpPr>
        <p:spPr>
          <a:xfrm>
            <a:off x="866642" y="1411837"/>
            <a:ext cx="929005" cy="905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b="1" spc="-25">
                <a:solidFill>
                  <a:srgbClr val="FFFFFF"/>
                </a:solidFill>
                <a:latin typeface="微软雅黑"/>
                <a:cs typeface="微软雅黑"/>
              </a:rPr>
              <a:t>02</a:t>
            </a:r>
            <a:endParaRPr sz="57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36032" y="1751286"/>
            <a:ext cx="3520440" cy="4234815"/>
            <a:chOff x="636032" y="1751286"/>
            <a:chExt cx="3520440" cy="4234815"/>
          </a:xfrm>
        </p:grpSpPr>
        <p:sp>
          <p:nvSpPr>
            <p:cNvPr id="3" name="object 3"/>
            <p:cNvSpPr/>
            <p:nvPr/>
          </p:nvSpPr>
          <p:spPr>
            <a:xfrm>
              <a:off x="636032" y="1751286"/>
              <a:ext cx="3520440" cy="4234815"/>
            </a:xfrm>
            <a:custGeom>
              <a:rect l="l" t="t" r="r" b="b"/>
              <a:pathLst>
                <a:path w="3520440" h="4234815">
                  <a:moveTo>
                    <a:pt x="586668" y="4234459"/>
                  </a:moveTo>
                  <a:lnTo>
                    <a:pt x="538552" y="4232514"/>
                  </a:lnTo>
                  <a:lnTo>
                    <a:pt x="491507" y="4226780"/>
                  </a:lnTo>
                  <a:lnTo>
                    <a:pt x="445685" y="4217408"/>
                  </a:lnTo>
                  <a:lnTo>
                    <a:pt x="401235" y="4204550"/>
                  </a:lnTo>
                  <a:lnTo>
                    <a:pt x="358310" y="4188355"/>
                  </a:lnTo>
                  <a:lnTo>
                    <a:pt x="317060" y="4168976"/>
                  </a:lnTo>
                  <a:lnTo>
                    <a:pt x="277636" y="4146562"/>
                  </a:lnTo>
                  <a:lnTo>
                    <a:pt x="240189" y="4121266"/>
                  </a:lnTo>
                  <a:lnTo>
                    <a:pt x="204870" y="4093237"/>
                  </a:lnTo>
                  <a:lnTo>
                    <a:pt x="171831" y="4062627"/>
                  </a:lnTo>
                  <a:lnTo>
                    <a:pt x="141221" y="4029588"/>
                  </a:lnTo>
                  <a:lnTo>
                    <a:pt x="113192" y="3994269"/>
                  </a:lnTo>
                  <a:lnTo>
                    <a:pt x="87896" y="3956822"/>
                  </a:lnTo>
                  <a:lnTo>
                    <a:pt x="65482" y="3917398"/>
                  </a:lnTo>
                  <a:lnTo>
                    <a:pt x="46103" y="3876148"/>
                  </a:lnTo>
                  <a:lnTo>
                    <a:pt x="29908" y="3833223"/>
                  </a:lnTo>
                  <a:lnTo>
                    <a:pt x="17050" y="3788773"/>
                  </a:lnTo>
                  <a:lnTo>
                    <a:pt x="7678" y="3742951"/>
                  </a:lnTo>
                  <a:lnTo>
                    <a:pt x="1944" y="3695906"/>
                  </a:lnTo>
                  <a:lnTo>
                    <a:pt x="0" y="3647790"/>
                  </a:lnTo>
                  <a:lnTo>
                    <a:pt x="0" y="586668"/>
                  </a:lnTo>
                  <a:lnTo>
                    <a:pt x="1944" y="538552"/>
                  </a:lnTo>
                  <a:lnTo>
                    <a:pt x="7678" y="491507"/>
                  </a:lnTo>
                  <a:lnTo>
                    <a:pt x="17050" y="445684"/>
                  </a:lnTo>
                  <a:lnTo>
                    <a:pt x="29908" y="401235"/>
                  </a:lnTo>
                  <a:lnTo>
                    <a:pt x="46103" y="358310"/>
                  </a:lnTo>
                  <a:lnTo>
                    <a:pt x="65483" y="317060"/>
                  </a:lnTo>
                  <a:lnTo>
                    <a:pt x="87896" y="277636"/>
                  </a:lnTo>
                  <a:lnTo>
                    <a:pt x="113193" y="240189"/>
                  </a:lnTo>
                  <a:lnTo>
                    <a:pt x="141222" y="204870"/>
                  </a:lnTo>
                  <a:lnTo>
                    <a:pt x="171831" y="171830"/>
                  </a:lnTo>
                  <a:lnTo>
                    <a:pt x="204871" y="141221"/>
                  </a:lnTo>
                  <a:lnTo>
                    <a:pt x="240190" y="113192"/>
                  </a:lnTo>
                  <a:lnTo>
                    <a:pt x="277637" y="87896"/>
                  </a:lnTo>
                  <a:lnTo>
                    <a:pt x="317061" y="65482"/>
                  </a:lnTo>
                  <a:lnTo>
                    <a:pt x="358311" y="46103"/>
                  </a:lnTo>
                  <a:lnTo>
                    <a:pt x="401236" y="29908"/>
                  </a:lnTo>
                  <a:lnTo>
                    <a:pt x="445685" y="17050"/>
                  </a:lnTo>
                  <a:lnTo>
                    <a:pt x="491507" y="7678"/>
                  </a:lnTo>
                  <a:lnTo>
                    <a:pt x="538551" y="1944"/>
                  </a:lnTo>
                  <a:lnTo>
                    <a:pt x="586667" y="0"/>
                  </a:lnTo>
                  <a:lnTo>
                    <a:pt x="2933271" y="0"/>
                  </a:lnTo>
                  <a:lnTo>
                    <a:pt x="2981386" y="1944"/>
                  </a:lnTo>
                  <a:lnTo>
                    <a:pt x="3028431" y="7678"/>
                  </a:lnTo>
                  <a:lnTo>
                    <a:pt x="3074254" y="17050"/>
                  </a:lnTo>
                  <a:lnTo>
                    <a:pt x="3118704" y="29908"/>
                  </a:lnTo>
                  <a:lnTo>
                    <a:pt x="3161629" y="46103"/>
                  </a:lnTo>
                  <a:lnTo>
                    <a:pt x="3202879" y="65483"/>
                  </a:lnTo>
                  <a:lnTo>
                    <a:pt x="3242303" y="87896"/>
                  </a:lnTo>
                  <a:lnTo>
                    <a:pt x="3279750" y="113193"/>
                  </a:lnTo>
                  <a:lnTo>
                    <a:pt x="3315069" y="141221"/>
                  </a:lnTo>
                  <a:lnTo>
                    <a:pt x="3348108" y="171831"/>
                  </a:lnTo>
                  <a:lnTo>
                    <a:pt x="3378718" y="204871"/>
                  </a:lnTo>
                  <a:lnTo>
                    <a:pt x="3406747" y="240190"/>
                  </a:lnTo>
                  <a:lnTo>
                    <a:pt x="3432043" y="277636"/>
                  </a:lnTo>
                  <a:lnTo>
                    <a:pt x="3454457" y="317060"/>
                  </a:lnTo>
                  <a:lnTo>
                    <a:pt x="3473836" y="358311"/>
                  </a:lnTo>
                  <a:lnTo>
                    <a:pt x="3490031" y="401236"/>
                  </a:lnTo>
                  <a:lnTo>
                    <a:pt x="3502889" y="445685"/>
                  </a:lnTo>
                  <a:lnTo>
                    <a:pt x="3512261" y="491508"/>
                  </a:lnTo>
                  <a:lnTo>
                    <a:pt x="3517995" y="538552"/>
                  </a:lnTo>
                  <a:lnTo>
                    <a:pt x="3519939" y="586668"/>
                  </a:lnTo>
                  <a:lnTo>
                    <a:pt x="3519939" y="3647790"/>
                  </a:lnTo>
                  <a:lnTo>
                    <a:pt x="3517994" y="3695906"/>
                  </a:lnTo>
                  <a:lnTo>
                    <a:pt x="3512261" y="3742951"/>
                  </a:lnTo>
                  <a:lnTo>
                    <a:pt x="3502889" y="3788774"/>
                  </a:lnTo>
                  <a:lnTo>
                    <a:pt x="3490030" y="3833223"/>
                  </a:lnTo>
                  <a:lnTo>
                    <a:pt x="3473836" y="3876148"/>
                  </a:lnTo>
                  <a:lnTo>
                    <a:pt x="3454456" y="3917398"/>
                  </a:lnTo>
                  <a:lnTo>
                    <a:pt x="3432043" y="3956822"/>
                  </a:lnTo>
                  <a:lnTo>
                    <a:pt x="3406746" y="3994269"/>
                  </a:lnTo>
                  <a:lnTo>
                    <a:pt x="3378717" y="4029588"/>
                  </a:lnTo>
                  <a:lnTo>
                    <a:pt x="3348108" y="4062628"/>
                  </a:lnTo>
                  <a:lnTo>
                    <a:pt x="3315068" y="4093237"/>
                  </a:lnTo>
                  <a:lnTo>
                    <a:pt x="3279749" y="4121266"/>
                  </a:lnTo>
                  <a:lnTo>
                    <a:pt x="3242302" y="4146562"/>
                  </a:lnTo>
                  <a:lnTo>
                    <a:pt x="3202878" y="4168976"/>
                  </a:lnTo>
                  <a:lnTo>
                    <a:pt x="3161628" y="4188355"/>
                  </a:lnTo>
                  <a:lnTo>
                    <a:pt x="3118703" y="4204550"/>
                  </a:lnTo>
                  <a:lnTo>
                    <a:pt x="3074254" y="4217408"/>
                  </a:lnTo>
                  <a:lnTo>
                    <a:pt x="3028431" y="4226780"/>
                  </a:lnTo>
                  <a:lnTo>
                    <a:pt x="2981386" y="4232514"/>
                  </a:lnTo>
                  <a:lnTo>
                    <a:pt x="2933271" y="4234458"/>
                  </a:lnTo>
                  <a:lnTo>
                    <a:pt x="586668" y="4234459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30553" y="2681841"/>
              <a:ext cx="2693035" cy="76200"/>
            </a:xfrm>
            <a:custGeom>
              <a:rect l="l" t="t" r="r" b="b"/>
              <a:pathLst>
                <a:path w="2693035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538" y="31750"/>
                  </a:lnTo>
                  <a:lnTo>
                    <a:pt x="49538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30" y="73206"/>
                  </a:lnTo>
                  <a:lnTo>
                    <a:pt x="38100" y="76200"/>
                  </a:lnTo>
                  <a:close/>
                </a:path>
                <a:path w="2693035" h="76200">
                  <a:moveTo>
                    <a:pt x="74917" y="44450"/>
                  </a:moveTo>
                  <a:lnTo>
                    <a:pt x="49538" y="44450"/>
                  </a:lnTo>
                  <a:lnTo>
                    <a:pt x="49538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2693035" h="76200">
                  <a:moveTo>
                    <a:pt x="2692799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2692799" y="31750"/>
                  </a:lnTo>
                  <a:lnTo>
                    <a:pt x="2692799" y="4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824387" y="2092524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消费需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求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5585" y="2995162"/>
            <a:ext cx="269240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随着人口增长和收入水平提高，消费者对动物蛋白的需求持续增加，推动了养殖行业的发展。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03618" y="1751286"/>
            <a:ext cx="3520440" cy="4234815"/>
            <a:chOff x="4403618" y="1751286"/>
            <a:chExt cx="3520440" cy="4234815"/>
          </a:xfrm>
        </p:grpSpPr>
        <p:sp>
          <p:nvSpPr>
            <p:cNvPr id="8" name="object 8"/>
            <p:cNvSpPr/>
            <p:nvPr/>
          </p:nvSpPr>
          <p:spPr>
            <a:xfrm>
              <a:off x="4403618" y="1751286"/>
              <a:ext cx="3520440" cy="4234815"/>
            </a:xfrm>
            <a:custGeom>
              <a:rect l="l" t="t" r="r" b="b"/>
              <a:pathLst>
                <a:path w="3520440" h="4234815">
                  <a:moveTo>
                    <a:pt x="586668" y="4234459"/>
                  </a:moveTo>
                  <a:lnTo>
                    <a:pt x="538552" y="4232514"/>
                  </a:lnTo>
                  <a:lnTo>
                    <a:pt x="491507" y="4226780"/>
                  </a:lnTo>
                  <a:lnTo>
                    <a:pt x="445684" y="4217408"/>
                  </a:lnTo>
                  <a:lnTo>
                    <a:pt x="401235" y="4204550"/>
                  </a:lnTo>
                  <a:lnTo>
                    <a:pt x="358310" y="4188355"/>
                  </a:lnTo>
                  <a:lnTo>
                    <a:pt x="317060" y="4168976"/>
                  </a:lnTo>
                  <a:lnTo>
                    <a:pt x="277636" y="4146562"/>
                  </a:lnTo>
                  <a:lnTo>
                    <a:pt x="240189" y="4121266"/>
                  </a:lnTo>
                  <a:lnTo>
                    <a:pt x="204870" y="4093237"/>
                  </a:lnTo>
                  <a:lnTo>
                    <a:pt x="171831" y="4062627"/>
                  </a:lnTo>
                  <a:lnTo>
                    <a:pt x="141221" y="4029588"/>
                  </a:lnTo>
                  <a:lnTo>
                    <a:pt x="113192" y="3994269"/>
                  </a:lnTo>
                  <a:lnTo>
                    <a:pt x="87896" y="3956822"/>
                  </a:lnTo>
                  <a:lnTo>
                    <a:pt x="65482" y="3917398"/>
                  </a:lnTo>
                  <a:lnTo>
                    <a:pt x="46103" y="3876148"/>
                  </a:lnTo>
                  <a:lnTo>
                    <a:pt x="29908" y="3833223"/>
                  </a:lnTo>
                  <a:lnTo>
                    <a:pt x="17050" y="3788773"/>
                  </a:lnTo>
                  <a:lnTo>
                    <a:pt x="7678" y="3742951"/>
                  </a:lnTo>
                  <a:lnTo>
                    <a:pt x="1944" y="3695906"/>
                  </a:lnTo>
                  <a:lnTo>
                    <a:pt x="0" y="3647790"/>
                  </a:lnTo>
                  <a:lnTo>
                    <a:pt x="0" y="586668"/>
                  </a:lnTo>
                  <a:lnTo>
                    <a:pt x="1944" y="538552"/>
                  </a:lnTo>
                  <a:lnTo>
                    <a:pt x="7678" y="491507"/>
                  </a:lnTo>
                  <a:lnTo>
                    <a:pt x="17050" y="445684"/>
                  </a:lnTo>
                  <a:lnTo>
                    <a:pt x="29908" y="401235"/>
                  </a:lnTo>
                  <a:lnTo>
                    <a:pt x="46103" y="358310"/>
                  </a:lnTo>
                  <a:lnTo>
                    <a:pt x="65483" y="317060"/>
                  </a:lnTo>
                  <a:lnTo>
                    <a:pt x="87896" y="277636"/>
                  </a:lnTo>
                  <a:lnTo>
                    <a:pt x="113193" y="240189"/>
                  </a:lnTo>
                  <a:lnTo>
                    <a:pt x="141222" y="204870"/>
                  </a:lnTo>
                  <a:lnTo>
                    <a:pt x="171831" y="171830"/>
                  </a:lnTo>
                  <a:lnTo>
                    <a:pt x="204871" y="141221"/>
                  </a:lnTo>
                  <a:lnTo>
                    <a:pt x="240190" y="113192"/>
                  </a:lnTo>
                  <a:lnTo>
                    <a:pt x="277637" y="87896"/>
                  </a:lnTo>
                  <a:lnTo>
                    <a:pt x="317061" y="65482"/>
                  </a:lnTo>
                  <a:lnTo>
                    <a:pt x="358311" y="46103"/>
                  </a:lnTo>
                  <a:lnTo>
                    <a:pt x="401236" y="29908"/>
                  </a:lnTo>
                  <a:lnTo>
                    <a:pt x="445685" y="17050"/>
                  </a:lnTo>
                  <a:lnTo>
                    <a:pt x="491508" y="7678"/>
                  </a:lnTo>
                  <a:lnTo>
                    <a:pt x="538552" y="1944"/>
                  </a:lnTo>
                  <a:lnTo>
                    <a:pt x="586668" y="0"/>
                  </a:lnTo>
                  <a:lnTo>
                    <a:pt x="2933272" y="0"/>
                  </a:lnTo>
                  <a:lnTo>
                    <a:pt x="2981385" y="1944"/>
                  </a:lnTo>
                  <a:lnTo>
                    <a:pt x="3028430" y="7678"/>
                  </a:lnTo>
                  <a:lnTo>
                    <a:pt x="3074253" y="17050"/>
                  </a:lnTo>
                  <a:lnTo>
                    <a:pt x="3118703" y="29908"/>
                  </a:lnTo>
                  <a:lnTo>
                    <a:pt x="3161628" y="46103"/>
                  </a:lnTo>
                  <a:lnTo>
                    <a:pt x="3202878" y="65483"/>
                  </a:lnTo>
                  <a:lnTo>
                    <a:pt x="3242302" y="87896"/>
                  </a:lnTo>
                  <a:lnTo>
                    <a:pt x="3279749" y="113193"/>
                  </a:lnTo>
                  <a:lnTo>
                    <a:pt x="3315068" y="141221"/>
                  </a:lnTo>
                  <a:lnTo>
                    <a:pt x="3348108" y="171831"/>
                  </a:lnTo>
                  <a:lnTo>
                    <a:pt x="3378717" y="204871"/>
                  </a:lnTo>
                  <a:lnTo>
                    <a:pt x="3406746" y="240190"/>
                  </a:lnTo>
                  <a:lnTo>
                    <a:pt x="3432042" y="277636"/>
                  </a:lnTo>
                  <a:lnTo>
                    <a:pt x="3454456" y="317060"/>
                  </a:lnTo>
                  <a:lnTo>
                    <a:pt x="3473835" y="358311"/>
                  </a:lnTo>
                  <a:lnTo>
                    <a:pt x="3490030" y="401236"/>
                  </a:lnTo>
                  <a:lnTo>
                    <a:pt x="3502889" y="445685"/>
                  </a:lnTo>
                  <a:lnTo>
                    <a:pt x="3512260" y="491508"/>
                  </a:lnTo>
                  <a:lnTo>
                    <a:pt x="3517994" y="538552"/>
                  </a:lnTo>
                  <a:lnTo>
                    <a:pt x="3519939" y="586668"/>
                  </a:lnTo>
                  <a:lnTo>
                    <a:pt x="3519939" y="3647790"/>
                  </a:lnTo>
                  <a:lnTo>
                    <a:pt x="3517994" y="3695906"/>
                  </a:lnTo>
                  <a:lnTo>
                    <a:pt x="3512260" y="3742951"/>
                  </a:lnTo>
                  <a:lnTo>
                    <a:pt x="3502889" y="3788774"/>
                  </a:lnTo>
                  <a:lnTo>
                    <a:pt x="3490030" y="3833223"/>
                  </a:lnTo>
                  <a:lnTo>
                    <a:pt x="3473835" y="3876148"/>
                  </a:lnTo>
                  <a:lnTo>
                    <a:pt x="3454456" y="3917398"/>
                  </a:lnTo>
                  <a:lnTo>
                    <a:pt x="3432042" y="3956822"/>
                  </a:lnTo>
                  <a:lnTo>
                    <a:pt x="3406746" y="3994269"/>
                  </a:lnTo>
                  <a:lnTo>
                    <a:pt x="3378717" y="4029588"/>
                  </a:lnTo>
                  <a:lnTo>
                    <a:pt x="3348107" y="4062628"/>
                  </a:lnTo>
                  <a:lnTo>
                    <a:pt x="3315068" y="4093237"/>
                  </a:lnTo>
                  <a:lnTo>
                    <a:pt x="3279749" y="4121266"/>
                  </a:lnTo>
                  <a:lnTo>
                    <a:pt x="3242302" y="4146562"/>
                  </a:lnTo>
                  <a:lnTo>
                    <a:pt x="3202878" y="4168976"/>
                  </a:lnTo>
                  <a:lnTo>
                    <a:pt x="3161628" y="4188355"/>
                  </a:lnTo>
                  <a:lnTo>
                    <a:pt x="3118702" y="4204550"/>
                  </a:lnTo>
                  <a:lnTo>
                    <a:pt x="3074253" y="4217408"/>
                  </a:lnTo>
                  <a:lnTo>
                    <a:pt x="3028430" y="4226780"/>
                  </a:lnTo>
                  <a:lnTo>
                    <a:pt x="2981385" y="4232514"/>
                  </a:lnTo>
                  <a:lnTo>
                    <a:pt x="2933271" y="4234458"/>
                  </a:lnTo>
                  <a:lnTo>
                    <a:pt x="586668" y="4234459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798140" y="2681841"/>
              <a:ext cx="2693035" cy="76200"/>
            </a:xfrm>
            <a:custGeom>
              <a:rect l="l" t="t" r="r" b="b"/>
              <a:pathLst>
                <a:path w="2693034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551" y="31750"/>
                  </a:lnTo>
                  <a:lnTo>
                    <a:pt x="49551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30" y="73206"/>
                  </a:lnTo>
                  <a:lnTo>
                    <a:pt x="38100" y="76200"/>
                  </a:lnTo>
                  <a:close/>
                </a:path>
                <a:path w="2693034" h="76200">
                  <a:moveTo>
                    <a:pt x="74917" y="44450"/>
                  </a:moveTo>
                  <a:lnTo>
                    <a:pt x="49551" y="44450"/>
                  </a:lnTo>
                  <a:lnTo>
                    <a:pt x="49551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2693034" h="76200">
                  <a:moveTo>
                    <a:pt x="2692798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2692798" y="31750"/>
                  </a:lnTo>
                  <a:lnTo>
                    <a:pt x="2692798" y="4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591972" y="2092524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出口需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求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3171" y="2995162"/>
            <a:ext cx="269240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养殖产品出口是推动养殖行业发展的重要因素，国际市场对高品质养殖产品的需求不断增长。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171204" y="1751286"/>
            <a:ext cx="3520440" cy="4234815"/>
            <a:chOff x="8171204" y="1751286"/>
            <a:chExt cx="3520440" cy="4234815"/>
          </a:xfrm>
        </p:grpSpPr>
        <p:sp>
          <p:nvSpPr>
            <p:cNvPr id="13" name="object 13"/>
            <p:cNvSpPr/>
            <p:nvPr/>
          </p:nvSpPr>
          <p:spPr>
            <a:xfrm>
              <a:off x="8171204" y="1751286"/>
              <a:ext cx="3520440" cy="4234815"/>
            </a:xfrm>
            <a:custGeom>
              <a:rect l="l" t="t" r="r" b="b"/>
              <a:pathLst>
                <a:path w="3520440" h="4234815">
                  <a:moveTo>
                    <a:pt x="586668" y="4234459"/>
                  </a:moveTo>
                  <a:lnTo>
                    <a:pt x="538552" y="4232514"/>
                  </a:lnTo>
                  <a:lnTo>
                    <a:pt x="491507" y="4226780"/>
                  </a:lnTo>
                  <a:lnTo>
                    <a:pt x="445685" y="4217408"/>
                  </a:lnTo>
                  <a:lnTo>
                    <a:pt x="401235" y="4204550"/>
                  </a:lnTo>
                  <a:lnTo>
                    <a:pt x="358310" y="4188355"/>
                  </a:lnTo>
                  <a:lnTo>
                    <a:pt x="317060" y="4168976"/>
                  </a:lnTo>
                  <a:lnTo>
                    <a:pt x="277636" y="4146562"/>
                  </a:lnTo>
                  <a:lnTo>
                    <a:pt x="240189" y="4121266"/>
                  </a:lnTo>
                  <a:lnTo>
                    <a:pt x="204870" y="4093237"/>
                  </a:lnTo>
                  <a:lnTo>
                    <a:pt x="171831" y="4062627"/>
                  </a:lnTo>
                  <a:lnTo>
                    <a:pt x="141221" y="4029588"/>
                  </a:lnTo>
                  <a:lnTo>
                    <a:pt x="113192" y="3994269"/>
                  </a:lnTo>
                  <a:lnTo>
                    <a:pt x="87896" y="3956822"/>
                  </a:lnTo>
                  <a:lnTo>
                    <a:pt x="65482" y="3917398"/>
                  </a:lnTo>
                  <a:lnTo>
                    <a:pt x="46103" y="3876148"/>
                  </a:lnTo>
                  <a:lnTo>
                    <a:pt x="29908" y="3833223"/>
                  </a:lnTo>
                  <a:lnTo>
                    <a:pt x="17050" y="3788773"/>
                  </a:lnTo>
                  <a:lnTo>
                    <a:pt x="7678" y="3742951"/>
                  </a:lnTo>
                  <a:lnTo>
                    <a:pt x="1944" y="3695906"/>
                  </a:lnTo>
                  <a:lnTo>
                    <a:pt x="0" y="3647790"/>
                  </a:lnTo>
                  <a:lnTo>
                    <a:pt x="0" y="586668"/>
                  </a:lnTo>
                  <a:lnTo>
                    <a:pt x="1944" y="538552"/>
                  </a:lnTo>
                  <a:lnTo>
                    <a:pt x="7678" y="491507"/>
                  </a:lnTo>
                  <a:lnTo>
                    <a:pt x="17050" y="445684"/>
                  </a:lnTo>
                  <a:lnTo>
                    <a:pt x="29908" y="401235"/>
                  </a:lnTo>
                  <a:lnTo>
                    <a:pt x="46103" y="358310"/>
                  </a:lnTo>
                  <a:lnTo>
                    <a:pt x="65483" y="317060"/>
                  </a:lnTo>
                  <a:lnTo>
                    <a:pt x="87896" y="277636"/>
                  </a:lnTo>
                  <a:lnTo>
                    <a:pt x="113193" y="240189"/>
                  </a:lnTo>
                  <a:lnTo>
                    <a:pt x="141222" y="204870"/>
                  </a:lnTo>
                  <a:lnTo>
                    <a:pt x="171831" y="171830"/>
                  </a:lnTo>
                  <a:lnTo>
                    <a:pt x="204871" y="141221"/>
                  </a:lnTo>
                  <a:lnTo>
                    <a:pt x="240190" y="113192"/>
                  </a:lnTo>
                  <a:lnTo>
                    <a:pt x="277637" y="87896"/>
                  </a:lnTo>
                  <a:lnTo>
                    <a:pt x="317061" y="65482"/>
                  </a:lnTo>
                  <a:lnTo>
                    <a:pt x="358311" y="46103"/>
                  </a:lnTo>
                  <a:lnTo>
                    <a:pt x="401236" y="29908"/>
                  </a:lnTo>
                  <a:lnTo>
                    <a:pt x="445685" y="17050"/>
                  </a:lnTo>
                  <a:lnTo>
                    <a:pt x="491508" y="7678"/>
                  </a:lnTo>
                  <a:lnTo>
                    <a:pt x="538552" y="1944"/>
                  </a:lnTo>
                  <a:lnTo>
                    <a:pt x="586668" y="0"/>
                  </a:lnTo>
                  <a:lnTo>
                    <a:pt x="2933272" y="0"/>
                  </a:lnTo>
                  <a:lnTo>
                    <a:pt x="2981385" y="1944"/>
                  </a:lnTo>
                  <a:lnTo>
                    <a:pt x="3028430" y="7678"/>
                  </a:lnTo>
                  <a:lnTo>
                    <a:pt x="3074253" y="17050"/>
                  </a:lnTo>
                  <a:lnTo>
                    <a:pt x="3118703" y="29908"/>
                  </a:lnTo>
                  <a:lnTo>
                    <a:pt x="3161628" y="46103"/>
                  </a:lnTo>
                  <a:lnTo>
                    <a:pt x="3202878" y="65483"/>
                  </a:lnTo>
                  <a:lnTo>
                    <a:pt x="3242302" y="87896"/>
                  </a:lnTo>
                  <a:lnTo>
                    <a:pt x="3279749" y="113193"/>
                  </a:lnTo>
                  <a:lnTo>
                    <a:pt x="3315068" y="141221"/>
                  </a:lnTo>
                  <a:lnTo>
                    <a:pt x="3348108" y="171831"/>
                  </a:lnTo>
                  <a:lnTo>
                    <a:pt x="3378717" y="204871"/>
                  </a:lnTo>
                  <a:lnTo>
                    <a:pt x="3406746" y="240190"/>
                  </a:lnTo>
                  <a:lnTo>
                    <a:pt x="3432042" y="277636"/>
                  </a:lnTo>
                  <a:lnTo>
                    <a:pt x="3454456" y="317060"/>
                  </a:lnTo>
                  <a:lnTo>
                    <a:pt x="3473835" y="358311"/>
                  </a:lnTo>
                  <a:lnTo>
                    <a:pt x="3490030" y="401236"/>
                  </a:lnTo>
                  <a:lnTo>
                    <a:pt x="3502889" y="445685"/>
                  </a:lnTo>
                  <a:lnTo>
                    <a:pt x="3512260" y="491508"/>
                  </a:lnTo>
                  <a:lnTo>
                    <a:pt x="3517994" y="538552"/>
                  </a:lnTo>
                  <a:lnTo>
                    <a:pt x="3519939" y="586668"/>
                  </a:lnTo>
                  <a:lnTo>
                    <a:pt x="3519940" y="3647790"/>
                  </a:lnTo>
                  <a:lnTo>
                    <a:pt x="3517996" y="3695906"/>
                  </a:lnTo>
                  <a:lnTo>
                    <a:pt x="3512262" y="3742951"/>
                  </a:lnTo>
                  <a:lnTo>
                    <a:pt x="3502890" y="3788774"/>
                  </a:lnTo>
                  <a:lnTo>
                    <a:pt x="3490032" y="3833223"/>
                  </a:lnTo>
                  <a:lnTo>
                    <a:pt x="3473837" y="3876148"/>
                  </a:lnTo>
                  <a:lnTo>
                    <a:pt x="3454457" y="3917398"/>
                  </a:lnTo>
                  <a:lnTo>
                    <a:pt x="3432044" y="3956822"/>
                  </a:lnTo>
                  <a:lnTo>
                    <a:pt x="3406747" y="3994269"/>
                  </a:lnTo>
                  <a:lnTo>
                    <a:pt x="3378718" y="4029588"/>
                  </a:lnTo>
                  <a:lnTo>
                    <a:pt x="3348109" y="4062628"/>
                  </a:lnTo>
                  <a:lnTo>
                    <a:pt x="3315069" y="4093237"/>
                  </a:lnTo>
                  <a:lnTo>
                    <a:pt x="3279750" y="4121266"/>
                  </a:lnTo>
                  <a:lnTo>
                    <a:pt x="3242303" y="4146562"/>
                  </a:lnTo>
                  <a:lnTo>
                    <a:pt x="3202879" y="4168976"/>
                  </a:lnTo>
                  <a:lnTo>
                    <a:pt x="3161629" y="4188355"/>
                  </a:lnTo>
                  <a:lnTo>
                    <a:pt x="3118704" y="4204550"/>
                  </a:lnTo>
                  <a:lnTo>
                    <a:pt x="3074255" y="4217408"/>
                  </a:lnTo>
                  <a:lnTo>
                    <a:pt x="3028432" y="4226780"/>
                  </a:lnTo>
                  <a:lnTo>
                    <a:pt x="2981387" y="4232514"/>
                  </a:lnTo>
                  <a:lnTo>
                    <a:pt x="2933272" y="4234458"/>
                  </a:lnTo>
                  <a:lnTo>
                    <a:pt x="586668" y="4234459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565725" y="2681841"/>
              <a:ext cx="2693035" cy="76200"/>
            </a:xfrm>
            <a:custGeom>
              <a:rect l="l" t="t" r="r" b="b"/>
              <a:pathLst>
                <a:path w="2693034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29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538" y="31750"/>
                  </a:lnTo>
                  <a:lnTo>
                    <a:pt x="49538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29" y="73206"/>
                  </a:lnTo>
                  <a:lnTo>
                    <a:pt x="38100" y="76200"/>
                  </a:lnTo>
                  <a:close/>
                </a:path>
                <a:path w="2693034" h="76200">
                  <a:moveTo>
                    <a:pt x="74917" y="44450"/>
                  </a:moveTo>
                  <a:lnTo>
                    <a:pt x="49538" y="44450"/>
                  </a:lnTo>
                  <a:lnTo>
                    <a:pt x="49538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2693034" h="76200">
                  <a:moveTo>
                    <a:pt x="2692799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2692799" y="31750"/>
                  </a:lnTo>
                  <a:lnTo>
                    <a:pt x="2692799" y="4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359559" y="2092524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农业政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策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40757" y="2995162"/>
            <a:ext cx="269240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农业政策对养殖行业的发展具有重要影响，政府对农业的支持和补贴政策有助于提高养殖行业的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经济效益。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8" name="object 1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83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养殖行业市场需求分析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085579" y="1448346"/>
            <a:ext cx="5270500" cy="4832985"/>
            <a:chOff x="6085579" y="1448346"/>
            <a:chExt cx="5270500" cy="4832985"/>
          </a:xfrm>
        </p:grpSpPr>
        <p:sp>
          <p:nvSpPr>
            <p:cNvPr id="3" name="object 3"/>
            <p:cNvSpPr/>
            <p:nvPr/>
          </p:nvSpPr>
          <p:spPr>
            <a:xfrm>
              <a:off x="7014299" y="1448345"/>
              <a:ext cx="4342130" cy="4832985"/>
            </a:xfrm>
            <a:custGeom>
              <a:rect l="l" t="t" r="r" b="b"/>
              <a:pathLst>
                <a:path w="4342130" h="4832985">
                  <a:moveTo>
                    <a:pt x="4341634" y="2416213"/>
                  </a:moveTo>
                  <a:lnTo>
                    <a:pt x="3752672" y="1238313"/>
                  </a:lnTo>
                  <a:lnTo>
                    <a:pt x="2409698" y="1238313"/>
                  </a:lnTo>
                  <a:lnTo>
                    <a:pt x="1593189" y="0"/>
                  </a:lnTo>
                  <a:lnTo>
                    <a:pt x="0" y="0"/>
                  </a:lnTo>
                  <a:lnTo>
                    <a:pt x="0" y="4832426"/>
                  </a:lnTo>
                  <a:lnTo>
                    <a:pt x="1593189" y="4832426"/>
                  </a:lnTo>
                  <a:lnTo>
                    <a:pt x="2409698" y="3594112"/>
                  </a:lnTo>
                  <a:lnTo>
                    <a:pt x="3752672" y="3594112"/>
                  </a:lnTo>
                  <a:lnTo>
                    <a:pt x="4341634" y="2416213"/>
                  </a:lnTo>
                  <a:close/>
                </a:path>
              </a:pathLst>
            </a:custGeom>
            <a:solidFill>
              <a:srgbClr val="0089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085573" y="1448345"/>
              <a:ext cx="4248785" cy="4832985"/>
            </a:xfrm>
            <a:custGeom>
              <a:rect l="l" t="t" r="r" b="b"/>
              <a:pathLst>
                <a:path w="4248784" h="4832985">
                  <a:moveTo>
                    <a:pt x="1857463" y="1215656"/>
                  </a:moveTo>
                  <a:lnTo>
                    <a:pt x="928725" y="0"/>
                  </a:lnTo>
                  <a:lnTo>
                    <a:pt x="0" y="1215656"/>
                  </a:lnTo>
                  <a:lnTo>
                    <a:pt x="917181" y="2416213"/>
                  </a:lnTo>
                  <a:lnTo>
                    <a:pt x="0" y="3616769"/>
                  </a:lnTo>
                  <a:lnTo>
                    <a:pt x="928725" y="4832426"/>
                  </a:lnTo>
                  <a:lnTo>
                    <a:pt x="1857463" y="3616769"/>
                  </a:lnTo>
                  <a:lnTo>
                    <a:pt x="940257" y="2416213"/>
                  </a:lnTo>
                  <a:lnTo>
                    <a:pt x="1857463" y="1215656"/>
                  </a:lnTo>
                  <a:close/>
                </a:path>
                <a:path w="4248784" h="4832985">
                  <a:moveTo>
                    <a:pt x="4248505" y="2416213"/>
                  </a:moveTo>
                  <a:lnTo>
                    <a:pt x="3349968" y="1238313"/>
                  </a:lnTo>
                  <a:lnTo>
                    <a:pt x="2451443" y="2416213"/>
                  </a:lnTo>
                  <a:lnTo>
                    <a:pt x="3349968" y="3594112"/>
                  </a:lnTo>
                  <a:lnTo>
                    <a:pt x="4248505" y="2416213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82511" y="2291067"/>
              <a:ext cx="3053080" cy="3016885"/>
            </a:xfrm>
            <a:custGeom>
              <a:rect l="l" t="t" r="r" b="b"/>
              <a:pathLst>
                <a:path w="3053079" h="3016885">
                  <a:moveTo>
                    <a:pt x="618921" y="172275"/>
                  </a:moveTo>
                  <a:lnTo>
                    <a:pt x="446646" y="68922"/>
                  </a:lnTo>
                  <a:lnTo>
                    <a:pt x="446646" y="229692"/>
                  </a:lnTo>
                  <a:lnTo>
                    <a:pt x="446646" y="459397"/>
                  </a:lnTo>
                  <a:lnTo>
                    <a:pt x="389216" y="459397"/>
                  </a:lnTo>
                  <a:lnTo>
                    <a:pt x="389216" y="229692"/>
                  </a:lnTo>
                  <a:lnTo>
                    <a:pt x="446646" y="229692"/>
                  </a:lnTo>
                  <a:lnTo>
                    <a:pt x="446646" y="68922"/>
                  </a:lnTo>
                  <a:lnTo>
                    <a:pt x="331787" y="0"/>
                  </a:lnTo>
                  <a:lnTo>
                    <a:pt x="274370" y="34455"/>
                  </a:lnTo>
                  <a:lnTo>
                    <a:pt x="274370" y="229692"/>
                  </a:lnTo>
                  <a:lnTo>
                    <a:pt x="274370" y="459397"/>
                  </a:lnTo>
                  <a:lnTo>
                    <a:pt x="216941" y="459397"/>
                  </a:lnTo>
                  <a:lnTo>
                    <a:pt x="216941" y="229692"/>
                  </a:lnTo>
                  <a:lnTo>
                    <a:pt x="274370" y="229692"/>
                  </a:lnTo>
                  <a:lnTo>
                    <a:pt x="274370" y="34455"/>
                  </a:lnTo>
                  <a:lnTo>
                    <a:pt x="44665" y="172275"/>
                  </a:lnTo>
                  <a:lnTo>
                    <a:pt x="44665" y="229692"/>
                  </a:lnTo>
                  <a:lnTo>
                    <a:pt x="102095" y="229692"/>
                  </a:lnTo>
                  <a:lnTo>
                    <a:pt x="102095" y="516826"/>
                  </a:lnTo>
                  <a:lnTo>
                    <a:pt x="44665" y="516826"/>
                  </a:lnTo>
                  <a:lnTo>
                    <a:pt x="44665" y="574243"/>
                  </a:lnTo>
                  <a:lnTo>
                    <a:pt x="618921" y="574243"/>
                  </a:lnTo>
                  <a:lnTo>
                    <a:pt x="618921" y="516826"/>
                  </a:lnTo>
                  <a:lnTo>
                    <a:pt x="561492" y="516826"/>
                  </a:lnTo>
                  <a:lnTo>
                    <a:pt x="561492" y="459397"/>
                  </a:lnTo>
                  <a:lnTo>
                    <a:pt x="561492" y="229692"/>
                  </a:lnTo>
                  <a:lnTo>
                    <a:pt x="618921" y="229692"/>
                  </a:lnTo>
                  <a:lnTo>
                    <a:pt x="618921" y="172275"/>
                  </a:lnTo>
                  <a:close/>
                </a:path>
                <a:path w="3053079" h="3016885">
                  <a:moveTo>
                    <a:pt x="663587" y="2950464"/>
                  </a:moveTo>
                  <a:lnTo>
                    <a:pt x="597230" y="2950464"/>
                  </a:lnTo>
                  <a:lnTo>
                    <a:pt x="597230" y="2917291"/>
                  </a:lnTo>
                  <a:lnTo>
                    <a:pt x="597230" y="2850934"/>
                  </a:lnTo>
                  <a:lnTo>
                    <a:pt x="597230" y="2552319"/>
                  </a:lnTo>
                  <a:lnTo>
                    <a:pt x="592010" y="2526500"/>
                  </a:lnTo>
                  <a:lnTo>
                    <a:pt x="577786" y="2505405"/>
                  </a:lnTo>
                  <a:lnTo>
                    <a:pt x="556691" y="2491181"/>
                  </a:lnTo>
                  <a:lnTo>
                    <a:pt x="530872" y="2485961"/>
                  </a:lnTo>
                  <a:lnTo>
                    <a:pt x="530872" y="2552319"/>
                  </a:lnTo>
                  <a:lnTo>
                    <a:pt x="530872" y="2850934"/>
                  </a:lnTo>
                  <a:lnTo>
                    <a:pt x="398157" y="2850934"/>
                  </a:lnTo>
                  <a:lnTo>
                    <a:pt x="398157" y="2917291"/>
                  </a:lnTo>
                  <a:lnTo>
                    <a:pt x="398157" y="2950464"/>
                  </a:lnTo>
                  <a:lnTo>
                    <a:pt x="265430" y="2950464"/>
                  </a:lnTo>
                  <a:lnTo>
                    <a:pt x="265430" y="2917291"/>
                  </a:lnTo>
                  <a:lnTo>
                    <a:pt x="398157" y="2917291"/>
                  </a:lnTo>
                  <a:lnTo>
                    <a:pt x="398157" y="2850934"/>
                  </a:lnTo>
                  <a:lnTo>
                    <a:pt x="132715" y="2850934"/>
                  </a:lnTo>
                  <a:lnTo>
                    <a:pt x="132715" y="2552319"/>
                  </a:lnTo>
                  <a:lnTo>
                    <a:pt x="530872" y="2552319"/>
                  </a:lnTo>
                  <a:lnTo>
                    <a:pt x="530872" y="2485961"/>
                  </a:lnTo>
                  <a:lnTo>
                    <a:pt x="132715" y="2485961"/>
                  </a:lnTo>
                  <a:lnTo>
                    <a:pt x="106959" y="2491194"/>
                  </a:lnTo>
                  <a:lnTo>
                    <a:pt x="85852" y="2505456"/>
                  </a:lnTo>
                  <a:lnTo>
                    <a:pt x="71602" y="2526550"/>
                  </a:lnTo>
                  <a:lnTo>
                    <a:pt x="66357" y="2552319"/>
                  </a:lnTo>
                  <a:lnTo>
                    <a:pt x="66357" y="2950464"/>
                  </a:lnTo>
                  <a:lnTo>
                    <a:pt x="0" y="2950464"/>
                  </a:lnTo>
                  <a:lnTo>
                    <a:pt x="0" y="2983649"/>
                  </a:lnTo>
                  <a:lnTo>
                    <a:pt x="2603" y="2996565"/>
                  </a:lnTo>
                  <a:lnTo>
                    <a:pt x="9715" y="3007106"/>
                  </a:lnTo>
                  <a:lnTo>
                    <a:pt x="20269" y="3014218"/>
                  </a:lnTo>
                  <a:lnTo>
                    <a:pt x="33185" y="3016821"/>
                  </a:lnTo>
                  <a:lnTo>
                    <a:pt x="630402" y="3016821"/>
                  </a:lnTo>
                  <a:lnTo>
                    <a:pt x="643318" y="3014218"/>
                  </a:lnTo>
                  <a:lnTo>
                    <a:pt x="653872" y="3007106"/>
                  </a:lnTo>
                  <a:lnTo>
                    <a:pt x="660971" y="2996565"/>
                  </a:lnTo>
                  <a:lnTo>
                    <a:pt x="663587" y="2983649"/>
                  </a:lnTo>
                  <a:lnTo>
                    <a:pt x="663587" y="2950464"/>
                  </a:lnTo>
                  <a:close/>
                </a:path>
                <a:path w="3053079" h="3016885">
                  <a:moveTo>
                    <a:pt x="3052927" y="1753425"/>
                  </a:moveTo>
                  <a:lnTo>
                    <a:pt x="2753029" y="1753425"/>
                  </a:lnTo>
                  <a:lnTo>
                    <a:pt x="2752953" y="1284401"/>
                  </a:lnTo>
                  <a:lnTo>
                    <a:pt x="2752229" y="1283144"/>
                  </a:lnTo>
                  <a:lnTo>
                    <a:pt x="2753029" y="1284401"/>
                  </a:lnTo>
                  <a:lnTo>
                    <a:pt x="2753029" y="1284541"/>
                  </a:lnTo>
                  <a:lnTo>
                    <a:pt x="2778137" y="1328140"/>
                  </a:lnTo>
                  <a:lnTo>
                    <a:pt x="2797391" y="1376934"/>
                  </a:lnTo>
                  <a:lnTo>
                    <a:pt x="2809379" y="1428940"/>
                  </a:lnTo>
                  <a:lnTo>
                    <a:pt x="2813520" y="1483525"/>
                  </a:lnTo>
                  <a:lnTo>
                    <a:pt x="2809392" y="1538097"/>
                  </a:lnTo>
                  <a:lnTo>
                    <a:pt x="2797479" y="1589951"/>
                  </a:lnTo>
                  <a:lnTo>
                    <a:pt x="2778468" y="1638388"/>
                  </a:lnTo>
                  <a:lnTo>
                    <a:pt x="2753029" y="1682648"/>
                  </a:lnTo>
                  <a:lnTo>
                    <a:pt x="2753029" y="1693443"/>
                  </a:lnTo>
                  <a:lnTo>
                    <a:pt x="3052026" y="1693443"/>
                  </a:lnTo>
                  <a:lnTo>
                    <a:pt x="3051949" y="1692046"/>
                  </a:lnTo>
                  <a:lnTo>
                    <a:pt x="3046057" y="1641906"/>
                  </a:lnTo>
                  <a:lnTo>
                    <a:pt x="3035147" y="1593481"/>
                  </a:lnTo>
                  <a:lnTo>
                    <a:pt x="3019450" y="1547025"/>
                  </a:lnTo>
                  <a:lnTo>
                    <a:pt x="2999257" y="1502803"/>
                  </a:lnTo>
                  <a:lnTo>
                    <a:pt x="2974797" y="1461096"/>
                  </a:lnTo>
                  <a:lnTo>
                    <a:pt x="2946336" y="1422158"/>
                  </a:lnTo>
                  <a:lnTo>
                    <a:pt x="2914129" y="1386268"/>
                  </a:lnTo>
                  <a:lnTo>
                    <a:pt x="2878442" y="1353680"/>
                  </a:lnTo>
                  <a:lnTo>
                    <a:pt x="2839529" y="1324660"/>
                  </a:lnTo>
                  <a:lnTo>
                    <a:pt x="2797632" y="1299476"/>
                  </a:lnTo>
                  <a:lnTo>
                    <a:pt x="2753029" y="1278407"/>
                  </a:lnTo>
                  <a:lnTo>
                    <a:pt x="2753029" y="1273606"/>
                  </a:lnTo>
                  <a:lnTo>
                    <a:pt x="2693060" y="1273606"/>
                  </a:lnTo>
                  <a:lnTo>
                    <a:pt x="2693060" y="1329982"/>
                  </a:lnTo>
                  <a:lnTo>
                    <a:pt x="2691701" y="1335087"/>
                  </a:lnTo>
                  <a:lnTo>
                    <a:pt x="2675953" y="1380782"/>
                  </a:lnTo>
                  <a:lnTo>
                    <a:pt x="2657259" y="1425041"/>
                  </a:lnTo>
                  <a:lnTo>
                    <a:pt x="2635745" y="1467764"/>
                  </a:lnTo>
                  <a:lnTo>
                    <a:pt x="2611513" y="1508836"/>
                  </a:lnTo>
                  <a:lnTo>
                    <a:pt x="2584653" y="1548142"/>
                  </a:lnTo>
                  <a:lnTo>
                    <a:pt x="2555290" y="1585582"/>
                  </a:lnTo>
                  <a:lnTo>
                    <a:pt x="2523515" y="1621053"/>
                  </a:lnTo>
                  <a:lnTo>
                    <a:pt x="2489428" y="1654441"/>
                  </a:lnTo>
                  <a:lnTo>
                    <a:pt x="2453144" y="1685645"/>
                  </a:lnTo>
                  <a:lnTo>
                    <a:pt x="2453144" y="1693443"/>
                  </a:lnTo>
                  <a:lnTo>
                    <a:pt x="2693060" y="1693443"/>
                  </a:lnTo>
                  <a:lnTo>
                    <a:pt x="2693060" y="1753425"/>
                  </a:lnTo>
                  <a:lnTo>
                    <a:pt x="2453144" y="1753425"/>
                  </a:lnTo>
                  <a:lnTo>
                    <a:pt x="2513126" y="1873377"/>
                  </a:lnTo>
                  <a:lnTo>
                    <a:pt x="2932963" y="1873377"/>
                  </a:lnTo>
                  <a:lnTo>
                    <a:pt x="3052927" y="1753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1702238"/>
            <a:ext cx="166569" cy="16656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3114" y="1616516"/>
            <a:ext cx="4406900" cy="412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solidFill>
                  <a:srgbClr val="00B6FF"/>
                </a:solidFill>
                <a:latin typeface="微软雅黑"/>
                <a:cs typeface="微软雅黑"/>
              </a:rPr>
              <a:t>大型养殖企业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大型养殖企业具有规模优势和品牌优势，市场份额较</a:t>
            </a:r>
            <a:r>
              <a:rPr sz="1500" spc="-25">
                <a:solidFill>
                  <a:srgbClr val="FFFFFF"/>
                </a:solidFill>
                <a:latin typeface="微软雅黑"/>
                <a:cs typeface="微软雅黑"/>
              </a:rPr>
              <a:t>高。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800" b="1" spc="-10">
                <a:solidFill>
                  <a:srgbClr val="00B6FF"/>
                </a:solidFill>
                <a:latin typeface="微软雅黑"/>
                <a:cs typeface="微软雅黑"/>
              </a:rPr>
              <a:t>中小型养殖企业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中小型养殖企业数量众多，但规模较小，品牌影响力</a:t>
            </a:r>
            <a:r>
              <a:rPr sz="1500" spc="-20">
                <a:solidFill>
                  <a:srgbClr val="FFFFFF"/>
                </a:solidFill>
                <a:latin typeface="微软雅黑"/>
                <a:cs typeface="微软雅黑"/>
              </a:rPr>
              <a:t>较弱。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800" b="1" spc="-15">
                <a:solidFill>
                  <a:srgbClr val="00B6FF"/>
                </a:solidFill>
                <a:latin typeface="微软雅黑"/>
                <a:cs typeface="微软雅黑"/>
              </a:rPr>
              <a:t>散户养殖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散户养殖在养殖行业中占有一定比例，但缺乏组织化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和规范化管理。</a:t>
            </a:r>
            <a:endParaRPr sz="1500">
              <a:latin typeface="微软雅黑"/>
              <a:cs typeface="微软雅黑"/>
            </a:endParaRPr>
          </a:p>
        </p:txBody>
      </p:sp>
      <p:pic>
        <p:nvPicPr>
          <p:cNvPr id="8" name="object 8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3245909"/>
            <a:ext cx="166569" cy="16656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4808201"/>
            <a:ext cx="166570" cy="16657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83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养殖行业市场竞争格局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776917" y="3720617"/>
            <a:ext cx="4640580" cy="1971039"/>
            <a:chOff x="3776917" y="3720617"/>
            <a:chExt cx="4640580" cy="1971039"/>
          </a:xfrm>
        </p:grpSpPr>
        <p:sp>
          <p:nvSpPr>
            <p:cNvPr id="3" name="object 3"/>
            <p:cNvSpPr/>
            <p:nvPr/>
          </p:nvSpPr>
          <p:spPr>
            <a:xfrm>
              <a:off x="5012266" y="3720617"/>
              <a:ext cx="2167890" cy="1834514"/>
            </a:xfrm>
            <a:custGeom>
              <a:rect l="l" t="t" r="r" b="b"/>
              <a:pathLst>
                <a:path w="2167890" h="1834514">
                  <a:moveTo>
                    <a:pt x="1083733" y="1834100"/>
                  </a:moveTo>
                  <a:lnTo>
                    <a:pt x="0" y="0"/>
                  </a:lnTo>
                  <a:lnTo>
                    <a:pt x="2167466" y="0"/>
                  </a:lnTo>
                  <a:lnTo>
                    <a:pt x="1083733" y="1834100"/>
                  </a:lnTo>
                  <a:close/>
                </a:path>
              </a:pathLst>
            </a:custGeom>
            <a:solidFill>
              <a:srgbClr val="005B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776916" y="3865016"/>
              <a:ext cx="4640580" cy="1826895"/>
            </a:xfrm>
            <a:custGeom>
              <a:rect l="l" t="t" r="r" b="b"/>
              <a:pathLst>
                <a:path w="4640580" h="1826895">
                  <a:moveTo>
                    <a:pt x="2167458" y="1826285"/>
                  </a:moveTo>
                  <a:lnTo>
                    <a:pt x="1083729" y="0"/>
                  </a:lnTo>
                  <a:lnTo>
                    <a:pt x="0" y="1826285"/>
                  </a:lnTo>
                  <a:lnTo>
                    <a:pt x="2167458" y="1826285"/>
                  </a:lnTo>
                  <a:close/>
                </a:path>
                <a:path w="4640580" h="1826895">
                  <a:moveTo>
                    <a:pt x="4640237" y="1826285"/>
                  </a:moveTo>
                  <a:lnTo>
                    <a:pt x="3556508" y="0"/>
                  </a:lnTo>
                  <a:lnTo>
                    <a:pt x="2472779" y="1826285"/>
                  </a:lnTo>
                  <a:lnTo>
                    <a:pt x="4640237" y="1826285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012266" y="1711093"/>
            <a:ext cx="2167890" cy="1831975"/>
            <a:chOff x="5012266" y="1711093"/>
            <a:chExt cx="2167890" cy="1831975"/>
          </a:xfrm>
        </p:grpSpPr>
        <p:sp>
          <p:nvSpPr>
            <p:cNvPr id="6" name="object 6"/>
            <p:cNvSpPr/>
            <p:nvPr/>
          </p:nvSpPr>
          <p:spPr>
            <a:xfrm>
              <a:off x="5012266" y="1711093"/>
              <a:ext cx="2167890" cy="1826895"/>
            </a:xfrm>
            <a:custGeom>
              <a:rect l="l" t="t" r="r" b="b"/>
              <a:pathLst>
                <a:path w="2167890" h="1826895">
                  <a:moveTo>
                    <a:pt x="2167466" y="1826279"/>
                  </a:moveTo>
                  <a:lnTo>
                    <a:pt x="0" y="1826279"/>
                  </a:lnTo>
                  <a:lnTo>
                    <a:pt x="1083733" y="0"/>
                  </a:lnTo>
                  <a:lnTo>
                    <a:pt x="2167466" y="1826279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43787" y="3022600"/>
              <a:ext cx="704850" cy="520700"/>
            </a:xfrm>
            <a:custGeom>
              <a:rect l="l" t="t" r="r" b="b"/>
              <a:pathLst>
                <a:path w="704850" h="520700">
                  <a:moveTo>
                    <a:pt x="528320" y="520192"/>
                  </a:moveTo>
                  <a:lnTo>
                    <a:pt x="176106" y="520192"/>
                  </a:lnTo>
                  <a:lnTo>
                    <a:pt x="176106" y="260095"/>
                  </a:lnTo>
                  <a:lnTo>
                    <a:pt x="0" y="260095"/>
                  </a:lnTo>
                  <a:lnTo>
                    <a:pt x="352213" y="0"/>
                  </a:lnTo>
                  <a:lnTo>
                    <a:pt x="704427" y="260095"/>
                  </a:lnTo>
                  <a:lnTo>
                    <a:pt x="528320" y="260095"/>
                  </a:lnTo>
                  <a:lnTo>
                    <a:pt x="528320" y="520192"/>
                  </a:lnTo>
                  <a:close/>
                </a:path>
              </a:pathLst>
            </a:custGeom>
            <a:solidFill>
              <a:srgbClr val="001C4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6627667" y="4632503"/>
            <a:ext cx="537210" cy="604520"/>
          </a:xfrm>
          <a:custGeom>
            <a:rect l="l" t="t" r="r" b="b"/>
            <a:pathLst>
              <a:path w="537209" h="604520">
                <a:moveTo>
                  <a:pt x="0" y="319014"/>
                </a:moveTo>
                <a:lnTo>
                  <a:pt x="181333" y="17066"/>
                </a:lnTo>
                <a:lnTo>
                  <a:pt x="404310" y="150974"/>
                </a:lnTo>
                <a:lnTo>
                  <a:pt x="494977" y="0"/>
                </a:lnTo>
                <a:lnTo>
                  <a:pt x="536620" y="435855"/>
                </a:lnTo>
                <a:lnTo>
                  <a:pt x="132309" y="603896"/>
                </a:lnTo>
                <a:lnTo>
                  <a:pt x="222976" y="452921"/>
                </a:lnTo>
                <a:lnTo>
                  <a:pt x="0" y="319014"/>
                </a:lnTo>
                <a:close/>
              </a:path>
            </a:pathLst>
          </a:custGeom>
          <a:solidFill>
            <a:srgbClr val="001C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38631" y="4614591"/>
            <a:ext cx="538480" cy="608330"/>
          </a:xfrm>
          <a:custGeom>
            <a:rect l="l" t="t" r="r" b="b"/>
            <a:pathLst>
              <a:path w="538479" h="608329">
                <a:moveTo>
                  <a:pt x="359898" y="20535"/>
                </a:moveTo>
                <a:lnTo>
                  <a:pt x="537880" y="324470"/>
                </a:lnTo>
                <a:lnTo>
                  <a:pt x="313435" y="455903"/>
                </a:lnTo>
                <a:lnTo>
                  <a:pt x="402426" y="607871"/>
                </a:lnTo>
                <a:lnTo>
                  <a:pt x="0" y="435368"/>
                </a:lnTo>
                <a:lnTo>
                  <a:pt x="46463" y="0"/>
                </a:lnTo>
                <a:lnTo>
                  <a:pt x="135454" y="151967"/>
                </a:lnTo>
                <a:lnTo>
                  <a:pt x="359898" y="20535"/>
                </a:lnTo>
                <a:close/>
              </a:path>
            </a:pathLst>
          </a:custGeom>
          <a:solidFill>
            <a:srgbClr val="001C4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6818376" y="3216316"/>
            <a:ext cx="4231005" cy="151765"/>
            <a:chOff x="6818376" y="3216316"/>
            <a:chExt cx="4231005" cy="151765"/>
          </a:xfrm>
        </p:grpSpPr>
        <p:sp>
          <p:nvSpPr>
            <p:cNvPr id="11" name="object 11"/>
            <p:cNvSpPr/>
            <p:nvPr/>
          </p:nvSpPr>
          <p:spPr>
            <a:xfrm>
              <a:off x="6818376" y="3284051"/>
              <a:ext cx="4107815" cy="0"/>
            </a:xfrm>
            <a:custGeom>
              <a:rect l="l" t="t" r="r" b="b"/>
              <a:pathLst>
                <a:path w="4107815">
                  <a:moveTo>
                    <a:pt x="4107349" y="0"/>
                  </a:moveTo>
                  <a:lnTo>
                    <a:pt x="0" y="0"/>
                  </a:lnTo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818376" y="3284051"/>
              <a:ext cx="4107815" cy="0"/>
            </a:xfrm>
            <a:custGeom>
              <a:rect l="l" t="t" r="r" b="b"/>
              <a:pathLst>
                <a:path w="4107815">
                  <a:moveTo>
                    <a:pt x="0" y="0"/>
                  </a:moveTo>
                  <a:lnTo>
                    <a:pt x="4107349" y="0"/>
                  </a:lnTo>
                </a:path>
              </a:pathLst>
            </a:custGeom>
            <a:ln w="9525">
              <a:solidFill>
                <a:srgbClr val="00B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897276" y="3216316"/>
              <a:ext cx="151723" cy="15172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07448" y="1358390"/>
            <a:ext cx="268287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生态养殖和绿色养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殖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7449" y="2122200"/>
            <a:ext cx="379730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消费者对食品安全和环保意识的提高，将推动养殖行业向生态养殖和绿色养殖方向发展。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0458" y="3652519"/>
            <a:ext cx="23876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技术创新和智能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化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2651" y="4504372"/>
            <a:ext cx="328295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技术创新和智能化将提高养殖行业的生产效率和产品质量，为养殖企业带来竞争优势。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345622" y="5559890"/>
            <a:ext cx="4231005" cy="151765"/>
            <a:chOff x="7345622" y="5559890"/>
            <a:chExt cx="4231005" cy="151765"/>
          </a:xfrm>
        </p:grpSpPr>
        <p:sp>
          <p:nvSpPr>
            <p:cNvPr id="19" name="object 19"/>
            <p:cNvSpPr/>
            <p:nvPr/>
          </p:nvSpPr>
          <p:spPr>
            <a:xfrm>
              <a:off x="7345622" y="5627623"/>
              <a:ext cx="4107815" cy="0"/>
            </a:xfrm>
            <a:custGeom>
              <a:rect l="l" t="t" r="r" b="b"/>
              <a:pathLst>
                <a:path w="4107815">
                  <a:moveTo>
                    <a:pt x="4107349" y="0"/>
                  </a:moveTo>
                  <a:lnTo>
                    <a:pt x="0" y="0"/>
                  </a:lnTo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345622" y="5627623"/>
              <a:ext cx="4107815" cy="0"/>
            </a:xfrm>
            <a:custGeom>
              <a:rect l="l" t="t" r="r" b="b"/>
              <a:pathLst>
                <a:path w="4107815">
                  <a:moveTo>
                    <a:pt x="0" y="0"/>
                  </a:moveTo>
                  <a:lnTo>
                    <a:pt x="4107349" y="0"/>
                  </a:lnTo>
                </a:path>
              </a:pathLst>
            </a:custGeom>
            <a:ln w="9525">
              <a:solidFill>
                <a:srgbClr val="00B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424522" y="5559890"/>
              <a:ext cx="151723" cy="15172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904944" y="4510023"/>
            <a:ext cx="3793490" cy="151765"/>
            <a:chOff x="904944" y="4510023"/>
            <a:chExt cx="3793490" cy="151765"/>
          </a:xfrm>
        </p:grpSpPr>
        <p:sp>
          <p:nvSpPr>
            <p:cNvPr id="23" name="object 23"/>
            <p:cNvSpPr/>
            <p:nvPr/>
          </p:nvSpPr>
          <p:spPr>
            <a:xfrm>
              <a:off x="904944" y="4589948"/>
              <a:ext cx="3793490" cy="0"/>
            </a:xfrm>
            <a:custGeom>
              <a:rect l="l" t="t" r="r" b="b"/>
              <a:pathLst>
                <a:path w="3793490">
                  <a:moveTo>
                    <a:pt x="3793067" y="0"/>
                  </a:moveTo>
                  <a:lnTo>
                    <a:pt x="0" y="0"/>
                  </a:lnTo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04944" y="4589948"/>
              <a:ext cx="3793490" cy="0"/>
            </a:xfrm>
            <a:custGeom>
              <a:rect l="l" t="t" r="r" b="b"/>
              <a:pathLst>
                <a:path w="3793490">
                  <a:moveTo>
                    <a:pt x="0" y="0"/>
                  </a:moveTo>
                  <a:lnTo>
                    <a:pt x="3793067" y="0"/>
                  </a:lnTo>
                </a:path>
              </a:pathLst>
            </a:custGeom>
            <a:ln w="9525">
              <a:solidFill>
                <a:srgbClr val="00B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04945" y="4510023"/>
              <a:ext cx="151722" cy="15172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980130" y="2446743"/>
            <a:ext cx="268287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规模化、集约化经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营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0130" y="3298597"/>
            <a:ext cx="32829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随着市场竞争加剧，养殖企业将逐步向规模化、集约化经营转变，以提高生产效率和降</a:t>
            </a:r>
            <a:r>
              <a:rPr sz="1350" spc="-15">
                <a:solidFill>
                  <a:srgbClr val="FFFFFF"/>
                </a:solidFill>
                <a:latin typeface="微软雅黑"/>
                <a:cs typeface="微软雅黑"/>
              </a:rPr>
              <a:t>低成本。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86411" y="4041306"/>
            <a:ext cx="662305" cy="579120"/>
          </a:xfrm>
          <a:custGeom>
            <a:rect l="l" t="t" r="r" b="b"/>
            <a:pathLst>
              <a:path w="662304" h="579120">
                <a:moveTo>
                  <a:pt x="330923" y="248176"/>
                </a:moveTo>
                <a:lnTo>
                  <a:pt x="0" y="165450"/>
                </a:lnTo>
                <a:lnTo>
                  <a:pt x="0" y="82725"/>
                </a:lnTo>
                <a:lnTo>
                  <a:pt x="330923" y="0"/>
                </a:lnTo>
                <a:lnTo>
                  <a:pt x="661803" y="82725"/>
                </a:lnTo>
                <a:lnTo>
                  <a:pt x="661803" y="165450"/>
                </a:lnTo>
                <a:lnTo>
                  <a:pt x="330923" y="248176"/>
                </a:lnTo>
                <a:close/>
              </a:path>
              <a:path w="662304" h="579120">
                <a:moveTo>
                  <a:pt x="330923" y="413627"/>
                </a:moveTo>
                <a:lnTo>
                  <a:pt x="0" y="330901"/>
                </a:lnTo>
                <a:lnTo>
                  <a:pt x="0" y="248176"/>
                </a:lnTo>
                <a:lnTo>
                  <a:pt x="330923" y="330901"/>
                </a:lnTo>
                <a:lnTo>
                  <a:pt x="661803" y="330901"/>
                </a:lnTo>
                <a:lnTo>
                  <a:pt x="330923" y="413627"/>
                </a:lnTo>
                <a:close/>
              </a:path>
              <a:path w="662304" h="579120">
                <a:moveTo>
                  <a:pt x="661803" y="330901"/>
                </a:moveTo>
                <a:lnTo>
                  <a:pt x="330923" y="330901"/>
                </a:lnTo>
                <a:lnTo>
                  <a:pt x="661803" y="248176"/>
                </a:lnTo>
                <a:lnTo>
                  <a:pt x="661803" y="330901"/>
                </a:lnTo>
                <a:close/>
              </a:path>
              <a:path w="662304" h="579120">
                <a:moveTo>
                  <a:pt x="330923" y="579077"/>
                </a:moveTo>
                <a:lnTo>
                  <a:pt x="0" y="496352"/>
                </a:lnTo>
                <a:lnTo>
                  <a:pt x="0" y="413627"/>
                </a:lnTo>
                <a:lnTo>
                  <a:pt x="330923" y="496352"/>
                </a:lnTo>
                <a:lnTo>
                  <a:pt x="661803" y="496352"/>
                </a:lnTo>
                <a:lnTo>
                  <a:pt x="330923" y="579077"/>
                </a:lnTo>
                <a:close/>
              </a:path>
              <a:path w="662304" h="579120">
                <a:moveTo>
                  <a:pt x="661803" y="496352"/>
                </a:moveTo>
                <a:lnTo>
                  <a:pt x="330923" y="496352"/>
                </a:lnTo>
                <a:lnTo>
                  <a:pt x="661803" y="413627"/>
                </a:lnTo>
                <a:lnTo>
                  <a:pt x="661803" y="496352"/>
                </a:lnTo>
                <a:close/>
              </a:path>
            </a:pathLst>
          </a:custGeom>
          <a:solidFill>
            <a:srgbClr val="CCE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30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83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养殖行业市场发展趋势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7634" y="2786883"/>
            <a:ext cx="5940425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10">
                <a:solidFill>
                  <a:srgbClr val="FFFFFF"/>
                </a:solidFill>
              </a:rPr>
              <a:t>养殖行业产业链分析</a:t>
            </a:r>
            <a:endParaRPr sz="5150"/>
          </a:p>
        </p:txBody>
      </p:sp>
      <p:sp>
        <p:nvSpPr>
          <p:cNvPr id="3" name="object 3"/>
          <p:cNvSpPr txBox="1"/>
          <p:nvPr/>
        </p:nvSpPr>
        <p:spPr>
          <a:xfrm>
            <a:off x="866642" y="1411837"/>
            <a:ext cx="929005" cy="905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b="1" spc="-25">
                <a:solidFill>
                  <a:srgbClr val="FFFFFF"/>
                </a:solidFill>
                <a:latin typeface="微软雅黑"/>
                <a:cs typeface="微软雅黑"/>
              </a:rPr>
              <a:t>03</a:t>
            </a:r>
            <a:endParaRPr sz="57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569825" y="1169290"/>
            <a:ext cx="3052445" cy="4934585"/>
            <a:chOff x="4569825" y="1169290"/>
            <a:chExt cx="3052445" cy="4934585"/>
          </a:xfrm>
        </p:grpSpPr>
        <p:sp>
          <p:nvSpPr>
            <p:cNvPr id="3" name="object 3"/>
            <p:cNvSpPr/>
            <p:nvPr/>
          </p:nvSpPr>
          <p:spPr>
            <a:xfrm>
              <a:off x="5341060" y="1169290"/>
              <a:ext cx="2281555" cy="2281555"/>
            </a:xfrm>
            <a:custGeom>
              <a:rect l="l" t="t" r="r" b="b"/>
              <a:pathLst>
                <a:path w="2281554" h="2281554">
                  <a:moveTo>
                    <a:pt x="1140554" y="2281112"/>
                  </a:moveTo>
                  <a:lnTo>
                    <a:pt x="1092342" y="2280111"/>
                  </a:lnTo>
                  <a:lnTo>
                    <a:pt x="1044639" y="2277135"/>
                  </a:lnTo>
                  <a:lnTo>
                    <a:pt x="997486" y="2272225"/>
                  </a:lnTo>
                  <a:lnTo>
                    <a:pt x="950922" y="2265419"/>
                  </a:lnTo>
                  <a:lnTo>
                    <a:pt x="904987" y="2256756"/>
                  </a:lnTo>
                  <a:lnTo>
                    <a:pt x="859720" y="2246278"/>
                  </a:lnTo>
                  <a:lnTo>
                    <a:pt x="815161" y="2234022"/>
                  </a:lnTo>
                  <a:lnTo>
                    <a:pt x="771350" y="2220029"/>
                  </a:lnTo>
                  <a:lnTo>
                    <a:pt x="728326" y="2204339"/>
                  </a:lnTo>
                  <a:lnTo>
                    <a:pt x="686129" y="2186990"/>
                  </a:lnTo>
                  <a:lnTo>
                    <a:pt x="644798" y="2168023"/>
                  </a:lnTo>
                  <a:lnTo>
                    <a:pt x="604373" y="2147477"/>
                  </a:lnTo>
                  <a:lnTo>
                    <a:pt x="564894" y="2125392"/>
                  </a:lnTo>
                  <a:lnTo>
                    <a:pt x="526400" y="2101807"/>
                  </a:lnTo>
                  <a:lnTo>
                    <a:pt x="488930" y="2076762"/>
                  </a:lnTo>
                  <a:lnTo>
                    <a:pt x="452525" y="2050296"/>
                  </a:lnTo>
                  <a:lnTo>
                    <a:pt x="417224" y="2022449"/>
                  </a:lnTo>
                  <a:lnTo>
                    <a:pt x="383066" y="1993261"/>
                  </a:lnTo>
                  <a:lnTo>
                    <a:pt x="350091" y="1962771"/>
                  </a:lnTo>
                  <a:lnTo>
                    <a:pt x="318339" y="1931019"/>
                  </a:lnTo>
                  <a:lnTo>
                    <a:pt x="287849" y="1898044"/>
                  </a:lnTo>
                  <a:lnTo>
                    <a:pt x="258660" y="1863886"/>
                  </a:lnTo>
                  <a:lnTo>
                    <a:pt x="230814" y="1828585"/>
                  </a:lnTo>
                  <a:lnTo>
                    <a:pt x="204348" y="1792180"/>
                  </a:lnTo>
                  <a:lnTo>
                    <a:pt x="179303" y="1754710"/>
                  </a:lnTo>
                  <a:lnTo>
                    <a:pt x="155718" y="1716216"/>
                  </a:lnTo>
                  <a:lnTo>
                    <a:pt x="133632" y="1676737"/>
                  </a:lnTo>
                  <a:lnTo>
                    <a:pt x="113086" y="1636312"/>
                  </a:lnTo>
                  <a:lnTo>
                    <a:pt x="94119" y="1594981"/>
                  </a:lnTo>
                  <a:lnTo>
                    <a:pt x="76771" y="1552784"/>
                  </a:lnTo>
                  <a:lnTo>
                    <a:pt x="61080" y="1509760"/>
                  </a:lnTo>
                  <a:lnTo>
                    <a:pt x="47088" y="1465949"/>
                  </a:lnTo>
                  <a:lnTo>
                    <a:pt x="34832" y="1421390"/>
                  </a:lnTo>
                  <a:lnTo>
                    <a:pt x="24353" y="1376123"/>
                  </a:lnTo>
                  <a:lnTo>
                    <a:pt x="15691" y="1330188"/>
                  </a:lnTo>
                  <a:lnTo>
                    <a:pt x="8885" y="1283624"/>
                  </a:lnTo>
                  <a:lnTo>
                    <a:pt x="3974" y="1236471"/>
                  </a:lnTo>
                  <a:lnTo>
                    <a:pt x="999" y="1188768"/>
                  </a:lnTo>
                  <a:lnTo>
                    <a:pt x="0" y="1140556"/>
                  </a:lnTo>
                  <a:lnTo>
                    <a:pt x="1000" y="1092342"/>
                  </a:lnTo>
                  <a:lnTo>
                    <a:pt x="3976" y="1044639"/>
                  </a:lnTo>
                  <a:lnTo>
                    <a:pt x="8886" y="997486"/>
                  </a:lnTo>
                  <a:lnTo>
                    <a:pt x="15692" y="950922"/>
                  </a:lnTo>
                  <a:lnTo>
                    <a:pt x="24355" y="904987"/>
                  </a:lnTo>
                  <a:lnTo>
                    <a:pt x="34833" y="859720"/>
                  </a:lnTo>
                  <a:lnTo>
                    <a:pt x="47089" y="815161"/>
                  </a:lnTo>
                  <a:lnTo>
                    <a:pt x="61082" y="771350"/>
                  </a:lnTo>
                  <a:lnTo>
                    <a:pt x="76772" y="728326"/>
                  </a:lnTo>
                  <a:lnTo>
                    <a:pt x="94121" y="686129"/>
                  </a:lnTo>
                  <a:lnTo>
                    <a:pt x="113088" y="644798"/>
                  </a:lnTo>
                  <a:lnTo>
                    <a:pt x="133634" y="604373"/>
                  </a:lnTo>
                  <a:lnTo>
                    <a:pt x="155720" y="564894"/>
                  </a:lnTo>
                  <a:lnTo>
                    <a:pt x="179305" y="526400"/>
                  </a:lnTo>
                  <a:lnTo>
                    <a:pt x="204350" y="488930"/>
                  </a:lnTo>
                  <a:lnTo>
                    <a:pt x="230816" y="452525"/>
                  </a:lnTo>
                  <a:lnTo>
                    <a:pt x="258663" y="417224"/>
                  </a:lnTo>
                  <a:lnTo>
                    <a:pt x="287851" y="383066"/>
                  </a:lnTo>
                  <a:lnTo>
                    <a:pt x="318341" y="350091"/>
                  </a:lnTo>
                  <a:lnTo>
                    <a:pt x="350093" y="318339"/>
                  </a:lnTo>
                  <a:lnTo>
                    <a:pt x="383068" y="287849"/>
                  </a:lnTo>
                  <a:lnTo>
                    <a:pt x="417226" y="258661"/>
                  </a:lnTo>
                  <a:lnTo>
                    <a:pt x="452528" y="230814"/>
                  </a:lnTo>
                  <a:lnTo>
                    <a:pt x="488933" y="204348"/>
                  </a:lnTo>
                  <a:lnTo>
                    <a:pt x="526402" y="179303"/>
                  </a:lnTo>
                  <a:lnTo>
                    <a:pt x="564897" y="155718"/>
                  </a:lnTo>
                  <a:lnTo>
                    <a:pt x="604376" y="133633"/>
                  </a:lnTo>
                  <a:lnTo>
                    <a:pt x="644801" y="113087"/>
                  </a:lnTo>
                  <a:lnTo>
                    <a:pt x="686132" y="94120"/>
                  </a:lnTo>
                  <a:lnTo>
                    <a:pt x="728329" y="76771"/>
                  </a:lnTo>
                  <a:lnTo>
                    <a:pt x="771353" y="61081"/>
                  </a:lnTo>
                  <a:lnTo>
                    <a:pt x="815164" y="47088"/>
                  </a:lnTo>
                  <a:lnTo>
                    <a:pt x="859723" y="34833"/>
                  </a:lnTo>
                  <a:lnTo>
                    <a:pt x="904990" y="24354"/>
                  </a:lnTo>
                  <a:lnTo>
                    <a:pt x="950925" y="15692"/>
                  </a:lnTo>
                  <a:lnTo>
                    <a:pt x="997489" y="8886"/>
                  </a:lnTo>
                  <a:lnTo>
                    <a:pt x="1044642" y="3975"/>
                  </a:lnTo>
                  <a:lnTo>
                    <a:pt x="1092343" y="1000"/>
                  </a:lnTo>
                  <a:lnTo>
                    <a:pt x="1140555" y="0"/>
                  </a:lnTo>
                  <a:lnTo>
                    <a:pt x="1188766" y="1000"/>
                  </a:lnTo>
                  <a:lnTo>
                    <a:pt x="1236470" y="3976"/>
                  </a:lnTo>
                  <a:lnTo>
                    <a:pt x="1283624" y="8886"/>
                  </a:lnTo>
                  <a:lnTo>
                    <a:pt x="1330188" y="15692"/>
                  </a:lnTo>
                  <a:lnTo>
                    <a:pt x="1376123" y="24355"/>
                  </a:lnTo>
                  <a:lnTo>
                    <a:pt x="1421390" y="34833"/>
                  </a:lnTo>
                  <a:lnTo>
                    <a:pt x="1465948" y="47089"/>
                  </a:lnTo>
                  <a:lnTo>
                    <a:pt x="1509759" y="61082"/>
                  </a:lnTo>
                  <a:lnTo>
                    <a:pt x="1552783" y="76772"/>
                  </a:lnTo>
                  <a:lnTo>
                    <a:pt x="1594980" y="94121"/>
                  </a:lnTo>
                  <a:lnTo>
                    <a:pt x="1636311" y="113088"/>
                  </a:lnTo>
                  <a:lnTo>
                    <a:pt x="1676736" y="133634"/>
                  </a:lnTo>
                  <a:lnTo>
                    <a:pt x="1716215" y="155719"/>
                  </a:lnTo>
                  <a:lnTo>
                    <a:pt x="1754709" y="179304"/>
                  </a:lnTo>
                  <a:lnTo>
                    <a:pt x="1792179" y="204350"/>
                  </a:lnTo>
                  <a:lnTo>
                    <a:pt x="1828584" y="230815"/>
                  </a:lnTo>
                  <a:lnTo>
                    <a:pt x="1863885" y="258662"/>
                  </a:lnTo>
                  <a:lnTo>
                    <a:pt x="1898043" y="287850"/>
                  </a:lnTo>
                  <a:lnTo>
                    <a:pt x="1931018" y="318340"/>
                  </a:lnTo>
                  <a:lnTo>
                    <a:pt x="1962770" y="350093"/>
                  </a:lnTo>
                  <a:lnTo>
                    <a:pt x="1993260" y="383068"/>
                  </a:lnTo>
                  <a:lnTo>
                    <a:pt x="2022448" y="417225"/>
                  </a:lnTo>
                  <a:lnTo>
                    <a:pt x="2050295" y="452527"/>
                  </a:lnTo>
                  <a:lnTo>
                    <a:pt x="2076761" y="488932"/>
                  </a:lnTo>
                  <a:lnTo>
                    <a:pt x="2101806" y="526402"/>
                  </a:lnTo>
                  <a:lnTo>
                    <a:pt x="2125391" y="564896"/>
                  </a:lnTo>
                  <a:lnTo>
                    <a:pt x="2147476" y="604375"/>
                  </a:lnTo>
                  <a:lnTo>
                    <a:pt x="2168022" y="644800"/>
                  </a:lnTo>
                  <a:lnTo>
                    <a:pt x="2186989" y="686131"/>
                  </a:lnTo>
                  <a:lnTo>
                    <a:pt x="2204338" y="728328"/>
                  </a:lnTo>
                  <a:lnTo>
                    <a:pt x="2220028" y="771352"/>
                  </a:lnTo>
                  <a:lnTo>
                    <a:pt x="2234021" y="815163"/>
                  </a:lnTo>
                  <a:lnTo>
                    <a:pt x="2246276" y="859722"/>
                  </a:lnTo>
                  <a:lnTo>
                    <a:pt x="2256755" y="904988"/>
                  </a:lnTo>
                  <a:lnTo>
                    <a:pt x="2265417" y="950923"/>
                  </a:lnTo>
                  <a:lnTo>
                    <a:pt x="2272223" y="997487"/>
                  </a:lnTo>
                  <a:lnTo>
                    <a:pt x="2277134" y="1044640"/>
                  </a:lnTo>
                  <a:lnTo>
                    <a:pt x="2280110" y="1092343"/>
                  </a:lnTo>
                  <a:lnTo>
                    <a:pt x="2281109" y="1140556"/>
                  </a:lnTo>
                  <a:lnTo>
                    <a:pt x="2280109" y="1188769"/>
                  </a:lnTo>
                  <a:lnTo>
                    <a:pt x="2277133" y="1236472"/>
                  </a:lnTo>
                  <a:lnTo>
                    <a:pt x="2272223" y="1283625"/>
                  </a:lnTo>
                  <a:lnTo>
                    <a:pt x="2265417" y="1330189"/>
                  </a:lnTo>
                  <a:lnTo>
                    <a:pt x="2256754" y="1376124"/>
                  </a:lnTo>
                  <a:lnTo>
                    <a:pt x="2246276" y="1421391"/>
                  </a:lnTo>
                  <a:lnTo>
                    <a:pt x="2234020" y="1465949"/>
                  </a:lnTo>
                  <a:lnTo>
                    <a:pt x="2220027" y="1509760"/>
                  </a:lnTo>
                  <a:lnTo>
                    <a:pt x="2204337" y="1552784"/>
                  </a:lnTo>
                  <a:lnTo>
                    <a:pt x="2186988" y="1594981"/>
                  </a:lnTo>
                  <a:lnTo>
                    <a:pt x="2168021" y="1636312"/>
                  </a:lnTo>
                  <a:lnTo>
                    <a:pt x="2147475" y="1676737"/>
                  </a:lnTo>
                  <a:lnTo>
                    <a:pt x="2125390" y="1716216"/>
                  </a:lnTo>
                  <a:lnTo>
                    <a:pt x="2101805" y="1754711"/>
                  </a:lnTo>
                  <a:lnTo>
                    <a:pt x="2076760" y="1792180"/>
                  </a:lnTo>
                  <a:lnTo>
                    <a:pt x="2050294" y="1828585"/>
                  </a:lnTo>
                  <a:lnTo>
                    <a:pt x="2022447" y="1863887"/>
                  </a:lnTo>
                  <a:lnTo>
                    <a:pt x="1993259" y="1898044"/>
                  </a:lnTo>
                  <a:lnTo>
                    <a:pt x="1962769" y="1931019"/>
                  </a:lnTo>
                  <a:lnTo>
                    <a:pt x="1931017" y="1962771"/>
                  </a:lnTo>
                  <a:lnTo>
                    <a:pt x="1898042" y="1993261"/>
                  </a:lnTo>
                  <a:lnTo>
                    <a:pt x="1863884" y="2022449"/>
                  </a:lnTo>
                  <a:lnTo>
                    <a:pt x="1828583" y="2050296"/>
                  </a:lnTo>
                  <a:lnTo>
                    <a:pt x="1792178" y="2076762"/>
                  </a:lnTo>
                  <a:lnTo>
                    <a:pt x="1754708" y="2101807"/>
                  </a:lnTo>
                  <a:lnTo>
                    <a:pt x="1716214" y="2125392"/>
                  </a:lnTo>
                  <a:lnTo>
                    <a:pt x="1676735" y="2147477"/>
                  </a:lnTo>
                  <a:lnTo>
                    <a:pt x="1636310" y="2168023"/>
                  </a:lnTo>
                  <a:lnTo>
                    <a:pt x="1594979" y="2186990"/>
                  </a:lnTo>
                  <a:lnTo>
                    <a:pt x="1552782" y="2204339"/>
                  </a:lnTo>
                  <a:lnTo>
                    <a:pt x="1509758" y="2220029"/>
                  </a:lnTo>
                  <a:lnTo>
                    <a:pt x="1465947" y="2234022"/>
                  </a:lnTo>
                  <a:lnTo>
                    <a:pt x="1421389" y="2246278"/>
                  </a:lnTo>
                  <a:lnTo>
                    <a:pt x="1376122" y="2256756"/>
                  </a:lnTo>
                  <a:lnTo>
                    <a:pt x="1330187" y="2265419"/>
                  </a:lnTo>
                  <a:lnTo>
                    <a:pt x="1283623" y="2272225"/>
                  </a:lnTo>
                  <a:lnTo>
                    <a:pt x="1236470" y="2277135"/>
                  </a:lnTo>
                  <a:lnTo>
                    <a:pt x="1188767" y="2280111"/>
                  </a:lnTo>
                  <a:lnTo>
                    <a:pt x="1140554" y="2281112"/>
                  </a:lnTo>
                  <a:close/>
                </a:path>
              </a:pathLst>
            </a:custGeom>
            <a:solidFill>
              <a:srgbClr val="0024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177467" y="1976778"/>
              <a:ext cx="608330" cy="608330"/>
            </a:xfrm>
            <a:custGeom>
              <a:rect l="l" t="t" r="r" b="b"/>
              <a:pathLst>
                <a:path w="608329" h="608330">
                  <a:moveTo>
                    <a:pt x="395392" y="608296"/>
                  </a:moveTo>
                  <a:lnTo>
                    <a:pt x="152074" y="608296"/>
                  </a:lnTo>
                  <a:lnTo>
                    <a:pt x="126796" y="603810"/>
                  </a:lnTo>
                  <a:lnTo>
                    <a:pt x="102916" y="591568"/>
                  </a:lnTo>
                  <a:lnTo>
                    <a:pt x="83085" y="573395"/>
                  </a:lnTo>
                  <a:lnTo>
                    <a:pt x="69954" y="551117"/>
                  </a:lnTo>
                  <a:lnTo>
                    <a:pt x="0" y="364978"/>
                  </a:lnTo>
                  <a:lnTo>
                    <a:pt x="0" y="304148"/>
                  </a:lnTo>
                  <a:lnTo>
                    <a:pt x="4781" y="280473"/>
                  </a:lnTo>
                  <a:lnTo>
                    <a:pt x="17818" y="261137"/>
                  </a:lnTo>
                  <a:lnTo>
                    <a:pt x="37154" y="248099"/>
                  </a:lnTo>
                  <a:lnTo>
                    <a:pt x="60829" y="243318"/>
                  </a:lnTo>
                  <a:lnTo>
                    <a:pt x="273733" y="243318"/>
                  </a:lnTo>
                  <a:lnTo>
                    <a:pt x="273733" y="60829"/>
                  </a:lnTo>
                  <a:lnTo>
                    <a:pt x="278514" y="37154"/>
                  </a:lnTo>
                  <a:lnTo>
                    <a:pt x="291552" y="17818"/>
                  </a:lnTo>
                  <a:lnTo>
                    <a:pt x="310887" y="4781"/>
                  </a:lnTo>
                  <a:lnTo>
                    <a:pt x="334563" y="0"/>
                  </a:lnTo>
                  <a:lnTo>
                    <a:pt x="364978" y="0"/>
                  </a:lnTo>
                  <a:lnTo>
                    <a:pt x="364978" y="91244"/>
                  </a:lnTo>
                  <a:lnTo>
                    <a:pt x="456222" y="304148"/>
                  </a:lnTo>
                  <a:lnTo>
                    <a:pt x="456222" y="547467"/>
                  </a:lnTo>
                  <a:lnTo>
                    <a:pt x="451441" y="571142"/>
                  </a:lnTo>
                  <a:lnTo>
                    <a:pt x="438404" y="590478"/>
                  </a:lnTo>
                  <a:lnTo>
                    <a:pt x="419068" y="603515"/>
                  </a:lnTo>
                  <a:lnTo>
                    <a:pt x="395392" y="608296"/>
                  </a:lnTo>
                  <a:close/>
                </a:path>
                <a:path w="608329" h="608330">
                  <a:moveTo>
                    <a:pt x="608296" y="608296"/>
                  </a:moveTo>
                  <a:lnTo>
                    <a:pt x="517052" y="608296"/>
                  </a:lnTo>
                  <a:lnTo>
                    <a:pt x="517052" y="304148"/>
                  </a:lnTo>
                  <a:lnTo>
                    <a:pt x="608296" y="304148"/>
                  </a:lnTo>
                  <a:lnTo>
                    <a:pt x="608296" y="608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69825" y="2585075"/>
              <a:ext cx="1911985" cy="1911985"/>
            </a:xfrm>
            <a:custGeom>
              <a:rect l="l" t="t" r="r" b="b"/>
              <a:pathLst>
                <a:path w="1911985" h="1911985">
                  <a:moveTo>
                    <a:pt x="955893" y="0"/>
                  </a:moveTo>
                  <a:close/>
                </a:path>
                <a:path w="1911985" h="1911985">
                  <a:moveTo>
                    <a:pt x="1911789" y="955894"/>
                  </a:moveTo>
                  <a:lnTo>
                    <a:pt x="1" y="955894"/>
                  </a:lnTo>
                  <a:lnTo>
                    <a:pt x="1171" y="908185"/>
                  </a:lnTo>
                  <a:lnTo>
                    <a:pt x="4644" y="861081"/>
                  </a:lnTo>
                  <a:lnTo>
                    <a:pt x="10365" y="814638"/>
                  </a:lnTo>
                  <a:lnTo>
                    <a:pt x="18280" y="768910"/>
                  </a:lnTo>
                  <a:lnTo>
                    <a:pt x="28334" y="723952"/>
                  </a:lnTo>
                  <a:lnTo>
                    <a:pt x="40473" y="679818"/>
                  </a:lnTo>
                  <a:lnTo>
                    <a:pt x="54640" y="636564"/>
                  </a:lnTo>
                  <a:lnTo>
                    <a:pt x="70782" y="594244"/>
                  </a:lnTo>
                  <a:lnTo>
                    <a:pt x="88844" y="552912"/>
                  </a:lnTo>
                  <a:lnTo>
                    <a:pt x="108771" y="512624"/>
                  </a:lnTo>
                  <a:lnTo>
                    <a:pt x="130509" y="473435"/>
                  </a:lnTo>
                  <a:lnTo>
                    <a:pt x="154002" y="435399"/>
                  </a:lnTo>
                  <a:lnTo>
                    <a:pt x="179195" y="398570"/>
                  </a:lnTo>
                  <a:lnTo>
                    <a:pt x="206035" y="363004"/>
                  </a:lnTo>
                  <a:lnTo>
                    <a:pt x="234466" y="328756"/>
                  </a:lnTo>
                  <a:lnTo>
                    <a:pt x="264434" y="295880"/>
                  </a:lnTo>
                  <a:lnTo>
                    <a:pt x="295883" y="264431"/>
                  </a:lnTo>
                  <a:lnTo>
                    <a:pt x="328759" y="234463"/>
                  </a:lnTo>
                  <a:lnTo>
                    <a:pt x="363007" y="206033"/>
                  </a:lnTo>
                  <a:lnTo>
                    <a:pt x="398573" y="179193"/>
                  </a:lnTo>
                  <a:lnTo>
                    <a:pt x="435402" y="153999"/>
                  </a:lnTo>
                  <a:lnTo>
                    <a:pt x="473438" y="130506"/>
                  </a:lnTo>
                  <a:lnTo>
                    <a:pt x="512627" y="108769"/>
                  </a:lnTo>
                  <a:lnTo>
                    <a:pt x="552915" y="88842"/>
                  </a:lnTo>
                  <a:lnTo>
                    <a:pt x="594247" y="70780"/>
                  </a:lnTo>
                  <a:lnTo>
                    <a:pt x="636567" y="54638"/>
                  </a:lnTo>
                  <a:lnTo>
                    <a:pt x="679822" y="40471"/>
                  </a:lnTo>
                  <a:lnTo>
                    <a:pt x="723955" y="28333"/>
                  </a:lnTo>
                  <a:lnTo>
                    <a:pt x="768914" y="18279"/>
                  </a:lnTo>
                  <a:lnTo>
                    <a:pt x="814642" y="10364"/>
                  </a:lnTo>
                  <a:lnTo>
                    <a:pt x="861085" y="4642"/>
                  </a:lnTo>
                  <a:lnTo>
                    <a:pt x="908190" y="1169"/>
                  </a:lnTo>
                  <a:lnTo>
                    <a:pt x="955893" y="0"/>
                  </a:lnTo>
                  <a:lnTo>
                    <a:pt x="1003603" y="1169"/>
                  </a:lnTo>
                  <a:lnTo>
                    <a:pt x="1050706" y="4642"/>
                  </a:lnTo>
                  <a:lnTo>
                    <a:pt x="1097149" y="10364"/>
                  </a:lnTo>
                  <a:lnTo>
                    <a:pt x="1142877" y="18279"/>
                  </a:lnTo>
                  <a:lnTo>
                    <a:pt x="1187835" y="28333"/>
                  </a:lnTo>
                  <a:lnTo>
                    <a:pt x="1231969" y="40471"/>
                  </a:lnTo>
                  <a:lnTo>
                    <a:pt x="1275224" y="54639"/>
                  </a:lnTo>
                  <a:lnTo>
                    <a:pt x="1317544" y="70781"/>
                  </a:lnTo>
                  <a:lnTo>
                    <a:pt x="1358875" y="88843"/>
                  </a:lnTo>
                  <a:lnTo>
                    <a:pt x="1399163" y="108770"/>
                  </a:lnTo>
                  <a:lnTo>
                    <a:pt x="1438352" y="130507"/>
                  </a:lnTo>
                  <a:lnTo>
                    <a:pt x="1476389" y="154000"/>
                  </a:lnTo>
                  <a:lnTo>
                    <a:pt x="1513217" y="179194"/>
                  </a:lnTo>
                  <a:lnTo>
                    <a:pt x="1548783" y="206034"/>
                  </a:lnTo>
                  <a:lnTo>
                    <a:pt x="1583031" y="234465"/>
                  </a:lnTo>
                  <a:lnTo>
                    <a:pt x="1615907" y="264432"/>
                  </a:lnTo>
                  <a:lnTo>
                    <a:pt x="1647356" y="295881"/>
                  </a:lnTo>
                  <a:lnTo>
                    <a:pt x="1677324" y="328757"/>
                  </a:lnTo>
                  <a:lnTo>
                    <a:pt x="1705755" y="363006"/>
                  </a:lnTo>
                  <a:lnTo>
                    <a:pt x="1732594" y="398572"/>
                  </a:lnTo>
                  <a:lnTo>
                    <a:pt x="1757788" y="435400"/>
                  </a:lnTo>
                  <a:lnTo>
                    <a:pt x="1781281" y="473436"/>
                  </a:lnTo>
                  <a:lnTo>
                    <a:pt x="1803018" y="512626"/>
                  </a:lnTo>
                  <a:lnTo>
                    <a:pt x="1822945" y="552914"/>
                  </a:lnTo>
                  <a:lnTo>
                    <a:pt x="1841007" y="594245"/>
                  </a:lnTo>
                  <a:lnTo>
                    <a:pt x="1857149" y="636565"/>
                  </a:lnTo>
                  <a:lnTo>
                    <a:pt x="1871317" y="679820"/>
                  </a:lnTo>
                  <a:lnTo>
                    <a:pt x="1883455" y="723953"/>
                  </a:lnTo>
                  <a:lnTo>
                    <a:pt x="1893509" y="768911"/>
                  </a:lnTo>
                  <a:lnTo>
                    <a:pt x="1901424" y="814639"/>
                  </a:lnTo>
                  <a:lnTo>
                    <a:pt x="1907146" y="861082"/>
                  </a:lnTo>
                  <a:lnTo>
                    <a:pt x="1910619" y="908186"/>
                  </a:lnTo>
                  <a:lnTo>
                    <a:pt x="1911789" y="955894"/>
                  </a:lnTo>
                  <a:close/>
                </a:path>
                <a:path w="1911985" h="1911985">
                  <a:moveTo>
                    <a:pt x="955894" y="1911788"/>
                  </a:moveTo>
                  <a:lnTo>
                    <a:pt x="908186" y="1910618"/>
                  </a:lnTo>
                  <a:lnTo>
                    <a:pt x="861083" y="1907145"/>
                  </a:lnTo>
                  <a:lnTo>
                    <a:pt x="814640" y="1901424"/>
                  </a:lnTo>
                  <a:lnTo>
                    <a:pt x="768911" y="1893509"/>
                  </a:lnTo>
                  <a:lnTo>
                    <a:pt x="723953" y="1883455"/>
                  </a:lnTo>
                  <a:lnTo>
                    <a:pt x="679820" y="1871316"/>
                  </a:lnTo>
                  <a:lnTo>
                    <a:pt x="636565" y="1857149"/>
                  </a:lnTo>
                  <a:lnTo>
                    <a:pt x="594245" y="1841007"/>
                  </a:lnTo>
                  <a:lnTo>
                    <a:pt x="552913" y="1822945"/>
                  </a:lnTo>
                  <a:lnTo>
                    <a:pt x="512626" y="1803018"/>
                  </a:lnTo>
                  <a:lnTo>
                    <a:pt x="473436" y="1781280"/>
                  </a:lnTo>
                  <a:lnTo>
                    <a:pt x="435400" y="1757788"/>
                  </a:lnTo>
                  <a:lnTo>
                    <a:pt x="398571" y="1732594"/>
                  </a:lnTo>
                  <a:lnTo>
                    <a:pt x="363006" y="1705754"/>
                  </a:lnTo>
                  <a:lnTo>
                    <a:pt x="328757" y="1677323"/>
                  </a:lnTo>
                  <a:lnTo>
                    <a:pt x="295881" y="1647356"/>
                  </a:lnTo>
                  <a:lnTo>
                    <a:pt x="264432" y="1615907"/>
                  </a:lnTo>
                  <a:lnTo>
                    <a:pt x="234465" y="1583031"/>
                  </a:lnTo>
                  <a:lnTo>
                    <a:pt x="206034" y="1548782"/>
                  </a:lnTo>
                  <a:lnTo>
                    <a:pt x="179194" y="1513217"/>
                  </a:lnTo>
                  <a:lnTo>
                    <a:pt x="154000" y="1476388"/>
                  </a:lnTo>
                  <a:lnTo>
                    <a:pt x="130507" y="1438352"/>
                  </a:lnTo>
                  <a:lnTo>
                    <a:pt x="108770" y="1399162"/>
                  </a:lnTo>
                  <a:lnTo>
                    <a:pt x="88843" y="1358875"/>
                  </a:lnTo>
                  <a:lnTo>
                    <a:pt x="70781" y="1317543"/>
                  </a:lnTo>
                  <a:lnTo>
                    <a:pt x="54639" y="1275223"/>
                  </a:lnTo>
                  <a:lnTo>
                    <a:pt x="40471" y="1231969"/>
                  </a:lnTo>
                  <a:lnTo>
                    <a:pt x="28333" y="1187835"/>
                  </a:lnTo>
                  <a:lnTo>
                    <a:pt x="18279" y="1142877"/>
                  </a:lnTo>
                  <a:lnTo>
                    <a:pt x="10364" y="1097149"/>
                  </a:lnTo>
                  <a:lnTo>
                    <a:pt x="4642" y="1050706"/>
                  </a:lnTo>
                  <a:lnTo>
                    <a:pt x="1169" y="1003602"/>
                  </a:lnTo>
                  <a:lnTo>
                    <a:pt x="0" y="955894"/>
                  </a:lnTo>
                  <a:lnTo>
                    <a:pt x="1911789" y="955894"/>
                  </a:lnTo>
                  <a:lnTo>
                    <a:pt x="1910618" y="1003603"/>
                  </a:lnTo>
                  <a:lnTo>
                    <a:pt x="1907145" y="1050706"/>
                  </a:lnTo>
                  <a:lnTo>
                    <a:pt x="1901424" y="1097149"/>
                  </a:lnTo>
                  <a:lnTo>
                    <a:pt x="1893509" y="1142877"/>
                  </a:lnTo>
                  <a:lnTo>
                    <a:pt x="1883455" y="1187835"/>
                  </a:lnTo>
                  <a:lnTo>
                    <a:pt x="1871317" y="1231969"/>
                  </a:lnTo>
                  <a:lnTo>
                    <a:pt x="1857149" y="1275223"/>
                  </a:lnTo>
                  <a:lnTo>
                    <a:pt x="1841007" y="1317544"/>
                  </a:lnTo>
                  <a:lnTo>
                    <a:pt x="1822945" y="1358875"/>
                  </a:lnTo>
                  <a:lnTo>
                    <a:pt x="1803018" y="1399163"/>
                  </a:lnTo>
                  <a:lnTo>
                    <a:pt x="1781281" y="1438352"/>
                  </a:lnTo>
                  <a:lnTo>
                    <a:pt x="1757788" y="1476388"/>
                  </a:lnTo>
                  <a:lnTo>
                    <a:pt x="1732594" y="1513217"/>
                  </a:lnTo>
                  <a:lnTo>
                    <a:pt x="1705754" y="1548783"/>
                  </a:lnTo>
                  <a:lnTo>
                    <a:pt x="1677323" y="1583031"/>
                  </a:lnTo>
                  <a:lnTo>
                    <a:pt x="1647356" y="1615907"/>
                  </a:lnTo>
                  <a:lnTo>
                    <a:pt x="1615907" y="1647356"/>
                  </a:lnTo>
                  <a:lnTo>
                    <a:pt x="1583031" y="1677323"/>
                  </a:lnTo>
                  <a:lnTo>
                    <a:pt x="1548783" y="1705754"/>
                  </a:lnTo>
                  <a:lnTo>
                    <a:pt x="1513217" y="1732594"/>
                  </a:lnTo>
                  <a:lnTo>
                    <a:pt x="1476388" y="1757788"/>
                  </a:lnTo>
                  <a:lnTo>
                    <a:pt x="1438352" y="1781281"/>
                  </a:lnTo>
                  <a:lnTo>
                    <a:pt x="1399163" y="1803018"/>
                  </a:lnTo>
                  <a:lnTo>
                    <a:pt x="1358875" y="1822945"/>
                  </a:lnTo>
                  <a:lnTo>
                    <a:pt x="1317544" y="1841007"/>
                  </a:lnTo>
                  <a:lnTo>
                    <a:pt x="1275223" y="1857149"/>
                  </a:lnTo>
                  <a:lnTo>
                    <a:pt x="1231969" y="1871316"/>
                  </a:lnTo>
                  <a:lnTo>
                    <a:pt x="1187835" y="1883455"/>
                  </a:lnTo>
                  <a:lnTo>
                    <a:pt x="1142877" y="1893509"/>
                  </a:lnTo>
                  <a:lnTo>
                    <a:pt x="1097149" y="1901424"/>
                  </a:lnTo>
                  <a:lnTo>
                    <a:pt x="1050706" y="1907145"/>
                  </a:lnTo>
                  <a:lnTo>
                    <a:pt x="1003603" y="1910618"/>
                  </a:lnTo>
                  <a:lnTo>
                    <a:pt x="955894" y="1911788"/>
                  </a:lnTo>
                  <a:close/>
                </a:path>
              </a:pathLst>
            </a:custGeom>
            <a:solidFill>
              <a:srgbClr val="8C9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156398" y="3235877"/>
              <a:ext cx="739140" cy="610235"/>
            </a:xfrm>
            <a:custGeom>
              <a:rect l="l" t="t" r="r" b="b"/>
              <a:pathLst>
                <a:path w="739139" h="610235">
                  <a:moveTo>
                    <a:pt x="0" y="274583"/>
                  </a:moveTo>
                  <a:lnTo>
                    <a:pt x="0" y="91528"/>
                  </a:lnTo>
                  <a:lnTo>
                    <a:pt x="221593" y="0"/>
                  </a:lnTo>
                  <a:lnTo>
                    <a:pt x="258526" y="0"/>
                  </a:lnTo>
                  <a:lnTo>
                    <a:pt x="267232" y="35627"/>
                  </a:lnTo>
                  <a:lnTo>
                    <a:pt x="290977" y="64720"/>
                  </a:lnTo>
                  <a:lnTo>
                    <a:pt x="326195" y="84335"/>
                  </a:lnTo>
                  <a:lnTo>
                    <a:pt x="369323" y="91528"/>
                  </a:lnTo>
                  <a:lnTo>
                    <a:pt x="738645" y="91528"/>
                  </a:lnTo>
                  <a:lnTo>
                    <a:pt x="738645" y="244074"/>
                  </a:lnTo>
                  <a:lnTo>
                    <a:pt x="147729" y="244074"/>
                  </a:lnTo>
                  <a:lnTo>
                    <a:pt x="0" y="274583"/>
                  </a:lnTo>
                  <a:close/>
                </a:path>
                <a:path w="739139" h="610235">
                  <a:moveTo>
                    <a:pt x="738645" y="91528"/>
                  </a:moveTo>
                  <a:lnTo>
                    <a:pt x="369323" y="91528"/>
                  </a:lnTo>
                  <a:lnTo>
                    <a:pt x="412450" y="84335"/>
                  </a:lnTo>
                  <a:lnTo>
                    <a:pt x="447668" y="64720"/>
                  </a:lnTo>
                  <a:lnTo>
                    <a:pt x="471413" y="35627"/>
                  </a:lnTo>
                  <a:lnTo>
                    <a:pt x="480119" y="0"/>
                  </a:lnTo>
                  <a:lnTo>
                    <a:pt x="517052" y="0"/>
                  </a:lnTo>
                  <a:lnTo>
                    <a:pt x="738645" y="91528"/>
                  </a:lnTo>
                  <a:close/>
                </a:path>
                <a:path w="739139" h="610235">
                  <a:moveTo>
                    <a:pt x="590916" y="610186"/>
                  </a:moveTo>
                  <a:lnTo>
                    <a:pt x="147729" y="610186"/>
                  </a:lnTo>
                  <a:lnTo>
                    <a:pt x="147729" y="244074"/>
                  </a:lnTo>
                  <a:lnTo>
                    <a:pt x="590916" y="244074"/>
                  </a:lnTo>
                  <a:lnTo>
                    <a:pt x="590916" y="610186"/>
                  </a:lnTo>
                  <a:close/>
                </a:path>
                <a:path w="739139" h="610235">
                  <a:moveTo>
                    <a:pt x="738645" y="274583"/>
                  </a:moveTo>
                  <a:lnTo>
                    <a:pt x="590916" y="244074"/>
                  </a:lnTo>
                  <a:lnTo>
                    <a:pt x="738645" y="244074"/>
                  </a:lnTo>
                  <a:lnTo>
                    <a:pt x="738645" y="2745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05902" y="3792071"/>
              <a:ext cx="1520825" cy="1520825"/>
            </a:xfrm>
            <a:custGeom>
              <a:rect l="l" t="t" r="r" b="b"/>
              <a:pathLst>
                <a:path w="1520825" h="1520825">
                  <a:moveTo>
                    <a:pt x="1520741" y="760371"/>
                  </a:moveTo>
                  <a:lnTo>
                    <a:pt x="3" y="760371"/>
                  </a:lnTo>
                  <a:lnTo>
                    <a:pt x="1499" y="712283"/>
                  </a:lnTo>
                  <a:lnTo>
                    <a:pt x="5928" y="664990"/>
                  </a:lnTo>
                  <a:lnTo>
                    <a:pt x="13200" y="618582"/>
                  </a:lnTo>
                  <a:lnTo>
                    <a:pt x="23226" y="573146"/>
                  </a:lnTo>
                  <a:lnTo>
                    <a:pt x="35918" y="528773"/>
                  </a:lnTo>
                  <a:lnTo>
                    <a:pt x="51185" y="485550"/>
                  </a:lnTo>
                  <a:lnTo>
                    <a:pt x="68940" y="443568"/>
                  </a:lnTo>
                  <a:lnTo>
                    <a:pt x="89093" y="402915"/>
                  </a:lnTo>
                  <a:lnTo>
                    <a:pt x="111555" y="363680"/>
                  </a:lnTo>
                  <a:lnTo>
                    <a:pt x="136237" y="325953"/>
                  </a:lnTo>
                  <a:lnTo>
                    <a:pt x="163050" y="289822"/>
                  </a:lnTo>
                  <a:lnTo>
                    <a:pt x="191905" y="255377"/>
                  </a:lnTo>
                  <a:lnTo>
                    <a:pt x="222712" y="222706"/>
                  </a:lnTo>
                  <a:lnTo>
                    <a:pt x="255383" y="191899"/>
                  </a:lnTo>
                  <a:lnTo>
                    <a:pt x="289829" y="163044"/>
                  </a:lnTo>
                  <a:lnTo>
                    <a:pt x="325960" y="136232"/>
                  </a:lnTo>
                  <a:lnTo>
                    <a:pt x="363687" y="111550"/>
                  </a:lnTo>
                  <a:lnTo>
                    <a:pt x="402922" y="89088"/>
                  </a:lnTo>
                  <a:lnTo>
                    <a:pt x="443575" y="68935"/>
                  </a:lnTo>
                  <a:lnTo>
                    <a:pt x="485558" y="51181"/>
                  </a:lnTo>
                  <a:lnTo>
                    <a:pt x="528780" y="35913"/>
                  </a:lnTo>
                  <a:lnTo>
                    <a:pt x="573154" y="23222"/>
                  </a:lnTo>
                  <a:lnTo>
                    <a:pt x="618591" y="13195"/>
                  </a:lnTo>
                  <a:lnTo>
                    <a:pt x="665001" y="5924"/>
                  </a:lnTo>
                  <a:lnTo>
                    <a:pt x="712303" y="1495"/>
                  </a:lnTo>
                  <a:lnTo>
                    <a:pt x="760373" y="0"/>
                  </a:lnTo>
                  <a:lnTo>
                    <a:pt x="808463" y="1496"/>
                  </a:lnTo>
                  <a:lnTo>
                    <a:pt x="855754" y="5924"/>
                  </a:lnTo>
                  <a:lnTo>
                    <a:pt x="902162" y="13196"/>
                  </a:lnTo>
                  <a:lnTo>
                    <a:pt x="947597" y="23222"/>
                  </a:lnTo>
                  <a:lnTo>
                    <a:pt x="991970" y="35914"/>
                  </a:lnTo>
                  <a:lnTo>
                    <a:pt x="1035192" y="51182"/>
                  </a:lnTo>
                  <a:lnTo>
                    <a:pt x="1077174" y="68937"/>
                  </a:lnTo>
                  <a:lnTo>
                    <a:pt x="1117827" y="89090"/>
                  </a:lnTo>
                  <a:lnTo>
                    <a:pt x="1157062" y="111551"/>
                  </a:lnTo>
                  <a:lnTo>
                    <a:pt x="1194789" y="136233"/>
                  </a:lnTo>
                  <a:lnTo>
                    <a:pt x="1230920" y="163046"/>
                  </a:lnTo>
                  <a:lnTo>
                    <a:pt x="1265365" y="191900"/>
                  </a:lnTo>
                  <a:lnTo>
                    <a:pt x="1298036" y="222708"/>
                  </a:lnTo>
                  <a:lnTo>
                    <a:pt x="1328843" y="255379"/>
                  </a:lnTo>
                  <a:lnTo>
                    <a:pt x="1357697" y="289824"/>
                  </a:lnTo>
                  <a:lnTo>
                    <a:pt x="1384510" y="325955"/>
                  </a:lnTo>
                  <a:lnTo>
                    <a:pt x="1409192" y="363682"/>
                  </a:lnTo>
                  <a:lnTo>
                    <a:pt x="1431653" y="402917"/>
                  </a:lnTo>
                  <a:lnTo>
                    <a:pt x="1451806" y="443570"/>
                  </a:lnTo>
                  <a:lnTo>
                    <a:pt x="1469561" y="485552"/>
                  </a:lnTo>
                  <a:lnTo>
                    <a:pt x="1484829" y="528774"/>
                  </a:lnTo>
                  <a:lnTo>
                    <a:pt x="1497520" y="573148"/>
                  </a:lnTo>
                  <a:lnTo>
                    <a:pt x="1507546" y="618583"/>
                  </a:lnTo>
                  <a:lnTo>
                    <a:pt x="1514818" y="664992"/>
                  </a:lnTo>
                  <a:lnTo>
                    <a:pt x="1519246" y="712284"/>
                  </a:lnTo>
                  <a:lnTo>
                    <a:pt x="1520741" y="760371"/>
                  </a:lnTo>
                  <a:close/>
                </a:path>
                <a:path w="1520825" h="1520825">
                  <a:moveTo>
                    <a:pt x="760370" y="1520739"/>
                  </a:moveTo>
                  <a:lnTo>
                    <a:pt x="712283" y="1519243"/>
                  </a:lnTo>
                  <a:lnTo>
                    <a:pt x="664991" y="1514815"/>
                  </a:lnTo>
                  <a:lnTo>
                    <a:pt x="618583" y="1507543"/>
                  </a:lnTo>
                  <a:lnTo>
                    <a:pt x="573147" y="1497517"/>
                  </a:lnTo>
                  <a:lnTo>
                    <a:pt x="528774" y="1484825"/>
                  </a:lnTo>
                  <a:lnTo>
                    <a:pt x="485551" y="1469558"/>
                  </a:lnTo>
                  <a:lnTo>
                    <a:pt x="443569" y="1451803"/>
                  </a:lnTo>
                  <a:lnTo>
                    <a:pt x="402916" y="1431650"/>
                  </a:lnTo>
                  <a:lnTo>
                    <a:pt x="363682" y="1409188"/>
                  </a:lnTo>
                  <a:lnTo>
                    <a:pt x="325954" y="1384506"/>
                  </a:lnTo>
                  <a:lnTo>
                    <a:pt x="289823" y="1357694"/>
                  </a:lnTo>
                  <a:lnTo>
                    <a:pt x="255378" y="1328839"/>
                  </a:lnTo>
                  <a:lnTo>
                    <a:pt x="222707" y="1298032"/>
                  </a:lnTo>
                  <a:lnTo>
                    <a:pt x="191900" y="1265361"/>
                  </a:lnTo>
                  <a:lnTo>
                    <a:pt x="163046" y="1230916"/>
                  </a:lnTo>
                  <a:lnTo>
                    <a:pt x="136233" y="1194785"/>
                  </a:lnTo>
                  <a:lnTo>
                    <a:pt x="111551" y="1157058"/>
                  </a:lnTo>
                  <a:lnTo>
                    <a:pt x="89089" y="1117823"/>
                  </a:lnTo>
                  <a:lnTo>
                    <a:pt x="68936" y="1077170"/>
                  </a:lnTo>
                  <a:lnTo>
                    <a:pt x="51181" y="1035188"/>
                  </a:lnTo>
                  <a:lnTo>
                    <a:pt x="35914" y="991966"/>
                  </a:lnTo>
                  <a:lnTo>
                    <a:pt x="23222" y="947592"/>
                  </a:lnTo>
                  <a:lnTo>
                    <a:pt x="13196" y="902157"/>
                  </a:lnTo>
                  <a:lnTo>
                    <a:pt x="5924" y="855749"/>
                  </a:lnTo>
                  <a:lnTo>
                    <a:pt x="1495" y="808456"/>
                  </a:lnTo>
                  <a:lnTo>
                    <a:pt x="0" y="760369"/>
                  </a:lnTo>
                  <a:lnTo>
                    <a:pt x="1520741" y="760371"/>
                  </a:lnTo>
                  <a:lnTo>
                    <a:pt x="1519245" y="808456"/>
                  </a:lnTo>
                  <a:lnTo>
                    <a:pt x="1514816" y="855749"/>
                  </a:lnTo>
                  <a:lnTo>
                    <a:pt x="1507545" y="902157"/>
                  </a:lnTo>
                  <a:lnTo>
                    <a:pt x="1497518" y="947592"/>
                  </a:lnTo>
                  <a:lnTo>
                    <a:pt x="1484827" y="991966"/>
                  </a:lnTo>
                  <a:lnTo>
                    <a:pt x="1469559" y="1035188"/>
                  </a:lnTo>
                  <a:lnTo>
                    <a:pt x="1451804" y="1077170"/>
                  </a:lnTo>
                  <a:lnTo>
                    <a:pt x="1431651" y="1117823"/>
                  </a:lnTo>
                  <a:lnTo>
                    <a:pt x="1409190" y="1157058"/>
                  </a:lnTo>
                  <a:lnTo>
                    <a:pt x="1384508" y="1194785"/>
                  </a:lnTo>
                  <a:lnTo>
                    <a:pt x="1357695" y="1230916"/>
                  </a:lnTo>
                  <a:lnTo>
                    <a:pt x="1328841" y="1265362"/>
                  </a:lnTo>
                  <a:lnTo>
                    <a:pt x="1298033" y="1298033"/>
                  </a:lnTo>
                  <a:lnTo>
                    <a:pt x="1265363" y="1328840"/>
                  </a:lnTo>
                  <a:lnTo>
                    <a:pt x="1230917" y="1357694"/>
                  </a:lnTo>
                  <a:lnTo>
                    <a:pt x="1194786" y="1384507"/>
                  </a:lnTo>
                  <a:lnTo>
                    <a:pt x="1157059" y="1409189"/>
                  </a:lnTo>
                  <a:lnTo>
                    <a:pt x="1117824" y="1431651"/>
                  </a:lnTo>
                  <a:lnTo>
                    <a:pt x="1077171" y="1451804"/>
                  </a:lnTo>
                  <a:lnTo>
                    <a:pt x="1035189" y="1469558"/>
                  </a:lnTo>
                  <a:lnTo>
                    <a:pt x="991967" y="1484826"/>
                  </a:lnTo>
                  <a:lnTo>
                    <a:pt x="947594" y="1497518"/>
                  </a:lnTo>
                  <a:lnTo>
                    <a:pt x="902158" y="1507544"/>
                  </a:lnTo>
                  <a:lnTo>
                    <a:pt x="855750" y="1514816"/>
                  </a:lnTo>
                  <a:lnTo>
                    <a:pt x="808458" y="1519244"/>
                  </a:lnTo>
                  <a:lnTo>
                    <a:pt x="760370" y="1520739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48248" y="4295207"/>
              <a:ext cx="636270" cy="514984"/>
            </a:xfrm>
            <a:custGeom>
              <a:rect l="l" t="t" r="r" b="b"/>
              <a:pathLst>
                <a:path w="636270" h="514984">
                  <a:moveTo>
                    <a:pt x="318987" y="514448"/>
                  </a:moveTo>
                  <a:lnTo>
                    <a:pt x="269145" y="483167"/>
                  </a:lnTo>
                  <a:lnTo>
                    <a:pt x="159493" y="403150"/>
                  </a:lnTo>
                  <a:lnTo>
                    <a:pt x="49841" y="295138"/>
                  </a:lnTo>
                  <a:lnTo>
                    <a:pt x="0" y="179870"/>
                  </a:lnTo>
                  <a:lnTo>
                    <a:pt x="4878" y="135323"/>
                  </a:lnTo>
                  <a:lnTo>
                    <a:pt x="19407" y="93270"/>
                  </a:lnTo>
                  <a:lnTo>
                    <a:pt x="43430" y="56213"/>
                  </a:lnTo>
                  <a:lnTo>
                    <a:pt x="76789" y="26649"/>
                  </a:lnTo>
                  <a:lnTo>
                    <a:pt x="119327" y="7078"/>
                  </a:lnTo>
                  <a:lnTo>
                    <a:pt x="170886" y="0"/>
                  </a:lnTo>
                  <a:lnTo>
                    <a:pt x="237282" y="14374"/>
                  </a:lnTo>
                  <a:lnTo>
                    <a:pt x="283385" y="45998"/>
                  </a:lnTo>
                  <a:lnTo>
                    <a:pt x="310264" y="77622"/>
                  </a:lnTo>
                  <a:lnTo>
                    <a:pt x="318987" y="91996"/>
                  </a:lnTo>
                  <a:lnTo>
                    <a:pt x="615996" y="91996"/>
                  </a:lnTo>
                  <a:lnTo>
                    <a:pt x="616302" y="92465"/>
                  </a:lnTo>
                  <a:lnTo>
                    <a:pt x="631059" y="134693"/>
                  </a:lnTo>
                  <a:lnTo>
                    <a:pt x="636060" y="179870"/>
                  </a:lnTo>
                  <a:lnTo>
                    <a:pt x="586517" y="295893"/>
                  </a:lnTo>
                  <a:lnTo>
                    <a:pt x="477523" y="403822"/>
                  </a:lnTo>
                  <a:lnTo>
                    <a:pt x="368529" y="483419"/>
                  </a:lnTo>
                  <a:lnTo>
                    <a:pt x="318987" y="514448"/>
                  </a:lnTo>
                  <a:close/>
                </a:path>
                <a:path w="636270" h="514984">
                  <a:moveTo>
                    <a:pt x="615996" y="91996"/>
                  </a:moveTo>
                  <a:lnTo>
                    <a:pt x="318987" y="91996"/>
                  </a:lnTo>
                  <a:lnTo>
                    <a:pt x="326908" y="77622"/>
                  </a:lnTo>
                  <a:lnTo>
                    <a:pt x="352452" y="45998"/>
                  </a:lnTo>
                  <a:lnTo>
                    <a:pt x="398289" y="14374"/>
                  </a:lnTo>
                  <a:lnTo>
                    <a:pt x="467088" y="0"/>
                  </a:lnTo>
                  <a:lnTo>
                    <a:pt x="517183" y="6953"/>
                  </a:lnTo>
                  <a:lnTo>
                    <a:pt x="558996" y="26246"/>
                  </a:lnTo>
                  <a:lnTo>
                    <a:pt x="592159" y="55533"/>
                  </a:lnTo>
                  <a:lnTo>
                    <a:pt x="615996" y="919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227003" y="4767461"/>
              <a:ext cx="1336675" cy="1336675"/>
            </a:xfrm>
            <a:custGeom>
              <a:rect l="l" t="t" r="r" b="b"/>
              <a:pathLst>
                <a:path w="1336675" h="1336675">
                  <a:moveTo>
                    <a:pt x="1336080" y="668041"/>
                  </a:moveTo>
                  <a:lnTo>
                    <a:pt x="0" y="668041"/>
                  </a:lnTo>
                  <a:lnTo>
                    <a:pt x="1678" y="620331"/>
                  </a:lnTo>
                  <a:lnTo>
                    <a:pt x="6634" y="573527"/>
                  </a:lnTo>
                  <a:lnTo>
                    <a:pt x="14757" y="527742"/>
                  </a:lnTo>
                  <a:lnTo>
                    <a:pt x="25934" y="483089"/>
                  </a:lnTo>
                  <a:lnTo>
                    <a:pt x="40050" y="439680"/>
                  </a:lnTo>
                  <a:lnTo>
                    <a:pt x="56993" y="397628"/>
                  </a:lnTo>
                  <a:lnTo>
                    <a:pt x="76651" y="357047"/>
                  </a:lnTo>
                  <a:lnTo>
                    <a:pt x="98909" y="318050"/>
                  </a:lnTo>
                  <a:lnTo>
                    <a:pt x="123656" y="280750"/>
                  </a:lnTo>
                  <a:lnTo>
                    <a:pt x="150778" y="245259"/>
                  </a:lnTo>
                  <a:lnTo>
                    <a:pt x="180161" y="211691"/>
                  </a:lnTo>
                  <a:lnTo>
                    <a:pt x="211693" y="180159"/>
                  </a:lnTo>
                  <a:lnTo>
                    <a:pt x="245261" y="150775"/>
                  </a:lnTo>
                  <a:lnTo>
                    <a:pt x="280752" y="123654"/>
                  </a:lnTo>
                  <a:lnTo>
                    <a:pt x="318053" y="98908"/>
                  </a:lnTo>
                  <a:lnTo>
                    <a:pt x="357050" y="76649"/>
                  </a:lnTo>
                  <a:lnTo>
                    <a:pt x="397631" y="56992"/>
                  </a:lnTo>
                  <a:lnTo>
                    <a:pt x="439683" y="40048"/>
                  </a:lnTo>
                  <a:lnTo>
                    <a:pt x="483092" y="25932"/>
                  </a:lnTo>
                  <a:lnTo>
                    <a:pt x="527747" y="14756"/>
                  </a:lnTo>
                  <a:lnTo>
                    <a:pt x="573533" y="6633"/>
                  </a:lnTo>
                  <a:lnTo>
                    <a:pt x="620345" y="1677"/>
                  </a:lnTo>
                  <a:lnTo>
                    <a:pt x="668040" y="0"/>
                  </a:lnTo>
                  <a:lnTo>
                    <a:pt x="715752" y="1677"/>
                  </a:lnTo>
                  <a:lnTo>
                    <a:pt x="762554" y="6634"/>
                  </a:lnTo>
                  <a:lnTo>
                    <a:pt x="808338" y="14757"/>
                  </a:lnTo>
                  <a:lnTo>
                    <a:pt x="852991" y="25933"/>
                  </a:lnTo>
                  <a:lnTo>
                    <a:pt x="896400" y="40049"/>
                  </a:lnTo>
                  <a:lnTo>
                    <a:pt x="938451" y="56993"/>
                  </a:lnTo>
                  <a:lnTo>
                    <a:pt x="979032" y="76650"/>
                  </a:lnTo>
                  <a:lnTo>
                    <a:pt x="1018029" y="98909"/>
                  </a:lnTo>
                  <a:lnTo>
                    <a:pt x="1055329" y="123655"/>
                  </a:lnTo>
                  <a:lnTo>
                    <a:pt x="1090820" y="150777"/>
                  </a:lnTo>
                  <a:lnTo>
                    <a:pt x="1124388" y="180160"/>
                  </a:lnTo>
                  <a:lnTo>
                    <a:pt x="1155920" y="211692"/>
                  </a:lnTo>
                  <a:lnTo>
                    <a:pt x="1185303" y="245260"/>
                  </a:lnTo>
                  <a:lnTo>
                    <a:pt x="1212425" y="280751"/>
                  </a:lnTo>
                  <a:lnTo>
                    <a:pt x="1237171" y="318052"/>
                  </a:lnTo>
                  <a:lnTo>
                    <a:pt x="1259430" y="357049"/>
                  </a:lnTo>
                  <a:lnTo>
                    <a:pt x="1279087" y="397630"/>
                  </a:lnTo>
                  <a:lnTo>
                    <a:pt x="1296030" y="439681"/>
                  </a:lnTo>
                  <a:lnTo>
                    <a:pt x="1310147" y="483090"/>
                  </a:lnTo>
                  <a:lnTo>
                    <a:pt x="1321323" y="527744"/>
                  </a:lnTo>
                  <a:lnTo>
                    <a:pt x="1329446" y="573528"/>
                  </a:lnTo>
                  <a:lnTo>
                    <a:pt x="1334402" y="620332"/>
                  </a:lnTo>
                  <a:lnTo>
                    <a:pt x="1336080" y="668041"/>
                  </a:lnTo>
                  <a:close/>
                </a:path>
                <a:path w="1336675" h="1336675">
                  <a:moveTo>
                    <a:pt x="668040" y="1336080"/>
                  </a:moveTo>
                  <a:lnTo>
                    <a:pt x="620331" y="1334402"/>
                  </a:lnTo>
                  <a:lnTo>
                    <a:pt x="573528" y="1329446"/>
                  </a:lnTo>
                  <a:lnTo>
                    <a:pt x="527743" y="1321323"/>
                  </a:lnTo>
                  <a:lnTo>
                    <a:pt x="483089" y="1310146"/>
                  </a:lnTo>
                  <a:lnTo>
                    <a:pt x="439680" y="1296030"/>
                  </a:lnTo>
                  <a:lnTo>
                    <a:pt x="397629" y="1279087"/>
                  </a:lnTo>
                  <a:lnTo>
                    <a:pt x="357048" y="1259429"/>
                  </a:lnTo>
                  <a:lnTo>
                    <a:pt x="318051" y="1237171"/>
                  </a:lnTo>
                  <a:lnTo>
                    <a:pt x="280750" y="1212424"/>
                  </a:lnTo>
                  <a:lnTo>
                    <a:pt x="245260" y="1185303"/>
                  </a:lnTo>
                  <a:lnTo>
                    <a:pt x="211692" y="1155920"/>
                  </a:lnTo>
                  <a:lnTo>
                    <a:pt x="180159" y="1124387"/>
                  </a:lnTo>
                  <a:lnTo>
                    <a:pt x="150776" y="1090819"/>
                  </a:lnTo>
                  <a:lnTo>
                    <a:pt x="123655" y="1055329"/>
                  </a:lnTo>
                  <a:lnTo>
                    <a:pt x="98908" y="1018028"/>
                  </a:lnTo>
                  <a:lnTo>
                    <a:pt x="76650" y="979031"/>
                  </a:lnTo>
                  <a:lnTo>
                    <a:pt x="56992" y="938450"/>
                  </a:lnTo>
                  <a:lnTo>
                    <a:pt x="40049" y="896399"/>
                  </a:lnTo>
                  <a:lnTo>
                    <a:pt x="25932" y="852990"/>
                  </a:lnTo>
                  <a:lnTo>
                    <a:pt x="14756" y="808336"/>
                  </a:lnTo>
                  <a:lnTo>
                    <a:pt x="6633" y="762551"/>
                  </a:lnTo>
                  <a:lnTo>
                    <a:pt x="1677" y="715748"/>
                  </a:lnTo>
                  <a:lnTo>
                    <a:pt x="0" y="668040"/>
                  </a:lnTo>
                  <a:lnTo>
                    <a:pt x="1336080" y="668041"/>
                  </a:lnTo>
                  <a:lnTo>
                    <a:pt x="1334402" y="715749"/>
                  </a:lnTo>
                  <a:lnTo>
                    <a:pt x="1329445" y="762552"/>
                  </a:lnTo>
                  <a:lnTo>
                    <a:pt x="1321323" y="808337"/>
                  </a:lnTo>
                  <a:lnTo>
                    <a:pt x="1310146" y="852990"/>
                  </a:lnTo>
                  <a:lnTo>
                    <a:pt x="1296030" y="896399"/>
                  </a:lnTo>
                  <a:lnTo>
                    <a:pt x="1279087" y="938451"/>
                  </a:lnTo>
                  <a:lnTo>
                    <a:pt x="1259429" y="979031"/>
                  </a:lnTo>
                  <a:lnTo>
                    <a:pt x="1237171" y="1018029"/>
                  </a:lnTo>
                  <a:lnTo>
                    <a:pt x="1212424" y="1055329"/>
                  </a:lnTo>
                  <a:lnTo>
                    <a:pt x="1185303" y="1090820"/>
                  </a:lnTo>
                  <a:lnTo>
                    <a:pt x="1155919" y="1124388"/>
                  </a:lnTo>
                  <a:lnTo>
                    <a:pt x="1124387" y="1155920"/>
                  </a:lnTo>
                  <a:lnTo>
                    <a:pt x="1090819" y="1185303"/>
                  </a:lnTo>
                  <a:lnTo>
                    <a:pt x="1055328" y="1212425"/>
                  </a:lnTo>
                  <a:lnTo>
                    <a:pt x="1018028" y="1237171"/>
                  </a:lnTo>
                  <a:lnTo>
                    <a:pt x="979031" y="1259430"/>
                  </a:lnTo>
                  <a:lnTo>
                    <a:pt x="938450" y="1279087"/>
                  </a:lnTo>
                  <a:lnTo>
                    <a:pt x="896398" y="1296030"/>
                  </a:lnTo>
                  <a:lnTo>
                    <a:pt x="852989" y="1310147"/>
                  </a:lnTo>
                  <a:lnTo>
                    <a:pt x="808336" y="1321323"/>
                  </a:lnTo>
                  <a:lnTo>
                    <a:pt x="762551" y="1329446"/>
                  </a:lnTo>
                  <a:lnTo>
                    <a:pt x="715747" y="1334402"/>
                  </a:lnTo>
                  <a:lnTo>
                    <a:pt x="668040" y="1336080"/>
                  </a:lnTo>
                  <a:close/>
                </a:path>
              </a:pathLst>
            </a:custGeom>
            <a:solidFill>
              <a:srgbClr val="7F9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633396" y="5226379"/>
              <a:ext cx="523875" cy="418465"/>
            </a:xfrm>
            <a:custGeom>
              <a:rect l="l" t="t" r="r" b="b"/>
              <a:pathLst>
                <a:path w="523875" h="418464">
                  <a:moveTo>
                    <a:pt x="130823" y="418246"/>
                  </a:moveTo>
                  <a:lnTo>
                    <a:pt x="32706" y="418246"/>
                  </a:lnTo>
                  <a:lnTo>
                    <a:pt x="19972" y="415899"/>
                  </a:lnTo>
                  <a:lnTo>
                    <a:pt x="9576" y="409498"/>
                  </a:lnTo>
                  <a:lnTo>
                    <a:pt x="2569" y="400002"/>
                  </a:lnTo>
                  <a:lnTo>
                    <a:pt x="0" y="388371"/>
                  </a:lnTo>
                  <a:lnTo>
                    <a:pt x="0" y="268872"/>
                  </a:lnTo>
                  <a:lnTo>
                    <a:pt x="2569" y="257241"/>
                  </a:lnTo>
                  <a:lnTo>
                    <a:pt x="9576" y="247745"/>
                  </a:lnTo>
                  <a:lnTo>
                    <a:pt x="19972" y="241344"/>
                  </a:lnTo>
                  <a:lnTo>
                    <a:pt x="32706" y="238997"/>
                  </a:lnTo>
                  <a:lnTo>
                    <a:pt x="65411" y="238997"/>
                  </a:lnTo>
                  <a:lnTo>
                    <a:pt x="65411" y="179248"/>
                  </a:lnTo>
                  <a:lnTo>
                    <a:pt x="72424" y="131609"/>
                  </a:lnTo>
                  <a:lnTo>
                    <a:pt x="92212" y="88794"/>
                  </a:lnTo>
                  <a:lnTo>
                    <a:pt x="122903" y="52514"/>
                  </a:lnTo>
                  <a:lnTo>
                    <a:pt x="162621" y="24480"/>
                  </a:lnTo>
                  <a:lnTo>
                    <a:pt x="209494" y="6405"/>
                  </a:lnTo>
                  <a:lnTo>
                    <a:pt x="261647" y="0"/>
                  </a:lnTo>
                  <a:lnTo>
                    <a:pt x="313801" y="6405"/>
                  </a:lnTo>
                  <a:lnTo>
                    <a:pt x="360673" y="24480"/>
                  </a:lnTo>
                  <a:lnTo>
                    <a:pt x="400392" y="52514"/>
                  </a:lnTo>
                  <a:lnTo>
                    <a:pt x="406512" y="59749"/>
                  </a:lnTo>
                  <a:lnTo>
                    <a:pt x="261647" y="59749"/>
                  </a:lnTo>
                  <a:lnTo>
                    <a:pt x="210754" y="69149"/>
                  </a:lnTo>
                  <a:lnTo>
                    <a:pt x="169167" y="94773"/>
                  </a:lnTo>
                  <a:lnTo>
                    <a:pt x="141114" y="132761"/>
                  </a:lnTo>
                  <a:lnTo>
                    <a:pt x="130823" y="179248"/>
                  </a:lnTo>
                  <a:lnTo>
                    <a:pt x="130823" y="418246"/>
                  </a:lnTo>
                  <a:close/>
                </a:path>
                <a:path w="523875" h="418464">
                  <a:moveTo>
                    <a:pt x="490589" y="418246"/>
                  </a:moveTo>
                  <a:lnTo>
                    <a:pt x="392471" y="418246"/>
                  </a:lnTo>
                  <a:lnTo>
                    <a:pt x="392471" y="179248"/>
                  </a:lnTo>
                  <a:lnTo>
                    <a:pt x="382180" y="132761"/>
                  </a:lnTo>
                  <a:lnTo>
                    <a:pt x="354127" y="94773"/>
                  </a:lnTo>
                  <a:lnTo>
                    <a:pt x="312540" y="69149"/>
                  </a:lnTo>
                  <a:lnTo>
                    <a:pt x="261647" y="59749"/>
                  </a:lnTo>
                  <a:lnTo>
                    <a:pt x="406512" y="59749"/>
                  </a:lnTo>
                  <a:lnTo>
                    <a:pt x="431082" y="88794"/>
                  </a:lnTo>
                  <a:lnTo>
                    <a:pt x="450870" y="131609"/>
                  </a:lnTo>
                  <a:lnTo>
                    <a:pt x="457883" y="179248"/>
                  </a:lnTo>
                  <a:lnTo>
                    <a:pt x="457883" y="238997"/>
                  </a:lnTo>
                  <a:lnTo>
                    <a:pt x="490589" y="238997"/>
                  </a:lnTo>
                  <a:lnTo>
                    <a:pt x="503322" y="241344"/>
                  </a:lnTo>
                  <a:lnTo>
                    <a:pt x="513718" y="247745"/>
                  </a:lnTo>
                  <a:lnTo>
                    <a:pt x="520725" y="257241"/>
                  </a:lnTo>
                  <a:lnTo>
                    <a:pt x="523295" y="268872"/>
                  </a:lnTo>
                  <a:lnTo>
                    <a:pt x="523295" y="388371"/>
                  </a:lnTo>
                  <a:lnTo>
                    <a:pt x="520725" y="400002"/>
                  </a:lnTo>
                  <a:lnTo>
                    <a:pt x="513718" y="409498"/>
                  </a:lnTo>
                  <a:lnTo>
                    <a:pt x="503322" y="415899"/>
                  </a:lnTo>
                  <a:lnTo>
                    <a:pt x="490589" y="4182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146873" y="1497058"/>
            <a:ext cx="3073400" cy="120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00B6FF"/>
                </a:solidFill>
                <a:latin typeface="微软雅黑"/>
                <a:cs typeface="微软雅黑"/>
              </a:rPr>
              <a:t>种苗培育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种苗是养殖业的基础，优质的种苗能够提高养殖效率，降低养殖成本。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46873" y="3712995"/>
            <a:ext cx="3073400" cy="1552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00B6FF"/>
                </a:solidFill>
                <a:latin typeface="微软雅黑"/>
                <a:cs typeface="微软雅黑"/>
              </a:rPr>
              <a:t>兽药与疫苗研发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兽药与疫苗是保障养殖动物健康的关键，对于预防和治疗动物疾病具有重</a:t>
            </a:r>
            <a:r>
              <a:rPr sz="1500" spc="-15">
                <a:solidFill>
                  <a:srgbClr val="FFFFFF"/>
                </a:solidFill>
                <a:latin typeface="微软雅黑"/>
                <a:cs typeface="微软雅黑"/>
              </a:rPr>
              <a:t>要作用。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3085">
              <a:lnSpc>
                <a:spcPct val="100000"/>
              </a:lnSpc>
              <a:spcBef>
                <a:spcPts val="105"/>
              </a:spcBef>
            </a:pPr>
            <a:r>
              <a:rPr spc="-10"/>
              <a:t>饲料生产与供应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/>
          </a:p>
          <a:p>
            <a:pPr marL="12700" marR="725170">
              <a:lnSpc>
                <a:spcPct val="150000"/>
              </a:lnSpc>
              <a:spcBef>
                <a:spcPts val="5"/>
              </a:spcBef>
            </a:pPr>
            <a:r>
              <a:rPr sz="1500" b="0" spc="-5">
                <a:solidFill>
                  <a:srgbClr val="FFFFFF"/>
                </a:solidFill>
                <a:latin typeface="微软雅黑"/>
                <a:cs typeface="微软雅黑"/>
              </a:rPr>
              <a:t>养殖行业上游包括各种饲料的生产与供应，如玉米、豆粕、鱼粉等，这些是养</a:t>
            </a:r>
            <a:endParaRPr sz="1500">
              <a:latin typeface="微软雅黑"/>
              <a:cs typeface="微软雅黑"/>
            </a:endParaRPr>
          </a:p>
          <a:p>
            <a:pPr marL="1346200">
              <a:lnSpc>
                <a:spcPct val="100000"/>
              </a:lnSpc>
              <a:spcBef>
                <a:spcPts val="900"/>
              </a:spcBef>
            </a:pPr>
            <a:r>
              <a:rPr sz="1500" b="0" spc="-5">
                <a:solidFill>
                  <a:srgbClr val="FFFFFF"/>
                </a:solidFill>
                <a:latin typeface="微软雅黑"/>
                <a:cs typeface="微软雅黑"/>
              </a:rPr>
              <a:t>殖动物的主要食物来源。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微软雅黑"/>
              <a:cs typeface="微软雅黑"/>
            </a:endParaRPr>
          </a:p>
          <a:p>
            <a:pPr marL="2557145">
              <a:lnSpc>
                <a:spcPct val="100000"/>
              </a:lnSpc>
            </a:pPr>
            <a:r>
              <a:rPr spc="-10"/>
              <a:t>养殖设备制造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/>
          </a:p>
          <a:p>
            <a:pPr marL="732790" marR="5080" indent="190500">
              <a:lnSpc>
                <a:spcPct val="150000"/>
              </a:lnSpc>
            </a:pPr>
            <a:r>
              <a:rPr sz="1500" b="0" spc="-5">
                <a:solidFill>
                  <a:srgbClr val="FFFFFF"/>
                </a:solidFill>
                <a:latin typeface="微软雅黑"/>
                <a:cs typeface="微软雅黑"/>
              </a:rPr>
              <a:t>养殖设备如养殖栏、饲料加工设备、环境监控设备等，是养殖业现代化的</a:t>
            </a:r>
            <a:endParaRPr sz="1500">
              <a:latin typeface="微软雅黑"/>
              <a:cs typeface="微软雅黑"/>
            </a:endParaRPr>
          </a:p>
          <a:p>
            <a:pPr marL="3018790">
              <a:lnSpc>
                <a:spcPct val="100000"/>
              </a:lnSpc>
              <a:spcBef>
                <a:spcPts val="900"/>
              </a:spcBef>
            </a:pPr>
            <a:r>
              <a:rPr sz="1500" b="0" spc="-10">
                <a:solidFill>
                  <a:srgbClr val="FFFFFF"/>
                </a:solidFill>
                <a:latin typeface="微软雅黑"/>
                <a:cs typeface="微软雅黑"/>
              </a:rPr>
              <a:t>重要支撑。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5" name="object 1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养殖行业上游产业链分析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289935" y="1498288"/>
            <a:ext cx="3861435" cy="3861435"/>
            <a:chOff x="4289935" y="1498288"/>
            <a:chExt cx="3861435" cy="386143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289935" y="1498288"/>
              <a:ext cx="3861422" cy="38614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9410" y="1744053"/>
              <a:ext cx="683260" cy="683260"/>
            </a:xfrm>
            <a:custGeom>
              <a:rect l="l" t="t" r="r" b="b"/>
              <a:pathLst>
                <a:path w="683260" h="683260">
                  <a:moveTo>
                    <a:pt x="682752" y="341376"/>
                  </a:moveTo>
                  <a:lnTo>
                    <a:pt x="1" y="341376"/>
                  </a:lnTo>
                  <a:lnTo>
                    <a:pt x="3118" y="295053"/>
                  </a:lnTo>
                  <a:lnTo>
                    <a:pt x="12196" y="250624"/>
                  </a:lnTo>
                  <a:lnTo>
                    <a:pt x="26829" y="208496"/>
                  </a:lnTo>
                  <a:lnTo>
                    <a:pt x="46610" y="169076"/>
                  </a:lnTo>
                  <a:lnTo>
                    <a:pt x="71132" y="132770"/>
                  </a:lnTo>
                  <a:lnTo>
                    <a:pt x="99989" y="99986"/>
                  </a:lnTo>
                  <a:lnTo>
                    <a:pt x="132773" y="71129"/>
                  </a:lnTo>
                  <a:lnTo>
                    <a:pt x="169079" y="46607"/>
                  </a:lnTo>
                  <a:lnTo>
                    <a:pt x="208500" y="26826"/>
                  </a:lnTo>
                  <a:lnTo>
                    <a:pt x="250628" y="12194"/>
                  </a:lnTo>
                  <a:lnTo>
                    <a:pt x="295059" y="3116"/>
                  </a:lnTo>
                  <a:lnTo>
                    <a:pt x="341377" y="0"/>
                  </a:lnTo>
                  <a:lnTo>
                    <a:pt x="387700" y="3116"/>
                  </a:lnTo>
                  <a:lnTo>
                    <a:pt x="432128" y="12194"/>
                  </a:lnTo>
                  <a:lnTo>
                    <a:pt x="474256" y="26827"/>
                  </a:lnTo>
                  <a:lnTo>
                    <a:pt x="513676" y="46608"/>
                  </a:lnTo>
                  <a:lnTo>
                    <a:pt x="549981" y="71130"/>
                  </a:lnTo>
                  <a:lnTo>
                    <a:pt x="582766" y="99987"/>
                  </a:lnTo>
                  <a:lnTo>
                    <a:pt x="611623" y="132771"/>
                  </a:lnTo>
                  <a:lnTo>
                    <a:pt x="636145" y="169077"/>
                  </a:lnTo>
                  <a:lnTo>
                    <a:pt x="655925" y="208497"/>
                  </a:lnTo>
                  <a:lnTo>
                    <a:pt x="670558" y="250625"/>
                  </a:lnTo>
                  <a:lnTo>
                    <a:pt x="679636" y="295053"/>
                  </a:lnTo>
                  <a:lnTo>
                    <a:pt x="682752" y="341376"/>
                  </a:lnTo>
                  <a:close/>
                </a:path>
                <a:path w="683260" h="683260">
                  <a:moveTo>
                    <a:pt x="341376" y="682751"/>
                  </a:moveTo>
                  <a:lnTo>
                    <a:pt x="295053" y="679634"/>
                  </a:lnTo>
                  <a:lnTo>
                    <a:pt x="250624" y="670557"/>
                  </a:lnTo>
                  <a:lnTo>
                    <a:pt x="208497" y="655924"/>
                  </a:lnTo>
                  <a:lnTo>
                    <a:pt x="169077" y="636143"/>
                  </a:lnTo>
                  <a:lnTo>
                    <a:pt x="132771" y="611621"/>
                  </a:lnTo>
                  <a:lnTo>
                    <a:pt x="99986" y="582764"/>
                  </a:lnTo>
                  <a:lnTo>
                    <a:pt x="71130" y="549980"/>
                  </a:lnTo>
                  <a:lnTo>
                    <a:pt x="46607" y="513674"/>
                  </a:lnTo>
                  <a:lnTo>
                    <a:pt x="26827" y="474254"/>
                  </a:lnTo>
                  <a:lnTo>
                    <a:pt x="12194" y="432126"/>
                  </a:lnTo>
                  <a:lnTo>
                    <a:pt x="3116" y="387698"/>
                  </a:lnTo>
                  <a:lnTo>
                    <a:pt x="0" y="341375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0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5"/>
                  </a:lnTo>
                  <a:lnTo>
                    <a:pt x="341376" y="682751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630780" y="1926441"/>
              <a:ext cx="288925" cy="340360"/>
            </a:xfrm>
            <a:custGeom>
              <a:rect l="l" t="t" r="r" b="b"/>
              <a:pathLst>
                <a:path w="288925" h="340360">
                  <a:moveTo>
                    <a:pt x="154743" y="40618"/>
                  </a:moveTo>
                  <a:lnTo>
                    <a:pt x="137035" y="40618"/>
                  </a:lnTo>
                  <a:lnTo>
                    <a:pt x="137035" y="32772"/>
                  </a:lnTo>
                  <a:lnTo>
                    <a:pt x="134136" y="27269"/>
                  </a:lnTo>
                  <a:lnTo>
                    <a:pt x="127759" y="19852"/>
                  </a:lnTo>
                  <a:lnTo>
                    <a:pt x="121382" y="13337"/>
                  </a:lnTo>
                  <a:lnTo>
                    <a:pt x="118483" y="10540"/>
                  </a:lnTo>
                  <a:lnTo>
                    <a:pt x="118209" y="0"/>
                  </a:lnTo>
                  <a:lnTo>
                    <a:pt x="170599" y="0"/>
                  </a:lnTo>
                  <a:lnTo>
                    <a:pt x="170247" y="10939"/>
                  </a:lnTo>
                  <a:lnTo>
                    <a:pt x="167105" y="13739"/>
                  </a:lnTo>
                  <a:lnTo>
                    <a:pt x="160193" y="20285"/>
                  </a:lnTo>
                  <a:lnTo>
                    <a:pt x="153282" y="27792"/>
                  </a:lnTo>
                  <a:lnTo>
                    <a:pt x="150140" y="33476"/>
                  </a:lnTo>
                  <a:lnTo>
                    <a:pt x="150140" y="40583"/>
                  </a:lnTo>
                  <a:lnTo>
                    <a:pt x="154281" y="40583"/>
                  </a:lnTo>
                  <a:lnTo>
                    <a:pt x="154743" y="40618"/>
                  </a:lnTo>
                  <a:close/>
                </a:path>
                <a:path w="288925" h="340360">
                  <a:moveTo>
                    <a:pt x="288212" y="296294"/>
                  </a:moveTo>
                  <a:lnTo>
                    <a:pt x="439" y="296294"/>
                  </a:lnTo>
                  <a:lnTo>
                    <a:pt x="439" y="275541"/>
                  </a:lnTo>
                  <a:lnTo>
                    <a:pt x="0" y="273318"/>
                  </a:lnTo>
                  <a:lnTo>
                    <a:pt x="1537" y="266364"/>
                  </a:lnTo>
                  <a:lnTo>
                    <a:pt x="9336" y="254250"/>
                  </a:lnTo>
                  <a:lnTo>
                    <a:pt x="27681" y="236549"/>
                  </a:lnTo>
                  <a:lnTo>
                    <a:pt x="46285" y="208783"/>
                  </a:lnTo>
                  <a:lnTo>
                    <a:pt x="54683" y="170902"/>
                  </a:lnTo>
                  <a:lnTo>
                    <a:pt x="56823" y="129149"/>
                  </a:lnTo>
                  <a:lnTo>
                    <a:pt x="56663" y="89765"/>
                  </a:lnTo>
                  <a:lnTo>
                    <a:pt x="68801" y="61776"/>
                  </a:lnTo>
                  <a:lnTo>
                    <a:pt x="95514" y="47127"/>
                  </a:lnTo>
                  <a:lnTo>
                    <a:pt x="122227" y="41508"/>
                  </a:lnTo>
                  <a:lnTo>
                    <a:pt x="134370" y="40595"/>
                  </a:lnTo>
                  <a:lnTo>
                    <a:pt x="137035" y="40595"/>
                  </a:lnTo>
                  <a:lnTo>
                    <a:pt x="154743" y="40618"/>
                  </a:lnTo>
                  <a:lnTo>
                    <a:pt x="166480" y="41508"/>
                  </a:lnTo>
                  <a:lnTo>
                    <a:pt x="193158" y="47127"/>
                  </a:lnTo>
                  <a:lnTo>
                    <a:pt x="219855" y="61776"/>
                  </a:lnTo>
                  <a:lnTo>
                    <a:pt x="231992" y="89777"/>
                  </a:lnTo>
                  <a:lnTo>
                    <a:pt x="231829" y="129159"/>
                  </a:lnTo>
                  <a:lnTo>
                    <a:pt x="233971" y="170907"/>
                  </a:lnTo>
                  <a:lnTo>
                    <a:pt x="242371" y="208786"/>
                  </a:lnTo>
                  <a:lnTo>
                    <a:pt x="260984" y="236559"/>
                  </a:lnTo>
                  <a:lnTo>
                    <a:pt x="279321" y="254260"/>
                  </a:lnTo>
                  <a:lnTo>
                    <a:pt x="287115" y="266370"/>
                  </a:lnTo>
                  <a:lnTo>
                    <a:pt x="288651" y="273320"/>
                  </a:lnTo>
                  <a:lnTo>
                    <a:pt x="288212" y="275541"/>
                  </a:lnTo>
                  <a:lnTo>
                    <a:pt x="288212" y="296294"/>
                  </a:lnTo>
                  <a:close/>
                </a:path>
                <a:path w="288925" h="340360">
                  <a:moveTo>
                    <a:pt x="177124" y="307388"/>
                  </a:moveTo>
                  <a:lnTo>
                    <a:pt x="121895" y="307388"/>
                  </a:lnTo>
                  <a:lnTo>
                    <a:pt x="166914" y="307186"/>
                  </a:lnTo>
                  <a:lnTo>
                    <a:pt x="177145" y="307290"/>
                  </a:lnTo>
                  <a:close/>
                </a:path>
                <a:path w="288925" h="340360">
                  <a:moveTo>
                    <a:pt x="144403" y="340074"/>
                  </a:moveTo>
                  <a:lnTo>
                    <a:pt x="131660" y="337166"/>
                  </a:lnTo>
                  <a:lnTo>
                    <a:pt x="121253" y="329588"/>
                  </a:lnTo>
                  <a:lnTo>
                    <a:pt x="114236" y="319057"/>
                  </a:lnTo>
                  <a:lnTo>
                    <a:pt x="111663" y="307290"/>
                  </a:lnTo>
                  <a:lnTo>
                    <a:pt x="177124" y="307388"/>
                  </a:lnTo>
                  <a:lnTo>
                    <a:pt x="174572" y="319057"/>
                  </a:lnTo>
                  <a:lnTo>
                    <a:pt x="167555" y="329588"/>
                  </a:lnTo>
                  <a:lnTo>
                    <a:pt x="157148" y="337166"/>
                  </a:lnTo>
                  <a:lnTo>
                    <a:pt x="144403" y="3400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80954" y="1688046"/>
              <a:ext cx="683260" cy="683260"/>
            </a:xfrm>
            <a:custGeom>
              <a:rect l="l" t="t" r="r" b="b"/>
              <a:pathLst>
                <a:path w="683259" h="683260">
                  <a:moveTo>
                    <a:pt x="682752" y="341376"/>
                  </a:moveTo>
                  <a:lnTo>
                    <a:pt x="3" y="341376"/>
                  </a:lnTo>
                  <a:lnTo>
                    <a:pt x="3120" y="295053"/>
                  </a:lnTo>
                  <a:lnTo>
                    <a:pt x="12198" y="250624"/>
                  </a:lnTo>
                  <a:lnTo>
                    <a:pt x="26830" y="208496"/>
                  </a:lnTo>
                  <a:lnTo>
                    <a:pt x="46611" y="169076"/>
                  </a:lnTo>
                  <a:lnTo>
                    <a:pt x="71134" y="132770"/>
                  </a:lnTo>
                  <a:lnTo>
                    <a:pt x="99990" y="99986"/>
                  </a:lnTo>
                  <a:lnTo>
                    <a:pt x="132775" y="71129"/>
                  </a:lnTo>
                  <a:lnTo>
                    <a:pt x="169081" y="46607"/>
                  </a:lnTo>
                  <a:lnTo>
                    <a:pt x="208501" y="26826"/>
                  </a:lnTo>
                  <a:lnTo>
                    <a:pt x="250630" y="12194"/>
                  </a:lnTo>
                  <a:lnTo>
                    <a:pt x="295061" y="3116"/>
                  </a:lnTo>
                  <a:lnTo>
                    <a:pt x="341379" y="0"/>
                  </a:lnTo>
                  <a:lnTo>
                    <a:pt x="387701" y="3116"/>
                  </a:lnTo>
                  <a:lnTo>
                    <a:pt x="432130" y="12194"/>
                  </a:lnTo>
                  <a:lnTo>
                    <a:pt x="474257" y="26827"/>
                  </a:lnTo>
                  <a:lnTo>
                    <a:pt x="513677" y="46608"/>
                  </a:lnTo>
                  <a:lnTo>
                    <a:pt x="549983" y="71130"/>
                  </a:lnTo>
                  <a:lnTo>
                    <a:pt x="582767" y="99987"/>
                  </a:lnTo>
                  <a:lnTo>
                    <a:pt x="611624" y="132771"/>
                  </a:lnTo>
                  <a:lnTo>
                    <a:pt x="636146" y="169077"/>
                  </a:lnTo>
                  <a:lnTo>
                    <a:pt x="655926" y="208497"/>
                  </a:lnTo>
                  <a:lnTo>
                    <a:pt x="670559" y="250625"/>
                  </a:lnTo>
                  <a:lnTo>
                    <a:pt x="679637" y="295053"/>
                  </a:lnTo>
                  <a:lnTo>
                    <a:pt x="682752" y="341376"/>
                  </a:lnTo>
                  <a:close/>
                </a:path>
                <a:path w="683259" h="683260">
                  <a:moveTo>
                    <a:pt x="341376" y="682751"/>
                  </a:moveTo>
                  <a:lnTo>
                    <a:pt x="295053" y="679634"/>
                  </a:lnTo>
                  <a:lnTo>
                    <a:pt x="250624" y="670557"/>
                  </a:lnTo>
                  <a:lnTo>
                    <a:pt x="208497" y="655924"/>
                  </a:lnTo>
                  <a:lnTo>
                    <a:pt x="169077" y="636143"/>
                  </a:lnTo>
                  <a:lnTo>
                    <a:pt x="132771" y="611621"/>
                  </a:lnTo>
                  <a:lnTo>
                    <a:pt x="99986" y="582764"/>
                  </a:lnTo>
                  <a:lnTo>
                    <a:pt x="71130" y="549980"/>
                  </a:lnTo>
                  <a:lnTo>
                    <a:pt x="46607" y="513674"/>
                  </a:lnTo>
                  <a:lnTo>
                    <a:pt x="26827" y="474254"/>
                  </a:lnTo>
                  <a:lnTo>
                    <a:pt x="12194" y="432126"/>
                  </a:lnTo>
                  <a:lnTo>
                    <a:pt x="3116" y="387698"/>
                  </a:lnTo>
                  <a:lnTo>
                    <a:pt x="0" y="341375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1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5"/>
                  </a:lnTo>
                  <a:lnTo>
                    <a:pt x="341376" y="682751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76133" y="1584023"/>
            <a:ext cx="38354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860" algn="ctr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养殖企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业</a:t>
            </a:r>
            <a:endParaRPr sz="2300">
              <a:latin typeface="微软雅黑"/>
              <a:cs typeface="微软雅黑"/>
            </a:endParaRPr>
          </a:p>
          <a:p>
            <a:pPr marL="583565" marR="5080" indent="-571500">
              <a:lnSpc>
                <a:spcPct val="120000"/>
              </a:lnSpc>
              <a:spcBef>
                <a:spcPts val="17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包括各种类型的养殖场，如猪场、鸡场、鱼</a:t>
            </a:r>
            <a:r>
              <a:rPr sz="150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塘等，他们是养殖行业的主要生产者。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29571" y="1584023"/>
            <a:ext cx="36449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0358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屠宰与加工企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业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7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屠宰与加工企业负责对养殖动物进行屠宰、分割和深加工，以满足市场需求。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08822" y="1863388"/>
            <a:ext cx="3455035" cy="3256279"/>
            <a:chOff x="4408822" y="1863388"/>
            <a:chExt cx="3455035" cy="3256279"/>
          </a:xfrm>
        </p:grpSpPr>
        <p:sp>
          <p:nvSpPr>
            <p:cNvPr id="10" name="object 10"/>
            <p:cNvSpPr/>
            <p:nvPr/>
          </p:nvSpPr>
          <p:spPr>
            <a:xfrm>
              <a:off x="7356302" y="1863388"/>
              <a:ext cx="332105" cy="332105"/>
            </a:xfrm>
            <a:custGeom>
              <a:rect l="l" t="t" r="r" b="b"/>
              <a:pathLst>
                <a:path w="332104" h="332105">
                  <a:moveTo>
                    <a:pt x="218921" y="53992"/>
                  </a:moveTo>
                  <a:lnTo>
                    <a:pt x="112404" y="53992"/>
                  </a:lnTo>
                  <a:lnTo>
                    <a:pt x="116337" y="52124"/>
                  </a:lnTo>
                  <a:lnTo>
                    <a:pt x="120312" y="50588"/>
                  </a:lnTo>
                  <a:lnTo>
                    <a:pt x="124442" y="49124"/>
                  </a:lnTo>
                  <a:lnTo>
                    <a:pt x="144958" y="0"/>
                  </a:lnTo>
                  <a:lnTo>
                    <a:pt x="186466" y="0"/>
                  </a:lnTo>
                  <a:lnTo>
                    <a:pt x="207501" y="49291"/>
                  </a:lnTo>
                  <a:lnTo>
                    <a:pt x="211475" y="50713"/>
                  </a:lnTo>
                  <a:lnTo>
                    <a:pt x="215325" y="52248"/>
                  </a:lnTo>
                  <a:lnTo>
                    <a:pt x="218921" y="53992"/>
                  </a:lnTo>
                  <a:close/>
                </a:path>
                <a:path w="332104" h="332105">
                  <a:moveTo>
                    <a:pt x="288865" y="54075"/>
                  </a:moveTo>
                  <a:lnTo>
                    <a:pt x="219092" y="54075"/>
                  </a:lnTo>
                  <a:lnTo>
                    <a:pt x="268507" y="33725"/>
                  </a:lnTo>
                  <a:lnTo>
                    <a:pt x="288865" y="54075"/>
                  </a:lnTo>
                  <a:close/>
                </a:path>
                <a:path w="332104" h="332105">
                  <a:moveTo>
                    <a:pt x="63518" y="298342"/>
                  </a:moveTo>
                  <a:lnTo>
                    <a:pt x="34171" y="268995"/>
                  </a:lnTo>
                  <a:lnTo>
                    <a:pt x="53908" y="219788"/>
                  </a:lnTo>
                  <a:lnTo>
                    <a:pt x="51968" y="215771"/>
                  </a:lnTo>
                  <a:lnTo>
                    <a:pt x="50279" y="211475"/>
                  </a:lnTo>
                  <a:lnTo>
                    <a:pt x="48845" y="207459"/>
                  </a:lnTo>
                  <a:lnTo>
                    <a:pt x="0" y="187109"/>
                  </a:lnTo>
                  <a:lnTo>
                    <a:pt x="0" y="145601"/>
                  </a:lnTo>
                  <a:lnTo>
                    <a:pt x="48803" y="124733"/>
                  </a:lnTo>
                  <a:lnTo>
                    <a:pt x="50351" y="120395"/>
                  </a:lnTo>
                  <a:lnTo>
                    <a:pt x="51885" y="116420"/>
                  </a:lnTo>
                  <a:lnTo>
                    <a:pt x="53837" y="112405"/>
                  </a:lnTo>
                  <a:lnTo>
                    <a:pt x="33725" y="63518"/>
                  </a:lnTo>
                  <a:lnTo>
                    <a:pt x="63072" y="34172"/>
                  </a:lnTo>
                  <a:lnTo>
                    <a:pt x="112404" y="53992"/>
                  </a:lnTo>
                  <a:lnTo>
                    <a:pt x="218921" y="53992"/>
                  </a:lnTo>
                  <a:lnTo>
                    <a:pt x="219092" y="54075"/>
                  </a:lnTo>
                  <a:lnTo>
                    <a:pt x="288865" y="54075"/>
                  </a:lnTo>
                  <a:lnTo>
                    <a:pt x="297865" y="63072"/>
                  </a:lnTo>
                  <a:lnTo>
                    <a:pt x="281517" y="103771"/>
                  </a:lnTo>
                  <a:lnTo>
                    <a:pt x="165712" y="103771"/>
                  </a:lnTo>
                  <a:lnTo>
                    <a:pt x="141484" y="108666"/>
                  </a:lnTo>
                  <a:lnTo>
                    <a:pt x="121692" y="122014"/>
                  </a:lnTo>
                  <a:lnTo>
                    <a:pt x="108344" y="141805"/>
                  </a:lnTo>
                  <a:lnTo>
                    <a:pt x="103449" y="166034"/>
                  </a:lnTo>
                  <a:lnTo>
                    <a:pt x="108344" y="190262"/>
                  </a:lnTo>
                  <a:lnTo>
                    <a:pt x="121692" y="210053"/>
                  </a:lnTo>
                  <a:lnTo>
                    <a:pt x="141484" y="223401"/>
                  </a:lnTo>
                  <a:lnTo>
                    <a:pt x="165712" y="228296"/>
                  </a:lnTo>
                  <a:lnTo>
                    <a:pt x="281742" y="228296"/>
                  </a:lnTo>
                  <a:lnTo>
                    <a:pt x="298331" y="268507"/>
                  </a:lnTo>
                  <a:lnTo>
                    <a:pt x="288929" y="277909"/>
                  </a:lnTo>
                  <a:lnTo>
                    <a:pt x="219205" y="277909"/>
                  </a:lnTo>
                  <a:lnTo>
                    <a:pt x="218685" y="278159"/>
                  </a:lnTo>
                  <a:lnTo>
                    <a:pt x="112529" y="278159"/>
                  </a:lnTo>
                  <a:lnTo>
                    <a:pt x="63518" y="298342"/>
                  </a:lnTo>
                  <a:close/>
                </a:path>
                <a:path w="332104" h="332105">
                  <a:moveTo>
                    <a:pt x="281742" y="228296"/>
                  </a:moveTo>
                  <a:lnTo>
                    <a:pt x="165712" y="228296"/>
                  </a:lnTo>
                  <a:lnTo>
                    <a:pt x="189940" y="223401"/>
                  </a:lnTo>
                  <a:lnTo>
                    <a:pt x="209732" y="210053"/>
                  </a:lnTo>
                  <a:lnTo>
                    <a:pt x="223079" y="190262"/>
                  </a:lnTo>
                  <a:lnTo>
                    <a:pt x="227975" y="166034"/>
                  </a:lnTo>
                  <a:lnTo>
                    <a:pt x="223079" y="141805"/>
                  </a:lnTo>
                  <a:lnTo>
                    <a:pt x="209732" y="122014"/>
                  </a:lnTo>
                  <a:lnTo>
                    <a:pt x="189940" y="108666"/>
                  </a:lnTo>
                  <a:lnTo>
                    <a:pt x="165712" y="103771"/>
                  </a:lnTo>
                  <a:lnTo>
                    <a:pt x="281517" y="103771"/>
                  </a:lnTo>
                  <a:lnTo>
                    <a:pt x="277836" y="112934"/>
                  </a:lnTo>
                  <a:lnTo>
                    <a:pt x="279622" y="116627"/>
                  </a:lnTo>
                  <a:lnTo>
                    <a:pt x="281114" y="120509"/>
                  </a:lnTo>
                  <a:lnTo>
                    <a:pt x="282454" y="124286"/>
                  </a:lnTo>
                  <a:lnTo>
                    <a:pt x="332068" y="144958"/>
                  </a:lnTo>
                  <a:lnTo>
                    <a:pt x="332068" y="186466"/>
                  </a:lnTo>
                  <a:lnTo>
                    <a:pt x="282444" y="207625"/>
                  </a:lnTo>
                  <a:lnTo>
                    <a:pt x="280990" y="211672"/>
                  </a:lnTo>
                  <a:lnTo>
                    <a:pt x="279642" y="215252"/>
                  </a:lnTo>
                  <a:lnTo>
                    <a:pt x="277898" y="218978"/>
                  </a:lnTo>
                  <a:lnTo>
                    <a:pt x="281742" y="228296"/>
                  </a:lnTo>
                  <a:close/>
                </a:path>
                <a:path w="332104" h="332105">
                  <a:moveTo>
                    <a:pt x="268985" y="297854"/>
                  </a:moveTo>
                  <a:lnTo>
                    <a:pt x="219205" y="277909"/>
                  </a:lnTo>
                  <a:lnTo>
                    <a:pt x="288929" y="277909"/>
                  </a:lnTo>
                  <a:lnTo>
                    <a:pt x="268985" y="297854"/>
                  </a:lnTo>
                  <a:close/>
                </a:path>
                <a:path w="332104" h="332105">
                  <a:moveTo>
                    <a:pt x="187109" y="332068"/>
                  </a:moveTo>
                  <a:lnTo>
                    <a:pt x="145601" y="332068"/>
                  </a:lnTo>
                  <a:lnTo>
                    <a:pt x="124607" y="282943"/>
                  </a:lnTo>
                  <a:lnTo>
                    <a:pt x="120477" y="281521"/>
                  </a:lnTo>
                  <a:lnTo>
                    <a:pt x="116461" y="280026"/>
                  </a:lnTo>
                  <a:lnTo>
                    <a:pt x="112529" y="278159"/>
                  </a:lnTo>
                  <a:lnTo>
                    <a:pt x="218685" y="278159"/>
                  </a:lnTo>
                  <a:lnTo>
                    <a:pt x="215481" y="279694"/>
                  </a:lnTo>
                  <a:lnTo>
                    <a:pt x="211589" y="281230"/>
                  </a:lnTo>
                  <a:lnTo>
                    <a:pt x="207657" y="282693"/>
                  </a:lnTo>
                  <a:lnTo>
                    <a:pt x="187109" y="3320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08822" y="4436915"/>
              <a:ext cx="683260" cy="683260"/>
            </a:xfrm>
            <a:custGeom>
              <a:rect l="l" t="t" r="r" b="b"/>
              <a:pathLst>
                <a:path w="683260" h="683260">
                  <a:moveTo>
                    <a:pt x="682752" y="341376"/>
                  </a:moveTo>
                  <a:lnTo>
                    <a:pt x="1" y="341376"/>
                  </a:lnTo>
                  <a:lnTo>
                    <a:pt x="3118" y="295052"/>
                  </a:lnTo>
                  <a:lnTo>
                    <a:pt x="12196" y="250624"/>
                  </a:lnTo>
                  <a:lnTo>
                    <a:pt x="26829" y="208496"/>
                  </a:lnTo>
                  <a:lnTo>
                    <a:pt x="46610" y="169076"/>
                  </a:lnTo>
                  <a:lnTo>
                    <a:pt x="71132" y="132770"/>
                  </a:lnTo>
                  <a:lnTo>
                    <a:pt x="99989" y="99986"/>
                  </a:lnTo>
                  <a:lnTo>
                    <a:pt x="132774" y="71129"/>
                  </a:lnTo>
                  <a:lnTo>
                    <a:pt x="169080" y="46607"/>
                  </a:lnTo>
                  <a:lnTo>
                    <a:pt x="208500" y="26826"/>
                  </a:lnTo>
                  <a:lnTo>
                    <a:pt x="250629" y="12194"/>
                  </a:lnTo>
                  <a:lnTo>
                    <a:pt x="295062" y="3116"/>
                  </a:lnTo>
                  <a:lnTo>
                    <a:pt x="341377" y="0"/>
                  </a:lnTo>
                  <a:lnTo>
                    <a:pt x="387701" y="3116"/>
                  </a:lnTo>
                  <a:lnTo>
                    <a:pt x="432129" y="12194"/>
                  </a:lnTo>
                  <a:lnTo>
                    <a:pt x="474256" y="26827"/>
                  </a:lnTo>
                  <a:lnTo>
                    <a:pt x="513676" y="46608"/>
                  </a:lnTo>
                  <a:lnTo>
                    <a:pt x="549982" y="71130"/>
                  </a:lnTo>
                  <a:lnTo>
                    <a:pt x="582766" y="99987"/>
                  </a:lnTo>
                  <a:lnTo>
                    <a:pt x="611623" y="132771"/>
                  </a:lnTo>
                  <a:lnTo>
                    <a:pt x="636145" y="169077"/>
                  </a:lnTo>
                  <a:lnTo>
                    <a:pt x="655925" y="208497"/>
                  </a:lnTo>
                  <a:lnTo>
                    <a:pt x="670558" y="250625"/>
                  </a:lnTo>
                  <a:lnTo>
                    <a:pt x="679636" y="295053"/>
                  </a:lnTo>
                  <a:lnTo>
                    <a:pt x="682752" y="341376"/>
                  </a:lnTo>
                  <a:close/>
                </a:path>
                <a:path w="683260" h="683260">
                  <a:moveTo>
                    <a:pt x="341376" y="682750"/>
                  </a:moveTo>
                  <a:lnTo>
                    <a:pt x="295053" y="679634"/>
                  </a:lnTo>
                  <a:lnTo>
                    <a:pt x="250624" y="670556"/>
                  </a:lnTo>
                  <a:lnTo>
                    <a:pt x="208497" y="655923"/>
                  </a:lnTo>
                  <a:lnTo>
                    <a:pt x="169077" y="636142"/>
                  </a:lnTo>
                  <a:lnTo>
                    <a:pt x="132771" y="611620"/>
                  </a:lnTo>
                  <a:lnTo>
                    <a:pt x="99986" y="582764"/>
                  </a:lnTo>
                  <a:lnTo>
                    <a:pt x="71130" y="549979"/>
                  </a:lnTo>
                  <a:lnTo>
                    <a:pt x="46607" y="513673"/>
                  </a:lnTo>
                  <a:lnTo>
                    <a:pt x="26827" y="474253"/>
                  </a:lnTo>
                  <a:lnTo>
                    <a:pt x="12194" y="432126"/>
                  </a:lnTo>
                  <a:lnTo>
                    <a:pt x="3116" y="387697"/>
                  </a:lnTo>
                  <a:lnTo>
                    <a:pt x="0" y="341374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0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4"/>
                  </a:lnTo>
                  <a:lnTo>
                    <a:pt x="341376" y="682750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84167" y="4614386"/>
              <a:ext cx="332105" cy="328295"/>
            </a:xfrm>
            <a:custGeom>
              <a:rect l="l" t="t" r="r" b="b"/>
              <a:pathLst>
                <a:path w="332104" h="328295">
                  <a:moveTo>
                    <a:pt x="166044" y="140490"/>
                  </a:moveTo>
                  <a:lnTo>
                    <a:pt x="0" y="93660"/>
                  </a:lnTo>
                  <a:lnTo>
                    <a:pt x="0" y="46830"/>
                  </a:lnTo>
                  <a:lnTo>
                    <a:pt x="166044" y="0"/>
                  </a:lnTo>
                  <a:lnTo>
                    <a:pt x="332068" y="46830"/>
                  </a:lnTo>
                  <a:lnTo>
                    <a:pt x="332068" y="93660"/>
                  </a:lnTo>
                  <a:lnTo>
                    <a:pt x="166044" y="140490"/>
                  </a:lnTo>
                  <a:close/>
                </a:path>
                <a:path w="332104" h="328295">
                  <a:moveTo>
                    <a:pt x="166044" y="234150"/>
                  </a:moveTo>
                  <a:lnTo>
                    <a:pt x="0" y="187320"/>
                  </a:lnTo>
                  <a:lnTo>
                    <a:pt x="0" y="140490"/>
                  </a:lnTo>
                  <a:lnTo>
                    <a:pt x="166044" y="187320"/>
                  </a:lnTo>
                  <a:lnTo>
                    <a:pt x="332068" y="187320"/>
                  </a:lnTo>
                  <a:lnTo>
                    <a:pt x="166044" y="234150"/>
                  </a:lnTo>
                  <a:close/>
                </a:path>
                <a:path w="332104" h="328295">
                  <a:moveTo>
                    <a:pt x="332068" y="187320"/>
                  </a:moveTo>
                  <a:lnTo>
                    <a:pt x="166044" y="187320"/>
                  </a:lnTo>
                  <a:lnTo>
                    <a:pt x="332068" y="140490"/>
                  </a:lnTo>
                  <a:lnTo>
                    <a:pt x="332068" y="187320"/>
                  </a:lnTo>
                  <a:close/>
                </a:path>
                <a:path w="332104" h="328295">
                  <a:moveTo>
                    <a:pt x="166044" y="327810"/>
                  </a:moveTo>
                  <a:lnTo>
                    <a:pt x="0" y="280980"/>
                  </a:lnTo>
                  <a:lnTo>
                    <a:pt x="0" y="234150"/>
                  </a:lnTo>
                  <a:lnTo>
                    <a:pt x="166044" y="280980"/>
                  </a:lnTo>
                  <a:lnTo>
                    <a:pt x="332068" y="280980"/>
                  </a:lnTo>
                  <a:lnTo>
                    <a:pt x="166044" y="327810"/>
                  </a:lnTo>
                  <a:close/>
                </a:path>
                <a:path w="332104" h="328295">
                  <a:moveTo>
                    <a:pt x="332068" y="280980"/>
                  </a:moveTo>
                  <a:lnTo>
                    <a:pt x="166044" y="280980"/>
                  </a:lnTo>
                  <a:lnTo>
                    <a:pt x="332068" y="234150"/>
                  </a:lnTo>
                  <a:lnTo>
                    <a:pt x="332068" y="2809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180954" y="4436915"/>
              <a:ext cx="683260" cy="683260"/>
            </a:xfrm>
            <a:custGeom>
              <a:rect l="l" t="t" r="r" b="b"/>
              <a:pathLst>
                <a:path w="683259" h="683260">
                  <a:moveTo>
                    <a:pt x="682752" y="341376"/>
                  </a:moveTo>
                  <a:lnTo>
                    <a:pt x="3" y="341376"/>
                  </a:lnTo>
                  <a:lnTo>
                    <a:pt x="3120" y="295052"/>
                  </a:lnTo>
                  <a:lnTo>
                    <a:pt x="12198" y="250624"/>
                  </a:lnTo>
                  <a:lnTo>
                    <a:pt x="26830" y="208496"/>
                  </a:lnTo>
                  <a:lnTo>
                    <a:pt x="46611" y="169076"/>
                  </a:lnTo>
                  <a:lnTo>
                    <a:pt x="71134" y="132770"/>
                  </a:lnTo>
                  <a:lnTo>
                    <a:pt x="99991" y="99986"/>
                  </a:lnTo>
                  <a:lnTo>
                    <a:pt x="132775" y="71129"/>
                  </a:lnTo>
                  <a:lnTo>
                    <a:pt x="169081" y="46607"/>
                  </a:lnTo>
                  <a:lnTo>
                    <a:pt x="208502" y="26826"/>
                  </a:lnTo>
                  <a:lnTo>
                    <a:pt x="250630" y="12194"/>
                  </a:lnTo>
                  <a:lnTo>
                    <a:pt x="295063" y="3116"/>
                  </a:lnTo>
                  <a:lnTo>
                    <a:pt x="341379" y="0"/>
                  </a:lnTo>
                  <a:lnTo>
                    <a:pt x="387702" y="3116"/>
                  </a:lnTo>
                  <a:lnTo>
                    <a:pt x="432130" y="12194"/>
                  </a:lnTo>
                  <a:lnTo>
                    <a:pt x="474257" y="26827"/>
                  </a:lnTo>
                  <a:lnTo>
                    <a:pt x="513677" y="46608"/>
                  </a:lnTo>
                  <a:lnTo>
                    <a:pt x="549983" y="71130"/>
                  </a:lnTo>
                  <a:lnTo>
                    <a:pt x="582767" y="99987"/>
                  </a:lnTo>
                  <a:lnTo>
                    <a:pt x="611624" y="132771"/>
                  </a:lnTo>
                  <a:lnTo>
                    <a:pt x="636146" y="169077"/>
                  </a:lnTo>
                  <a:lnTo>
                    <a:pt x="655926" y="208497"/>
                  </a:lnTo>
                  <a:lnTo>
                    <a:pt x="670559" y="250625"/>
                  </a:lnTo>
                  <a:lnTo>
                    <a:pt x="679637" y="295053"/>
                  </a:lnTo>
                  <a:lnTo>
                    <a:pt x="682752" y="341376"/>
                  </a:lnTo>
                  <a:close/>
                </a:path>
                <a:path w="683259" h="683260">
                  <a:moveTo>
                    <a:pt x="341376" y="682750"/>
                  </a:moveTo>
                  <a:lnTo>
                    <a:pt x="295053" y="679634"/>
                  </a:lnTo>
                  <a:lnTo>
                    <a:pt x="250624" y="670556"/>
                  </a:lnTo>
                  <a:lnTo>
                    <a:pt x="208497" y="655923"/>
                  </a:lnTo>
                  <a:lnTo>
                    <a:pt x="169077" y="636142"/>
                  </a:lnTo>
                  <a:lnTo>
                    <a:pt x="132771" y="611620"/>
                  </a:lnTo>
                  <a:lnTo>
                    <a:pt x="99986" y="582764"/>
                  </a:lnTo>
                  <a:lnTo>
                    <a:pt x="71130" y="549979"/>
                  </a:lnTo>
                  <a:lnTo>
                    <a:pt x="46607" y="513673"/>
                  </a:lnTo>
                  <a:lnTo>
                    <a:pt x="26827" y="474253"/>
                  </a:lnTo>
                  <a:lnTo>
                    <a:pt x="12194" y="432126"/>
                  </a:lnTo>
                  <a:lnTo>
                    <a:pt x="3116" y="387697"/>
                  </a:lnTo>
                  <a:lnTo>
                    <a:pt x="0" y="341374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1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4"/>
                  </a:lnTo>
                  <a:lnTo>
                    <a:pt x="341376" y="682750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362635" y="4641945"/>
              <a:ext cx="319405" cy="273050"/>
            </a:xfrm>
            <a:custGeom>
              <a:rect l="l" t="t" r="r" b="b"/>
              <a:pathLst>
                <a:path w="319404" h="273050">
                  <a:moveTo>
                    <a:pt x="160180" y="272683"/>
                  </a:moveTo>
                  <a:lnTo>
                    <a:pt x="135151" y="256103"/>
                  </a:lnTo>
                  <a:lnTo>
                    <a:pt x="80090" y="213690"/>
                  </a:lnTo>
                  <a:lnTo>
                    <a:pt x="25028" y="156438"/>
                  </a:lnTo>
                  <a:lnTo>
                    <a:pt x="0" y="95340"/>
                  </a:lnTo>
                  <a:lnTo>
                    <a:pt x="5496" y="60335"/>
                  </a:lnTo>
                  <a:lnTo>
                    <a:pt x="21808" y="29796"/>
                  </a:lnTo>
                  <a:lnTo>
                    <a:pt x="48669" y="8194"/>
                  </a:lnTo>
                  <a:lnTo>
                    <a:pt x="85811" y="0"/>
                  </a:lnTo>
                  <a:lnTo>
                    <a:pt x="119152" y="7619"/>
                  </a:lnTo>
                  <a:lnTo>
                    <a:pt x="142303" y="24381"/>
                  </a:lnTo>
                  <a:lnTo>
                    <a:pt x="155800" y="41143"/>
                  </a:lnTo>
                  <a:lnTo>
                    <a:pt x="160180" y="48762"/>
                  </a:lnTo>
                  <a:lnTo>
                    <a:pt x="307768" y="48762"/>
                  </a:lnTo>
                  <a:lnTo>
                    <a:pt x="313784" y="59929"/>
                  </a:lnTo>
                  <a:lnTo>
                    <a:pt x="319399" y="95340"/>
                  </a:lnTo>
                  <a:lnTo>
                    <a:pt x="294521" y="156838"/>
                  </a:lnTo>
                  <a:lnTo>
                    <a:pt x="239790" y="214045"/>
                  </a:lnTo>
                  <a:lnTo>
                    <a:pt x="185058" y="256236"/>
                  </a:lnTo>
                  <a:lnTo>
                    <a:pt x="160180" y="272683"/>
                  </a:lnTo>
                  <a:close/>
                </a:path>
                <a:path w="319404" h="273050">
                  <a:moveTo>
                    <a:pt x="307768" y="48762"/>
                  </a:moveTo>
                  <a:lnTo>
                    <a:pt x="160180" y="48762"/>
                  </a:lnTo>
                  <a:lnTo>
                    <a:pt x="164157" y="41143"/>
                  </a:lnTo>
                  <a:lnTo>
                    <a:pt x="176984" y="24381"/>
                  </a:lnTo>
                  <a:lnTo>
                    <a:pt x="200002" y="7619"/>
                  </a:lnTo>
                  <a:lnTo>
                    <a:pt x="234550" y="0"/>
                  </a:lnTo>
                  <a:lnTo>
                    <a:pt x="270735" y="8058"/>
                  </a:lnTo>
                  <a:lnTo>
                    <a:pt x="297354" y="29435"/>
                  </a:lnTo>
                  <a:lnTo>
                    <a:pt x="307768" y="487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55544" y="4356134"/>
            <a:ext cx="38354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4803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养殖技术服务企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业</a:t>
            </a:r>
            <a:endParaRPr sz="2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提供养殖技术咨询、疫病防治等服务，帮助</a:t>
            </a:r>
            <a:endParaRPr sz="1500">
              <a:latin typeface="微软雅黑"/>
              <a:cs typeface="微软雅黑"/>
            </a:endParaRPr>
          </a:p>
          <a:p>
            <a:pPr marL="1726564">
              <a:lnSpc>
                <a:spcPct val="100000"/>
              </a:lnSpc>
              <a:spcBef>
                <a:spcPts val="36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养殖企业提高生产效率。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29571" y="4356134"/>
            <a:ext cx="36449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51535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物流服务企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业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7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负责养殖产品的运输和仓储，保障产品的及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时供应和品质。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8" name="object 1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养殖行业中游产业链分析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https://d.book118.com/597151034023006051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养殖行业行业报告</vt:lpstr>
      <vt:lpstr>PowerPoint Presentation</vt:lpstr>
      <vt:lpstr>养殖行业概述</vt:lpstr>
      <vt:lpstr>养殖行业的定义与分类</vt:lpstr>
      <vt:lpstr>养殖行业的发展历程</vt:lpstr>
      <vt:lpstr>养殖行业的市场规模与增长趋势</vt:lpstr>
      <vt:lpstr>养殖行业市场分析</vt:lpstr>
      <vt:lpstr>养殖行业市场需求分析</vt:lpstr>
      <vt:lpstr>养殖行业市场竞争格局</vt:lpstr>
      <vt:lpstr>养殖行业市场发展趋势</vt:lpstr>
      <vt:lpstr>养殖行业产业链分析</vt:lpstr>
      <vt:lpstr>养殖行业上游产业链分析</vt:lpstr>
      <vt:lpstr>养殖行业中游产业链分析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2024-09-24T01:01:32.095</cp:lastPrinted>
  <dcterms:created xsi:type="dcterms:W3CDTF">2024-09-23T17:01:32Z</dcterms:created>
  <dcterms:modified xsi:type="dcterms:W3CDTF">2024-09-23T17:01:33Z</dcterms:modified>
</cp:coreProperties>
</file>