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6435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0E6D2-88F6-4CF8-A4E5-64BF8E3E7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5EA6F-471C-4649-B143-512EDB407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D2C7E-1E5E-45FC-ACDB-9EE8513C2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8BC4D-AC6F-411E-8602-AA4011052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F56D3-824A-450E-9884-8CC5FC60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6B74D-C7C2-44D5-8BBC-68EC4131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B01E7B-F1F6-4710-9BBB-6E1078ABA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95C16-D942-4103-9ED5-112EC6F2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5F3A3-75FC-4853-8BEC-23FC1178A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CE4F8-576D-49E4-87C8-ABC79F607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89299-361D-465E-955C-D55246114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7948"/>
            <a:ext cx="7772400" cy="144151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4036"/>
            <a:ext cx="6400800" cy="17160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C0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C0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8800"/>
            <a:ext cx="3977640" cy="45304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8800"/>
            <a:ext cx="3977640" cy="45304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C0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10/13/2020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44613" y="294881"/>
            <a:ext cx="7854772" cy="10553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C0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20846" y="1261503"/>
            <a:ext cx="5248275" cy="414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83845"/>
            <a:ext cx="2926080" cy="3432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83845"/>
            <a:ext cx="2103120" cy="3432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10/13/2020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83845"/>
            <a:ext cx="2103120" cy="3432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510360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32000" y="2296654"/>
            <a:ext cx="5588000" cy="577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35">
                <a:solidFill>
                  <a:srgbClr val="001F5F"/>
                </a:solidFill>
                <a:latin typeface="宋体"/>
                <a:cs typeface="宋体"/>
              </a:rPr>
              <a:t>美国</a:t>
            </a:r>
            <a:r>
              <a:rPr spc="5">
                <a:solidFill>
                  <a:srgbClr val="001F5F"/>
                </a:solidFill>
                <a:latin typeface="宋体"/>
                <a:cs typeface="宋体"/>
              </a:rPr>
              <a:t>遗传咨询模式及经验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61359" y="381355"/>
            <a:ext cx="2080895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0" spc="25">
                <a:latin typeface="宋体"/>
                <a:cs typeface="宋体"/>
              </a:rPr>
              <a:t>报告提纲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78877" y="1342549"/>
            <a:ext cx="6777355" cy="3103880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indent="-342900">
              <a:lnSpc>
                <a:spcPct val="100000"/>
              </a:lnSpc>
              <a:spcBef>
                <a:spcPts val="780"/>
              </a:spcBef>
              <a:buFont typeface="Arial"/>
              <a:buChar char="•"/>
              <a:tabLst>
                <a:tab pos="354330"/>
                <a:tab pos="355600"/>
              </a:tabLst>
            </a:pPr>
            <a:r>
              <a:rPr sz="2800">
                <a:latin typeface="宋体"/>
                <a:cs typeface="宋体"/>
              </a:rPr>
              <a:t>遗传咨</a:t>
            </a:r>
            <a:r>
              <a:rPr sz="2800" spc="-5">
                <a:latin typeface="宋体"/>
                <a:cs typeface="宋体"/>
              </a:rPr>
              <a:t>询</a:t>
            </a:r>
            <a:r>
              <a:rPr sz="2800">
                <a:latin typeface="宋体"/>
                <a:cs typeface="宋体"/>
              </a:rPr>
              <a:t>的发展和定义</a:t>
            </a:r>
            <a:endParaRPr sz="28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685"/>
              </a:spcBef>
              <a:buFont typeface="Arial"/>
              <a:buChar char="•"/>
              <a:tabLst>
                <a:tab pos="354330"/>
                <a:tab pos="355600"/>
              </a:tabLst>
            </a:pPr>
            <a:r>
              <a:rPr sz="2800">
                <a:latin typeface="宋体"/>
                <a:cs typeface="宋体"/>
              </a:rPr>
              <a:t>遗传咨询的操作内容，对象和原则</a:t>
            </a:r>
            <a:endParaRPr sz="28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690"/>
              </a:spcBef>
              <a:buFont typeface="Arial"/>
              <a:buChar char="•"/>
              <a:tabLst>
                <a:tab pos="354330"/>
                <a:tab pos="355600"/>
              </a:tabLst>
            </a:pPr>
            <a:r>
              <a:rPr sz="2800">
                <a:latin typeface="宋体"/>
                <a:cs typeface="宋体"/>
              </a:rPr>
              <a:t>遗传咨询师的培养及需具备的素质</a:t>
            </a:r>
            <a:endParaRPr sz="28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650"/>
              </a:spcBef>
              <a:buFont typeface="Arial"/>
              <a:buChar char="•"/>
              <a:tabLst>
                <a:tab pos="354330"/>
                <a:tab pos="355600"/>
              </a:tabLst>
            </a:pPr>
            <a:r>
              <a:rPr sz="2800">
                <a:latin typeface="宋体"/>
                <a:cs typeface="宋体"/>
              </a:rPr>
              <a:t>美国遗传咨询师的状况及资源</a:t>
            </a:r>
            <a:endParaRPr sz="28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685"/>
              </a:spcBef>
              <a:buFont typeface="Arial"/>
              <a:buChar char="•"/>
              <a:tabLst>
                <a:tab pos="354330"/>
                <a:tab pos="355600"/>
              </a:tabLst>
            </a:pPr>
            <a:r>
              <a:rPr sz="2800">
                <a:latin typeface="宋体"/>
                <a:cs typeface="宋体"/>
              </a:rPr>
              <a:t>从美国</a:t>
            </a:r>
            <a:r>
              <a:rPr sz="2800" spc="-5">
                <a:latin typeface="宋体"/>
                <a:cs typeface="宋体"/>
              </a:rPr>
              <a:t>遗传</a:t>
            </a:r>
            <a:r>
              <a:rPr sz="2800">
                <a:latin typeface="宋体"/>
                <a:cs typeface="宋体"/>
              </a:rPr>
              <a:t>咨询病例</a:t>
            </a:r>
            <a:r>
              <a:rPr sz="2800" spc="-10">
                <a:latin typeface="宋体"/>
                <a:cs typeface="宋体"/>
              </a:rPr>
              <a:t>看</a:t>
            </a:r>
            <a:r>
              <a:rPr sz="2800">
                <a:latin typeface="宋体"/>
                <a:cs typeface="宋体"/>
              </a:rPr>
              <a:t>遗传</a:t>
            </a:r>
            <a:r>
              <a:rPr sz="2800" spc="-5">
                <a:latin typeface="宋体"/>
                <a:cs typeface="宋体"/>
              </a:rPr>
              <a:t>咨</a:t>
            </a:r>
            <a:r>
              <a:rPr sz="2800">
                <a:latin typeface="宋体"/>
                <a:cs typeface="宋体"/>
              </a:rPr>
              <a:t>询的复杂性</a:t>
            </a:r>
            <a:endParaRPr sz="28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685"/>
              </a:spcBef>
              <a:buFont typeface="Arial"/>
              <a:buChar char="•"/>
              <a:tabLst>
                <a:tab pos="354330"/>
                <a:tab pos="355600"/>
              </a:tabLst>
            </a:pPr>
            <a:r>
              <a:rPr sz="2800">
                <a:latin typeface="宋体"/>
                <a:cs typeface="宋体"/>
              </a:rPr>
              <a:t>讨论如何开展中国的遗传咨</a:t>
            </a:r>
            <a:r>
              <a:rPr sz="2800" spc="-15">
                <a:latin typeface="宋体"/>
                <a:cs typeface="宋体"/>
              </a:rPr>
              <a:t>询</a:t>
            </a:r>
            <a:r>
              <a:rPr sz="2800">
                <a:latin typeface="宋体"/>
                <a:cs typeface="宋体"/>
              </a:rPr>
              <a:t>服务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5235" y="491845"/>
            <a:ext cx="4116070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0" spc="20">
                <a:latin typeface="宋体"/>
                <a:cs typeface="宋体"/>
              </a:rPr>
              <a:t>遗传咨询</a:t>
            </a:r>
            <a:r>
              <a:rPr sz="4000" spc="-10">
                <a:latin typeface="宋体"/>
                <a:cs typeface="宋体"/>
              </a:rPr>
              <a:t>因需而生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6244" y="1557604"/>
            <a:ext cx="8053070" cy="4491229"/>
          </a:xfrm>
          <a:prstGeom prst="rect">
            <a:avLst/>
          </a:prstGeom>
        </p:spPr>
        <p:txBody>
          <a:bodyPr vert="horz" wrap="square" lIns="0" tIns="800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marR="5080" indent="-342900">
              <a:lnSpc>
                <a:spcPct val="79900"/>
              </a:lnSpc>
              <a:spcBef>
                <a:spcPts val="630"/>
              </a:spcBef>
              <a:buFont typeface="Arial"/>
              <a:buChar char="•"/>
              <a:tabLst>
                <a:tab pos="354965"/>
                <a:tab pos="355600"/>
                <a:tab pos="4681220"/>
              </a:tabLst>
            </a:pPr>
            <a:r>
              <a:rPr sz="2200" b="1" spc="-15">
                <a:latin typeface="Calibri"/>
                <a:cs typeface="Calibri"/>
              </a:rPr>
              <a:t>Sheldon </a:t>
            </a:r>
            <a:r>
              <a:rPr sz="2200" b="1" spc="-5">
                <a:latin typeface="Calibri"/>
                <a:cs typeface="Calibri"/>
              </a:rPr>
              <a:t>C. </a:t>
            </a:r>
            <a:r>
              <a:rPr sz="2200" b="1" spc="-15">
                <a:latin typeface="Calibri"/>
                <a:cs typeface="Calibri"/>
              </a:rPr>
              <a:t>Reed </a:t>
            </a:r>
            <a:r>
              <a:rPr sz="2200" b="1" spc="-10">
                <a:latin typeface="Calibri"/>
                <a:cs typeface="Calibri"/>
              </a:rPr>
              <a:t>PhD </a:t>
            </a:r>
            <a:r>
              <a:rPr sz="2200" spc="-10">
                <a:latin typeface="Calibri"/>
                <a:cs typeface="Calibri"/>
              </a:rPr>
              <a:t>coined </a:t>
            </a:r>
            <a:r>
              <a:rPr sz="2200">
                <a:latin typeface="Calibri"/>
                <a:cs typeface="Calibri"/>
              </a:rPr>
              <a:t>the </a:t>
            </a:r>
            <a:r>
              <a:rPr sz="2200" spc="-5">
                <a:latin typeface="Calibri"/>
                <a:cs typeface="Calibri"/>
              </a:rPr>
              <a:t>term </a:t>
            </a:r>
            <a:r>
              <a:rPr sz="2200" spc="-15">
                <a:latin typeface="Calibri"/>
                <a:cs typeface="Calibri"/>
              </a:rPr>
              <a:t>“genetic </a:t>
            </a:r>
            <a:r>
              <a:rPr sz="2200" spc="5">
                <a:latin typeface="Calibri"/>
                <a:cs typeface="Calibri"/>
              </a:rPr>
              <a:t>counseling” </a:t>
            </a:r>
            <a:r>
              <a:rPr sz="2200">
                <a:latin typeface="Calibri"/>
                <a:cs typeface="Calibri"/>
              </a:rPr>
              <a:t>soon  </a:t>
            </a:r>
            <a:r>
              <a:rPr sz="2200" spc="-10">
                <a:latin typeface="Calibri"/>
                <a:cs typeface="Calibri"/>
              </a:rPr>
              <a:t>after </a:t>
            </a:r>
            <a:r>
              <a:rPr sz="2200">
                <a:latin typeface="Calibri"/>
                <a:cs typeface="Calibri"/>
              </a:rPr>
              <a:t>he joined the </a:t>
            </a:r>
            <a:r>
              <a:rPr sz="2200" spc="-15">
                <a:latin typeface="Calibri"/>
                <a:cs typeface="Calibri"/>
              </a:rPr>
              <a:t>Dight </a:t>
            </a:r>
            <a:r>
              <a:rPr sz="2200" spc="-10">
                <a:latin typeface="Calibri"/>
                <a:cs typeface="Calibri"/>
              </a:rPr>
              <a:t>Institute for </a:t>
            </a:r>
            <a:r>
              <a:rPr sz="2200" spc="5">
                <a:latin typeface="Calibri"/>
                <a:cs typeface="Calibri"/>
              </a:rPr>
              <a:t>Human </a:t>
            </a:r>
            <a:r>
              <a:rPr sz="2200">
                <a:latin typeface="Calibri"/>
                <a:cs typeface="Calibri"/>
              </a:rPr>
              <a:t>Genetics </a:t>
            </a:r>
            <a:r>
              <a:rPr sz="2200" spc="-15">
                <a:latin typeface="Calibri"/>
                <a:cs typeface="Calibri"/>
              </a:rPr>
              <a:t>at </a:t>
            </a:r>
            <a:r>
              <a:rPr sz="2200">
                <a:latin typeface="Calibri"/>
                <a:cs typeface="Calibri"/>
              </a:rPr>
              <a:t>the  </a:t>
            </a:r>
            <a:r>
              <a:rPr sz="2200" spc="-10">
                <a:latin typeface="Calibri"/>
                <a:cs typeface="Calibri"/>
              </a:rPr>
              <a:t>University </a:t>
            </a:r>
            <a:r>
              <a:rPr sz="2200" spc="-5">
                <a:latin typeface="Calibri"/>
                <a:cs typeface="Calibri"/>
              </a:rPr>
              <a:t>of Minnesota. </a:t>
            </a:r>
            <a:r>
              <a:rPr sz="2200">
                <a:latin typeface="Calibri"/>
                <a:cs typeface="Calibri"/>
              </a:rPr>
              <a:t>The </a:t>
            </a:r>
            <a:r>
              <a:rPr sz="2200" spc="-15">
                <a:latin typeface="Calibri"/>
                <a:cs typeface="Calibri"/>
              </a:rPr>
              <a:t>Dight </a:t>
            </a:r>
            <a:r>
              <a:rPr sz="2200" spc="-5">
                <a:latin typeface="Calibri"/>
                <a:cs typeface="Calibri"/>
              </a:rPr>
              <a:t>Institute </a:t>
            </a:r>
            <a:r>
              <a:rPr sz="2200" spc="5">
                <a:latin typeface="Calibri"/>
                <a:cs typeface="Calibri"/>
              </a:rPr>
              <a:t>had </a:t>
            </a:r>
            <a:r>
              <a:rPr sz="2200" spc="-5">
                <a:latin typeface="Calibri"/>
                <a:cs typeface="Calibri"/>
              </a:rPr>
              <a:t>in its mission </a:t>
            </a:r>
            <a:r>
              <a:rPr sz="2200" spc="-15">
                <a:latin typeface="Calibri"/>
                <a:cs typeface="Calibri"/>
              </a:rPr>
              <a:t>to  </a:t>
            </a:r>
            <a:r>
              <a:rPr sz="2200" spc="-5">
                <a:latin typeface="Calibri"/>
                <a:cs typeface="Calibri"/>
              </a:rPr>
              <a:t>provide </a:t>
            </a:r>
            <a:r>
              <a:rPr sz="2200" spc="-10">
                <a:latin typeface="Calibri"/>
                <a:cs typeface="Calibri"/>
              </a:rPr>
              <a:t>courses </a:t>
            </a:r>
            <a:r>
              <a:rPr sz="2200">
                <a:latin typeface="Calibri"/>
                <a:cs typeface="Calibri"/>
              </a:rPr>
              <a:t>and public </a:t>
            </a:r>
            <a:r>
              <a:rPr sz="2200" spc="-5">
                <a:latin typeface="Calibri"/>
                <a:cs typeface="Calibri"/>
              </a:rPr>
              <a:t>lectures </a:t>
            </a:r>
            <a:r>
              <a:rPr sz="2200" spc="5">
                <a:latin typeface="Calibri"/>
                <a:cs typeface="Calibri"/>
              </a:rPr>
              <a:t>about human </a:t>
            </a:r>
            <a:r>
              <a:rPr sz="2200" spc="-10">
                <a:latin typeface="Calibri"/>
                <a:cs typeface="Calibri"/>
              </a:rPr>
              <a:t>genetics, </a:t>
            </a:r>
            <a:r>
              <a:rPr sz="2200" spc="-20">
                <a:latin typeface="Calibri"/>
                <a:cs typeface="Calibri"/>
              </a:rPr>
              <a:t>to  </a:t>
            </a:r>
            <a:r>
              <a:rPr sz="2200" spc="-5">
                <a:latin typeface="Calibri"/>
                <a:cs typeface="Calibri"/>
              </a:rPr>
              <a:t>participate in research, </a:t>
            </a:r>
            <a:r>
              <a:rPr sz="2200" spc="5">
                <a:latin typeface="Calibri"/>
                <a:cs typeface="Calibri"/>
              </a:rPr>
              <a:t>and </a:t>
            </a:r>
            <a:r>
              <a:rPr sz="2200" spc="-15">
                <a:latin typeface="Calibri"/>
                <a:cs typeface="Calibri"/>
              </a:rPr>
              <a:t>to </a:t>
            </a:r>
            <a:r>
              <a:rPr sz="2200" spc="5">
                <a:latin typeface="Calibri"/>
                <a:cs typeface="Calibri"/>
              </a:rPr>
              <a:t>be </a:t>
            </a:r>
            <a:r>
              <a:rPr sz="2200" spc="-10">
                <a:latin typeface="Calibri"/>
                <a:cs typeface="Calibri"/>
              </a:rPr>
              <a:t>available for consultation </a:t>
            </a:r>
            <a:r>
              <a:rPr sz="2200" spc="5">
                <a:latin typeface="Calibri"/>
                <a:cs typeface="Calibri"/>
              </a:rPr>
              <a:t>about  </a:t>
            </a:r>
            <a:r>
              <a:rPr sz="2200" spc="-5">
                <a:latin typeface="Calibri"/>
                <a:cs typeface="Calibri"/>
              </a:rPr>
              <a:t>questions </a:t>
            </a:r>
            <a:r>
              <a:rPr sz="2200" spc="-15">
                <a:latin typeface="Calibri"/>
                <a:cs typeface="Calibri"/>
              </a:rPr>
              <a:t>related </a:t>
            </a:r>
            <a:r>
              <a:rPr sz="2200" spc="-20">
                <a:latin typeface="Calibri"/>
                <a:cs typeface="Calibri"/>
              </a:rPr>
              <a:t>to</a:t>
            </a:r>
            <a:r>
              <a:rPr sz="2200" spc="40">
                <a:latin typeface="Calibri"/>
                <a:cs typeface="Calibri"/>
              </a:rPr>
              <a:t> </a:t>
            </a:r>
            <a:r>
              <a:rPr sz="2200" spc="5">
                <a:latin typeface="Calibri"/>
                <a:cs typeface="Calibri"/>
              </a:rPr>
              <a:t>human</a:t>
            </a:r>
            <a:r>
              <a:rPr sz="2200" spc="-85">
                <a:latin typeface="Calibri"/>
                <a:cs typeface="Calibri"/>
              </a:rPr>
              <a:t> </a:t>
            </a:r>
            <a:r>
              <a:rPr sz="2200" spc="-10">
                <a:latin typeface="Calibri"/>
                <a:cs typeface="Calibri"/>
              </a:rPr>
              <a:t>genetics.	</a:t>
            </a:r>
            <a:r>
              <a:rPr sz="2200">
                <a:latin typeface="Calibri"/>
                <a:cs typeface="Calibri"/>
              </a:rPr>
              <a:t>In the </a:t>
            </a:r>
            <a:r>
              <a:rPr sz="2200" spc="-15">
                <a:latin typeface="Calibri"/>
                <a:cs typeface="Calibri"/>
              </a:rPr>
              <a:t>years </a:t>
            </a:r>
            <a:r>
              <a:rPr sz="2200" spc="-5">
                <a:latin typeface="Calibri"/>
                <a:cs typeface="Calibri"/>
              </a:rPr>
              <a:t>that </a:t>
            </a:r>
            <a:r>
              <a:rPr sz="2200" spc="-75">
                <a:latin typeface="Calibri"/>
                <a:cs typeface="Calibri"/>
              </a:rPr>
              <a:t>Dr. </a:t>
            </a:r>
            <a:r>
              <a:rPr sz="2200" spc="-10">
                <a:latin typeface="Calibri"/>
                <a:cs typeface="Calibri"/>
              </a:rPr>
              <a:t>Reed </a:t>
            </a:r>
            <a:r>
              <a:rPr sz="2200" spc="-20">
                <a:latin typeface="Calibri"/>
                <a:cs typeface="Calibri"/>
              </a:rPr>
              <a:t>was  </a:t>
            </a:r>
            <a:r>
              <a:rPr sz="2200" spc="-15">
                <a:latin typeface="Calibri"/>
                <a:cs typeface="Calibri"/>
              </a:rPr>
              <a:t>at </a:t>
            </a:r>
            <a:r>
              <a:rPr sz="2200" spc="5">
                <a:latin typeface="Calibri"/>
                <a:cs typeface="Calibri"/>
              </a:rPr>
              <a:t>the </a:t>
            </a:r>
            <a:r>
              <a:rPr sz="2200" spc="-15">
                <a:latin typeface="Calibri"/>
                <a:cs typeface="Calibri"/>
              </a:rPr>
              <a:t>Dight </a:t>
            </a:r>
            <a:r>
              <a:rPr sz="2200" spc="-10">
                <a:latin typeface="Calibri"/>
                <a:cs typeface="Calibri"/>
              </a:rPr>
              <a:t>Institute </a:t>
            </a:r>
            <a:r>
              <a:rPr sz="2200" spc="-5">
                <a:latin typeface="Calibri"/>
                <a:cs typeface="Calibri"/>
              </a:rPr>
              <a:t>it is </a:t>
            </a:r>
            <a:r>
              <a:rPr sz="2200" spc="-15">
                <a:latin typeface="Calibri"/>
                <a:cs typeface="Calibri"/>
              </a:rPr>
              <a:t>estimated </a:t>
            </a:r>
            <a:r>
              <a:rPr sz="2200" spc="-5">
                <a:latin typeface="Calibri"/>
                <a:cs typeface="Calibri"/>
              </a:rPr>
              <a:t>that </a:t>
            </a:r>
            <a:r>
              <a:rPr sz="2200" spc="5">
                <a:latin typeface="Calibri"/>
                <a:cs typeface="Calibri"/>
              </a:rPr>
              <a:t>he </a:t>
            </a:r>
            <a:r>
              <a:rPr sz="2200">
                <a:latin typeface="Calibri"/>
                <a:cs typeface="Calibri"/>
              </a:rPr>
              <a:t>responded </a:t>
            </a:r>
            <a:r>
              <a:rPr sz="2200" spc="-15">
                <a:latin typeface="Calibri"/>
                <a:cs typeface="Calibri"/>
              </a:rPr>
              <a:t>to </a:t>
            </a:r>
            <a:r>
              <a:rPr sz="2200" spc="-10">
                <a:latin typeface="Calibri"/>
                <a:cs typeface="Calibri"/>
              </a:rPr>
              <a:t>over  </a:t>
            </a:r>
            <a:r>
              <a:rPr sz="2200" spc="-20">
                <a:latin typeface="Calibri"/>
                <a:cs typeface="Calibri"/>
              </a:rPr>
              <a:t>4,000 </a:t>
            </a:r>
            <a:r>
              <a:rPr sz="2200" spc="-5">
                <a:latin typeface="Calibri"/>
                <a:cs typeface="Calibri"/>
              </a:rPr>
              <a:t>such</a:t>
            </a:r>
            <a:r>
              <a:rPr sz="2200" spc="40">
                <a:latin typeface="Calibri"/>
                <a:cs typeface="Calibri"/>
              </a:rPr>
              <a:t> </a:t>
            </a:r>
            <a:r>
              <a:rPr sz="2200" spc="-5">
                <a:latin typeface="Calibri"/>
                <a:cs typeface="Calibri"/>
              </a:rPr>
              <a:t>questions.</a:t>
            </a:r>
            <a:endParaRPr sz="2200">
              <a:latin typeface="Calibri"/>
              <a:cs typeface="Calibri"/>
            </a:endParaRPr>
          </a:p>
          <a:p>
            <a:pPr marL="354965" marR="61594" indent="-342900">
              <a:lnSpc>
                <a:spcPct val="80100"/>
              </a:lnSpc>
              <a:spcBef>
                <a:spcPts val="550"/>
              </a:spcBef>
              <a:buFont typeface="Arial"/>
              <a:buChar char="•"/>
              <a:tabLst>
                <a:tab pos="354965"/>
                <a:tab pos="355600"/>
                <a:tab pos="7164705"/>
              </a:tabLst>
            </a:pPr>
            <a:r>
              <a:rPr sz="2200" spc="-15">
                <a:latin typeface="Calibri"/>
                <a:cs typeface="Calibri"/>
              </a:rPr>
              <a:t>From </a:t>
            </a:r>
            <a:r>
              <a:rPr sz="2200">
                <a:latin typeface="Calibri"/>
                <a:cs typeface="Calibri"/>
              </a:rPr>
              <a:t>the </a:t>
            </a:r>
            <a:r>
              <a:rPr sz="2200" spc="-20">
                <a:latin typeface="Calibri"/>
                <a:cs typeface="Calibri"/>
              </a:rPr>
              <a:t>late </a:t>
            </a:r>
            <a:r>
              <a:rPr sz="2200" spc="-40">
                <a:latin typeface="Calibri"/>
                <a:cs typeface="Calibri"/>
              </a:rPr>
              <a:t>1940’s </a:t>
            </a:r>
            <a:r>
              <a:rPr sz="2200" spc="-20">
                <a:latin typeface="Calibri"/>
                <a:cs typeface="Calibri"/>
              </a:rPr>
              <a:t>to </a:t>
            </a:r>
            <a:r>
              <a:rPr sz="2200">
                <a:latin typeface="Calibri"/>
                <a:cs typeface="Calibri"/>
              </a:rPr>
              <a:t>the </a:t>
            </a:r>
            <a:r>
              <a:rPr sz="2200" spc="-5">
                <a:latin typeface="Calibri"/>
                <a:cs typeface="Calibri"/>
              </a:rPr>
              <a:t>mid </a:t>
            </a:r>
            <a:r>
              <a:rPr sz="2200" spc="-35">
                <a:latin typeface="Calibri"/>
                <a:cs typeface="Calibri"/>
              </a:rPr>
              <a:t>1950’s, </a:t>
            </a:r>
            <a:r>
              <a:rPr sz="2200" spc="-75">
                <a:latin typeface="Calibri"/>
                <a:cs typeface="Calibri"/>
              </a:rPr>
              <a:t>Dr. </a:t>
            </a:r>
            <a:r>
              <a:rPr sz="2200" spc="-10">
                <a:latin typeface="Calibri"/>
                <a:cs typeface="Calibri"/>
              </a:rPr>
              <a:t>Reed </a:t>
            </a:r>
            <a:r>
              <a:rPr sz="2200" spc="-15">
                <a:latin typeface="Calibri"/>
                <a:cs typeface="Calibri"/>
              </a:rPr>
              <a:t>attempted </a:t>
            </a:r>
            <a:r>
              <a:rPr sz="2200" spc="-20">
                <a:latin typeface="Calibri"/>
                <a:cs typeface="Calibri"/>
              </a:rPr>
              <a:t>to  </a:t>
            </a:r>
            <a:r>
              <a:rPr sz="2200">
                <a:latin typeface="Calibri"/>
                <a:cs typeface="Calibri"/>
              </a:rPr>
              <a:t>describe the </a:t>
            </a:r>
            <a:r>
              <a:rPr sz="2200" spc="-10">
                <a:latin typeface="Calibri"/>
                <a:cs typeface="Calibri"/>
              </a:rPr>
              <a:t>nature </a:t>
            </a:r>
            <a:r>
              <a:rPr sz="2200">
                <a:latin typeface="Calibri"/>
                <a:cs typeface="Calibri"/>
              </a:rPr>
              <a:t>of </a:t>
            </a:r>
            <a:r>
              <a:rPr sz="2200" spc="5">
                <a:latin typeface="Calibri"/>
                <a:cs typeface="Calibri"/>
              </a:rPr>
              <a:t>the </a:t>
            </a:r>
            <a:r>
              <a:rPr sz="2200" spc="-5">
                <a:latin typeface="Calibri"/>
                <a:cs typeface="Calibri"/>
              </a:rPr>
              <a:t>genetic questions </a:t>
            </a:r>
            <a:r>
              <a:rPr sz="2200" spc="5">
                <a:latin typeface="Calibri"/>
                <a:cs typeface="Calibri"/>
              </a:rPr>
              <a:t>and </a:t>
            </a:r>
            <a:r>
              <a:rPr sz="2200">
                <a:latin typeface="Calibri"/>
                <a:cs typeface="Calibri"/>
              </a:rPr>
              <a:t>the </a:t>
            </a:r>
            <a:r>
              <a:rPr sz="2200" spc="5">
                <a:latin typeface="Calibri"/>
                <a:cs typeface="Calibri"/>
              </a:rPr>
              <a:t>unique  </a:t>
            </a:r>
            <a:r>
              <a:rPr sz="2200" spc="-5">
                <a:latin typeface="Calibri"/>
                <a:cs typeface="Calibri"/>
              </a:rPr>
              <a:t>responses that emerged. </a:t>
            </a:r>
            <a:r>
              <a:rPr sz="2200">
                <a:latin typeface="Calibri"/>
                <a:cs typeface="Calibri"/>
              </a:rPr>
              <a:t>In </a:t>
            </a:r>
            <a:r>
              <a:rPr sz="2200" spc="-5">
                <a:latin typeface="Calibri"/>
                <a:cs typeface="Calibri"/>
              </a:rPr>
              <a:t>a series </a:t>
            </a:r>
            <a:r>
              <a:rPr sz="2200">
                <a:latin typeface="Calibri"/>
                <a:cs typeface="Calibri"/>
              </a:rPr>
              <a:t>of meetings </a:t>
            </a:r>
            <a:r>
              <a:rPr sz="2200" spc="5">
                <a:latin typeface="Calibri"/>
                <a:cs typeface="Calibri"/>
              </a:rPr>
              <a:t>and </a:t>
            </a:r>
            <a:r>
              <a:rPr sz="2200" spc="-5">
                <a:latin typeface="Calibri"/>
                <a:cs typeface="Calibri"/>
              </a:rPr>
              <a:t>publications  </a:t>
            </a:r>
            <a:r>
              <a:rPr sz="2200">
                <a:latin typeface="Calibri"/>
                <a:cs typeface="Calibri"/>
              </a:rPr>
              <a:t>of </a:t>
            </a:r>
            <a:r>
              <a:rPr sz="2200" spc="5">
                <a:latin typeface="Calibri"/>
                <a:cs typeface="Calibri"/>
              </a:rPr>
              <a:t>the </a:t>
            </a:r>
            <a:r>
              <a:rPr sz="2200" spc="-15">
                <a:latin typeface="Calibri"/>
                <a:cs typeface="Calibri"/>
              </a:rPr>
              <a:t>Dight </a:t>
            </a:r>
            <a:r>
              <a:rPr sz="2200" spc="-5">
                <a:latin typeface="Calibri"/>
                <a:cs typeface="Calibri"/>
              </a:rPr>
              <a:t>Institute, </a:t>
            </a:r>
            <a:r>
              <a:rPr sz="2200" spc="-70">
                <a:latin typeface="Calibri"/>
                <a:cs typeface="Calibri"/>
              </a:rPr>
              <a:t>Dr. </a:t>
            </a:r>
            <a:r>
              <a:rPr sz="2200" spc="-10">
                <a:latin typeface="Calibri"/>
                <a:cs typeface="Calibri"/>
              </a:rPr>
              <a:t>Reed </a:t>
            </a:r>
            <a:r>
              <a:rPr sz="2200" spc="-5">
                <a:latin typeface="Calibri"/>
                <a:cs typeface="Calibri"/>
              </a:rPr>
              <a:t>began </a:t>
            </a:r>
            <a:r>
              <a:rPr sz="2200" spc="-15">
                <a:latin typeface="Calibri"/>
                <a:cs typeface="Calibri"/>
              </a:rPr>
              <a:t>to </a:t>
            </a:r>
            <a:r>
              <a:rPr sz="2200" spc="-5">
                <a:latin typeface="Calibri"/>
                <a:cs typeface="Calibri"/>
              </a:rPr>
              <a:t>introduce </a:t>
            </a:r>
            <a:r>
              <a:rPr sz="2200">
                <a:latin typeface="Calibri"/>
                <a:cs typeface="Calibri"/>
              </a:rPr>
              <a:t>the </a:t>
            </a:r>
            <a:r>
              <a:rPr sz="2200" spc="-5">
                <a:latin typeface="Calibri"/>
                <a:cs typeface="Calibri"/>
              </a:rPr>
              <a:t>term genetic  counseling. </a:t>
            </a:r>
            <a:r>
              <a:rPr sz="2200" spc="5">
                <a:latin typeface="Calibri"/>
                <a:cs typeface="Calibri"/>
              </a:rPr>
              <a:t>In </a:t>
            </a:r>
            <a:r>
              <a:rPr sz="2200" spc="-20">
                <a:latin typeface="Calibri"/>
                <a:cs typeface="Calibri"/>
              </a:rPr>
              <a:t>1955, </a:t>
            </a:r>
            <a:r>
              <a:rPr sz="2200" spc="5">
                <a:latin typeface="Calibri"/>
                <a:cs typeface="Calibri"/>
              </a:rPr>
              <a:t>he </a:t>
            </a:r>
            <a:r>
              <a:rPr sz="2200" spc="-10">
                <a:latin typeface="Calibri"/>
                <a:cs typeface="Calibri"/>
              </a:rPr>
              <a:t>presented </a:t>
            </a:r>
            <a:r>
              <a:rPr sz="2200">
                <a:latin typeface="Calibri"/>
                <a:cs typeface="Calibri"/>
              </a:rPr>
              <a:t>the </a:t>
            </a:r>
            <a:r>
              <a:rPr sz="2200" spc="-5">
                <a:latin typeface="Calibri"/>
                <a:cs typeface="Calibri"/>
              </a:rPr>
              <a:t>concept </a:t>
            </a:r>
            <a:r>
              <a:rPr sz="2200" spc="-15">
                <a:latin typeface="Calibri"/>
                <a:cs typeface="Calibri"/>
              </a:rPr>
              <a:t>at </a:t>
            </a:r>
            <a:r>
              <a:rPr sz="2200" spc="5">
                <a:latin typeface="Calibri"/>
                <a:cs typeface="Calibri"/>
              </a:rPr>
              <a:t>the </a:t>
            </a:r>
            <a:r>
              <a:rPr sz="2200" spc="-20">
                <a:latin typeface="Calibri"/>
                <a:cs typeface="Calibri"/>
              </a:rPr>
              <a:t>first  </a:t>
            </a:r>
            <a:r>
              <a:rPr sz="2200" spc="-5">
                <a:latin typeface="Calibri"/>
                <a:cs typeface="Calibri"/>
              </a:rPr>
              <a:t>International Congress </a:t>
            </a:r>
            <a:r>
              <a:rPr sz="2200">
                <a:latin typeface="Calibri"/>
                <a:cs typeface="Calibri"/>
              </a:rPr>
              <a:t>on </a:t>
            </a:r>
            <a:r>
              <a:rPr sz="2200" spc="5">
                <a:latin typeface="Calibri"/>
                <a:cs typeface="Calibri"/>
              </a:rPr>
              <a:t>Human </a:t>
            </a:r>
            <a:r>
              <a:rPr sz="2200" spc="-5">
                <a:latin typeface="Calibri"/>
                <a:cs typeface="Calibri"/>
              </a:rPr>
              <a:t>Genetics</a:t>
            </a:r>
            <a:r>
              <a:rPr sz="2200" spc="-160">
                <a:latin typeface="Calibri"/>
                <a:cs typeface="Calibri"/>
              </a:rPr>
              <a:t> </a:t>
            </a:r>
            <a:r>
              <a:rPr sz="2200" spc="-10">
                <a:latin typeface="Calibri"/>
                <a:cs typeface="Calibri"/>
              </a:rPr>
              <a:t>in</a:t>
            </a:r>
            <a:r>
              <a:rPr sz="2200" spc="25">
                <a:latin typeface="Calibri"/>
                <a:cs typeface="Calibri"/>
              </a:rPr>
              <a:t> </a:t>
            </a:r>
            <a:r>
              <a:rPr sz="2200">
                <a:latin typeface="Calibri"/>
                <a:cs typeface="Calibri"/>
              </a:rPr>
              <a:t>Copenhagen.	</a:t>
            </a:r>
            <a:r>
              <a:rPr sz="2200" spc="-10">
                <a:latin typeface="Calibri"/>
                <a:cs typeface="Calibri"/>
              </a:rPr>
              <a:t>Also,</a:t>
            </a:r>
            <a:r>
              <a:rPr sz="2200" spc="-100">
                <a:latin typeface="Calibri"/>
                <a:cs typeface="Calibri"/>
              </a:rPr>
              <a:t> </a:t>
            </a:r>
            <a:r>
              <a:rPr sz="2200" spc="-10">
                <a:latin typeface="Calibri"/>
                <a:cs typeface="Calibri"/>
              </a:rPr>
              <a:t>in  </a:t>
            </a:r>
            <a:r>
              <a:rPr sz="2200" spc="-5">
                <a:latin typeface="Calibri"/>
                <a:cs typeface="Calibri"/>
              </a:rPr>
              <a:t>that </a:t>
            </a:r>
            <a:r>
              <a:rPr sz="2200">
                <a:latin typeface="Calibri"/>
                <a:cs typeface="Calibri"/>
              </a:rPr>
              <a:t>same </a:t>
            </a:r>
            <a:r>
              <a:rPr sz="2200" spc="-40">
                <a:latin typeface="Calibri"/>
                <a:cs typeface="Calibri"/>
              </a:rPr>
              <a:t>year, </a:t>
            </a:r>
            <a:r>
              <a:rPr sz="2200">
                <a:latin typeface="Calibri"/>
                <a:cs typeface="Calibri"/>
              </a:rPr>
              <a:t>his </a:t>
            </a:r>
            <a:r>
              <a:rPr sz="2200" spc="-10">
                <a:latin typeface="Calibri"/>
                <a:cs typeface="Calibri"/>
              </a:rPr>
              <a:t>classic </a:t>
            </a:r>
            <a:r>
              <a:rPr sz="2200" spc="-15">
                <a:latin typeface="Calibri"/>
                <a:cs typeface="Calibri"/>
              </a:rPr>
              <a:t>work, </a:t>
            </a:r>
            <a:r>
              <a:rPr sz="2200">
                <a:latin typeface="Calibri"/>
                <a:cs typeface="Calibri"/>
              </a:rPr>
              <a:t>"Counseling </a:t>
            </a:r>
            <a:r>
              <a:rPr sz="2200" spc="-5">
                <a:latin typeface="Calibri"/>
                <a:cs typeface="Calibri"/>
              </a:rPr>
              <a:t>in </a:t>
            </a:r>
            <a:r>
              <a:rPr sz="2200" spc="-10">
                <a:latin typeface="Calibri"/>
                <a:cs typeface="Calibri"/>
              </a:rPr>
              <a:t>Medical </a:t>
            </a:r>
            <a:r>
              <a:rPr sz="2200" spc="-5">
                <a:latin typeface="Calibri"/>
                <a:cs typeface="Calibri"/>
              </a:rPr>
              <a:t>Genetics"  </a:t>
            </a:r>
            <a:r>
              <a:rPr sz="2200" spc="-20">
                <a:latin typeface="Calibri"/>
                <a:cs typeface="Calibri"/>
              </a:rPr>
              <a:t>was</a:t>
            </a:r>
            <a:r>
              <a:rPr sz="2200" spc="15">
                <a:latin typeface="Calibri"/>
                <a:cs typeface="Calibri"/>
              </a:rPr>
              <a:t> </a:t>
            </a:r>
            <a:r>
              <a:rPr sz="2200">
                <a:latin typeface="Calibri"/>
                <a:cs typeface="Calibri"/>
              </a:rPr>
              <a:t>published</a:t>
            </a:r>
            <a:r>
              <a:rPr sz="2200" smtClean="0">
                <a:latin typeface="Calibri"/>
                <a:cs typeface="Calibri"/>
              </a:rPr>
              <a:t>.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5235" y="491845"/>
            <a:ext cx="4116070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0" spc="20">
                <a:latin typeface="宋体"/>
                <a:cs typeface="宋体"/>
              </a:rPr>
              <a:t>遗传咨询</a:t>
            </a:r>
            <a:r>
              <a:rPr sz="4000" spc="-10">
                <a:latin typeface="宋体"/>
                <a:cs typeface="宋体"/>
              </a:rPr>
              <a:t>因需而生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6244" y="1566595"/>
            <a:ext cx="8000365" cy="4619983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marR="168910" indent="-342900">
              <a:lnSpc>
                <a:spcPct val="81900"/>
              </a:lnSpc>
              <a:spcBef>
                <a:spcPts val="56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950" b="1" spc="10">
                <a:latin typeface="Calibri"/>
                <a:cs typeface="Calibri"/>
              </a:rPr>
              <a:t>Melissa </a:t>
            </a:r>
            <a:r>
              <a:rPr sz="1950" b="1">
                <a:latin typeface="Calibri"/>
                <a:cs typeface="Calibri"/>
              </a:rPr>
              <a:t>Richter </a:t>
            </a:r>
            <a:r>
              <a:rPr sz="1950" b="1" spc="20">
                <a:latin typeface="Calibri"/>
                <a:cs typeface="Calibri"/>
              </a:rPr>
              <a:t>PhD </a:t>
            </a:r>
            <a:r>
              <a:rPr sz="1950" spc="5">
                <a:latin typeface="Calibri"/>
                <a:cs typeface="Calibri"/>
              </a:rPr>
              <a:t>must be credited </a:t>
            </a:r>
            <a:r>
              <a:rPr sz="1950" spc="15">
                <a:latin typeface="Calibri"/>
                <a:cs typeface="Calibri"/>
              </a:rPr>
              <a:t>with </a:t>
            </a:r>
            <a:r>
              <a:rPr sz="1950" spc="10">
                <a:latin typeface="Calibri"/>
                <a:cs typeface="Calibri"/>
              </a:rPr>
              <a:t>the idea </a:t>
            </a:r>
            <a:r>
              <a:rPr sz="1950" spc="20">
                <a:latin typeface="Calibri"/>
                <a:cs typeface="Calibri"/>
              </a:rPr>
              <a:t>of </a:t>
            </a:r>
            <a:r>
              <a:rPr sz="1950" spc="10">
                <a:latin typeface="Calibri"/>
                <a:cs typeface="Calibri"/>
              </a:rPr>
              <a:t>genetic counselor  professionals. </a:t>
            </a:r>
            <a:r>
              <a:rPr sz="1950" spc="15">
                <a:latin typeface="Calibri"/>
                <a:cs typeface="Calibri"/>
              </a:rPr>
              <a:t>Melissa </a:t>
            </a:r>
            <a:r>
              <a:rPr sz="1950" spc="-20">
                <a:latin typeface="Calibri"/>
                <a:cs typeface="Calibri"/>
              </a:rPr>
              <a:t>Richter, </a:t>
            </a:r>
            <a:r>
              <a:rPr sz="1950" spc="15">
                <a:latin typeface="Calibri"/>
                <a:cs typeface="Calibri"/>
              </a:rPr>
              <a:t>an </a:t>
            </a:r>
            <a:r>
              <a:rPr sz="1950" spc="10">
                <a:latin typeface="Calibri"/>
                <a:cs typeface="Calibri"/>
              </a:rPr>
              <a:t>Sarah </a:t>
            </a:r>
            <a:r>
              <a:rPr sz="1950" spc="15">
                <a:latin typeface="Calibri"/>
                <a:cs typeface="Calibri"/>
              </a:rPr>
              <a:t>Lawrence College </a:t>
            </a:r>
            <a:r>
              <a:rPr sz="1950" spc="10">
                <a:latin typeface="Calibri"/>
                <a:cs typeface="Calibri"/>
              </a:rPr>
              <a:t>(SLC) </a:t>
            </a:r>
            <a:r>
              <a:rPr sz="1950">
                <a:latin typeface="Calibri"/>
                <a:cs typeface="Calibri"/>
              </a:rPr>
              <a:t>graduate  </a:t>
            </a:r>
            <a:r>
              <a:rPr sz="1950" spc="15">
                <a:latin typeface="Calibri"/>
                <a:cs typeface="Calibri"/>
              </a:rPr>
              <a:t>who </a:t>
            </a:r>
            <a:r>
              <a:rPr sz="1950" spc="-5">
                <a:latin typeface="Calibri"/>
                <a:cs typeface="Calibri"/>
              </a:rPr>
              <a:t>taught </a:t>
            </a:r>
            <a:r>
              <a:rPr sz="1950" spc="15">
                <a:latin typeface="Calibri"/>
                <a:cs typeface="Calibri"/>
              </a:rPr>
              <a:t>both </a:t>
            </a:r>
            <a:r>
              <a:rPr sz="1950" spc="5">
                <a:latin typeface="Calibri"/>
                <a:cs typeface="Calibri"/>
              </a:rPr>
              <a:t>psychology </a:t>
            </a:r>
            <a:r>
              <a:rPr sz="1950" spc="15">
                <a:latin typeface="Calibri"/>
                <a:cs typeface="Calibri"/>
              </a:rPr>
              <a:t>and biology </a:t>
            </a:r>
            <a:r>
              <a:rPr sz="1950" spc="5">
                <a:latin typeface="Calibri"/>
                <a:cs typeface="Calibri"/>
              </a:rPr>
              <a:t>before </a:t>
            </a:r>
            <a:r>
              <a:rPr sz="1950" spc="15">
                <a:latin typeface="Calibri"/>
                <a:cs typeface="Calibri"/>
              </a:rPr>
              <a:t>becoming </a:t>
            </a:r>
            <a:r>
              <a:rPr sz="1950" spc="10">
                <a:latin typeface="Calibri"/>
                <a:cs typeface="Calibri"/>
              </a:rPr>
              <a:t>Director </a:t>
            </a:r>
            <a:r>
              <a:rPr sz="1950" spc="20">
                <a:latin typeface="Calibri"/>
                <a:cs typeface="Calibri"/>
              </a:rPr>
              <a:t>of  </a:t>
            </a:r>
            <a:r>
              <a:rPr sz="1950">
                <a:latin typeface="Calibri"/>
                <a:cs typeface="Calibri"/>
              </a:rPr>
              <a:t>SLC’s Center </a:t>
            </a:r>
            <a:r>
              <a:rPr sz="1950" spc="5">
                <a:latin typeface="Calibri"/>
                <a:cs typeface="Calibri"/>
              </a:rPr>
              <a:t>for Continuing Education, </a:t>
            </a:r>
            <a:r>
              <a:rPr sz="1950" spc="15">
                <a:latin typeface="Calibri"/>
                <a:cs typeface="Calibri"/>
              </a:rPr>
              <a:t>saw a </a:t>
            </a:r>
            <a:r>
              <a:rPr sz="1950">
                <a:latin typeface="Calibri"/>
                <a:cs typeface="Calibri"/>
              </a:rPr>
              <a:t>great </a:t>
            </a:r>
            <a:r>
              <a:rPr sz="1950" spc="15">
                <a:latin typeface="Calibri"/>
                <a:cs typeface="Calibri"/>
              </a:rPr>
              <a:t>opportunity </a:t>
            </a:r>
            <a:r>
              <a:rPr sz="1950" spc="10">
                <a:latin typeface="Calibri"/>
                <a:cs typeface="Calibri"/>
              </a:rPr>
              <a:t>in this  challenge.</a:t>
            </a:r>
            <a:endParaRPr sz="1950">
              <a:latin typeface="Calibri"/>
              <a:cs typeface="Calibri"/>
            </a:endParaRPr>
          </a:p>
          <a:p>
            <a:pPr marL="354965" indent="-342900">
              <a:lnSpc>
                <a:spcPts val="2130"/>
              </a:lnSpc>
              <a:spcBef>
                <a:spcPts val="7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950" spc="5">
                <a:latin typeface="Calibri"/>
                <a:cs typeface="Calibri"/>
              </a:rPr>
              <a:t>“In </a:t>
            </a:r>
            <a:r>
              <a:rPr sz="1950" spc="10">
                <a:latin typeface="Calibri"/>
                <a:cs typeface="Calibri"/>
              </a:rPr>
              <a:t>the </a:t>
            </a:r>
            <a:r>
              <a:rPr sz="1950">
                <a:latin typeface="Calibri"/>
                <a:cs typeface="Calibri"/>
              </a:rPr>
              <a:t>late </a:t>
            </a:r>
            <a:r>
              <a:rPr sz="1950" spc="-10">
                <a:latin typeface="Calibri"/>
                <a:cs typeface="Calibri"/>
              </a:rPr>
              <a:t>1960’s, </a:t>
            </a:r>
            <a:r>
              <a:rPr sz="1950" spc="15">
                <a:latin typeface="Calibri"/>
                <a:cs typeface="Calibri"/>
              </a:rPr>
              <a:t>a </a:t>
            </a:r>
            <a:r>
              <a:rPr sz="1950" spc="10">
                <a:latin typeface="Calibri"/>
                <a:cs typeface="Calibri"/>
              </a:rPr>
              <a:t>professor </a:t>
            </a:r>
            <a:r>
              <a:rPr sz="1950" spc="-5">
                <a:latin typeface="Calibri"/>
                <a:cs typeface="Calibri"/>
              </a:rPr>
              <a:t>at </a:t>
            </a:r>
            <a:r>
              <a:rPr sz="1950" spc="10">
                <a:latin typeface="Calibri"/>
                <a:cs typeface="Calibri"/>
              </a:rPr>
              <a:t>SLC, </a:t>
            </a:r>
            <a:r>
              <a:rPr sz="1950">
                <a:latin typeface="Calibri"/>
                <a:cs typeface="Calibri"/>
              </a:rPr>
              <a:t>Bronxville </a:t>
            </a:r>
            <a:r>
              <a:rPr sz="1950" spc="15">
                <a:latin typeface="Calibri"/>
                <a:cs typeface="Calibri"/>
              </a:rPr>
              <a:t>NY </a:t>
            </a:r>
            <a:r>
              <a:rPr sz="1950" spc="10">
                <a:latin typeface="Calibri"/>
                <a:cs typeface="Calibri"/>
              </a:rPr>
              <a:t>sensed</a:t>
            </a:r>
            <a:r>
              <a:rPr sz="1950" spc="95">
                <a:latin typeface="Calibri"/>
                <a:cs typeface="Calibri"/>
              </a:rPr>
              <a:t> </a:t>
            </a:r>
            <a:r>
              <a:rPr sz="1950" spc="10">
                <a:latin typeface="Calibri"/>
                <a:cs typeface="Calibri"/>
              </a:rPr>
              <a:t>the </a:t>
            </a:r>
            <a:r>
              <a:rPr sz="1950" spc="15">
                <a:latin typeface="Calibri"/>
                <a:cs typeface="Calibri"/>
              </a:rPr>
              <a:t>need </a:t>
            </a:r>
            <a:r>
              <a:rPr sz="1950" spc="5">
                <a:latin typeface="Calibri"/>
                <a:cs typeface="Calibri"/>
              </a:rPr>
              <a:t>for </a:t>
            </a:r>
            <a:r>
              <a:rPr sz="1950" spc="15">
                <a:latin typeface="Calibri"/>
                <a:cs typeface="Calibri"/>
              </a:rPr>
              <a:t>a</a:t>
            </a:r>
            <a:endParaRPr sz="1950">
              <a:latin typeface="Calibri"/>
              <a:cs typeface="Calibri"/>
            </a:endParaRPr>
          </a:p>
          <a:p>
            <a:pPr marL="354965">
              <a:lnSpc>
                <a:spcPts val="1914"/>
              </a:lnSpc>
            </a:pPr>
            <a:r>
              <a:rPr sz="1950" spc="15">
                <a:latin typeface="Calibri"/>
                <a:cs typeface="Calibri"/>
              </a:rPr>
              <a:t>new </a:t>
            </a:r>
            <a:r>
              <a:rPr sz="1950" spc="10">
                <a:latin typeface="Calibri"/>
                <a:cs typeface="Calibri"/>
              </a:rPr>
              <a:t>type </a:t>
            </a:r>
            <a:r>
              <a:rPr sz="1950" spc="20">
                <a:latin typeface="Calibri"/>
                <a:cs typeface="Calibri"/>
              </a:rPr>
              <a:t>of </a:t>
            </a:r>
            <a:r>
              <a:rPr sz="1950" spc="10">
                <a:latin typeface="Calibri"/>
                <a:cs typeface="Calibri"/>
              </a:rPr>
              <a:t>professional, </a:t>
            </a:r>
            <a:r>
              <a:rPr sz="1950" spc="15">
                <a:latin typeface="Calibri"/>
                <a:cs typeface="Calibri"/>
              </a:rPr>
              <a:t>one </a:t>
            </a:r>
            <a:r>
              <a:rPr sz="1950">
                <a:latin typeface="Calibri"/>
                <a:cs typeface="Calibri"/>
              </a:rPr>
              <a:t>conversant </a:t>
            </a:r>
            <a:r>
              <a:rPr sz="1950" spc="15">
                <a:latin typeface="Calibri"/>
                <a:cs typeface="Calibri"/>
              </a:rPr>
              <a:t>with </a:t>
            </a:r>
            <a:r>
              <a:rPr sz="1950" spc="10">
                <a:latin typeface="Calibri"/>
                <a:cs typeface="Calibri"/>
              </a:rPr>
              <a:t>the </a:t>
            </a:r>
            <a:r>
              <a:rPr sz="1950" spc="5">
                <a:latin typeface="Calibri"/>
                <a:cs typeface="Calibri"/>
              </a:rPr>
              <a:t>manifestations</a:t>
            </a:r>
            <a:r>
              <a:rPr sz="1950" spc="285">
                <a:latin typeface="Calibri"/>
                <a:cs typeface="Calibri"/>
              </a:rPr>
              <a:t> </a:t>
            </a:r>
            <a:r>
              <a:rPr sz="1950" spc="20">
                <a:latin typeface="Calibri"/>
                <a:cs typeface="Calibri"/>
              </a:rPr>
              <a:t>of</a:t>
            </a:r>
            <a:endParaRPr sz="1950">
              <a:latin typeface="Calibri"/>
              <a:cs typeface="Calibri"/>
            </a:endParaRPr>
          </a:p>
          <a:p>
            <a:pPr marL="354965" marR="36195">
              <a:lnSpc>
                <a:spcPct val="81900"/>
              </a:lnSpc>
              <a:spcBef>
                <a:spcPts val="210"/>
              </a:spcBef>
            </a:pPr>
            <a:r>
              <a:rPr sz="1950" spc="10">
                <a:latin typeface="Calibri"/>
                <a:cs typeface="Calibri"/>
              </a:rPr>
              <a:t>genetic disease </a:t>
            </a:r>
            <a:r>
              <a:rPr sz="1950" spc="15">
                <a:latin typeface="Calibri"/>
                <a:cs typeface="Calibri"/>
              </a:rPr>
              <a:t>as </a:t>
            </a:r>
            <a:r>
              <a:rPr sz="1950" spc="10">
                <a:latin typeface="Calibri"/>
                <a:cs typeface="Calibri"/>
              </a:rPr>
              <a:t>were </a:t>
            </a:r>
            <a:r>
              <a:rPr sz="1950" spc="5">
                <a:latin typeface="Calibri"/>
                <a:cs typeface="Calibri"/>
              </a:rPr>
              <a:t>techniques </a:t>
            </a:r>
            <a:r>
              <a:rPr sz="1950" spc="20">
                <a:latin typeface="Calibri"/>
                <a:cs typeface="Calibri"/>
              </a:rPr>
              <a:t>of </a:t>
            </a:r>
            <a:r>
              <a:rPr sz="1950" spc="10">
                <a:latin typeface="Calibri"/>
                <a:cs typeface="Calibri"/>
              </a:rPr>
              <a:t>psychosocial </a:t>
            </a:r>
            <a:r>
              <a:rPr sz="1950" spc="20">
                <a:latin typeface="Calibri"/>
                <a:cs typeface="Calibri"/>
              </a:rPr>
              <a:t>support” </a:t>
            </a:r>
            <a:r>
              <a:rPr sz="1950" spc="5">
                <a:latin typeface="Calibri"/>
                <a:cs typeface="Calibri"/>
              </a:rPr>
              <a:t>(SLC). This  </a:t>
            </a:r>
            <a:r>
              <a:rPr sz="1950" spc="15">
                <a:latin typeface="Calibri"/>
                <a:cs typeface="Calibri"/>
              </a:rPr>
              <a:t>vision </a:t>
            </a:r>
            <a:r>
              <a:rPr sz="1950" spc="5">
                <a:latin typeface="Calibri"/>
                <a:cs typeface="Calibri"/>
              </a:rPr>
              <a:t>evolved </a:t>
            </a:r>
            <a:r>
              <a:rPr sz="1950">
                <a:latin typeface="Calibri"/>
                <a:cs typeface="Calibri"/>
              </a:rPr>
              <a:t>to </a:t>
            </a:r>
            <a:r>
              <a:rPr sz="1950" spc="10">
                <a:latin typeface="Calibri"/>
                <a:cs typeface="Calibri"/>
              </a:rPr>
              <a:t>the </a:t>
            </a:r>
            <a:r>
              <a:rPr sz="1950" spc="5">
                <a:latin typeface="Calibri"/>
                <a:cs typeface="Calibri"/>
              </a:rPr>
              <a:t>establishment </a:t>
            </a:r>
            <a:r>
              <a:rPr sz="1950" spc="20">
                <a:latin typeface="Calibri"/>
                <a:cs typeface="Calibri"/>
              </a:rPr>
              <a:t>of </a:t>
            </a:r>
            <a:r>
              <a:rPr sz="1950" spc="10">
                <a:latin typeface="Calibri"/>
                <a:cs typeface="Calibri"/>
              </a:rPr>
              <a:t>the </a:t>
            </a:r>
            <a:r>
              <a:rPr sz="1950" spc="-5">
                <a:latin typeface="Calibri"/>
                <a:cs typeface="Calibri"/>
              </a:rPr>
              <a:t>first </a:t>
            </a:r>
            <a:r>
              <a:rPr sz="1950" spc="10">
                <a:latin typeface="Calibri"/>
                <a:cs typeface="Calibri"/>
              </a:rPr>
              <a:t>genetic counseling </a:t>
            </a:r>
            <a:r>
              <a:rPr sz="1950" spc="5">
                <a:latin typeface="Calibri"/>
                <a:cs typeface="Calibri"/>
              </a:rPr>
              <a:t>training  </a:t>
            </a:r>
            <a:r>
              <a:rPr sz="1950" spc="10">
                <a:latin typeface="Calibri"/>
                <a:cs typeface="Calibri"/>
              </a:rPr>
              <a:t>program.</a:t>
            </a:r>
            <a:endParaRPr sz="1950">
              <a:latin typeface="Calibri"/>
              <a:cs typeface="Calibri"/>
            </a:endParaRPr>
          </a:p>
          <a:p>
            <a:pPr marL="354965" marR="5080" indent="-342900">
              <a:lnSpc>
                <a:spcPct val="82200"/>
              </a:lnSpc>
              <a:spcBef>
                <a:spcPts val="49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950" spc="-10">
                <a:latin typeface="Calibri"/>
                <a:cs typeface="Calibri"/>
              </a:rPr>
              <a:t>By </a:t>
            </a:r>
            <a:r>
              <a:rPr sz="1950">
                <a:latin typeface="Calibri"/>
                <a:cs typeface="Calibri"/>
              </a:rPr>
              <a:t>1979, </a:t>
            </a:r>
            <a:r>
              <a:rPr sz="1950" spc="10">
                <a:latin typeface="Calibri"/>
                <a:cs typeface="Calibri"/>
              </a:rPr>
              <a:t>the profession </a:t>
            </a:r>
            <a:r>
              <a:rPr sz="1950" spc="20">
                <a:latin typeface="Calibri"/>
                <a:cs typeface="Calibri"/>
              </a:rPr>
              <a:t>of </a:t>
            </a:r>
            <a:r>
              <a:rPr sz="1950" spc="10">
                <a:latin typeface="Calibri"/>
                <a:cs typeface="Calibri"/>
              </a:rPr>
              <a:t>genetic counselors </a:t>
            </a:r>
            <a:r>
              <a:rPr sz="1950" spc="5">
                <a:latin typeface="Calibri"/>
                <a:cs typeface="Calibri"/>
              </a:rPr>
              <a:t>was </a:t>
            </a:r>
            <a:r>
              <a:rPr sz="1950" spc="10">
                <a:latin typeface="Calibri"/>
                <a:cs typeface="Calibri"/>
              </a:rPr>
              <a:t>ready </a:t>
            </a:r>
            <a:r>
              <a:rPr sz="1950">
                <a:latin typeface="Calibri"/>
                <a:cs typeface="Calibri"/>
              </a:rPr>
              <a:t>to </a:t>
            </a:r>
            <a:r>
              <a:rPr sz="1950" spc="5">
                <a:latin typeface="Calibri"/>
                <a:cs typeface="Calibri"/>
              </a:rPr>
              <a:t>establish </a:t>
            </a:r>
            <a:r>
              <a:rPr sz="1950" spc="10">
                <a:latin typeface="Calibri"/>
                <a:cs typeface="Calibri"/>
              </a:rPr>
              <a:t>the  National </a:t>
            </a:r>
            <a:r>
              <a:rPr sz="1950" spc="20">
                <a:latin typeface="Calibri"/>
                <a:cs typeface="Calibri"/>
              </a:rPr>
              <a:t>Society of </a:t>
            </a:r>
            <a:r>
              <a:rPr sz="1950" spc="10">
                <a:latin typeface="Calibri"/>
                <a:cs typeface="Calibri"/>
              </a:rPr>
              <a:t>Genetic Counselors (NSGC). </a:t>
            </a:r>
            <a:r>
              <a:rPr sz="1950" spc="5">
                <a:latin typeface="Calibri"/>
                <a:cs typeface="Calibri"/>
              </a:rPr>
              <a:t>The </a:t>
            </a:r>
            <a:r>
              <a:rPr sz="1950" spc="15">
                <a:latin typeface="Calibri"/>
                <a:cs typeface="Calibri"/>
              </a:rPr>
              <a:t>NSGC </a:t>
            </a:r>
            <a:r>
              <a:rPr sz="1950" spc="10">
                <a:latin typeface="Calibri"/>
                <a:cs typeface="Calibri"/>
              </a:rPr>
              <a:t>is the leading  voice, </a:t>
            </a:r>
            <a:r>
              <a:rPr sz="1950">
                <a:latin typeface="Calibri"/>
                <a:cs typeface="Calibri"/>
              </a:rPr>
              <a:t>authority, </a:t>
            </a:r>
            <a:r>
              <a:rPr sz="1950" spc="15">
                <a:latin typeface="Calibri"/>
                <a:cs typeface="Calibri"/>
              </a:rPr>
              <a:t>and </a:t>
            </a:r>
            <a:r>
              <a:rPr sz="1950">
                <a:latin typeface="Calibri"/>
                <a:cs typeface="Calibri"/>
              </a:rPr>
              <a:t>advocate for </a:t>
            </a:r>
            <a:r>
              <a:rPr sz="1950" spc="10">
                <a:latin typeface="Calibri"/>
                <a:cs typeface="Calibri"/>
              </a:rPr>
              <a:t>the genetic counselor </a:t>
            </a:r>
            <a:r>
              <a:rPr sz="1950" spc="5">
                <a:latin typeface="Calibri"/>
                <a:cs typeface="Calibri"/>
              </a:rPr>
              <a:t>profession. </a:t>
            </a:r>
            <a:r>
              <a:rPr sz="1950" spc="10">
                <a:latin typeface="Calibri"/>
                <a:cs typeface="Calibri"/>
              </a:rPr>
              <a:t>Many  practicing genetic counselors in NYS had </a:t>
            </a:r>
            <a:r>
              <a:rPr sz="1950" spc="15">
                <a:latin typeface="Calibri"/>
                <a:cs typeface="Calibri"/>
              </a:rPr>
              <a:t>critical </a:t>
            </a:r>
            <a:r>
              <a:rPr sz="1950" spc="10">
                <a:latin typeface="Calibri"/>
                <a:cs typeface="Calibri"/>
              </a:rPr>
              <a:t>leadership roles. </a:t>
            </a:r>
            <a:r>
              <a:rPr sz="1950" spc="-80">
                <a:latin typeface="Calibri"/>
                <a:cs typeface="Calibri"/>
              </a:rPr>
              <a:t>To </a:t>
            </a:r>
            <a:r>
              <a:rPr sz="1950" spc="20">
                <a:latin typeface="Calibri"/>
                <a:cs typeface="Calibri"/>
              </a:rPr>
              <a:t>learn  </a:t>
            </a:r>
            <a:r>
              <a:rPr sz="1950" spc="15">
                <a:latin typeface="Calibri"/>
                <a:cs typeface="Calibri"/>
              </a:rPr>
              <a:t>more: Heimler </a:t>
            </a:r>
            <a:r>
              <a:rPr sz="1950" spc="5">
                <a:latin typeface="Calibri"/>
                <a:cs typeface="Calibri"/>
              </a:rPr>
              <a:t>A. </a:t>
            </a:r>
            <a:r>
              <a:rPr sz="1950" spc="10">
                <a:latin typeface="Calibri"/>
                <a:cs typeface="Calibri"/>
              </a:rPr>
              <a:t>An </a:t>
            </a:r>
            <a:r>
              <a:rPr sz="1950" spc="5">
                <a:latin typeface="Calibri"/>
                <a:cs typeface="Calibri"/>
              </a:rPr>
              <a:t>Oral History </a:t>
            </a:r>
            <a:r>
              <a:rPr sz="1950" spc="20">
                <a:latin typeface="Calibri"/>
                <a:cs typeface="Calibri"/>
              </a:rPr>
              <a:t>of </a:t>
            </a:r>
            <a:r>
              <a:rPr sz="1950" spc="10">
                <a:latin typeface="Calibri"/>
                <a:cs typeface="Calibri"/>
              </a:rPr>
              <a:t>the National </a:t>
            </a:r>
            <a:r>
              <a:rPr sz="1950" spc="20">
                <a:latin typeface="Calibri"/>
                <a:cs typeface="Calibri"/>
              </a:rPr>
              <a:t>Society of </a:t>
            </a:r>
            <a:r>
              <a:rPr sz="1950" spc="10">
                <a:latin typeface="Calibri"/>
                <a:cs typeface="Calibri"/>
              </a:rPr>
              <a:t>Genetic  Counselors. J Genet Couns. </a:t>
            </a:r>
            <a:r>
              <a:rPr sz="1950">
                <a:latin typeface="Calibri"/>
                <a:cs typeface="Calibri"/>
              </a:rPr>
              <a:t>1997 </a:t>
            </a:r>
            <a:r>
              <a:rPr sz="1950" spc="10">
                <a:latin typeface="Calibri"/>
                <a:cs typeface="Calibri"/>
              </a:rPr>
              <a:t>September; </a:t>
            </a:r>
            <a:r>
              <a:rPr sz="1950" spc="5">
                <a:latin typeface="Calibri"/>
                <a:cs typeface="Calibri"/>
              </a:rPr>
              <a:t>6(3): </a:t>
            </a:r>
            <a:r>
              <a:rPr sz="1950">
                <a:latin typeface="Calibri"/>
                <a:cs typeface="Calibri"/>
              </a:rPr>
              <a:t>315-336</a:t>
            </a:r>
            <a:r>
              <a:rPr sz="1950" spc="125">
                <a:latin typeface="Calibri"/>
                <a:cs typeface="Calibri"/>
              </a:rPr>
              <a:t> </a:t>
            </a:r>
            <a:r>
              <a:rPr sz="1950" spc="15">
                <a:latin typeface="Calibri"/>
                <a:cs typeface="Calibri"/>
              </a:rPr>
              <a:t>and </a:t>
            </a:r>
            <a:r>
              <a:rPr sz="1950" spc="5">
                <a:latin typeface="Calibri"/>
                <a:cs typeface="Calibri"/>
              </a:rPr>
              <a:t>Rollnick</a:t>
            </a:r>
            <a:endParaRPr sz="1950">
              <a:latin typeface="Calibri"/>
              <a:cs typeface="Calibri"/>
            </a:endParaRPr>
          </a:p>
          <a:p>
            <a:pPr marL="354965">
              <a:lnSpc>
                <a:spcPts val="1705"/>
              </a:lnSpc>
            </a:pPr>
            <a:r>
              <a:rPr sz="1950">
                <a:latin typeface="Calibri"/>
                <a:cs typeface="Calibri"/>
              </a:rPr>
              <a:t>B. </a:t>
            </a:r>
            <a:r>
              <a:rPr sz="1950" spc="10">
                <a:latin typeface="Calibri"/>
                <a:cs typeface="Calibri"/>
              </a:rPr>
              <a:t>the National </a:t>
            </a:r>
            <a:r>
              <a:rPr sz="1950" spc="20">
                <a:latin typeface="Calibri"/>
                <a:cs typeface="Calibri"/>
              </a:rPr>
              <a:t>Society of </a:t>
            </a:r>
            <a:r>
              <a:rPr sz="1950" spc="10">
                <a:latin typeface="Calibri"/>
                <a:cs typeface="Calibri"/>
              </a:rPr>
              <a:t>Genetic Counselors: An Historical</a:t>
            </a:r>
            <a:r>
              <a:rPr sz="1950" spc="210">
                <a:latin typeface="Calibri"/>
                <a:cs typeface="Calibri"/>
              </a:rPr>
              <a:t> </a:t>
            </a:r>
            <a:r>
              <a:rPr sz="1950" spc="5">
                <a:latin typeface="Calibri"/>
                <a:cs typeface="Calibri"/>
              </a:rPr>
              <a:t>Perspective.</a:t>
            </a:r>
            <a:endParaRPr sz="1950">
              <a:latin typeface="Calibri"/>
              <a:cs typeface="Calibri"/>
            </a:endParaRPr>
          </a:p>
          <a:p>
            <a:pPr marL="354965">
              <a:lnSpc>
                <a:spcPts val="2130"/>
              </a:lnSpc>
            </a:pPr>
            <a:r>
              <a:rPr sz="1950" spc="15">
                <a:latin typeface="Calibri"/>
                <a:cs typeface="Calibri"/>
              </a:rPr>
              <a:t>Birth </a:t>
            </a:r>
            <a:r>
              <a:rPr sz="1950" spc="10">
                <a:latin typeface="Calibri"/>
                <a:cs typeface="Calibri"/>
              </a:rPr>
              <a:t>Defects </a:t>
            </a:r>
            <a:r>
              <a:rPr sz="1950" spc="15">
                <a:latin typeface="Calibri"/>
                <a:cs typeface="Calibri"/>
              </a:rPr>
              <a:t>Orig </a:t>
            </a:r>
            <a:r>
              <a:rPr sz="1950" spc="10">
                <a:latin typeface="Calibri"/>
                <a:cs typeface="Calibri"/>
              </a:rPr>
              <a:t>Artic </a:t>
            </a:r>
            <a:r>
              <a:rPr sz="1950" spc="-35">
                <a:latin typeface="Calibri"/>
                <a:cs typeface="Calibri"/>
              </a:rPr>
              <a:t>Ser.</a:t>
            </a:r>
            <a:r>
              <a:rPr sz="1950" spc="100">
                <a:latin typeface="Calibri"/>
                <a:cs typeface="Calibri"/>
              </a:rPr>
              <a:t> </a:t>
            </a:r>
            <a:r>
              <a:rPr sz="1950" spc="5">
                <a:latin typeface="Calibri"/>
                <a:cs typeface="Calibri"/>
              </a:rPr>
              <a:t>1984;20(6):</a:t>
            </a:r>
            <a:r>
              <a:rPr sz="1950" spc="5" smtClean="0">
                <a:latin typeface="Calibri"/>
                <a:cs typeface="Calibri"/>
              </a:rPr>
              <a:t>3-7</a:t>
            </a:r>
            <a:endParaRPr sz="195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9077" y="1607480"/>
            <a:ext cx="4222505" cy="23411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12597" y="4292764"/>
            <a:ext cx="1252270" cy="172968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843404" y="4258626"/>
            <a:ext cx="2899410" cy="801370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0355">
              <a:lnSpc>
                <a:spcPct val="100000"/>
              </a:lnSpc>
              <a:spcBef>
                <a:spcPts val="555"/>
              </a:spcBef>
            </a:pPr>
            <a:r>
              <a:rPr sz="1800" b="1">
                <a:latin typeface="Calibri"/>
                <a:cs typeface="Calibri"/>
              </a:rPr>
              <a:t>US </a:t>
            </a:r>
            <a:r>
              <a:rPr sz="1800" b="1" spc="10">
                <a:latin typeface="Calibri"/>
                <a:cs typeface="Calibri"/>
              </a:rPr>
              <a:t>in </a:t>
            </a:r>
            <a:r>
              <a:rPr sz="1800" b="1" spc="-20">
                <a:latin typeface="Calibri"/>
                <a:cs typeface="Calibri"/>
              </a:rPr>
              <a:t>1968=Today </a:t>
            </a:r>
            <a:r>
              <a:rPr sz="1800" b="1" spc="10">
                <a:latin typeface="Calibri"/>
                <a:cs typeface="Calibri"/>
              </a:rPr>
              <a:t>in</a:t>
            </a:r>
            <a:r>
              <a:rPr sz="1800" b="1" spc="-100">
                <a:latin typeface="Calibri"/>
                <a:cs typeface="Calibri"/>
              </a:rPr>
              <a:t> </a:t>
            </a:r>
            <a:r>
              <a:rPr sz="1800" b="1">
                <a:latin typeface="Calibri"/>
                <a:cs typeface="Calibri"/>
              </a:rPr>
              <a:t>China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2400" b="1">
                <a:latin typeface="Calibri"/>
                <a:cs typeface="Calibri"/>
              </a:rPr>
              <a:t>Diagnosis&gt;&gt;counseling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0273" y="5888600"/>
            <a:ext cx="2411730" cy="925830"/>
          </a:xfrm>
          <a:prstGeom prst="rect">
            <a:avLst/>
          </a:prstGeom>
        </p:spPr>
        <p:txBody>
          <a:bodyPr vert="horz" wrap="square" lIns="0" tIns="1701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0">
              <a:lnSpc>
                <a:spcPct val="100000"/>
              </a:lnSpc>
              <a:spcBef>
                <a:spcPts val="1340"/>
              </a:spcBef>
            </a:pPr>
            <a:r>
              <a:rPr sz="1800" b="1" spc="5">
                <a:latin typeface="Calibri"/>
                <a:cs typeface="Calibri"/>
              </a:rPr>
              <a:t>Melissa </a:t>
            </a:r>
            <a:r>
              <a:rPr sz="1800" b="1" spc="-20">
                <a:latin typeface="Calibri"/>
                <a:cs typeface="Calibri"/>
              </a:rPr>
              <a:t>Richter,</a:t>
            </a:r>
            <a:r>
              <a:rPr sz="1800" b="1" spc="-180">
                <a:latin typeface="Calibri"/>
                <a:cs typeface="Calibri"/>
              </a:rPr>
              <a:t> </a:t>
            </a:r>
            <a:r>
              <a:rPr sz="1800" b="1" spc="-5">
                <a:latin typeface="Calibri"/>
                <a:cs typeface="Calibri"/>
              </a:rPr>
              <a:t>PhD</a:t>
            </a:r>
            <a:endParaRPr sz="1800">
              <a:latin typeface="Calibri"/>
              <a:cs typeface="Calibri"/>
            </a:endParaRPr>
          </a:p>
          <a:p>
            <a:pPr marL="765175" marR="5080" indent="-753110">
              <a:lnSpc>
                <a:spcPts val="1420"/>
              </a:lnSpc>
              <a:spcBef>
                <a:spcPts val="890"/>
              </a:spcBef>
            </a:pPr>
            <a:r>
              <a:rPr sz="1200" b="1" spc="5">
                <a:latin typeface="Calibri"/>
                <a:cs typeface="Calibri"/>
              </a:rPr>
              <a:t>Memo to </a:t>
            </a:r>
            <a:r>
              <a:rPr sz="1200" b="1">
                <a:latin typeface="Calibri"/>
                <a:cs typeface="Calibri"/>
              </a:rPr>
              <a:t>the </a:t>
            </a:r>
            <a:r>
              <a:rPr sz="1200" b="1" spc="-5">
                <a:latin typeface="Calibri"/>
                <a:cs typeface="Calibri"/>
              </a:rPr>
              <a:t>Dean of Sarah</a:t>
            </a:r>
            <a:r>
              <a:rPr sz="1200" b="1" spc="-150">
                <a:latin typeface="Calibri"/>
                <a:cs typeface="Calibri"/>
              </a:rPr>
              <a:t> </a:t>
            </a:r>
            <a:r>
              <a:rPr sz="1200" b="1" spc="-5">
                <a:latin typeface="Calibri"/>
                <a:cs typeface="Calibri"/>
              </a:rPr>
              <a:t>Lawrence  </a:t>
            </a:r>
            <a:r>
              <a:rPr sz="1200" b="1" spc="-10">
                <a:latin typeface="Calibri"/>
                <a:cs typeface="Calibri"/>
              </a:rPr>
              <a:t>College </a:t>
            </a:r>
            <a:r>
              <a:rPr sz="1200" b="1">
                <a:latin typeface="Calibri"/>
                <a:cs typeface="Calibri"/>
              </a:rPr>
              <a:t>-</a:t>
            </a:r>
            <a:r>
              <a:rPr sz="1200" b="1" spc="35">
                <a:latin typeface="Calibri"/>
                <a:cs typeface="Calibri"/>
              </a:rPr>
              <a:t> </a:t>
            </a:r>
            <a:r>
              <a:rPr sz="1200" b="1" spc="-10">
                <a:latin typeface="Calibri"/>
                <a:cs typeface="Calibri"/>
              </a:rPr>
              <a:t>1968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504948" y="550138"/>
            <a:ext cx="4116070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0" spc="20">
                <a:latin typeface="宋体"/>
                <a:cs typeface="宋体"/>
              </a:rPr>
              <a:t>遗传咨询</a:t>
            </a:r>
            <a:r>
              <a:rPr sz="4000" spc="-10">
                <a:latin typeface="宋体"/>
                <a:cs typeface="宋体"/>
              </a:rPr>
              <a:t>因需而生</a:t>
            </a:r>
            <a:endParaRPr sz="40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4978472" y="1696051"/>
            <a:ext cx="3809289" cy="510646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92377" y="491845"/>
            <a:ext cx="6153785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0" spc="20">
                <a:latin typeface="宋体"/>
                <a:cs typeface="宋体"/>
              </a:rPr>
              <a:t>遗传咨询</a:t>
            </a:r>
            <a:r>
              <a:rPr sz="4000" spc="-10">
                <a:latin typeface="宋体"/>
                <a:cs typeface="宋体"/>
              </a:rPr>
              <a:t>在美国的早期发展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6244" y="1647634"/>
            <a:ext cx="7668259" cy="2924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marR="5080" indent="-342900">
              <a:lnSpc>
                <a:spcPct val="98900"/>
              </a:lnSpc>
              <a:spcBef>
                <a:spcPts val="13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美国五十年代有了遗传咨询概念，在六十 年代就呼吁培养专门的遗传咨询师。七十 </a:t>
            </a:r>
            <a:r>
              <a:rPr sz="3200" spc="-10">
                <a:latin typeface="宋体"/>
                <a:cs typeface="宋体"/>
              </a:rPr>
              <a:t>年代初开始培训班并随后成立了专门的委 员会。七十年代末成立了全国范</a:t>
            </a:r>
            <a:r>
              <a:rPr sz="3200" spc="10">
                <a:latin typeface="宋体"/>
                <a:cs typeface="宋体"/>
              </a:rPr>
              <a:t>围</a:t>
            </a:r>
            <a:r>
              <a:rPr sz="3200" spc="-10">
                <a:latin typeface="宋体"/>
                <a:cs typeface="宋体"/>
              </a:rPr>
              <a:t>的美国 </a:t>
            </a:r>
            <a:r>
              <a:rPr sz="3200" spc="-15">
                <a:latin typeface="宋体"/>
                <a:cs typeface="宋体"/>
              </a:rPr>
              <a:t>遗</a:t>
            </a:r>
            <a:r>
              <a:rPr sz="3200" spc="-10">
                <a:latin typeface="宋体"/>
                <a:cs typeface="宋体"/>
              </a:rPr>
              <a:t>传咨询师学会</a:t>
            </a:r>
            <a:r>
              <a:rPr sz="3200" spc="-15">
                <a:latin typeface="宋体"/>
                <a:cs typeface="宋体"/>
              </a:rPr>
              <a:t>（</a:t>
            </a:r>
            <a:r>
              <a:rPr sz="3200" spc="-15">
                <a:latin typeface="Calibri"/>
                <a:cs typeface="Calibri"/>
              </a:rPr>
              <a:t>National</a:t>
            </a:r>
            <a:r>
              <a:rPr sz="3200" spc="125">
                <a:latin typeface="Calibri"/>
                <a:cs typeface="Calibri"/>
              </a:rPr>
              <a:t> </a:t>
            </a:r>
            <a:r>
              <a:rPr sz="3200" spc="-10">
                <a:latin typeface="Calibri"/>
                <a:cs typeface="Calibri"/>
              </a:rPr>
              <a:t>Society</a:t>
            </a:r>
            <a:r>
              <a:rPr sz="3200" spc="15">
                <a:latin typeface="Calibri"/>
                <a:cs typeface="Calibri"/>
              </a:rPr>
              <a:t> </a:t>
            </a:r>
            <a:r>
              <a:rPr sz="3200" spc="-15">
                <a:latin typeface="Calibri"/>
                <a:cs typeface="Calibri"/>
              </a:rPr>
              <a:t>of  </a:t>
            </a:r>
            <a:r>
              <a:rPr sz="3200" spc="-5">
                <a:latin typeface="Calibri"/>
                <a:cs typeface="Calibri"/>
              </a:rPr>
              <a:t>Genetic </a:t>
            </a:r>
            <a:r>
              <a:rPr sz="3200" spc="-20">
                <a:latin typeface="Calibri"/>
                <a:cs typeface="Calibri"/>
              </a:rPr>
              <a:t>Counselors</a:t>
            </a:r>
            <a:r>
              <a:rPr sz="3200" spc="-20">
                <a:latin typeface="宋体"/>
                <a:cs typeface="宋体"/>
              </a:rPr>
              <a:t>，</a:t>
            </a:r>
            <a:r>
              <a:rPr sz="3200" spc="-770">
                <a:latin typeface="宋体"/>
                <a:cs typeface="宋体"/>
              </a:rPr>
              <a:t> </a:t>
            </a:r>
            <a:r>
              <a:rPr sz="3200" spc="-10">
                <a:latin typeface="Calibri"/>
                <a:cs typeface="Calibri"/>
              </a:rPr>
              <a:t>NSGC</a:t>
            </a:r>
            <a:r>
              <a:rPr sz="3200" spc="-10">
                <a:latin typeface="宋体"/>
                <a:cs typeface="宋体"/>
              </a:rPr>
              <a:t>）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3925" y="728129"/>
            <a:ext cx="7909559" cy="874394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80010" marR="5080" indent="-67945">
              <a:lnSpc>
                <a:spcPts val="3160"/>
              </a:lnSpc>
              <a:spcBef>
                <a:spcPts val="480"/>
              </a:spcBef>
            </a:pPr>
            <a:r>
              <a:rPr sz="2900" b="0" spc="120">
                <a:latin typeface="Arial"/>
                <a:cs typeface="Arial"/>
              </a:rPr>
              <a:t>1975</a:t>
            </a:r>
            <a:r>
              <a:rPr sz="2900" b="0" spc="-135">
                <a:latin typeface="Arial"/>
                <a:cs typeface="Arial"/>
              </a:rPr>
              <a:t> </a:t>
            </a:r>
            <a:r>
              <a:rPr sz="2900" b="0" spc="75">
                <a:latin typeface="Arial"/>
                <a:cs typeface="Arial"/>
              </a:rPr>
              <a:t>ASHG</a:t>
            </a:r>
            <a:r>
              <a:rPr sz="2900" b="0" spc="-105">
                <a:latin typeface="Arial"/>
                <a:cs typeface="Arial"/>
              </a:rPr>
              <a:t> </a:t>
            </a:r>
            <a:r>
              <a:rPr sz="2900" b="0" spc="145">
                <a:latin typeface="Arial"/>
                <a:cs typeface="Arial"/>
              </a:rPr>
              <a:t>Definition</a:t>
            </a:r>
            <a:r>
              <a:rPr sz="2900" b="0" spc="-165">
                <a:latin typeface="Arial"/>
                <a:cs typeface="Arial"/>
              </a:rPr>
              <a:t> </a:t>
            </a:r>
            <a:r>
              <a:rPr sz="2900" b="0" spc="155">
                <a:latin typeface="Arial"/>
                <a:cs typeface="Arial"/>
              </a:rPr>
              <a:t>of</a:t>
            </a:r>
            <a:r>
              <a:rPr sz="2900" b="0" spc="204">
                <a:latin typeface="Arial"/>
                <a:cs typeface="Arial"/>
              </a:rPr>
              <a:t> </a:t>
            </a:r>
            <a:r>
              <a:rPr sz="2900" b="0" spc="150">
                <a:latin typeface="Arial"/>
                <a:cs typeface="Arial"/>
              </a:rPr>
              <a:t>Genetic</a:t>
            </a:r>
            <a:r>
              <a:rPr sz="2900" b="0" spc="-130">
                <a:latin typeface="Arial"/>
                <a:cs typeface="Arial"/>
              </a:rPr>
              <a:t> </a:t>
            </a:r>
            <a:r>
              <a:rPr sz="2900" b="0" spc="160">
                <a:latin typeface="Arial"/>
                <a:cs typeface="Arial"/>
              </a:rPr>
              <a:t>counseling  </a:t>
            </a:r>
            <a:r>
              <a:rPr sz="2900" b="0" spc="75">
                <a:latin typeface="Arial"/>
                <a:cs typeface="Arial"/>
              </a:rPr>
              <a:t>(</a:t>
            </a:r>
            <a:r>
              <a:rPr sz="3050" b="0" i="1" spc="75">
                <a:latin typeface="Arial"/>
                <a:cs typeface="Arial"/>
              </a:rPr>
              <a:t>Ad</a:t>
            </a:r>
            <a:r>
              <a:rPr sz="3050" b="0" i="1" spc="-150">
                <a:latin typeface="Arial"/>
                <a:cs typeface="Arial"/>
              </a:rPr>
              <a:t> </a:t>
            </a:r>
            <a:r>
              <a:rPr sz="3050" b="0" i="1" spc="90">
                <a:latin typeface="Arial"/>
                <a:cs typeface="Arial"/>
              </a:rPr>
              <a:t>Hoc</a:t>
            </a:r>
            <a:r>
              <a:rPr sz="3050" b="0" i="1" spc="-125">
                <a:latin typeface="Arial"/>
                <a:cs typeface="Arial"/>
              </a:rPr>
              <a:t> </a:t>
            </a:r>
            <a:r>
              <a:rPr sz="2900" b="0" spc="150">
                <a:latin typeface="Arial"/>
                <a:cs typeface="Arial"/>
              </a:rPr>
              <a:t>Committee</a:t>
            </a:r>
            <a:r>
              <a:rPr sz="2900" b="0" spc="-185">
                <a:latin typeface="Arial"/>
                <a:cs typeface="Arial"/>
              </a:rPr>
              <a:t> </a:t>
            </a:r>
            <a:r>
              <a:rPr sz="2900" b="0" spc="150">
                <a:latin typeface="Arial"/>
                <a:cs typeface="Arial"/>
              </a:rPr>
              <a:t>on</a:t>
            </a:r>
            <a:r>
              <a:rPr sz="2900" b="0" spc="-120">
                <a:latin typeface="Arial"/>
                <a:cs typeface="Arial"/>
              </a:rPr>
              <a:t> </a:t>
            </a:r>
            <a:r>
              <a:rPr sz="2900" b="0" spc="155">
                <a:latin typeface="Arial"/>
                <a:cs typeface="Arial"/>
              </a:rPr>
              <a:t>Genetic</a:t>
            </a:r>
            <a:r>
              <a:rPr sz="2900" b="0" spc="-125">
                <a:latin typeface="Arial"/>
                <a:cs typeface="Arial"/>
              </a:rPr>
              <a:t> </a:t>
            </a:r>
            <a:r>
              <a:rPr sz="2900" b="0" spc="130">
                <a:latin typeface="Arial"/>
                <a:cs typeface="Arial"/>
              </a:rPr>
              <a:t>Counseling)</a:t>
            </a:r>
            <a:endParaRPr sz="29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6455" y="2072601"/>
            <a:ext cx="7886065" cy="25895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marR="5080" indent="-342900">
              <a:lnSpc>
                <a:spcPct val="100099"/>
              </a:lnSpc>
              <a:spcBef>
                <a:spcPts val="100"/>
              </a:spcBef>
              <a:buFont typeface="Arial"/>
              <a:buChar char="•"/>
              <a:tabLst>
                <a:tab pos="354965"/>
                <a:tab pos="355600"/>
                <a:tab pos="4476750"/>
              </a:tabLst>
            </a:pPr>
            <a:r>
              <a:rPr sz="2800" spc="-5">
                <a:latin typeface="Calibri"/>
                <a:cs typeface="Calibri"/>
              </a:rPr>
              <a:t>Genetic counseling </a:t>
            </a:r>
            <a:r>
              <a:rPr sz="2800">
                <a:latin typeface="Calibri"/>
                <a:cs typeface="Calibri"/>
              </a:rPr>
              <a:t>is a </a:t>
            </a:r>
            <a:r>
              <a:rPr sz="2800" u="heavy" spc="-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communication </a:t>
            </a:r>
            <a:r>
              <a:rPr sz="2800" u="heavy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process </a:t>
            </a:r>
            <a:r>
              <a:rPr sz="2800" spc="-10">
                <a:latin typeface="Calibri"/>
                <a:cs typeface="Calibri"/>
              </a:rPr>
              <a:t> </a:t>
            </a:r>
            <a:r>
              <a:rPr sz="2800" spc="-5">
                <a:latin typeface="Calibri"/>
                <a:cs typeface="Calibri"/>
              </a:rPr>
              <a:t>which </a:t>
            </a:r>
            <a:r>
              <a:rPr sz="2800">
                <a:latin typeface="Calibri"/>
                <a:cs typeface="Calibri"/>
              </a:rPr>
              <a:t>deals </a:t>
            </a:r>
            <a:r>
              <a:rPr sz="2800" spc="-10">
                <a:latin typeface="Calibri"/>
                <a:cs typeface="Calibri"/>
              </a:rPr>
              <a:t>with </a:t>
            </a:r>
            <a:r>
              <a:rPr sz="2800" spc="-5">
                <a:latin typeface="Calibri"/>
                <a:cs typeface="Calibri"/>
              </a:rPr>
              <a:t>the </a:t>
            </a:r>
            <a:r>
              <a:rPr sz="2800" spc="5">
                <a:latin typeface="Calibri"/>
                <a:cs typeface="Calibri"/>
              </a:rPr>
              <a:t>human </a:t>
            </a:r>
            <a:r>
              <a:rPr sz="2800" spc="-5">
                <a:latin typeface="Calibri"/>
                <a:cs typeface="Calibri"/>
              </a:rPr>
              <a:t>problems </a:t>
            </a:r>
            <a:r>
              <a:rPr sz="2800" spc="-10">
                <a:latin typeface="Calibri"/>
                <a:cs typeface="Calibri"/>
              </a:rPr>
              <a:t>associated  with </a:t>
            </a:r>
            <a:r>
              <a:rPr sz="2800">
                <a:latin typeface="Calibri"/>
                <a:cs typeface="Calibri"/>
              </a:rPr>
              <a:t>the </a:t>
            </a:r>
            <a:r>
              <a:rPr sz="2800" spc="-5">
                <a:latin typeface="Calibri"/>
                <a:cs typeface="Calibri"/>
              </a:rPr>
              <a:t>occurrence </a:t>
            </a:r>
            <a:r>
              <a:rPr sz="2800" spc="5">
                <a:latin typeface="Calibri"/>
                <a:cs typeface="Calibri"/>
              </a:rPr>
              <a:t>or </a:t>
            </a:r>
            <a:r>
              <a:rPr sz="2800">
                <a:latin typeface="Calibri"/>
                <a:cs typeface="Calibri"/>
              </a:rPr>
              <a:t>risk of </a:t>
            </a:r>
            <a:r>
              <a:rPr sz="2800" spc="-5">
                <a:latin typeface="Calibri"/>
                <a:cs typeface="Calibri"/>
              </a:rPr>
              <a:t>occurrence </a:t>
            </a:r>
            <a:r>
              <a:rPr sz="2800">
                <a:latin typeface="Calibri"/>
                <a:cs typeface="Calibri"/>
              </a:rPr>
              <a:t>of a  </a:t>
            </a:r>
            <a:r>
              <a:rPr sz="2800" u="heavy" spc="-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genetic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disorder</a:t>
            </a:r>
            <a:r>
              <a:rPr sz="2800">
                <a:latin typeface="Calibri"/>
                <a:cs typeface="Calibri"/>
              </a:rPr>
              <a:t> in</a:t>
            </a:r>
            <a:r>
              <a:rPr sz="2800" spc="10">
                <a:latin typeface="Calibri"/>
                <a:cs typeface="Calibri"/>
              </a:rPr>
              <a:t> </a:t>
            </a:r>
            <a:r>
              <a:rPr sz="2800">
                <a:latin typeface="Calibri"/>
                <a:cs typeface="Calibri"/>
              </a:rPr>
              <a:t>a</a:t>
            </a:r>
            <a:r>
              <a:rPr sz="2800" spc="20">
                <a:latin typeface="Calibri"/>
                <a:cs typeface="Calibri"/>
              </a:rPr>
              <a:t> </a:t>
            </a:r>
            <a:r>
              <a:rPr sz="2800" spc="-40">
                <a:latin typeface="Calibri"/>
                <a:cs typeface="Calibri"/>
              </a:rPr>
              <a:t>family.	</a:t>
            </a:r>
            <a:r>
              <a:rPr sz="2800" spc="10">
                <a:latin typeface="Calibri"/>
                <a:cs typeface="Calibri"/>
              </a:rPr>
              <a:t>The </a:t>
            </a:r>
            <a:r>
              <a:rPr sz="2800" spc="-10">
                <a:latin typeface="Calibri"/>
                <a:cs typeface="Calibri"/>
              </a:rPr>
              <a:t>process </a:t>
            </a:r>
            <a:r>
              <a:rPr sz="2800" spc="-15">
                <a:latin typeface="Calibri"/>
                <a:cs typeface="Calibri"/>
              </a:rPr>
              <a:t>involves</a:t>
            </a:r>
            <a:r>
              <a:rPr sz="2800" spc="-125">
                <a:latin typeface="Calibri"/>
                <a:cs typeface="Calibri"/>
              </a:rPr>
              <a:t> </a:t>
            </a:r>
            <a:r>
              <a:rPr sz="2800">
                <a:latin typeface="Calibri"/>
                <a:cs typeface="Calibri"/>
              </a:rPr>
              <a:t>an  </a:t>
            </a:r>
            <a:r>
              <a:rPr sz="2800" spc="-25">
                <a:latin typeface="Calibri"/>
                <a:cs typeface="Calibri"/>
              </a:rPr>
              <a:t>attempt </a:t>
            </a:r>
            <a:r>
              <a:rPr sz="2800" spc="5">
                <a:latin typeface="Calibri"/>
                <a:cs typeface="Calibri"/>
              </a:rPr>
              <a:t>by one </a:t>
            </a:r>
            <a:r>
              <a:rPr sz="2800">
                <a:latin typeface="Calibri"/>
                <a:cs typeface="Calibri"/>
              </a:rPr>
              <a:t>or </a:t>
            </a:r>
            <a:r>
              <a:rPr sz="2800" spc="-5">
                <a:latin typeface="Calibri"/>
                <a:cs typeface="Calibri"/>
              </a:rPr>
              <a:t>more appropriately </a:t>
            </a:r>
            <a:r>
              <a:rPr sz="2800" u="heavy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trained </a:t>
            </a:r>
            <a:r>
              <a:rPr sz="2800" spc="-10">
                <a:latin typeface="Calibri"/>
                <a:cs typeface="Calibri"/>
              </a:rPr>
              <a:t> </a:t>
            </a:r>
            <a:r>
              <a:rPr sz="2800" u="heavy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persons</a:t>
            </a:r>
            <a:r>
              <a:rPr sz="2800" spc="-5">
                <a:latin typeface="Calibri"/>
                <a:cs typeface="Calibri"/>
              </a:rPr>
              <a:t> </a:t>
            </a:r>
            <a:r>
              <a:rPr sz="2800" spc="-30">
                <a:latin typeface="Calibri"/>
                <a:cs typeface="Calibri"/>
              </a:rPr>
              <a:t>to </a:t>
            </a:r>
            <a:r>
              <a:rPr sz="2800">
                <a:latin typeface="Calibri"/>
                <a:cs typeface="Calibri"/>
              </a:rPr>
              <a:t>help </a:t>
            </a:r>
            <a:r>
              <a:rPr sz="2800" spc="-5">
                <a:latin typeface="Calibri"/>
                <a:cs typeface="Calibri"/>
              </a:rPr>
              <a:t>the </a:t>
            </a:r>
            <a:r>
              <a:rPr sz="2800" spc="5">
                <a:latin typeface="Calibri"/>
                <a:cs typeface="Calibri"/>
              </a:rPr>
              <a:t>individual </a:t>
            </a:r>
            <a:r>
              <a:rPr sz="2800">
                <a:latin typeface="Calibri"/>
                <a:cs typeface="Calibri"/>
              </a:rPr>
              <a:t>or </a:t>
            </a:r>
            <a:r>
              <a:rPr sz="2800" spc="-15">
                <a:latin typeface="Calibri"/>
                <a:cs typeface="Calibri"/>
              </a:rPr>
              <a:t>family</a:t>
            </a:r>
            <a:r>
              <a:rPr sz="2800" spc="-135">
                <a:latin typeface="Calibri"/>
                <a:cs typeface="Calibri"/>
              </a:rPr>
              <a:t> </a:t>
            </a:r>
            <a:r>
              <a:rPr sz="2800" spc="-10">
                <a:latin typeface="Calibri"/>
                <a:cs typeface="Calibri"/>
              </a:rPr>
              <a:t>to…..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43736" y="1689087"/>
            <a:ext cx="6893559" cy="497967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marR="13970" indent="-342900">
              <a:lnSpc>
                <a:spcPct val="81500"/>
              </a:lnSpc>
              <a:spcBef>
                <a:spcPts val="6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50">
                <a:latin typeface="Calibri"/>
                <a:cs typeface="Calibri"/>
              </a:rPr>
              <a:t>1) </a:t>
            </a:r>
            <a:r>
              <a:rPr sz="2450" u="heavy" spc="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Comprehend </a:t>
            </a:r>
            <a:r>
              <a:rPr sz="2450" u="heavy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 </a:t>
            </a:r>
            <a:r>
              <a:rPr sz="2450" u="heavy" spc="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medical </a:t>
            </a:r>
            <a:r>
              <a:rPr sz="2450" u="heavy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facts</a:t>
            </a:r>
            <a:r>
              <a:rPr sz="2450">
                <a:latin typeface="Calibri"/>
                <a:cs typeface="Calibri"/>
              </a:rPr>
              <a:t> </a:t>
            </a:r>
            <a:r>
              <a:rPr sz="2450" spc="15">
                <a:latin typeface="Calibri"/>
                <a:cs typeface="Calibri"/>
              </a:rPr>
              <a:t>including </a:t>
            </a:r>
            <a:r>
              <a:rPr sz="2450" spc="10">
                <a:latin typeface="Calibri"/>
                <a:cs typeface="Calibri"/>
              </a:rPr>
              <a:t>the  diagnosis, probable </a:t>
            </a:r>
            <a:r>
              <a:rPr sz="2450" spc="-5">
                <a:latin typeface="Calibri"/>
                <a:cs typeface="Calibri"/>
              </a:rPr>
              <a:t>course </a:t>
            </a:r>
            <a:r>
              <a:rPr sz="2450" spc="10">
                <a:latin typeface="Calibri"/>
                <a:cs typeface="Calibri"/>
              </a:rPr>
              <a:t>of the </a:t>
            </a:r>
            <a:r>
              <a:rPr sz="2450" spc="-20">
                <a:latin typeface="Calibri"/>
                <a:cs typeface="Calibri"/>
              </a:rPr>
              <a:t>disorder, </a:t>
            </a:r>
            <a:r>
              <a:rPr sz="2450" spc="20">
                <a:latin typeface="Calibri"/>
                <a:cs typeface="Calibri"/>
              </a:rPr>
              <a:t>and </a:t>
            </a:r>
            <a:r>
              <a:rPr sz="2450" spc="10">
                <a:latin typeface="Calibri"/>
                <a:cs typeface="Calibri"/>
              </a:rPr>
              <a:t>the  available</a:t>
            </a:r>
            <a:r>
              <a:rPr sz="2450" spc="5">
                <a:latin typeface="Calibri"/>
                <a:cs typeface="Calibri"/>
              </a:rPr>
              <a:t> </a:t>
            </a:r>
            <a:r>
              <a:rPr sz="2450" spc="10">
                <a:latin typeface="Calibri"/>
                <a:cs typeface="Calibri"/>
              </a:rPr>
              <a:t>management,</a:t>
            </a:r>
            <a:endParaRPr sz="2450">
              <a:latin typeface="Calibri"/>
              <a:cs typeface="Calibri"/>
            </a:endParaRPr>
          </a:p>
          <a:p>
            <a:pPr marL="354965" marR="206375" indent="-342900">
              <a:lnSpc>
                <a:spcPct val="81500"/>
              </a:lnSpc>
              <a:spcBef>
                <a:spcPts val="61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50">
                <a:latin typeface="Calibri"/>
                <a:cs typeface="Calibri"/>
              </a:rPr>
              <a:t>2) </a:t>
            </a:r>
            <a:r>
              <a:rPr sz="2450" u="heavy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appreciate </a:t>
            </a:r>
            <a:r>
              <a:rPr sz="2450" u="heavy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 </a:t>
            </a:r>
            <a:r>
              <a:rPr sz="2450" u="heavy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way</a:t>
            </a:r>
            <a:r>
              <a:rPr sz="2450" spc="-5">
                <a:latin typeface="Calibri"/>
                <a:cs typeface="Calibri"/>
              </a:rPr>
              <a:t> </a:t>
            </a:r>
            <a:r>
              <a:rPr sz="2450" spc="5">
                <a:latin typeface="Calibri"/>
                <a:cs typeface="Calibri"/>
              </a:rPr>
              <a:t>heredity </a:t>
            </a:r>
            <a:r>
              <a:rPr sz="2450">
                <a:latin typeface="Calibri"/>
                <a:cs typeface="Calibri"/>
              </a:rPr>
              <a:t>contributes </a:t>
            </a:r>
            <a:r>
              <a:rPr sz="2450" spc="-15">
                <a:latin typeface="Calibri"/>
                <a:cs typeface="Calibri"/>
              </a:rPr>
              <a:t>to </a:t>
            </a:r>
            <a:r>
              <a:rPr sz="2450" spc="5">
                <a:latin typeface="Calibri"/>
                <a:cs typeface="Calibri"/>
              </a:rPr>
              <a:t>the  </a:t>
            </a:r>
            <a:r>
              <a:rPr sz="2450">
                <a:latin typeface="Calibri"/>
                <a:cs typeface="Calibri"/>
              </a:rPr>
              <a:t>disorder </a:t>
            </a:r>
            <a:r>
              <a:rPr sz="2450" spc="20">
                <a:latin typeface="Calibri"/>
                <a:cs typeface="Calibri"/>
              </a:rPr>
              <a:t>and </a:t>
            </a:r>
            <a:r>
              <a:rPr sz="2450" u="heavy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 </a:t>
            </a:r>
            <a:r>
              <a:rPr sz="2450" u="heavy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risk </a:t>
            </a:r>
            <a:r>
              <a:rPr sz="2450" u="heavy" spc="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of </a:t>
            </a:r>
            <a:r>
              <a:rPr sz="2450" u="heavy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recurrence</a:t>
            </a:r>
            <a:r>
              <a:rPr sz="2450" spc="5">
                <a:latin typeface="Calibri"/>
                <a:cs typeface="Calibri"/>
              </a:rPr>
              <a:t> </a:t>
            </a:r>
            <a:r>
              <a:rPr sz="2450" spc="10">
                <a:latin typeface="Calibri"/>
                <a:cs typeface="Calibri"/>
              </a:rPr>
              <a:t>in specified  </a:t>
            </a:r>
            <a:r>
              <a:rPr sz="2450" spc="-5">
                <a:latin typeface="Calibri"/>
                <a:cs typeface="Calibri"/>
              </a:rPr>
              <a:t>relatives,</a:t>
            </a:r>
            <a:endParaRPr sz="2450">
              <a:latin typeface="Calibri"/>
              <a:cs typeface="Calibri"/>
            </a:endParaRPr>
          </a:p>
          <a:p>
            <a:pPr marL="354965" marR="43180" indent="-342900">
              <a:lnSpc>
                <a:spcPts val="2380"/>
              </a:lnSpc>
              <a:spcBef>
                <a:spcPts val="62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50">
                <a:latin typeface="Calibri"/>
                <a:cs typeface="Calibri"/>
              </a:rPr>
              <a:t>3) </a:t>
            </a:r>
            <a:r>
              <a:rPr sz="2450" u="heavy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understand </a:t>
            </a:r>
            <a:r>
              <a:rPr sz="2450" u="heavy" spc="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 </a:t>
            </a:r>
            <a:r>
              <a:rPr sz="2450" u="heavy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alternatives</a:t>
            </a:r>
            <a:r>
              <a:rPr sz="2450">
                <a:latin typeface="Calibri"/>
                <a:cs typeface="Calibri"/>
              </a:rPr>
              <a:t> </a:t>
            </a:r>
            <a:r>
              <a:rPr sz="2450" spc="-10">
                <a:latin typeface="Calibri"/>
                <a:cs typeface="Calibri"/>
              </a:rPr>
              <a:t>for </a:t>
            </a:r>
            <a:r>
              <a:rPr sz="2450" spc="15">
                <a:latin typeface="Calibri"/>
                <a:cs typeface="Calibri"/>
              </a:rPr>
              <a:t>dealing </a:t>
            </a:r>
            <a:r>
              <a:rPr sz="2450" spc="5">
                <a:latin typeface="Calibri"/>
                <a:cs typeface="Calibri"/>
              </a:rPr>
              <a:t>with </a:t>
            </a:r>
            <a:r>
              <a:rPr sz="2450" spc="10">
                <a:latin typeface="Calibri"/>
                <a:cs typeface="Calibri"/>
              </a:rPr>
              <a:t>the  </a:t>
            </a:r>
            <a:r>
              <a:rPr sz="2450">
                <a:latin typeface="Calibri"/>
                <a:cs typeface="Calibri"/>
              </a:rPr>
              <a:t>risk </a:t>
            </a:r>
            <a:r>
              <a:rPr sz="2450" spc="10">
                <a:latin typeface="Calibri"/>
                <a:cs typeface="Calibri"/>
              </a:rPr>
              <a:t>of </a:t>
            </a:r>
            <a:r>
              <a:rPr sz="2450" spc="5">
                <a:latin typeface="Calibri"/>
                <a:cs typeface="Calibri"/>
              </a:rPr>
              <a:t>recurrence </a:t>
            </a:r>
            <a:r>
              <a:rPr sz="2450" spc="10">
                <a:latin typeface="Calibri"/>
                <a:cs typeface="Calibri"/>
              </a:rPr>
              <a:t>in specified</a:t>
            </a:r>
            <a:r>
              <a:rPr sz="2450" spc="245">
                <a:latin typeface="Calibri"/>
                <a:cs typeface="Calibri"/>
              </a:rPr>
              <a:t> </a:t>
            </a:r>
            <a:r>
              <a:rPr sz="2450" spc="-5">
                <a:latin typeface="Calibri"/>
                <a:cs typeface="Calibri"/>
              </a:rPr>
              <a:t>relatives</a:t>
            </a:r>
            <a:endParaRPr sz="2450">
              <a:latin typeface="Calibri"/>
              <a:cs typeface="Calibri"/>
            </a:endParaRPr>
          </a:p>
          <a:p>
            <a:pPr marL="354965" marR="5080" indent="-342900" algn="just">
              <a:lnSpc>
                <a:spcPct val="81700"/>
              </a:lnSpc>
              <a:spcBef>
                <a:spcPts val="625"/>
              </a:spcBef>
              <a:buFont typeface="Arial"/>
              <a:buChar char="•"/>
              <a:tabLst>
                <a:tab pos="355600"/>
              </a:tabLst>
            </a:pPr>
            <a:r>
              <a:rPr sz="2450">
                <a:latin typeface="Calibri"/>
                <a:cs typeface="Calibri"/>
              </a:rPr>
              <a:t>4) </a:t>
            </a:r>
            <a:r>
              <a:rPr sz="2450" u="heavy" spc="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choose </a:t>
            </a:r>
            <a:r>
              <a:rPr sz="2450" u="heavy" spc="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 </a:t>
            </a:r>
            <a:r>
              <a:rPr sz="2450" u="heavy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course </a:t>
            </a:r>
            <a:r>
              <a:rPr sz="2450" u="heavy" spc="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of </a:t>
            </a:r>
            <a:r>
              <a:rPr sz="2450" u="heavy" spc="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action</a:t>
            </a:r>
            <a:r>
              <a:rPr sz="2450" spc="15">
                <a:latin typeface="Calibri"/>
                <a:cs typeface="Calibri"/>
              </a:rPr>
              <a:t> which seems </a:t>
            </a:r>
            <a:r>
              <a:rPr sz="2450" spc="-15">
                <a:latin typeface="Calibri"/>
                <a:cs typeface="Calibri"/>
              </a:rPr>
              <a:t>to </a:t>
            </a:r>
            <a:r>
              <a:rPr sz="2450" spc="10">
                <a:latin typeface="Calibri"/>
                <a:cs typeface="Calibri"/>
              </a:rPr>
              <a:t>them  </a:t>
            </a:r>
            <a:r>
              <a:rPr sz="2450">
                <a:latin typeface="Calibri"/>
                <a:cs typeface="Calibri"/>
              </a:rPr>
              <a:t>appropriate </a:t>
            </a:r>
            <a:r>
              <a:rPr sz="2450" spc="10">
                <a:latin typeface="Calibri"/>
                <a:cs typeface="Calibri"/>
              </a:rPr>
              <a:t>in their </a:t>
            </a:r>
            <a:r>
              <a:rPr sz="2450" spc="15">
                <a:latin typeface="Calibri"/>
                <a:cs typeface="Calibri"/>
              </a:rPr>
              <a:t>view </a:t>
            </a:r>
            <a:r>
              <a:rPr sz="2450" spc="10">
                <a:latin typeface="Calibri"/>
                <a:cs typeface="Calibri"/>
              </a:rPr>
              <a:t>of their </a:t>
            </a:r>
            <a:r>
              <a:rPr sz="2450">
                <a:latin typeface="Calibri"/>
                <a:cs typeface="Calibri"/>
              </a:rPr>
              <a:t>risk, </a:t>
            </a:r>
            <a:r>
              <a:rPr sz="2450" spc="10">
                <a:latin typeface="Calibri"/>
                <a:cs typeface="Calibri"/>
              </a:rPr>
              <a:t>their </a:t>
            </a:r>
            <a:r>
              <a:rPr sz="2450" spc="5">
                <a:latin typeface="Calibri"/>
                <a:cs typeface="Calibri"/>
              </a:rPr>
              <a:t>family  </a:t>
            </a:r>
            <a:r>
              <a:rPr sz="2450" spc="10">
                <a:latin typeface="Calibri"/>
                <a:cs typeface="Calibri"/>
              </a:rPr>
              <a:t>goals, </a:t>
            </a:r>
            <a:r>
              <a:rPr sz="2450" spc="20">
                <a:latin typeface="Calibri"/>
                <a:cs typeface="Calibri"/>
              </a:rPr>
              <a:t>and </a:t>
            </a:r>
            <a:r>
              <a:rPr sz="2450" spc="5">
                <a:latin typeface="Calibri"/>
                <a:cs typeface="Calibri"/>
              </a:rPr>
              <a:t>their ethical </a:t>
            </a:r>
            <a:r>
              <a:rPr sz="2450" spc="20">
                <a:latin typeface="Calibri"/>
                <a:cs typeface="Calibri"/>
              </a:rPr>
              <a:t>and </a:t>
            </a:r>
            <a:r>
              <a:rPr sz="2450" spc="5">
                <a:latin typeface="Calibri"/>
                <a:cs typeface="Calibri"/>
              </a:rPr>
              <a:t>religious </a:t>
            </a:r>
            <a:r>
              <a:rPr sz="2450">
                <a:latin typeface="Calibri"/>
                <a:cs typeface="Calibri"/>
              </a:rPr>
              <a:t>standards </a:t>
            </a:r>
            <a:r>
              <a:rPr sz="2450" spc="20">
                <a:latin typeface="Calibri"/>
                <a:cs typeface="Calibri"/>
              </a:rPr>
              <a:t>and  act </a:t>
            </a:r>
            <a:r>
              <a:rPr sz="2450" spc="10">
                <a:latin typeface="Calibri"/>
                <a:cs typeface="Calibri"/>
              </a:rPr>
              <a:t>in accordance </a:t>
            </a:r>
            <a:r>
              <a:rPr sz="2450" spc="5">
                <a:latin typeface="Calibri"/>
                <a:cs typeface="Calibri"/>
              </a:rPr>
              <a:t>with </a:t>
            </a:r>
            <a:r>
              <a:rPr sz="2450">
                <a:latin typeface="Calibri"/>
                <a:cs typeface="Calibri"/>
              </a:rPr>
              <a:t>that</a:t>
            </a:r>
            <a:r>
              <a:rPr sz="2450" spc="135">
                <a:latin typeface="Calibri"/>
                <a:cs typeface="Calibri"/>
              </a:rPr>
              <a:t> </a:t>
            </a:r>
            <a:r>
              <a:rPr sz="2450" spc="10">
                <a:latin typeface="Calibri"/>
                <a:cs typeface="Calibri"/>
              </a:rPr>
              <a:t>decision</a:t>
            </a:r>
            <a:endParaRPr sz="2450">
              <a:latin typeface="Calibri"/>
              <a:cs typeface="Calibri"/>
            </a:endParaRPr>
          </a:p>
          <a:p>
            <a:pPr marL="354965" marR="309880" indent="-342900">
              <a:lnSpc>
                <a:spcPct val="82100"/>
              </a:lnSpc>
              <a:spcBef>
                <a:spcPts val="56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50">
                <a:latin typeface="Calibri"/>
                <a:cs typeface="Calibri"/>
              </a:rPr>
              <a:t>5) </a:t>
            </a:r>
            <a:r>
              <a:rPr sz="2450" u="heavy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Make </a:t>
            </a:r>
            <a:r>
              <a:rPr sz="2450" u="heavy" spc="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 </a:t>
            </a:r>
            <a:r>
              <a:rPr sz="2450" u="heavy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best </a:t>
            </a:r>
            <a:r>
              <a:rPr sz="2450" u="heavy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possible adjustment</a:t>
            </a:r>
            <a:r>
              <a:rPr sz="2450" spc="5">
                <a:latin typeface="Calibri"/>
                <a:cs typeface="Calibri"/>
              </a:rPr>
              <a:t> </a:t>
            </a:r>
            <a:r>
              <a:rPr sz="2450" spc="-15">
                <a:latin typeface="Calibri"/>
                <a:cs typeface="Calibri"/>
              </a:rPr>
              <a:t>to </a:t>
            </a:r>
            <a:r>
              <a:rPr sz="2450" spc="10">
                <a:latin typeface="Calibri"/>
                <a:cs typeface="Calibri"/>
              </a:rPr>
              <a:t>the  </a:t>
            </a:r>
            <a:r>
              <a:rPr sz="2450">
                <a:latin typeface="Calibri"/>
                <a:cs typeface="Calibri"/>
              </a:rPr>
              <a:t>disorder </a:t>
            </a:r>
            <a:r>
              <a:rPr sz="2450" spc="10">
                <a:latin typeface="Calibri"/>
                <a:cs typeface="Calibri"/>
              </a:rPr>
              <a:t>in </a:t>
            </a:r>
            <a:r>
              <a:rPr sz="2450" spc="20">
                <a:latin typeface="Calibri"/>
                <a:cs typeface="Calibri"/>
              </a:rPr>
              <a:t>an </a:t>
            </a:r>
            <a:r>
              <a:rPr sz="2450" spc="-10">
                <a:latin typeface="Calibri"/>
                <a:cs typeface="Calibri"/>
              </a:rPr>
              <a:t>affected </a:t>
            </a:r>
            <a:r>
              <a:rPr sz="2450" spc="5">
                <a:latin typeface="Calibri"/>
                <a:cs typeface="Calibri"/>
              </a:rPr>
              <a:t>family </a:t>
            </a:r>
            <a:r>
              <a:rPr sz="2450" spc="20">
                <a:latin typeface="Calibri"/>
                <a:cs typeface="Calibri"/>
              </a:rPr>
              <a:t>member </a:t>
            </a:r>
            <a:r>
              <a:rPr sz="2450" spc="10">
                <a:latin typeface="Calibri"/>
                <a:cs typeface="Calibri"/>
              </a:rPr>
              <a:t>and/or </a:t>
            </a:r>
            <a:r>
              <a:rPr sz="2450" spc="-10">
                <a:latin typeface="Calibri"/>
                <a:cs typeface="Calibri"/>
              </a:rPr>
              <a:t>to  </a:t>
            </a:r>
            <a:r>
              <a:rPr sz="2450" spc="5">
                <a:latin typeface="Calibri"/>
                <a:cs typeface="Calibri"/>
              </a:rPr>
              <a:t>the </a:t>
            </a:r>
            <a:r>
              <a:rPr sz="2450">
                <a:latin typeface="Calibri"/>
                <a:cs typeface="Calibri"/>
              </a:rPr>
              <a:t>risk </a:t>
            </a:r>
            <a:r>
              <a:rPr sz="2450" spc="10">
                <a:latin typeface="Calibri"/>
                <a:cs typeface="Calibri"/>
              </a:rPr>
              <a:t>of </a:t>
            </a:r>
            <a:r>
              <a:rPr sz="2450" spc="5">
                <a:latin typeface="Calibri"/>
                <a:cs typeface="Calibri"/>
              </a:rPr>
              <a:t>recurrence </a:t>
            </a:r>
            <a:r>
              <a:rPr sz="2450" spc="10">
                <a:latin typeface="Calibri"/>
                <a:cs typeface="Calibri"/>
              </a:rPr>
              <a:t>of </a:t>
            </a:r>
            <a:r>
              <a:rPr sz="2450" spc="5">
                <a:latin typeface="Calibri"/>
                <a:cs typeface="Calibri"/>
              </a:rPr>
              <a:t>that</a:t>
            </a:r>
            <a:r>
              <a:rPr sz="2450" spc="240">
                <a:latin typeface="Calibri"/>
                <a:cs typeface="Calibri"/>
              </a:rPr>
              <a:t> </a:t>
            </a:r>
            <a:r>
              <a:rPr sz="2450" spc="-25">
                <a:latin typeface="Calibri"/>
                <a:cs typeface="Calibri"/>
              </a:rPr>
              <a:t>disorder.</a:t>
            </a:r>
            <a:endParaRPr sz="245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23925" y="728129"/>
            <a:ext cx="7909559" cy="874394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80010" marR="5080" indent="-67945">
              <a:lnSpc>
                <a:spcPts val="3160"/>
              </a:lnSpc>
              <a:spcBef>
                <a:spcPts val="480"/>
              </a:spcBef>
            </a:pPr>
            <a:r>
              <a:rPr sz="2900" b="0" spc="120">
                <a:latin typeface="Arial"/>
                <a:cs typeface="Arial"/>
              </a:rPr>
              <a:t>1975</a:t>
            </a:r>
            <a:r>
              <a:rPr sz="2900" b="0" spc="-135">
                <a:latin typeface="Arial"/>
                <a:cs typeface="Arial"/>
              </a:rPr>
              <a:t> </a:t>
            </a:r>
            <a:r>
              <a:rPr sz="2900" b="0" spc="75">
                <a:latin typeface="Arial"/>
                <a:cs typeface="Arial"/>
              </a:rPr>
              <a:t>ASHG</a:t>
            </a:r>
            <a:r>
              <a:rPr sz="2900" b="0" spc="-105">
                <a:latin typeface="Arial"/>
                <a:cs typeface="Arial"/>
              </a:rPr>
              <a:t> </a:t>
            </a:r>
            <a:r>
              <a:rPr sz="2900" b="0" spc="145">
                <a:latin typeface="Arial"/>
                <a:cs typeface="Arial"/>
              </a:rPr>
              <a:t>Definition</a:t>
            </a:r>
            <a:r>
              <a:rPr sz="2900" b="0" spc="-165">
                <a:latin typeface="Arial"/>
                <a:cs typeface="Arial"/>
              </a:rPr>
              <a:t> </a:t>
            </a:r>
            <a:r>
              <a:rPr sz="2900" b="0" spc="155">
                <a:latin typeface="Arial"/>
                <a:cs typeface="Arial"/>
              </a:rPr>
              <a:t>of</a:t>
            </a:r>
            <a:r>
              <a:rPr sz="2900" b="0" spc="204">
                <a:latin typeface="Arial"/>
                <a:cs typeface="Arial"/>
              </a:rPr>
              <a:t> </a:t>
            </a:r>
            <a:r>
              <a:rPr sz="2900" b="0" spc="150">
                <a:latin typeface="Arial"/>
                <a:cs typeface="Arial"/>
              </a:rPr>
              <a:t>Genetic</a:t>
            </a:r>
            <a:r>
              <a:rPr sz="2900" b="0" spc="-130">
                <a:latin typeface="Arial"/>
                <a:cs typeface="Arial"/>
              </a:rPr>
              <a:t> </a:t>
            </a:r>
            <a:r>
              <a:rPr sz="2900" b="0" spc="160">
                <a:latin typeface="Arial"/>
                <a:cs typeface="Arial"/>
              </a:rPr>
              <a:t>counseling  </a:t>
            </a:r>
            <a:r>
              <a:rPr sz="2900" b="0" spc="75">
                <a:latin typeface="Arial"/>
                <a:cs typeface="Arial"/>
              </a:rPr>
              <a:t>(</a:t>
            </a:r>
            <a:r>
              <a:rPr sz="3050" b="0" i="1" spc="75">
                <a:latin typeface="Arial"/>
                <a:cs typeface="Arial"/>
              </a:rPr>
              <a:t>Ad</a:t>
            </a:r>
            <a:r>
              <a:rPr sz="3050" b="0" i="1" spc="-150">
                <a:latin typeface="Arial"/>
                <a:cs typeface="Arial"/>
              </a:rPr>
              <a:t> </a:t>
            </a:r>
            <a:r>
              <a:rPr sz="3050" b="0" i="1" spc="90">
                <a:latin typeface="Arial"/>
                <a:cs typeface="Arial"/>
              </a:rPr>
              <a:t>Hoc</a:t>
            </a:r>
            <a:r>
              <a:rPr sz="3050" b="0" i="1" spc="-125">
                <a:latin typeface="Arial"/>
                <a:cs typeface="Arial"/>
              </a:rPr>
              <a:t> </a:t>
            </a:r>
            <a:r>
              <a:rPr sz="2900" b="0" spc="150">
                <a:latin typeface="Arial"/>
                <a:cs typeface="Arial"/>
              </a:rPr>
              <a:t>Committee</a:t>
            </a:r>
            <a:r>
              <a:rPr sz="2900" b="0" spc="-185">
                <a:latin typeface="Arial"/>
                <a:cs typeface="Arial"/>
              </a:rPr>
              <a:t> </a:t>
            </a:r>
            <a:r>
              <a:rPr sz="2900" b="0" spc="150">
                <a:latin typeface="Arial"/>
                <a:cs typeface="Arial"/>
              </a:rPr>
              <a:t>on</a:t>
            </a:r>
            <a:r>
              <a:rPr sz="2900" b="0" spc="-120">
                <a:latin typeface="Arial"/>
                <a:cs typeface="Arial"/>
              </a:rPr>
              <a:t> </a:t>
            </a:r>
            <a:r>
              <a:rPr sz="2900" b="0" spc="155">
                <a:latin typeface="Arial"/>
                <a:cs typeface="Arial"/>
              </a:rPr>
              <a:t>Genetic</a:t>
            </a:r>
            <a:r>
              <a:rPr sz="2900" b="0" spc="-125">
                <a:latin typeface="Arial"/>
                <a:cs typeface="Arial"/>
              </a:rPr>
              <a:t> </a:t>
            </a:r>
            <a:r>
              <a:rPr sz="2900" b="0" spc="130">
                <a:latin typeface="Arial"/>
                <a:cs typeface="Arial"/>
              </a:rPr>
              <a:t>Counseling)</a:t>
            </a:r>
            <a:endParaRPr sz="29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62632" y="491845"/>
            <a:ext cx="5622925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0" spc="95"/>
              <a:t>NSGC</a:t>
            </a:r>
            <a:r>
              <a:rPr sz="4000" spc="-10">
                <a:latin typeface="宋体"/>
                <a:cs typeface="宋体"/>
              </a:rPr>
              <a:t>对遗传</a:t>
            </a:r>
            <a:r>
              <a:rPr sz="4000" spc="20">
                <a:latin typeface="宋体"/>
                <a:cs typeface="宋体"/>
              </a:rPr>
              <a:t>咨</a:t>
            </a:r>
            <a:r>
              <a:rPr sz="4000" spc="-10">
                <a:latin typeface="宋体"/>
                <a:cs typeface="宋体"/>
              </a:rPr>
              <a:t>询的界定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6244" y="1647634"/>
            <a:ext cx="7777480" cy="43846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marR="5080" indent="-342900" algn="just">
              <a:lnSpc>
                <a:spcPct val="99200"/>
              </a:lnSpc>
              <a:spcBef>
                <a:spcPts val="125"/>
              </a:spcBef>
              <a:buFont typeface="Arial"/>
              <a:buChar char="•"/>
              <a:tabLst>
                <a:tab pos="355600"/>
              </a:tabLst>
            </a:pPr>
            <a:r>
              <a:rPr sz="3200" spc="-15">
                <a:latin typeface="宋体"/>
                <a:cs typeface="宋体"/>
              </a:rPr>
              <a:t>遗传咨询是一个帮助人们理解和适应遗传 因素对疾病的作用及其对医学、心理和家 庭影响的沟通过程。包括通过家族史</a:t>
            </a:r>
            <a:r>
              <a:rPr sz="3200" spc="-10">
                <a:latin typeface="宋体"/>
                <a:cs typeface="宋体"/>
              </a:rPr>
              <a:t>，</a:t>
            </a:r>
            <a:r>
              <a:rPr sz="3200" spc="-745">
                <a:latin typeface="宋体"/>
                <a:cs typeface="宋体"/>
              </a:rPr>
              <a:t> </a:t>
            </a:r>
            <a:r>
              <a:rPr sz="3200" spc="-10">
                <a:latin typeface="宋体"/>
                <a:cs typeface="宋体"/>
              </a:rPr>
              <a:t>病 史来评估疾病在家庭成员中的发生及其再 发风险；提供有关疾病的遗传模式、实验 </a:t>
            </a:r>
            <a:r>
              <a:rPr sz="3200" spc="-15">
                <a:latin typeface="宋体"/>
                <a:cs typeface="宋体"/>
              </a:rPr>
              <a:t>室检测、治疗处理及预防的教育，并提供 与疾病相关的各种可以求助的渠道及参与 研究的可能性；辅导促进知情选择和对所 患疾病及其再发风险的逐步认知和接受。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20367" y="686663"/>
            <a:ext cx="6299835" cy="77152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6350" algn="ctr">
              <a:lnSpc>
                <a:spcPts val="2890"/>
              </a:lnSpc>
              <a:spcBef>
                <a:spcPts val="140"/>
              </a:spcBef>
            </a:pPr>
            <a:r>
              <a:rPr sz="2550" b="0" spc="35">
                <a:latin typeface="宋体"/>
                <a:cs typeface="宋体"/>
              </a:rPr>
              <a:t>遗传咨询师的定义</a:t>
            </a:r>
            <a:endParaRPr sz="2550">
              <a:latin typeface="宋体"/>
              <a:cs typeface="宋体"/>
            </a:endParaRPr>
          </a:p>
          <a:p>
            <a:pPr algn="ctr">
              <a:lnSpc>
                <a:spcPts val="2950"/>
              </a:lnSpc>
            </a:pPr>
            <a:r>
              <a:rPr sz="2600" b="0" spc="114">
                <a:latin typeface="Arial"/>
                <a:cs typeface="Arial"/>
              </a:rPr>
              <a:t>First </a:t>
            </a:r>
            <a:r>
              <a:rPr sz="2600" b="0" spc="120">
                <a:latin typeface="Arial"/>
                <a:cs typeface="Arial"/>
              </a:rPr>
              <a:t>Genetic </a:t>
            </a:r>
            <a:r>
              <a:rPr sz="2600" b="0" spc="114">
                <a:latin typeface="Arial"/>
                <a:cs typeface="Arial"/>
              </a:rPr>
              <a:t>Counselor </a:t>
            </a:r>
            <a:r>
              <a:rPr sz="2600" b="0" spc="120">
                <a:latin typeface="Arial"/>
                <a:cs typeface="Arial"/>
              </a:rPr>
              <a:t>Definition</a:t>
            </a:r>
            <a:r>
              <a:rPr sz="2600" b="0" spc="-445">
                <a:latin typeface="Arial"/>
                <a:cs typeface="Arial"/>
              </a:rPr>
              <a:t> </a:t>
            </a:r>
            <a:r>
              <a:rPr sz="2600" b="0" spc="80">
                <a:latin typeface="Arial"/>
                <a:cs typeface="Arial"/>
              </a:rPr>
              <a:t>2001</a:t>
            </a:r>
            <a:endParaRPr sz="2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23022" y="2162936"/>
            <a:ext cx="7166609" cy="2959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indent="-342900">
              <a:lnSpc>
                <a:spcPts val="2365"/>
              </a:lnSpc>
              <a:spcBef>
                <a:spcPts val="100"/>
              </a:spcBef>
              <a:buFont typeface="Arial"/>
              <a:buChar char="•"/>
              <a:tabLst>
                <a:tab pos="354330"/>
                <a:tab pos="355600"/>
              </a:tabLst>
            </a:pPr>
            <a:r>
              <a:rPr sz="2200" spc="-5">
                <a:latin typeface="Calibri"/>
                <a:cs typeface="Calibri"/>
              </a:rPr>
              <a:t>“Genetic counseling </a:t>
            </a:r>
            <a:r>
              <a:rPr sz="2200" spc="-10">
                <a:latin typeface="Calibri"/>
                <a:cs typeface="Calibri"/>
              </a:rPr>
              <a:t>is </a:t>
            </a:r>
            <a:r>
              <a:rPr sz="2200" spc="-5">
                <a:latin typeface="Calibri"/>
                <a:cs typeface="Calibri"/>
              </a:rPr>
              <a:t>a </a:t>
            </a:r>
            <a:r>
              <a:rPr sz="2200">
                <a:latin typeface="Calibri"/>
                <a:cs typeface="Calibri"/>
              </a:rPr>
              <a:t>dynamic</a:t>
            </a:r>
            <a:r>
              <a:rPr sz="2200" spc="-60">
                <a:latin typeface="Calibri"/>
                <a:cs typeface="Calibri"/>
              </a:rPr>
              <a:t> </a:t>
            </a:r>
            <a:r>
              <a:rPr sz="2200" b="1" spc="-15">
                <a:latin typeface="Calibri"/>
                <a:cs typeface="Calibri"/>
              </a:rPr>
              <a:t>psycho-educational</a:t>
            </a:r>
            <a:endParaRPr sz="2200">
              <a:latin typeface="Calibri"/>
              <a:cs typeface="Calibri"/>
            </a:endParaRPr>
          </a:p>
          <a:p>
            <a:pPr marL="354965">
              <a:lnSpc>
                <a:spcPts val="2365"/>
              </a:lnSpc>
            </a:pPr>
            <a:r>
              <a:rPr sz="2200" spc="-5">
                <a:latin typeface="Calibri"/>
                <a:cs typeface="Calibri"/>
              </a:rPr>
              <a:t>process </a:t>
            </a:r>
            <a:r>
              <a:rPr sz="2200" spc="-10">
                <a:latin typeface="Calibri"/>
                <a:cs typeface="Calibri"/>
              </a:rPr>
              <a:t>centered </a:t>
            </a:r>
            <a:r>
              <a:rPr sz="2200" spc="5">
                <a:latin typeface="Calibri"/>
                <a:cs typeface="Calibri"/>
              </a:rPr>
              <a:t>on </a:t>
            </a:r>
            <a:r>
              <a:rPr sz="2200" spc="-5">
                <a:latin typeface="Calibri"/>
                <a:cs typeface="Calibri"/>
              </a:rPr>
              <a:t>genetic</a:t>
            </a:r>
            <a:r>
              <a:rPr sz="2200" spc="-65">
                <a:latin typeface="Calibri"/>
                <a:cs typeface="Calibri"/>
              </a:rPr>
              <a:t> </a:t>
            </a:r>
            <a:r>
              <a:rPr sz="2200" spc="-5">
                <a:latin typeface="Calibri"/>
                <a:cs typeface="Calibri"/>
              </a:rPr>
              <a:t>information”</a:t>
            </a:r>
            <a:endParaRPr sz="2200">
              <a:latin typeface="Calibri"/>
              <a:cs typeface="Calibri"/>
            </a:endParaRPr>
          </a:p>
          <a:p>
            <a:pPr marL="354965" marR="5080" indent="-342900">
              <a:lnSpc>
                <a:spcPct val="80000"/>
              </a:lnSpc>
              <a:spcBef>
                <a:spcPts val="550"/>
              </a:spcBef>
              <a:buFont typeface="Arial"/>
              <a:buChar char="•"/>
              <a:tabLst>
                <a:tab pos="354330"/>
                <a:tab pos="355600"/>
              </a:tabLst>
            </a:pPr>
            <a:r>
              <a:rPr sz="2200">
                <a:latin typeface="Calibri"/>
                <a:cs typeface="Calibri"/>
              </a:rPr>
              <a:t>Goal </a:t>
            </a:r>
            <a:r>
              <a:rPr sz="2200" spc="-15">
                <a:latin typeface="Calibri"/>
                <a:cs typeface="Calibri"/>
              </a:rPr>
              <a:t>to </a:t>
            </a:r>
            <a:r>
              <a:rPr sz="2200" spc="-20">
                <a:latin typeface="Calibri"/>
                <a:cs typeface="Calibri"/>
              </a:rPr>
              <a:t>facilitate client’s </a:t>
            </a:r>
            <a:r>
              <a:rPr sz="2200" spc="-5">
                <a:latin typeface="Calibri"/>
                <a:cs typeface="Calibri"/>
              </a:rPr>
              <a:t>ability </a:t>
            </a:r>
            <a:r>
              <a:rPr sz="2200" spc="-15">
                <a:latin typeface="Calibri"/>
                <a:cs typeface="Calibri"/>
              </a:rPr>
              <a:t>to </a:t>
            </a:r>
            <a:r>
              <a:rPr sz="2200">
                <a:latin typeface="Calibri"/>
                <a:cs typeface="Calibri"/>
              </a:rPr>
              <a:t>use </a:t>
            </a:r>
            <a:r>
              <a:rPr sz="2200" spc="-5">
                <a:latin typeface="Calibri"/>
                <a:cs typeface="Calibri"/>
              </a:rPr>
              <a:t>genetic information in  a personally </a:t>
            </a:r>
            <a:r>
              <a:rPr sz="2200">
                <a:latin typeface="Calibri"/>
                <a:cs typeface="Calibri"/>
              </a:rPr>
              <a:t>meaningful </a:t>
            </a:r>
            <a:r>
              <a:rPr sz="2200" spc="-25">
                <a:latin typeface="Calibri"/>
                <a:cs typeface="Calibri"/>
              </a:rPr>
              <a:t>way </a:t>
            </a:r>
            <a:r>
              <a:rPr sz="2200" spc="-5">
                <a:latin typeface="Calibri"/>
                <a:cs typeface="Calibri"/>
              </a:rPr>
              <a:t>that minimizes </a:t>
            </a:r>
            <a:r>
              <a:rPr sz="2200" spc="-10">
                <a:latin typeface="Calibri"/>
                <a:cs typeface="Calibri"/>
              </a:rPr>
              <a:t>psychological  distress </a:t>
            </a:r>
            <a:r>
              <a:rPr sz="2200" spc="5">
                <a:latin typeface="Calibri"/>
                <a:cs typeface="Calibri"/>
              </a:rPr>
              <a:t>and </a:t>
            </a:r>
            <a:r>
              <a:rPr sz="2200" spc="-5">
                <a:latin typeface="Calibri"/>
                <a:cs typeface="Calibri"/>
              </a:rPr>
              <a:t>increases </a:t>
            </a:r>
            <a:r>
              <a:rPr sz="2200">
                <a:latin typeface="Calibri"/>
                <a:cs typeface="Calibri"/>
              </a:rPr>
              <a:t>personal</a:t>
            </a:r>
            <a:r>
              <a:rPr sz="2200" spc="-120">
                <a:latin typeface="Calibri"/>
                <a:cs typeface="Calibri"/>
              </a:rPr>
              <a:t> </a:t>
            </a:r>
            <a:r>
              <a:rPr sz="2200" spc="-10">
                <a:latin typeface="Calibri"/>
                <a:cs typeface="Calibri"/>
              </a:rPr>
              <a:t>control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har char="•"/>
            </a:pPr>
            <a:endParaRPr sz="3100">
              <a:latin typeface="Calibri"/>
              <a:cs typeface="Calibri"/>
            </a:endParaRPr>
          </a:p>
          <a:p>
            <a:pPr marL="354965" indent="-342900">
              <a:lnSpc>
                <a:spcPct val="100000"/>
              </a:lnSpc>
              <a:buFont typeface="Arial"/>
              <a:buChar char="•"/>
              <a:tabLst>
                <a:tab pos="354330"/>
                <a:tab pos="355600"/>
              </a:tabLst>
            </a:pPr>
            <a:r>
              <a:rPr sz="1950" b="1" spc="60">
                <a:latin typeface="黑体"/>
                <a:cs typeface="黑体"/>
              </a:rPr>
              <a:t>遗传咨询</a:t>
            </a:r>
            <a:r>
              <a:rPr sz="1950" b="1" spc="25">
                <a:latin typeface="黑体"/>
                <a:cs typeface="黑体"/>
              </a:rPr>
              <a:t>是</a:t>
            </a:r>
            <a:r>
              <a:rPr sz="1950" b="1" spc="60">
                <a:latin typeface="黑体"/>
                <a:cs typeface="黑体"/>
              </a:rPr>
              <a:t>以遗传</a:t>
            </a:r>
            <a:r>
              <a:rPr sz="1950" b="1" spc="25">
                <a:latin typeface="黑体"/>
                <a:cs typeface="黑体"/>
              </a:rPr>
              <a:t>学</a:t>
            </a:r>
            <a:r>
              <a:rPr sz="1950" b="1" spc="60">
                <a:latin typeface="黑体"/>
                <a:cs typeface="黑体"/>
              </a:rPr>
              <a:t>信息为</a:t>
            </a:r>
            <a:r>
              <a:rPr sz="1950" b="1" spc="25">
                <a:latin typeface="黑体"/>
                <a:cs typeface="黑体"/>
              </a:rPr>
              <a:t>核</a:t>
            </a:r>
            <a:r>
              <a:rPr sz="1950" b="1" spc="60">
                <a:latin typeface="黑体"/>
                <a:cs typeface="黑体"/>
              </a:rPr>
              <a:t>心的一</a:t>
            </a:r>
            <a:r>
              <a:rPr sz="1950" b="1" spc="25">
                <a:latin typeface="黑体"/>
                <a:cs typeface="黑体"/>
              </a:rPr>
              <a:t>个动</a:t>
            </a:r>
            <a:r>
              <a:rPr sz="1950" b="1" spc="60">
                <a:latin typeface="黑体"/>
                <a:cs typeface="黑体"/>
              </a:rPr>
              <a:t>态的心理</a:t>
            </a:r>
            <a:r>
              <a:rPr sz="1950" b="1" spc="25">
                <a:latin typeface="黑体"/>
                <a:cs typeface="黑体"/>
              </a:rPr>
              <a:t>教</a:t>
            </a:r>
            <a:r>
              <a:rPr sz="1950" b="1" spc="60">
                <a:latin typeface="黑体"/>
                <a:cs typeface="黑体"/>
              </a:rPr>
              <a:t>育过</a:t>
            </a:r>
            <a:r>
              <a:rPr sz="1950" b="1" spc="25">
                <a:latin typeface="黑体"/>
                <a:cs typeface="黑体"/>
              </a:rPr>
              <a:t>程</a:t>
            </a:r>
            <a:endParaRPr sz="1950">
              <a:latin typeface="黑体"/>
              <a:cs typeface="黑体"/>
            </a:endParaRPr>
          </a:p>
          <a:p>
            <a:pPr marL="354965" marR="155575" indent="-342900">
              <a:lnSpc>
                <a:spcPct val="103200"/>
              </a:lnSpc>
              <a:spcBef>
                <a:spcPts val="455"/>
              </a:spcBef>
              <a:buFont typeface="Arial"/>
              <a:buChar char="•"/>
              <a:tabLst>
                <a:tab pos="354330"/>
                <a:tab pos="355600"/>
              </a:tabLst>
            </a:pPr>
            <a:r>
              <a:rPr sz="1950" b="1" spc="60">
                <a:latin typeface="黑体"/>
                <a:cs typeface="黑体"/>
              </a:rPr>
              <a:t>遗传咨询</a:t>
            </a:r>
            <a:r>
              <a:rPr sz="1950" b="1" spc="30">
                <a:latin typeface="黑体"/>
                <a:cs typeface="黑体"/>
              </a:rPr>
              <a:t>师</a:t>
            </a:r>
            <a:r>
              <a:rPr sz="1950" b="1" spc="60">
                <a:latin typeface="黑体"/>
                <a:cs typeface="黑体"/>
              </a:rPr>
              <a:t>的作用</a:t>
            </a:r>
            <a:r>
              <a:rPr sz="1950" b="1" spc="30">
                <a:latin typeface="黑体"/>
                <a:cs typeface="黑体"/>
              </a:rPr>
              <a:t>就</a:t>
            </a:r>
            <a:r>
              <a:rPr sz="1950" b="1" spc="60">
                <a:latin typeface="黑体"/>
                <a:cs typeface="黑体"/>
              </a:rPr>
              <a:t>是能够</a:t>
            </a:r>
            <a:r>
              <a:rPr sz="1950" b="1" spc="30">
                <a:latin typeface="黑体"/>
                <a:cs typeface="黑体"/>
              </a:rPr>
              <a:t>使</a:t>
            </a:r>
            <a:r>
              <a:rPr sz="1950" b="1" spc="60">
                <a:latin typeface="黑体"/>
                <a:cs typeface="黑体"/>
              </a:rPr>
              <a:t>用遗传</a:t>
            </a:r>
            <a:r>
              <a:rPr sz="1950" b="1" spc="30">
                <a:latin typeface="黑体"/>
                <a:cs typeface="黑体"/>
              </a:rPr>
              <a:t>学知</a:t>
            </a:r>
            <a:r>
              <a:rPr sz="1950" b="1" spc="60">
                <a:latin typeface="黑体"/>
                <a:cs typeface="黑体"/>
              </a:rPr>
              <a:t>识，以个</a:t>
            </a:r>
            <a:r>
              <a:rPr sz="1950" b="1" spc="30">
                <a:latin typeface="黑体"/>
                <a:cs typeface="黑体"/>
              </a:rPr>
              <a:t>人</a:t>
            </a:r>
            <a:r>
              <a:rPr sz="1950" b="1" spc="60">
                <a:latin typeface="黑体"/>
                <a:cs typeface="黑体"/>
              </a:rPr>
              <a:t>灵活</a:t>
            </a:r>
            <a:r>
              <a:rPr sz="1950" b="1" spc="20">
                <a:latin typeface="黑体"/>
                <a:cs typeface="黑体"/>
              </a:rPr>
              <a:t>的 </a:t>
            </a:r>
            <a:r>
              <a:rPr sz="1950" b="1" spc="60">
                <a:latin typeface="黑体"/>
                <a:cs typeface="黑体"/>
              </a:rPr>
              <a:t>方式减少</a:t>
            </a:r>
            <a:r>
              <a:rPr sz="1950" b="1" spc="30">
                <a:latin typeface="黑体"/>
                <a:cs typeface="黑体"/>
              </a:rPr>
              <a:t>患</a:t>
            </a:r>
            <a:r>
              <a:rPr sz="1950" b="1" spc="60">
                <a:latin typeface="黑体"/>
                <a:cs typeface="黑体"/>
              </a:rPr>
              <a:t>者的紧</a:t>
            </a:r>
            <a:r>
              <a:rPr sz="1950" b="1" spc="30">
                <a:latin typeface="黑体"/>
                <a:cs typeface="黑体"/>
              </a:rPr>
              <a:t>张</a:t>
            </a:r>
            <a:r>
              <a:rPr sz="1950" b="1" spc="60">
                <a:latin typeface="黑体"/>
                <a:cs typeface="黑体"/>
              </a:rPr>
              <a:t>和增加</a:t>
            </a:r>
            <a:r>
              <a:rPr sz="1950" b="1" spc="30">
                <a:latin typeface="黑体"/>
                <a:cs typeface="黑体"/>
              </a:rPr>
              <a:t>自</a:t>
            </a:r>
            <a:r>
              <a:rPr sz="1950" b="1" spc="60">
                <a:latin typeface="黑体"/>
                <a:cs typeface="黑体"/>
              </a:rPr>
              <a:t>我的控</a:t>
            </a:r>
            <a:r>
              <a:rPr sz="1950" b="1" spc="30">
                <a:latin typeface="黑体"/>
                <a:cs typeface="黑体"/>
              </a:rPr>
              <a:t>制信</a:t>
            </a:r>
            <a:r>
              <a:rPr sz="1950" b="1" spc="60">
                <a:latin typeface="黑体"/>
                <a:cs typeface="黑体"/>
              </a:rPr>
              <a:t>心</a:t>
            </a:r>
            <a:r>
              <a:rPr sz="1950" b="1" spc="30">
                <a:latin typeface="黑体"/>
                <a:cs typeface="黑体"/>
              </a:rPr>
              <a:t>。</a:t>
            </a:r>
            <a:endParaRPr sz="19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05838" y="491845"/>
            <a:ext cx="6132195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0" spc="95"/>
              <a:t>NSGC</a:t>
            </a:r>
            <a:r>
              <a:rPr sz="4000" spc="-10">
                <a:latin typeface="宋体"/>
                <a:cs typeface="宋体"/>
              </a:rPr>
              <a:t>对遗传</a:t>
            </a:r>
            <a:r>
              <a:rPr sz="4000" spc="20">
                <a:latin typeface="宋体"/>
                <a:cs typeface="宋体"/>
              </a:rPr>
              <a:t>咨</a:t>
            </a:r>
            <a:r>
              <a:rPr sz="4000" spc="-10">
                <a:latin typeface="宋体"/>
                <a:cs typeface="宋体"/>
              </a:rPr>
              <a:t>询师的界定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6244" y="1647634"/>
            <a:ext cx="7665720" cy="389762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marR="5080" indent="-342900" algn="just">
              <a:lnSpc>
                <a:spcPct val="99200"/>
              </a:lnSpc>
              <a:spcBef>
                <a:spcPts val="125"/>
              </a:spcBef>
              <a:buFont typeface="Arial"/>
              <a:buChar char="•"/>
              <a:tabLst>
                <a:tab pos="355600"/>
              </a:tabLst>
            </a:pPr>
            <a:r>
              <a:rPr sz="3200" spc="-15">
                <a:latin typeface="宋体"/>
                <a:cs typeface="宋体"/>
              </a:rPr>
              <a:t>遗传咨询师是经过独特专业训练，具硕士 研究生学位，并在医学遗传学和咨询方面 </a:t>
            </a:r>
            <a:r>
              <a:rPr sz="3200" spc="-10">
                <a:latin typeface="宋体"/>
                <a:cs typeface="宋体"/>
              </a:rPr>
              <a:t>有经验的医护人员。遗传咨询师是健康管 理医疗小组的成员，提供风险评估，并对 有一定风险或已经诊断为某种遗传病的个 </a:t>
            </a:r>
            <a:r>
              <a:rPr sz="3200" spc="-15">
                <a:latin typeface="宋体"/>
                <a:cs typeface="宋体"/>
              </a:rPr>
              <a:t>人和家庭提供教育和支持。遗传咨询也提 供基因检测报告解释，并为患者的利益提 供支持和倡导。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7788" y="622147"/>
            <a:ext cx="4625975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0" spc="20">
                <a:latin typeface="宋体"/>
                <a:cs typeface="宋体"/>
              </a:rPr>
              <a:t>遗传咨询</a:t>
            </a:r>
            <a:r>
              <a:rPr sz="4000" spc="-10">
                <a:latin typeface="宋体"/>
                <a:cs typeface="宋体"/>
              </a:rPr>
              <a:t>的特殊内涵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6244" y="1938921"/>
            <a:ext cx="7990205" cy="41344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indent="-342900">
              <a:lnSpc>
                <a:spcPts val="3235"/>
              </a:lnSpc>
              <a:spcBef>
                <a:spcPts val="9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700" spc="-45">
                <a:latin typeface="Calibri"/>
                <a:cs typeface="Calibri"/>
              </a:rPr>
              <a:t>Two-way</a:t>
            </a:r>
            <a:r>
              <a:rPr sz="2700" spc="40">
                <a:latin typeface="Calibri"/>
                <a:cs typeface="Calibri"/>
              </a:rPr>
              <a:t> </a:t>
            </a:r>
            <a:r>
              <a:rPr sz="2700" spc="-25">
                <a:latin typeface="Calibri"/>
                <a:cs typeface="Calibri"/>
              </a:rPr>
              <a:t>interaction</a:t>
            </a:r>
            <a:r>
              <a:rPr sz="2700" spc="55">
                <a:latin typeface="Calibri"/>
                <a:cs typeface="Calibri"/>
              </a:rPr>
              <a:t> </a:t>
            </a:r>
            <a:r>
              <a:rPr sz="2700" spc="10">
                <a:latin typeface="Calibri"/>
                <a:cs typeface="Calibri"/>
              </a:rPr>
              <a:t>(</a:t>
            </a:r>
            <a:r>
              <a:rPr sz="2700" spc="-10">
                <a:latin typeface="宋体"/>
                <a:cs typeface="宋体"/>
              </a:rPr>
              <a:t>双向互</a:t>
            </a:r>
            <a:r>
              <a:rPr sz="2700" spc="-5">
                <a:latin typeface="宋体"/>
                <a:cs typeface="宋体"/>
              </a:rPr>
              <a:t>动</a:t>
            </a:r>
            <a:r>
              <a:rPr sz="2700" spc="-5">
                <a:latin typeface="Calibri"/>
                <a:cs typeface="Calibri"/>
              </a:rPr>
              <a:t>)</a:t>
            </a:r>
            <a:endParaRPr sz="2700">
              <a:latin typeface="Calibri"/>
              <a:cs typeface="Calibri"/>
            </a:endParaRPr>
          </a:p>
          <a:p>
            <a:pPr marL="354965" indent="-342900">
              <a:lnSpc>
                <a:spcPts val="3235"/>
              </a:lnSpc>
              <a:buFont typeface="Arial"/>
              <a:buChar char="•"/>
              <a:tabLst>
                <a:tab pos="354965"/>
                <a:tab pos="355600"/>
              </a:tabLst>
            </a:pPr>
            <a:r>
              <a:rPr sz="2700" spc="-10">
                <a:latin typeface="Calibri"/>
                <a:cs typeface="Calibri"/>
              </a:rPr>
              <a:t>Process</a:t>
            </a:r>
            <a:r>
              <a:rPr sz="2700" spc="-40">
                <a:latin typeface="Calibri"/>
                <a:cs typeface="Calibri"/>
              </a:rPr>
              <a:t> </a:t>
            </a:r>
            <a:r>
              <a:rPr sz="2700" spc="-5">
                <a:latin typeface="Calibri"/>
                <a:cs typeface="Calibri"/>
              </a:rPr>
              <a:t>– </a:t>
            </a:r>
            <a:r>
              <a:rPr sz="2700" spc="-30">
                <a:latin typeface="Calibri"/>
                <a:cs typeface="Calibri"/>
              </a:rPr>
              <a:t>takes</a:t>
            </a:r>
            <a:r>
              <a:rPr sz="2700" spc="10">
                <a:latin typeface="Calibri"/>
                <a:cs typeface="Calibri"/>
              </a:rPr>
              <a:t> </a:t>
            </a:r>
            <a:r>
              <a:rPr sz="2700" spc="-15">
                <a:latin typeface="Calibri"/>
                <a:cs typeface="Calibri"/>
              </a:rPr>
              <a:t>time</a:t>
            </a:r>
            <a:r>
              <a:rPr sz="2700" spc="30">
                <a:latin typeface="Calibri"/>
                <a:cs typeface="Calibri"/>
              </a:rPr>
              <a:t> </a:t>
            </a:r>
            <a:r>
              <a:rPr sz="2700" spc="5">
                <a:latin typeface="Calibri"/>
                <a:cs typeface="Calibri"/>
              </a:rPr>
              <a:t>(</a:t>
            </a:r>
            <a:r>
              <a:rPr sz="2700" spc="-10">
                <a:latin typeface="宋体"/>
                <a:cs typeface="宋体"/>
              </a:rPr>
              <a:t>需要花时间）</a:t>
            </a:r>
            <a:endParaRPr sz="27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2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700" spc="-35">
                <a:latin typeface="Calibri"/>
                <a:cs typeface="Calibri"/>
              </a:rPr>
              <a:t>Patient</a:t>
            </a:r>
            <a:r>
              <a:rPr sz="2700" spc="75">
                <a:latin typeface="Calibri"/>
                <a:cs typeface="Calibri"/>
              </a:rPr>
              <a:t> </a:t>
            </a:r>
            <a:r>
              <a:rPr sz="2700" spc="-20">
                <a:latin typeface="Calibri"/>
                <a:cs typeface="Calibri"/>
              </a:rPr>
              <a:t>autonomy</a:t>
            </a:r>
            <a:r>
              <a:rPr sz="2700" spc="10">
                <a:latin typeface="Calibri"/>
                <a:cs typeface="Calibri"/>
              </a:rPr>
              <a:t> </a:t>
            </a:r>
            <a:r>
              <a:rPr sz="2700" spc="-15">
                <a:latin typeface="Calibri"/>
                <a:cs typeface="Calibri"/>
              </a:rPr>
              <a:t>in</a:t>
            </a:r>
            <a:r>
              <a:rPr sz="2700" spc="20">
                <a:latin typeface="Calibri"/>
                <a:cs typeface="Calibri"/>
              </a:rPr>
              <a:t> </a:t>
            </a:r>
            <a:r>
              <a:rPr sz="2700" spc="-5">
                <a:latin typeface="Calibri"/>
                <a:cs typeface="Calibri"/>
              </a:rPr>
              <a:t>decision-making</a:t>
            </a:r>
            <a:r>
              <a:rPr sz="2700" spc="30">
                <a:latin typeface="Calibri"/>
                <a:cs typeface="Calibri"/>
              </a:rPr>
              <a:t> </a:t>
            </a:r>
            <a:r>
              <a:rPr sz="2700" spc="-5">
                <a:latin typeface="宋体"/>
                <a:cs typeface="宋体"/>
              </a:rPr>
              <a:t>（自愿原则）</a:t>
            </a:r>
            <a:endParaRPr sz="2700">
              <a:latin typeface="宋体"/>
              <a:cs typeface="宋体"/>
            </a:endParaRPr>
          </a:p>
          <a:p>
            <a:pPr marL="472440">
              <a:lnSpc>
                <a:spcPts val="2870"/>
              </a:lnSpc>
              <a:spcBef>
                <a:spcPts val="10"/>
              </a:spcBef>
            </a:pPr>
            <a:r>
              <a:rPr sz="2400" spc="10">
                <a:latin typeface="Calibri"/>
                <a:cs typeface="Calibri"/>
              </a:rPr>
              <a:t>will</a:t>
            </a:r>
            <a:r>
              <a:rPr sz="2400" spc="-8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vary</a:t>
            </a:r>
            <a:r>
              <a:rPr sz="2400" spc="-40">
                <a:latin typeface="Calibri"/>
                <a:cs typeface="Calibri"/>
              </a:rPr>
              <a:t> </a:t>
            </a:r>
            <a:r>
              <a:rPr sz="2400" spc="10">
                <a:latin typeface="Calibri"/>
                <a:cs typeface="Calibri"/>
              </a:rPr>
              <a:t>based</a:t>
            </a:r>
            <a:r>
              <a:rPr sz="2400" spc="-7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on</a:t>
            </a:r>
            <a:r>
              <a:rPr sz="2400" spc="-35">
                <a:latin typeface="Calibri"/>
                <a:cs typeface="Calibri"/>
              </a:rPr>
              <a:t> </a:t>
            </a:r>
            <a:r>
              <a:rPr sz="2400" spc="5">
                <a:latin typeface="Calibri"/>
                <a:cs typeface="Calibri"/>
              </a:rPr>
              <a:t>personal,</a:t>
            </a:r>
            <a:r>
              <a:rPr sz="2400" spc="-12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family</a:t>
            </a:r>
            <a:r>
              <a:rPr sz="2400" spc="-110">
                <a:latin typeface="Calibri"/>
                <a:cs typeface="Calibri"/>
              </a:rPr>
              <a:t> </a:t>
            </a:r>
            <a:r>
              <a:rPr sz="2400" spc="10">
                <a:latin typeface="Calibri"/>
                <a:cs typeface="Calibri"/>
              </a:rPr>
              <a:t>and</a:t>
            </a:r>
            <a:r>
              <a:rPr sz="2400" spc="-40">
                <a:latin typeface="Calibri"/>
                <a:cs typeface="Calibri"/>
              </a:rPr>
              <a:t> </a:t>
            </a:r>
            <a:r>
              <a:rPr sz="2400" spc="5">
                <a:latin typeface="Calibri"/>
                <a:cs typeface="Calibri"/>
              </a:rPr>
              <a:t>cultural</a:t>
            </a:r>
            <a:r>
              <a:rPr sz="2400" spc="-140">
                <a:latin typeface="Calibri"/>
                <a:cs typeface="Calibri"/>
              </a:rPr>
              <a:t> </a:t>
            </a:r>
            <a:r>
              <a:rPr sz="2400" spc="-15">
                <a:latin typeface="Calibri"/>
                <a:cs typeface="Calibri"/>
              </a:rPr>
              <a:t>contexts</a:t>
            </a:r>
            <a:endParaRPr sz="2400">
              <a:latin typeface="Calibri"/>
              <a:cs typeface="Calibri"/>
            </a:endParaRPr>
          </a:p>
          <a:p>
            <a:pPr marL="354965" marR="905510" indent="-342900">
              <a:lnSpc>
                <a:spcPct val="79900"/>
              </a:lnSpc>
              <a:spcBef>
                <a:spcPts val="64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700" spc="-25">
                <a:latin typeface="Calibri"/>
                <a:cs typeface="Calibri"/>
              </a:rPr>
              <a:t>Family </a:t>
            </a:r>
            <a:r>
              <a:rPr sz="2700" spc="-15">
                <a:latin typeface="Calibri"/>
                <a:cs typeface="Calibri"/>
              </a:rPr>
              <a:t>wide </a:t>
            </a:r>
            <a:r>
              <a:rPr sz="2700" spc="-10">
                <a:latin typeface="Calibri"/>
                <a:cs typeface="Calibri"/>
              </a:rPr>
              <a:t>impact </a:t>
            </a:r>
            <a:r>
              <a:rPr sz="2700" spc="-25">
                <a:latin typeface="Calibri"/>
                <a:cs typeface="Calibri"/>
              </a:rPr>
              <a:t>different </a:t>
            </a:r>
            <a:r>
              <a:rPr sz="2700" spc="-15">
                <a:latin typeface="Calibri"/>
                <a:cs typeface="Calibri"/>
              </a:rPr>
              <a:t>from </a:t>
            </a:r>
            <a:r>
              <a:rPr sz="2700" spc="-10">
                <a:latin typeface="Calibri"/>
                <a:cs typeface="Calibri"/>
              </a:rPr>
              <a:t>other kinds of  </a:t>
            </a:r>
            <a:r>
              <a:rPr sz="2700" spc="-5">
                <a:latin typeface="Calibri"/>
                <a:cs typeface="Calibri"/>
              </a:rPr>
              <a:t>diseases</a:t>
            </a:r>
            <a:r>
              <a:rPr sz="2700" spc="-25">
                <a:latin typeface="Calibri"/>
                <a:cs typeface="Calibri"/>
              </a:rPr>
              <a:t> </a:t>
            </a:r>
            <a:r>
              <a:rPr sz="2700" spc="-10">
                <a:latin typeface="宋体"/>
                <a:cs typeface="宋体"/>
              </a:rPr>
              <a:t>（家庭广泛受影响）</a:t>
            </a:r>
            <a:endParaRPr sz="2700">
              <a:latin typeface="宋体"/>
              <a:cs typeface="宋体"/>
            </a:endParaRPr>
          </a:p>
          <a:p>
            <a:pPr marL="472440">
              <a:lnSpc>
                <a:spcPct val="100000"/>
              </a:lnSpc>
              <a:spcBef>
                <a:spcPts val="5"/>
              </a:spcBef>
            </a:pPr>
            <a:r>
              <a:rPr sz="2400" spc="-10">
                <a:latin typeface="Calibri"/>
                <a:cs typeface="Calibri"/>
              </a:rPr>
              <a:t>Psychotherapeutic</a:t>
            </a:r>
            <a:r>
              <a:rPr sz="2400" spc="-114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component</a:t>
            </a:r>
            <a:r>
              <a:rPr sz="2400" spc="-45">
                <a:latin typeface="Calibri"/>
                <a:cs typeface="Calibri"/>
              </a:rPr>
              <a:t> </a:t>
            </a:r>
            <a:r>
              <a:rPr sz="2400" spc="10">
                <a:latin typeface="宋体"/>
                <a:cs typeface="宋体"/>
              </a:rPr>
              <a:t>（心理治疗的成分）</a:t>
            </a:r>
            <a:endParaRPr sz="2400">
              <a:latin typeface="宋体"/>
              <a:cs typeface="宋体"/>
            </a:endParaRPr>
          </a:p>
          <a:p>
            <a:pPr marL="354965" marR="5080" indent="-342900">
              <a:lnSpc>
                <a:spcPct val="80000"/>
              </a:lnSpc>
              <a:spcBef>
                <a:spcPts val="66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700" spc="-15">
                <a:latin typeface="Calibri"/>
                <a:cs typeface="Calibri"/>
              </a:rPr>
              <a:t>Appropriately</a:t>
            </a:r>
            <a:r>
              <a:rPr sz="2700" spc="-5">
                <a:latin typeface="Calibri"/>
                <a:cs typeface="Calibri"/>
              </a:rPr>
              <a:t> </a:t>
            </a:r>
            <a:r>
              <a:rPr sz="2700" spc="-20">
                <a:latin typeface="Calibri"/>
                <a:cs typeface="Calibri"/>
              </a:rPr>
              <a:t>trained</a:t>
            </a:r>
            <a:r>
              <a:rPr sz="2700" spc="20">
                <a:latin typeface="Calibri"/>
                <a:cs typeface="Calibri"/>
              </a:rPr>
              <a:t> </a:t>
            </a:r>
            <a:r>
              <a:rPr sz="2700" spc="-10">
                <a:latin typeface="Calibri"/>
                <a:cs typeface="Calibri"/>
              </a:rPr>
              <a:t>individuals</a:t>
            </a:r>
            <a:r>
              <a:rPr sz="2700" spc="-10">
                <a:latin typeface="宋体"/>
                <a:cs typeface="宋体"/>
              </a:rPr>
              <a:t>（</a:t>
            </a:r>
            <a:r>
              <a:rPr sz="2700" spc="-5">
                <a:latin typeface="宋体"/>
                <a:cs typeface="宋体"/>
              </a:rPr>
              <a:t>需要培训良好的人 员）</a:t>
            </a:r>
            <a:endParaRPr sz="2700">
              <a:latin typeface="宋体"/>
              <a:cs typeface="宋体"/>
            </a:endParaRPr>
          </a:p>
          <a:p>
            <a:pPr marL="755650" marR="1543050" indent="-283845">
              <a:lnSpc>
                <a:spcPts val="2310"/>
              </a:lnSpc>
              <a:spcBef>
                <a:spcPts val="555"/>
              </a:spcBef>
            </a:pPr>
            <a:r>
              <a:rPr sz="2400" spc="10">
                <a:latin typeface="Calibri"/>
                <a:cs typeface="Calibri"/>
              </a:rPr>
              <a:t>With</a:t>
            </a:r>
            <a:r>
              <a:rPr sz="2400" spc="-80">
                <a:latin typeface="Calibri"/>
                <a:cs typeface="Calibri"/>
              </a:rPr>
              <a:t> </a:t>
            </a:r>
            <a:r>
              <a:rPr sz="2400" spc="10">
                <a:latin typeface="Calibri"/>
                <a:cs typeface="Calibri"/>
              </a:rPr>
              <a:t>special</a:t>
            </a:r>
            <a:r>
              <a:rPr sz="2400" spc="-110">
                <a:latin typeface="Calibri"/>
                <a:cs typeface="Calibri"/>
              </a:rPr>
              <a:t> </a:t>
            </a:r>
            <a:r>
              <a:rPr sz="2400" spc="-5">
                <a:latin typeface="Calibri"/>
                <a:cs typeface="Calibri"/>
              </a:rPr>
              <a:t>knowledge/skills</a:t>
            </a:r>
            <a:r>
              <a:rPr sz="2400" spc="-110">
                <a:latin typeface="Calibri"/>
                <a:cs typeface="Calibri"/>
              </a:rPr>
              <a:t> </a:t>
            </a:r>
            <a:r>
              <a:rPr sz="2400" spc="5">
                <a:latin typeface="Calibri"/>
                <a:cs typeface="Calibri"/>
              </a:rPr>
              <a:t>not</a:t>
            </a:r>
            <a:r>
              <a:rPr sz="2400" spc="-3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found</a:t>
            </a:r>
            <a:r>
              <a:rPr sz="2400" spc="-80">
                <a:latin typeface="Calibri"/>
                <a:cs typeface="Calibri"/>
              </a:rPr>
              <a:t> </a:t>
            </a:r>
            <a:r>
              <a:rPr sz="2400" spc="5">
                <a:latin typeface="Calibri"/>
                <a:cs typeface="Calibri"/>
              </a:rPr>
              <a:t>in</a:t>
            </a:r>
            <a:r>
              <a:rPr sz="2400" spc="-40">
                <a:latin typeface="Calibri"/>
                <a:cs typeface="Calibri"/>
              </a:rPr>
              <a:t> </a:t>
            </a:r>
            <a:r>
              <a:rPr sz="2400" spc="5">
                <a:latin typeface="Calibri"/>
                <a:cs typeface="Calibri"/>
              </a:rPr>
              <a:t>other  </a:t>
            </a:r>
            <a:r>
              <a:rPr sz="2400" spc="-5">
                <a:latin typeface="Calibri"/>
                <a:cs typeface="Calibri"/>
              </a:rPr>
              <a:t>medical/psychological</a:t>
            </a:r>
            <a:r>
              <a:rPr sz="2400" spc="-150">
                <a:latin typeface="Calibri"/>
                <a:cs typeface="Calibri"/>
              </a:rPr>
              <a:t> </a:t>
            </a:r>
            <a:r>
              <a:rPr sz="2400" spc="-5">
                <a:latin typeface="Calibri"/>
                <a:cs typeface="Calibri"/>
              </a:rPr>
              <a:t>interactions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10704" y="320027"/>
            <a:ext cx="7385684" cy="577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35">
                <a:latin typeface="宋体"/>
                <a:cs typeface="宋体"/>
              </a:rPr>
              <a:t>遗传</a:t>
            </a:r>
            <a:r>
              <a:rPr spc="5">
                <a:latin typeface="宋体"/>
                <a:cs typeface="宋体"/>
              </a:rPr>
              <a:t>检测和遗传咨询的</a:t>
            </a:r>
            <a:r>
              <a:rPr spc="-35">
                <a:latin typeface="宋体"/>
                <a:cs typeface="宋体"/>
              </a:rPr>
              <a:t>临</a:t>
            </a:r>
            <a:r>
              <a:rPr spc="5">
                <a:latin typeface="宋体"/>
                <a:cs typeface="宋体"/>
              </a:rPr>
              <a:t>床操作构架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234251" y="1441390"/>
            <a:ext cx="4432291" cy="473422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461380" y="3763530"/>
            <a:ext cx="962660" cy="3016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b="1" spc="35">
                <a:latin typeface="宋体"/>
                <a:cs typeface="宋体"/>
              </a:rPr>
              <a:t>临床医生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99480" y="5440705"/>
            <a:ext cx="962660" cy="301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30">
                <a:latin typeface="宋体"/>
                <a:cs typeface="宋体"/>
              </a:rPr>
              <a:t>遗传检测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44286" y="2162314"/>
            <a:ext cx="1187450" cy="3016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b="1" spc="30">
                <a:latin typeface="宋体"/>
                <a:cs typeface="宋体"/>
              </a:rPr>
              <a:t>病人及</a:t>
            </a:r>
            <a:r>
              <a:rPr sz="1800" b="1">
                <a:latin typeface="宋体"/>
                <a:cs typeface="宋体"/>
              </a:rPr>
              <a:t>家属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26638" y="3687038"/>
            <a:ext cx="963930" cy="301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35">
                <a:latin typeface="宋体"/>
                <a:cs typeface="宋体"/>
              </a:rPr>
              <a:t>遗传咨询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96870" y="1706257"/>
            <a:ext cx="963294" cy="5765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800" b="1" spc="35">
                <a:latin typeface="宋体"/>
                <a:cs typeface="宋体"/>
              </a:rPr>
              <a:t>专业培训 资格认证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290430" y="2196972"/>
            <a:ext cx="2381250" cy="2834640"/>
          </a:xfrm>
          <a:custGeom>
            <a:rect l="l" t="t" r="r" b="b"/>
            <a:pathLst>
              <a:path w="2381250" h="2834640">
                <a:moveTo>
                  <a:pt x="48907" y="262890"/>
                </a:moveTo>
                <a:lnTo>
                  <a:pt x="31623" y="231267"/>
                </a:lnTo>
                <a:lnTo>
                  <a:pt x="0" y="248666"/>
                </a:lnTo>
                <a:lnTo>
                  <a:pt x="17399" y="280162"/>
                </a:lnTo>
                <a:lnTo>
                  <a:pt x="48907" y="262890"/>
                </a:lnTo>
                <a:close/>
              </a:path>
              <a:path w="2381250" h="2834640">
                <a:moveTo>
                  <a:pt x="83578" y="326136"/>
                </a:moveTo>
                <a:lnTo>
                  <a:pt x="66306" y="294513"/>
                </a:lnTo>
                <a:lnTo>
                  <a:pt x="34683" y="311785"/>
                </a:lnTo>
                <a:lnTo>
                  <a:pt x="51955" y="343408"/>
                </a:lnTo>
                <a:lnTo>
                  <a:pt x="83578" y="326136"/>
                </a:lnTo>
                <a:close/>
              </a:path>
              <a:path w="2381250" h="2834640">
                <a:moveTo>
                  <a:pt x="118249" y="389255"/>
                </a:moveTo>
                <a:lnTo>
                  <a:pt x="100977" y="357632"/>
                </a:lnTo>
                <a:lnTo>
                  <a:pt x="69354" y="375031"/>
                </a:lnTo>
                <a:lnTo>
                  <a:pt x="86626" y="406654"/>
                </a:lnTo>
                <a:lnTo>
                  <a:pt x="118249" y="389255"/>
                </a:lnTo>
                <a:close/>
              </a:path>
              <a:path w="2381250" h="2834640">
                <a:moveTo>
                  <a:pt x="152920" y="452501"/>
                </a:moveTo>
                <a:lnTo>
                  <a:pt x="135521" y="420878"/>
                </a:lnTo>
                <a:lnTo>
                  <a:pt x="104025" y="438150"/>
                </a:lnTo>
                <a:lnTo>
                  <a:pt x="121297" y="469773"/>
                </a:lnTo>
                <a:lnTo>
                  <a:pt x="152920" y="452501"/>
                </a:lnTo>
                <a:close/>
              </a:path>
              <a:path w="2381250" h="2834640">
                <a:moveTo>
                  <a:pt x="187591" y="515620"/>
                </a:moveTo>
                <a:lnTo>
                  <a:pt x="170192" y="484124"/>
                </a:lnTo>
                <a:lnTo>
                  <a:pt x="138696" y="501396"/>
                </a:lnTo>
                <a:lnTo>
                  <a:pt x="155968" y="533019"/>
                </a:lnTo>
                <a:lnTo>
                  <a:pt x="187591" y="515620"/>
                </a:lnTo>
                <a:close/>
              </a:path>
              <a:path w="2381250" h="2834640">
                <a:moveTo>
                  <a:pt x="205879" y="179705"/>
                </a:moveTo>
                <a:lnTo>
                  <a:pt x="182892" y="151892"/>
                </a:lnTo>
                <a:lnTo>
                  <a:pt x="155079" y="174879"/>
                </a:lnTo>
                <a:lnTo>
                  <a:pt x="178066" y="202565"/>
                </a:lnTo>
                <a:lnTo>
                  <a:pt x="205879" y="179705"/>
                </a:lnTo>
                <a:close/>
              </a:path>
              <a:path w="2381250" h="2834640">
                <a:moveTo>
                  <a:pt x="222262" y="578866"/>
                </a:moveTo>
                <a:lnTo>
                  <a:pt x="204863" y="547243"/>
                </a:lnTo>
                <a:lnTo>
                  <a:pt x="173240" y="564642"/>
                </a:lnTo>
                <a:lnTo>
                  <a:pt x="190639" y="596138"/>
                </a:lnTo>
                <a:lnTo>
                  <a:pt x="222262" y="578866"/>
                </a:lnTo>
                <a:close/>
              </a:path>
              <a:path w="2381250" h="2834640">
                <a:moveTo>
                  <a:pt x="251853" y="235204"/>
                </a:moveTo>
                <a:lnTo>
                  <a:pt x="228866" y="207391"/>
                </a:lnTo>
                <a:lnTo>
                  <a:pt x="201053" y="230378"/>
                </a:lnTo>
                <a:lnTo>
                  <a:pt x="224040" y="258191"/>
                </a:lnTo>
                <a:lnTo>
                  <a:pt x="251853" y="235204"/>
                </a:lnTo>
                <a:close/>
              </a:path>
              <a:path w="2381250" h="2834640">
                <a:moveTo>
                  <a:pt x="256806" y="641985"/>
                </a:moveTo>
                <a:lnTo>
                  <a:pt x="239534" y="610489"/>
                </a:lnTo>
                <a:lnTo>
                  <a:pt x="207911" y="627761"/>
                </a:lnTo>
                <a:lnTo>
                  <a:pt x="225310" y="659384"/>
                </a:lnTo>
                <a:lnTo>
                  <a:pt x="256806" y="641985"/>
                </a:lnTo>
                <a:close/>
              </a:path>
              <a:path w="2381250" h="2834640">
                <a:moveTo>
                  <a:pt x="285381" y="20828"/>
                </a:moveTo>
                <a:lnTo>
                  <a:pt x="255917" y="0"/>
                </a:lnTo>
                <a:lnTo>
                  <a:pt x="235089" y="29464"/>
                </a:lnTo>
                <a:lnTo>
                  <a:pt x="264553" y="50292"/>
                </a:lnTo>
                <a:lnTo>
                  <a:pt x="285381" y="20828"/>
                </a:lnTo>
                <a:close/>
              </a:path>
              <a:path w="2381250" h="2834640">
                <a:moveTo>
                  <a:pt x="291477" y="705231"/>
                </a:moveTo>
                <a:lnTo>
                  <a:pt x="274205" y="673608"/>
                </a:lnTo>
                <a:lnTo>
                  <a:pt x="242582" y="691007"/>
                </a:lnTo>
                <a:lnTo>
                  <a:pt x="259981" y="722503"/>
                </a:lnTo>
                <a:lnTo>
                  <a:pt x="291477" y="705231"/>
                </a:lnTo>
                <a:close/>
              </a:path>
              <a:path w="2381250" h="2834640">
                <a:moveTo>
                  <a:pt x="297700" y="290703"/>
                </a:moveTo>
                <a:lnTo>
                  <a:pt x="274713" y="262890"/>
                </a:lnTo>
                <a:lnTo>
                  <a:pt x="247027" y="285877"/>
                </a:lnTo>
                <a:lnTo>
                  <a:pt x="270014" y="313690"/>
                </a:lnTo>
                <a:lnTo>
                  <a:pt x="297700" y="290703"/>
                </a:lnTo>
                <a:close/>
              </a:path>
              <a:path w="2381250" h="2834640">
                <a:moveTo>
                  <a:pt x="326148" y="768477"/>
                </a:moveTo>
                <a:lnTo>
                  <a:pt x="308876" y="736854"/>
                </a:lnTo>
                <a:lnTo>
                  <a:pt x="277253" y="754126"/>
                </a:lnTo>
                <a:lnTo>
                  <a:pt x="294525" y="785749"/>
                </a:lnTo>
                <a:lnTo>
                  <a:pt x="326148" y="768477"/>
                </a:lnTo>
                <a:close/>
              </a:path>
              <a:path w="2381250" h="2834640">
                <a:moveTo>
                  <a:pt x="343674" y="346202"/>
                </a:moveTo>
                <a:lnTo>
                  <a:pt x="320687" y="318389"/>
                </a:lnTo>
                <a:lnTo>
                  <a:pt x="293001" y="341376"/>
                </a:lnTo>
                <a:lnTo>
                  <a:pt x="315988" y="369189"/>
                </a:lnTo>
                <a:lnTo>
                  <a:pt x="343674" y="346202"/>
                </a:lnTo>
                <a:close/>
              </a:path>
              <a:path w="2381250" h="2834640">
                <a:moveTo>
                  <a:pt x="344182" y="62484"/>
                </a:moveTo>
                <a:lnTo>
                  <a:pt x="314845" y="41656"/>
                </a:lnTo>
                <a:lnTo>
                  <a:pt x="294017" y="70993"/>
                </a:lnTo>
                <a:lnTo>
                  <a:pt x="323481" y="91821"/>
                </a:lnTo>
                <a:lnTo>
                  <a:pt x="344182" y="62484"/>
                </a:lnTo>
                <a:close/>
              </a:path>
              <a:path w="2381250" h="2834640">
                <a:moveTo>
                  <a:pt x="360819" y="831596"/>
                </a:moveTo>
                <a:lnTo>
                  <a:pt x="343547" y="799973"/>
                </a:lnTo>
                <a:lnTo>
                  <a:pt x="311924" y="817372"/>
                </a:lnTo>
                <a:lnTo>
                  <a:pt x="329196" y="848995"/>
                </a:lnTo>
                <a:lnTo>
                  <a:pt x="360819" y="831596"/>
                </a:lnTo>
                <a:close/>
              </a:path>
              <a:path w="2381250" h="2834640">
                <a:moveTo>
                  <a:pt x="389648" y="401701"/>
                </a:moveTo>
                <a:lnTo>
                  <a:pt x="366661" y="373888"/>
                </a:lnTo>
                <a:lnTo>
                  <a:pt x="338975" y="396875"/>
                </a:lnTo>
                <a:lnTo>
                  <a:pt x="361962" y="424688"/>
                </a:lnTo>
                <a:lnTo>
                  <a:pt x="389648" y="401701"/>
                </a:lnTo>
                <a:close/>
              </a:path>
              <a:path w="2381250" h="2834640">
                <a:moveTo>
                  <a:pt x="395490" y="894842"/>
                </a:moveTo>
                <a:lnTo>
                  <a:pt x="378218" y="863219"/>
                </a:lnTo>
                <a:lnTo>
                  <a:pt x="346595" y="880491"/>
                </a:lnTo>
                <a:lnTo>
                  <a:pt x="363867" y="912114"/>
                </a:lnTo>
                <a:lnTo>
                  <a:pt x="395490" y="894842"/>
                </a:lnTo>
                <a:close/>
              </a:path>
              <a:path w="2381250" h="2834640">
                <a:moveTo>
                  <a:pt x="403110" y="104013"/>
                </a:moveTo>
                <a:lnTo>
                  <a:pt x="373646" y="83185"/>
                </a:lnTo>
                <a:lnTo>
                  <a:pt x="352818" y="112649"/>
                </a:lnTo>
                <a:lnTo>
                  <a:pt x="382282" y="133477"/>
                </a:lnTo>
                <a:lnTo>
                  <a:pt x="403110" y="104013"/>
                </a:lnTo>
                <a:close/>
              </a:path>
              <a:path w="2381250" h="2834640">
                <a:moveTo>
                  <a:pt x="430161" y="957961"/>
                </a:moveTo>
                <a:lnTo>
                  <a:pt x="412762" y="926465"/>
                </a:lnTo>
                <a:lnTo>
                  <a:pt x="381266" y="943737"/>
                </a:lnTo>
                <a:lnTo>
                  <a:pt x="398538" y="975360"/>
                </a:lnTo>
                <a:lnTo>
                  <a:pt x="430161" y="957961"/>
                </a:lnTo>
                <a:close/>
              </a:path>
              <a:path w="2381250" h="2834640">
                <a:moveTo>
                  <a:pt x="435622" y="457200"/>
                </a:moveTo>
                <a:lnTo>
                  <a:pt x="412635" y="429387"/>
                </a:lnTo>
                <a:lnTo>
                  <a:pt x="384949" y="452374"/>
                </a:lnTo>
                <a:lnTo>
                  <a:pt x="407936" y="480187"/>
                </a:lnTo>
                <a:lnTo>
                  <a:pt x="435622" y="457200"/>
                </a:lnTo>
                <a:close/>
              </a:path>
              <a:path w="2381250" h="2834640">
                <a:moveTo>
                  <a:pt x="461911" y="145669"/>
                </a:moveTo>
                <a:lnTo>
                  <a:pt x="432447" y="124841"/>
                </a:lnTo>
                <a:lnTo>
                  <a:pt x="411746" y="154305"/>
                </a:lnTo>
                <a:lnTo>
                  <a:pt x="441083" y="175006"/>
                </a:lnTo>
                <a:lnTo>
                  <a:pt x="461911" y="145669"/>
                </a:lnTo>
                <a:close/>
              </a:path>
              <a:path w="2381250" h="2834640">
                <a:moveTo>
                  <a:pt x="475246" y="1077722"/>
                </a:moveTo>
                <a:lnTo>
                  <a:pt x="472579" y="1007491"/>
                </a:lnTo>
                <a:lnTo>
                  <a:pt x="471906" y="989584"/>
                </a:lnTo>
                <a:lnTo>
                  <a:pt x="470674" y="956945"/>
                </a:lnTo>
                <a:lnTo>
                  <a:pt x="375932" y="1009015"/>
                </a:lnTo>
                <a:lnTo>
                  <a:pt x="475246" y="1077722"/>
                </a:lnTo>
                <a:close/>
              </a:path>
              <a:path w="2381250" h="2834640">
                <a:moveTo>
                  <a:pt x="481596" y="512699"/>
                </a:moveTo>
                <a:lnTo>
                  <a:pt x="458609" y="485013"/>
                </a:lnTo>
                <a:lnTo>
                  <a:pt x="430923" y="508000"/>
                </a:lnTo>
                <a:lnTo>
                  <a:pt x="453910" y="535686"/>
                </a:lnTo>
                <a:lnTo>
                  <a:pt x="481596" y="512699"/>
                </a:lnTo>
                <a:close/>
              </a:path>
              <a:path w="2381250" h="2834640">
                <a:moveTo>
                  <a:pt x="520839" y="187198"/>
                </a:moveTo>
                <a:lnTo>
                  <a:pt x="491375" y="166370"/>
                </a:lnTo>
                <a:lnTo>
                  <a:pt x="470547" y="195834"/>
                </a:lnTo>
                <a:lnTo>
                  <a:pt x="500011" y="216662"/>
                </a:lnTo>
                <a:lnTo>
                  <a:pt x="520839" y="187198"/>
                </a:lnTo>
                <a:close/>
              </a:path>
              <a:path w="2381250" h="2834640">
                <a:moveTo>
                  <a:pt x="527570" y="568198"/>
                </a:moveTo>
                <a:lnTo>
                  <a:pt x="504583" y="540512"/>
                </a:lnTo>
                <a:lnTo>
                  <a:pt x="476897" y="563499"/>
                </a:lnTo>
                <a:lnTo>
                  <a:pt x="499757" y="591185"/>
                </a:lnTo>
                <a:lnTo>
                  <a:pt x="527570" y="568198"/>
                </a:lnTo>
                <a:close/>
              </a:path>
              <a:path w="2381250" h="2834640">
                <a:moveTo>
                  <a:pt x="573544" y="623697"/>
                </a:moveTo>
                <a:lnTo>
                  <a:pt x="550557" y="596011"/>
                </a:lnTo>
                <a:lnTo>
                  <a:pt x="522744" y="618998"/>
                </a:lnTo>
                <a:lnTo>
                  <a:pt x="545731" y="646684"/>
                </a:lnTo>
                <a:lnTo>
                  <a:pt x="573544" y="623697"/>
                </a:lnTo>
                <a:close/>
              </a:path>
              <a:path w="2381250" h="2834640">
                <a:moveTo>
                  <a:pt x="579640" y="228854"/>
                </a:moveTo>
                <a:lnTo>
                  <a:pt x="550176" y="208026"/>
                </a:lnTo>
                <a:lnTo>
                  <a:pt x="529348" y="237490"/>
                </a:lnTo>
                <a:lnTo>
                  <a:pt x="558812" y="258318"/>
                </a:lnTo>
                <a:lnTo>
                  <a:pt x="579640" y="228854"/>
                </a:lnTo>
                <a:close/>
              </a:path>
              <a:path w="2381250" h="2834640">
                <a:moveTo>
                  <a:pt x="619518" y="679196"/>
                </a:moveTo>
                <a:lnTo>
                  <a:pt x="596531" y="651510"/>
                </a:lnTo>
                <a:lnTo>
                  <a:pt x="568718" y="674497"/>
                </a:lnTo>
                <a:lnTo>
                  <a:pt x="591705" y="702183"/>
                </a:lnTo>
                <a:lnTo>
                  <a:pt x="619518" y="679196"/>
                </a:lnTo>
                <a:close/>
              </a:path>
              <a:path w="2381250" h="2834640">
                <a:moveTo>
                  <a:pt x="638441" y="270383"/>
                </a:moveTo>
                <a:lnTo>
                  <a:pt x="609104" y="249682"/>
                </a:lnTo>
                <a:lnTo>
                  <a:pt x="588276" y="279019"/>
                </a:lnTo>
                <a:lnTo>
                  <a:pt x="617740" y="299847"/>
                </a:lnTo>
                <a:lnTo>
                  <a:pt x="638441" y="270383"/>
                </a:lnTo>
                <a:close/>
              </a:path>
              <a:path w="2381250" h="2834640">
                <a:moveTo>
                  <a:pt x="665492" y="734822"/>
                </a:moveTo>
                <a:lnTo>
                  <a:pt x="642505" y="707009"/>
                </a:lnTo>
                <a:lnTo>
                  <a:pt x="614692" y="729996"/>
                </a:lnTo>
                <a:lnTo>
                  <a:pt x="637679" y="757682"/>
                </a:lnTo>
                <a:lnTo>
                  <a:pt x="665492" y="734822"/>
                </a:lnTo>
                <a:close/>
              </a:path>
              <a:path w="2381250" h="2834640">
                <a:moveTo>
                  <a:pt x="697369" y="312039"/>
                </a:moveTo>
                <a:lnTo>
                  <a:pt x="667905" y="291211"/>
                </a:lnTo>
                <a:lnTo>
                  <a:pt x="647077" y="320675"/>
                </a:lnTo>
                <a:lnTo>
                  <a:pt x="676541" y="341503"/>
                </a:lnTo>
                <a:lnTo>
                  <a:pt x="697369" y="312039"/>
                </a:lnTo>
                <a:close/>
              </a:path>
              <a:path w="2381250" h="2834640">
                <a:moveTo>
                  <a:pt x="711466" y="790321"/>
                </a:moveTo>
                <a:lnTo>
                  <a:pt x="688479" y="762508"/>
                </a:lnTo>
                <a:lnTo>
                  <a:pt x="660666" y="785495"/>
                </a:lnTo>
                <a:lnTo>
                  <a:pt x="683653" y="813308"/>
                </a:lnTo>
                <a:lnTo>
                  <a:pt x="711466" y="790321"/>
                </a:lnTo>
                <a:close/>
              </a:path>
              <a:path w="2381250" h="2834640">
                <a:moveTo>
                  <a:pt x="756170" y="353695"/>
                </a:moveTo>
                <a:lnTo>
                  <a:pt x="726706" y="332867"/>
                </a:lnTo>
                <a:lnTo>
                  <a:pt x="706005" y="362204"/>
                </a:lnTo>
                <a:lnTo>
                  <a:pt x="735342" y="383032"/>
                </a:lnTo>
                <a:lnTo>
                  <a:pt x="756170" y="353695"/>
                </a:lnTo>
                <a:close/>
              </a:path>
              <a:path w="2381250" h="2834640">
                <a:moveTo>
                  <a:pt x="757440" y="845820"/>
                </a:moveTo>
                <a:lnTo>
                  <a:pt x="734453" y="818007"/>
                </a:lnTo>
                <a:lnTo>
                  <a:pt x="706640" y="840994"/>
                </a:lnTo>
                <a:lnTo>
                  <a:pt x="729627" y="868807"/>
                </a:lnTo>
                <a:lnTo>
                  <a:pt x="757440" y="845820"/>
                </a:lnTo>
                <a:close/>
              </a:path>
              <a:path w="2381250" h="2834640">
                <a:moveTo>
                  <a:pt x="803287" y="901319"/>
                </a:moveTo>
                <a:lnTo>
                  <a:pt x="780427" y="873506"/>
                </a:lnTo>
                <a:lnTo>
                  <a:pt x="752614" y="896493"/>
                </a:lnTo>
                <a:lnTo>
                  <a:pt x="775601" y="924306"/>
                </a:lnTo>
                <a:lnTo>
                  <a:pt x="803287" y="901319"/>
                </a:lnTo>
                <a:close/>
              </a:path>
              <a:path w="2381250" h="2834640">
                <a:moveTo>
                  <a:pt x="814971" y="395224"/>
                </a:moveTo>
                <a:lnTo>
                  <a:pt x="785634" y="374396"/>
                </a:lnTo>
                <a:lnTo>
                  <a:pt x="764806" y="403860"/>
                </a:lnTo>
                <a:lnTo>
                  <a:pt x="794270" y="424688"/>
                </a:lnTo>
                <a:lnTo>
                  <a:pt x="814971" y="395224"/>
                </a:lnTo>
                <a:close/>
              </a:path>
              <a:path w="2381250" h="2834640">
                <a:moveTo>
                  <a:pt x="849261" y="956818"/>
                </a:moveTo>
                <a:lnTo>
                  <a:pt x="826274" y="929005"/>
                </a:lnTo>
                <a:lnTo>
                  <a:pt x="798588" y="951992"/>
                </a:lnTo>
                <a:lnTo>
                  <a:pt x="821575" y="979805"/>
                </a:lnTo>
                <a:lnTo>
                  <a:pt x="849261" y="956818"/>
                </a:lnTo>
                <a:close/>
              </a:path>
              <a:path w="2381250" h="2834640">
                <a:moveTo>
                  <a:pt x="873899" y="436880"/>
                </a:moveTo>
                <a:lnTo>
                  <a:pt x="844435" y="416052"/>
                </a:lnTo>
                <a:lnTo>
                  <a:pt x="823607" y="445516"/>
                </a:lnTo>
                <a:lnTo>
                  <a:pt x="853071" y="466217"/>
                </a:lnTo>
                <a:lnTo>
                  <a:pt x="873899" y="436880"/>
                </a:lnTo>
                <a:close/>
              </a:path>
              <a:path w="2381250" h="2834640">
                <a:moveTo>
                  <a:pt x="895235" y="1012317"/>
                </a:moveTo>
                <a:lnTo>
                  <a:pt x="872248" y="984504"/>
                </a:lnTo>
                <a:lnTo>
                  <a:pt x="844562" y="1007491"/>
                </a:lnTo>
                <a:lnTo>
                  <a:pt x="867549" y="1035304"/>
                </a:lnTo>
                <a:lnTo>
                  <a:pt x="895235" y="1012317"/>
                </a:lnTo>
                <a:close/>
              </a:path>
              <a:path w="2381250" h="2834640">
                <a:moveTo>
                  <a:pt x="932700" y="478409"/>
                </a:moveTo>
                <a:lnTo>
                  <a:pt x="903363" y="457581"/>
                </a:lnTo>
                <a:lnTo>
                  <a:pt x="882535" y="487045"/>
                </a:lnTo>
                <a:lnTo>
                  <a:pt x="911872" y="507873"/>
                </a:lnTo>
                <a:lnTo>
                  <a:pt x="932700" y="478409"/>
                </a:lnTo>
                <a:close/>
              </a:path>
              <a:path w="2381250" h="2834640">
                <a:moveTo>
                  <a:pt x="941209" y="1067816"/>
                </a:moveTo>
                <a:lnTo>
                  <a:pt x="918222" y="1040130"/>
                </a:lnTo>
                <a:lnTo>
                  <a:pt x="890536" y="1062990"/>
                </a:lnTo>
                <a:lnTo>
                  <a:pt x="913523" y="1090803"/>
                </a:lnTo>
                <a:lnTo>
                  <a:pt x="941209" y="1067816"/>
                </a:lnTo>
                <a:close/>
              </a:path>
              <a:path w="2381250" h="2834640">
                <a:moveTo>
                  <a:pt x="987183" y="1123315"/>
                </a:moveTo>
                <a:lnTo>
                  <a:pt x="964196" y="1095629"/>
                </a:lnTo>
                <a:lnTo>
                  <a:pt x="936510" y="1118616"/>
                </a:lnTo>
                <a:lnTo>
                  <a:pt x="959497" y="1146302"/>
                </a:lnTo>
                <a:lnTo>
                  <a:pt x="987183" y="1123315"/>
                </a:lnTo>
                <a:close/>
              </a:path>
              <a:path w="2381250" h="2834640">
                <a:moveTo>
                  <a:pt x="991628" y="520065"/>
                </a:moveTo>
                <a:lnTo>
                  <a:pt x="962164" y="499237"/>
                </a:lnTo>
                <a:lnTo>
                  <a:pt x="941336" y="528701"/>
                </a:lnTo>
                <a:lnTo>
                  <a:pt x="970800" y="549529"/>
                </a:lnTo>
                <a:lnTo>
                  <a:pt x="991628" y="520065"/>
                </a:lnTo>
                <a:close/>
              </a:path>
              <a:path w="2381250" h="2834640">
                <a:moveTo>
                  <a:pt x="1033157" y="1178814"/>
                </a:moveTo>
                <a:lnTo>
                  <a:pt x="1010170" y="1151128"/>
                </a:lnTo>
                <a:lnTo>
                  <a:pt x="982484" y="1174115"/>
                </a:lnTo>
                <a:lnTo>
                  <a:pt x="1005471" y="1201801"/>
                </a:lnTo>
                <a:lnTo>
                  <a:pt x="1033157" y="1178814"/>
                </a:lnTo>
                <a:close/>
              </a:path>
              <a:path w="2381250" h="2834640">
                <a:moveTo>
                  <a:pt x="1050429" y="561594"/>
                </a:moveTo>
                <a:lnTo>
                  <a:pt x="1020965" y="540893"/>
                </a:lnTo>
                <a:lnTo>
                  <a:pt x="1000264" y="570230"/>
                </a:lnTo>
                <a:lnTo>
                  <a:pt x="1029601" y="591058"/>
                </a:lnTo>
                <a:lnTo>
                  <a:pt x="1050429" y="561594"/>
                </a:lnTo>
                <a:close/>
              </a:path>
              <a:path w="2381250" h="2834640">
                <a:moveTo>
                  <a:pt x="1079131" y="1234313"/>
                </a:moveTo>
                <a:lnTo>
                  <a:pt x="1056144" y="1206627"/>
                </a:lnTo>
                <a:lnTo>
                  <a:pt x="1028331" y="1229614"/>
                </a:lnTo>
                <a:lnTo>
                  <a:pt x="1051318" y="1257300"/>
                </a:lnTo>
                <a:lnTo>
                  <a:pt x="1079131" y="1234313"/>
                </a:lnTo>
                <a:close/>
              </a:path>
              <a:path w="2381250" h="2834640">
                <a:moveTo>
                  <a:pt x="1109230" y="603250"/>
                </a:moveTo>
                <a:lnTo>
                  <a:pt x="1079893" y="582422"/>
                </a:lnTo>
                <a:lnTo>
                  <a:pt x="1059065" y="611886"/>
                </a:lnTo>
                <a:lnTo>
                  <a:pt x="1088529" y="632714"/>
                </a:lnTo>
                <a:lnTo>
                  <a:pt x="1109230" y="603250"/>
                </a:lnTo>
                <a:close/>
              </a:path>
              <a:path w="2381250" h="2834640">
                <a:moveTo>
                  <a:pt x="1125105" y="1289812"/>
                </a:moveTo>
                <a:lnTo>
                  <a:pt x="1102118" y="1262126"/>
                </a:lnTo>
                <a:lnTo>
                  <a:pt x="1074305" y="1285113"/>
                </a:lnTo>
                <a:lnTo>
                  <a:pt x="1097292" y="1312799"/>
                </a:lnTo>
                <a:lnTo>
                  <a:pt x="1125105" y="1289812"/>
                </a:lnTo>
                <a:close/>
              </a:path>
              <a:path w="2381250" h="2834640">
                <a:moveTo>
                  <a:pt x="1168158" y="644906"/>
                </a:moveTo>
                <a:lnTo>
                  <a:pt x="1138694" y="624078"/>
                </a:lnTo>
                <a:lnTo>
                  <a:pt x="1117866" y="653415"/>
                </a:lnTo>
                <a:lnTo>
                  <a:pt x="1147330" y="674243"/>
                </a:lnTo>
                <a:lnTo>
                  <a:pt x="1168158" y="644906"/>
                </a:lnTo>
                <a:close/>
              </a:path>
              <a:path w="2381250" h="2834640">
                <a:moveTo>
                  <a:pt x="1171079" y="1345438"/>
                </a:moveTo>
                <a:lnTo>
                  <a:pt x="1148092" y="1317625"/>
                </a:lnTo>
                <a:lnTo>
                  <a:pt x="1120279" y="1340612"/>
                </a:lnTo>
                <a:lnTo>
                  <a:pt x="1143266" y="1368425"/>
                </a:lnTo>
                <a:lnTo>
                  <a:pt x="1171079" y="1345438"/>
                </a:lnTo>
                <a:close/>
              </a:path>
              <a:path w="2381250" h="2834640">
                <a:moveTo>
                  <a:pt x="1217053" y="1400937"/>
                </a:moveTo>
                <a:lnTo>
                  <a:pt x="1194066" y="1373124"/>
                </a:lnTo>
                <a:lnTo>
                  <a:pt x="1166253" y="1396111"/>
                </a:lnTo>
                <a:lnTo>
                  <a:pt x="1189240" y="1423924"/>
                </a:lnTo>
                <a:lnTo>
                  <a:pt x="1217053" y="1400937"/>
                </a:lnTo>
                <a:close/>
              </a:path>
              <a:path w="2381250" h="2834640">
                <a:moveTo>
                  <a:pt x="1226959" y="686435"/>
                </a:moveTo>
                <a:lnTo>
                  <a:pt x="1197622" y="665607"/>
                </a:lnTo>
                <a:lnTo>
                  <a:pt x="1176794" y="695071"/>
                </a:lnTo>
                <a:lnTo>
                  <a:pt x="1206131" y="715899"/>
                </a:lnTo>
                <a:lnTo>
                  <a:pt x="1226959" y="686435"/>
                </a:lnTo>
                <a:close/>
              </a:path>
              <a:path w="2381250" h="2834640">
                <a:moveTo>
                  <a:pt x="1263027" y="1456436"/>
                </a:moveTo>
                <a:lnTo>
                  <a:pt x="1240040" y="1428623"/>
                </a:lnTo>
                <a:lnTo>
                  <a:pt x="1212227" y="1451610"/>
                </a:lnTo>
                <a:lnTo>
                  <a:pt x="1235214" y="1479423"/>
                </a:lnTo>
                <a:lnTo>
                  <a:pt x="1263027" y="1456436"/>
                </a:lnTo>
                <a:close/>
              </a:path>
              <a:path w="2381250" h="2834640">
                <a:moveTo>
                  <a:pt x="1285887" y="728091"/>
                </a:moveTo>
                <a:lnTo>
                  <a:pt x="1256423" y="707263"/>
                </a:lnTo>
                <a:lnTo>
                  <a:pt x="1235595" y="736727"/>
                </a:lnTo>
                <a:lnTo>
                  <a:pt x="1265059" y="757428"/>
                </a:lnTo>
                <a:lnTo>
                  <a:pt x="1285887" y="728091"/>
                </a:lnTo>
                <a:close/>
              </a:path>
              <a:path w="2381250" h="2834640">
                <a:moveTo>
                  <a:pt x="1309001" y="1511935"/>
                </a:moveTo>
                <a:lnTo>
                  <a:pt x="1286014" y="1484122"/>
                </a:lnTo>
                <a:lnTo>
                  <a:pt x="1258201" y="1507109"/>
                </a:lnTo>
                <a:lnTo>
                  <a:pt x="1281188" y="1534922"/>
                </a:lnTo>
                <a:lnTo>
                  <a:pt x="1309001" y="1511935"/>
                </a:lnTo>
                <a:close/>
              </a:path>
              <a:path w="2381250" h="2834640">
                <a:moveTo>
                  <a:pt x="1344688" y="769620"/>
                </a:moveTo>
                <a:lnTo>
                  <a:pt x="1315224" y="748792"/>
                </a:lnTo>
                <a:lnTo>
                  <a:pt x="1294523" y="778256"/>
                </a:lnTo>
                <a:lnTo>
                  <a:pt x="1323860" y="799084"/>
                </a:lnTo>
                <a:lnTo>
                  <a:pt x="1344688" y="769620"/>
                </a:lnTo>
                <a:close/>
              </a:path>
              <a:path w="2381250" h="2834640">
                <a:moveTo>
                  <a:pt x="1354848" y="1567434"/>
                </a:moveTo>
                <a:lnTo>
                  <a:pt x="1331861" y="1539621"/>
                </a:lnTo>
                <a:lnTo>
                  <a:pt x="1304175" y="1562608"/>
                </a:lnTo>
                <a:lnTo>
                  <a:pt x="1327162" y="1590421"/>
                </a:lnTo>
                <a:lnTo>
                  <a:pt x="1354848" y="1567434"/>
                </a:lnTo>
                <a:close/>
              </a:path>
              <a:path w="2381250" h="2834640">
                <a:moveTo>
                  <a:pt x="1400822" y="1622933"/>
                </a:moveTo>
                <a:lnTo>
                  <a:pt x="1377835" y="1595120"/>
                </a:lnTo>
                <a:lnTo>
                  <a:pt x="1350149" y="1618107"/>
                </a:lnTo>
                <a:lnTo>
                  <a:pt x="1373136" y="1645920"/>
                </a:lnTo>
                <a:lnTo>
                  <a:pt x="1400822" y="1622933"/>
                </a:lnTo>
                <a:close/>
              </a:path>
              <a:path w="2381250" h="2834640">
                <a:moveTo>
                  <a:pt x="1403489" y="811276"/>
                </a:moveTo>
                <a:lnTo>
                  <a:pt x="1374152" y="790448"/>
                </a:lnTo>
                <a:lnTo>
                  <a:pt x="1353324" y="819912"/>
                </a:lnTo>
                <a:lnTo>
                  <a:pt x="1382788" y="840613"/>
                </a:lnTo>
                <a:lnTo>
                  <a:pt x="1403489" y="811276"/>
                </a:lnTo>
                <a:close/>
              </a:path>
              <a:path w="2381250" h="2834640">
                <a:moveTo>
                  <a:pt x="1446796" y="1678432"/>
                </a:moveTo>
                <a:lnTo>
                  <a:pt x="1423809" y="1650746"/>
                </a:lnTo>
                <a:lnTo>
                  <a:pt x="1396123" y="1673733"/>
                </a:lnTo>
                <a:lnTo>
                  <a:pt x="1419110" y="1701419"/>
                </a:lnTo>
                <a:lnTo>
                  <a:pt x="1446796" y="1678432"/>
                </a:lnTo>
                <a:close/>
              </a:path>
              <a:path w="2381250" h="2834640">
                <a:moveTo>
                  <a:pt x="1462417" y="852805"/>
                </a:moveTo>
                <a:lnTo>
                  <a:pt x="1432953" y="832104"/>
                </a:lnTo>
                <a:lnTo>
                  <a:pt x="1412125" y="861441"/>
                </a:lnTo>
                <a:lnTo>
                  <a:pt x="1441589" y="882269"/>
                </a:lnTo>
                <a:lnTo>
                  <a:pt x="1462417" y="852805"/>
                </a:lnTo>
                <a:close/>
              </a:path>
              <a:path w="2381250" h="2834640">
                <a:moveTo>
                  <a:pt x="1492770" y="1733931"/>
                </a:moveTo>
                <a:lnTo>
                  <a:pt x="1469783" y="1706245"/>
                </a:lnTo>
                <a:lnTo>
                  <a:pt x="1442097" y="1729232"/>
                </a:lnTo>
                <a:lnTo>
                  <a:pt x="1465084" y="1756918"/>
                </a:lnTo>
                <a:lnTo>
                  <a:pt x="1492770" y="1733931"/>
                </a:lnTo>
                <a:close/>
              </a:path>
              <a:path w="2381250" h="2834640">
                <a:moveTo>
                  <a:pt x="1521218" y="894461"/>
                </a:moveTo>
                <a:lnTo>
                  <a:pt x="1491754" y="873633"/>
                </a:lnTo>
                <a:lnTo>
                  <a:pt x="1471053" y="903097"/>
                </a:lnTo>
                <a:lnTo>
                  <a:pt x="1500390" y="923925"/>
                </a:lnTo>
                <a:lnTo>
                  <a:pt x="1521218" y="894461"/>
                </a:lnTo>
                <a:close/>
              </a:path>
              <a:path w="2381250" h="2834640">
                <a:moveTo>
                  <a:pt x="1538744" y="1789430"/>
                </a:moveTo>
                <a:lnTo>
                  <a:pt x="1515757" y="1761744"/>
                </a:lnTo>
                <a:lnTo>
                  <a:pt x="1488071" y="1784731"/>
                </a:lnTo>
                <a:lnTo>
                  <a:pt x="1511058" y="1812417"/>
                </a:lnTo>
                <a:lnTo>
                  <a:pt x="1538744" y="1789430"/>
                </a:lnTo>
                <a:close/>
              </a:path>
              <a:path w="2381250" h="2834640">
                <a:moveTo>
                  <a:pt x="1580146" y="936117"/>
                </a:moveTo>
                <a:lnTo>
                  <a:pt x="1550682" y="915289"/>
                </a:lnTo>
                <a:lnTo>
                  <a:pt x="1529854" y="944626"/>
                </a:lnTo>
                <a:lnTo>
                  <a:pt x="1559318" y="965454"/>
                </a:lnTo>
                <a:lnTo>
                  <a:pt x="1580146" y="936117"/>
                </a:lnTo>
                <a:close/>
              </a:path>
              <a:path w="2381250" h="2834640">
                <a:moveTo>
                  <a:pt x="1584718" y="1844929"/>
                </a:moveTo>
                <a:lnTo>
                  <a:pt x="1561731" y="1817243"/>
                </a:lnTo>
                <a:lnTo>
                  <a:pt x="1533918" y="1840230"/>
                </a:lnTo>
                <a:lnTo>
                  <a:pt x="1556905" y="1867916"/>
                </a:lnTo>
                <a:lnTo>
                  <a:pt x="1584718" y="1844929"/>
                </a:lnTo>
                <a:close/>
              </a:path>
              <a:path w="2381250" h="2834640">
                <a:moveTo>
                  <a:pt x="1630692" y="1900555"/>
                </a:moveTo>
                <a:lnTo>
                  <a:pt x="1607705" y="1872742"/>
                </a:lnTo>
                <a:lnTo>
                  <a:pt x="1579892" y="1895729"/>
                </a:lnTo>
                <a:lnTo>
                  <a:pt x="1602879" y="1923415"/>
                </a:lnTo>
                <a:lnTo>
                  <a:pt x="1630692" y="1900555"/>
                </a:lnTo>
                <a:close/>
              </a:path>
              <a:path w="2381250" h="2834640">
                <a:moveTo>
                  <a:pt x="1638947" y="977646"/>
                </a:moveTo>
                <a:lnTo>
                  <a:pt x="1609483" y="956818"/>
                </a:lnTo>
                <a:lnTo>
                  <a:pt x="1588655" y="986282"/>
                </a:lnTo>
                <a:lnTo>
                  <a:pt x="1618119" y="1007110"/>
                </a:lnTo>
                <a:lnTo>
                  <a:pt x="1638947" y="977646"/>
                </a:lnTo>
                <a:close/>
              </a:path>
              <a:path w="2381250" h="2834640">
                <a:moveTo>
                  <a:pt x="1676666" y="1956054"/>
                </a:moveTo>
                <a:lnTo>
                  <a:pt x="1653679" y="1928241"/>
                </a:lnTo>
                <a:lnTo>
                  <a:pt x="1625866" y="1951228"/>
                </a:lnTo>
                <a:lnTo>
                  <a:pt x="1648853" y="1979041"/>
                </a:lnTo>
                <a:lnTo>
                  <a:pt x="1676666" y="1956054"/>
                </a:lnTo>
                <a:close/>
              </a:path>
              <a:path w="2381250" h="2834640">
                <a:moveTo>
                  <a:pt x="1697748" y="1019302"/>
                </a:moveTo>
                <a:lnTo>
                  <a:pt x="1668411" y="998474"/>
                </a:lnTo>
                <a:lnTo>
                  <a:pt x="1647583" y="1027938"/>
                </a:lnTo>
                <a:lnTo>
                  <a:pt x="1677047" y="1048639"/>
                </a:lnTo>
                <a:lnTo>
                  <a:pt x="1697748" y="1019302"/>
                </a:lnTo>
                <a:close/>
              </a:path>
              <a:path w="2381250" h="2834640">
                <a:moveTo>
                  <a:pt x="1722640" y="2011553"/>
                </a:moveTo>
                <a:lnTo>
                  <a:pt x="1699653" y="1983740"/>
                </a:lnTo>
                <a:lnTo>
                  <a:pt x="1671840" y="2006727"/>
                </a:lnTo>
                <a:lnTo>
                  <a:pt x="1694827" y="2034540"/>
                </a:lnTo>
                <a:lnTo>
                  <a:pt x="1722640" y="2011553"/>
                </a:lnTo>
                <a:close/>
              </a:path>
              <a:path w="2381250" h="2834640">
                <a:moveTo>
                  <a:pt x="1756676" y="1060831"/>
                </a:moveTo>
                <a:lnTo>
                  <a:pt x="1727212" y="1040003"/>
                </a:lnTo>
                <a:lnTo>
                  <a:pt x="1706384" y="1069467"/>
                </a:lnTo>
                <a:lnTo>
                  <a:pt x="1735848" y="1090295"/>
                </a:lnTo>
                <a:lnTo>
                  <a:pt x="1756676" y="1060831"/>
                </a:lnTo>
                <a:close/>
              </a:path>
              <a:path w="2381250" h="2834640">
                <a:moveTo>
                  <a:pt x="1768614" y="2067052"/>
                </a:moveTo>
                <a:lnTo>
                  <a:pt x="1745627" y="2039239"/>
                </a:lnTo>
                <a:lnTo>
                  <a:pt x="1717814" y="2062226"/>
                </a:lnTo>
                <a:lnTo>
                  <a:pt x="1740801" y="2090039"/>
                </a:lnTo>
                <a:lnTo>
                  <a:pt x="1768614" y="2067052"/>
                </a:lnTo>
                <a:close/>
              </a:path>
              <a:path w="2381250" h="2834640">
                <a:moveTo>
                  <a:pt x="1814588" y="2122551"/>
                </a:moveTo>
                <a:lnTo>
                  <a:pt x="1791601" y="2094738"/>
                </a:lnTo>
                <a:lnTo>
                  <a:pt x="1763788" y="2117725"/>
                </a:lnTo>
                <a:lnTo>
                  <a:pt x="1786775" y="2145538"/>
                </a:lnTo>
                <a:lnTo>
                  <a:pt x="1814588" y="2122551"/>
                </a:lnTo>
                <a:close/>
              </a:path>
              <a:path w="2381250" h="2834640">
                <a:moveTo>
                  <a:pt x="1815477" y="1102487"/>
                </a:moveTo>
                <a:lnTo>
                  <a:pt x="1786013" y="1081659"/>
                </a:lnTo>
                <a:lnTo>
                  <a:pt x="1765312" y="1111123"/>
                </a:lnTo>
                <a:lnTo>
                  <a:pt x="1794649" y="1131824"/>
                </a:lnTo>
                <a:lnTo>
                  <a:pt x="1815477" y="1102487"/>
                </a:lnTo>
                <a:close/>
              </a:path>
              <a:path w="2381250" h="2834640">
                <a:moveTo>
                  <a:pt x="1860435" y="2178050"/>
                </a:moveTo>
                <a:lnTo>
                  <a:pt x="1837575" y="2150237"/>
                </a:lnTo>
                <a:lnTo>
                  <a:pt x="1809762" y="2173224"/>
                </a:lnTo>
                <a:lnTo>
                  <a:pt x="1832749" y="2201037"/>
                </a:lnTo>
                <a:lnTo>
                  <a:pt x="1860435" y="2178050"/>
                </a:lnTo>
                <a:close/>
              </a:path>
              <a:path w="2381250" h="2834640">
                <a:moveTo>
                  <a:pt x="1874405" y="1144016"/>
                </a:moveTo>
                <a:lnTo>
                  <a:pt x="1844941" y="1123315"/>
                </a:lnTo>
                <a:lnTo>
                  <a:pt x="1824113" y="1152652"/>
                </a:lnTo>
                <a:lnTo>
                  <a:pt x="1853577" y="1173480"/>
                </a:lnTo>
                <a:lnTo>
                  <a:pt x="1874405" y="1144016"/>
                </a:lnTo>
                <a:close/>
              </a:path>
              <a:path w="2381250" h="2834640">
                <a:moveTo>
                  <a:pt x="1906409" y="2233549"/>
                </a:moveTo>
                <a:lnTo>
                  <a:pt x="1883422" y="2205863"/>
                </a:lnTo>
                <a:lnTo>
                  <a:pt x="1855736" y="2228850"/>
                </a:lnTo>
                <a:lnTo>
                  <a:pt x="1878723" y="2256536"/>
                </a:lnTo>
                <a:lnTo>
                  <a:pt x="1906409" y="2233549"/>
                </a:lnTo>
                <a:close/>
              </a:path>
              <a:path w="2381250" h="2834640">
                <a:moveTo>
                  <a:pt x="1933206" y="1185672"/>
                </a:moveTo>
                <a:lnTo>
                  <a:pt x="1903742" y="1164844"/>
                </a:lnTo>
                <a:lnTo>
                  <a:pt x="1882914" y="1194308"/>
                </a:lnTo>
                <a:lnTo>
                  <a:pt x="1912378" y="1215136"/>
                </a:lnTo>
                <a:lnTo>
                  <a:pt x="1933206" y="1185672"/>
                </a:lnTo>
                <a:close/>
              </a:path>
              <a:path w="2381250" h="2834640">
                <a:moveTo>
                  <a:pt x="1952383" y="2289048"/>
                </a:moveTo>
                <a:lnTo>
                  <a:pt x="1929396" y="2261362"/>
                </a:lnTo>
                <a:lnTo>
                  <a:pt x="1901710" y="2284349"/>
                </a:lnTo>
                <a:lnTo>
                  <a:pt x="1924697" y="2312035"/>
                </a:lnTo>
                <a:lnTo>
                  <a:pt x="1952383" y="2289048"/>
                </a:lnTo>
                <a:close/>
              </a:path>
              <a:path w="2381250" h="2834640">
                <a:moveTo>
                  <a:pt x="1992007" y="1227201"/>
                </a:moveTo>
                <a:lnTo>
                  <a:pt x="1962670" y="1206500"/>
                </a:lnTo>
                <a:lnTo>
                  <a:pt x="1941842" y="1235837"/>
                </a:lnTo>
                <a:lnTo>
                  <a:pt x="1971306" y="1256665"/>
                </a:lnTo>
                <a:lnTo>
                  <a:pt x="1992007" y="1227201"/>
                </a:lnTo>
                <a:close/>
              </a:path>
              <a:path w="2381250" h="2834640">
                <a:moveTo>
                  <a:pt x="1998357" y="2344547"/>
                </a:moveTo>
                <a:lnTo>
                  <a:pt x="1975370" y="2316861"/>
                </a:lnTo>
                <a:lnTo>
                  <a:pt x="1947684" y="2339848"/>
                </a:lnTo>
                <a:lnTo>
                  <a:pt x="1970671" y="2367534"/>
                </a:lnTo>
                <a:lnTo>
                  <a:pt x="1998357" y="2344547"/>
                </a:lnTo>
                <a:close/>
              </a:path>
              <a:path w="2381250" h="2834640">
                <a:moveTo>
                  <a:pt x="2044331" y="2400046"/>
                </a:moveTo>
                <a:lnTo>
                  <a:pt x="2021344" y="2372360"/>
                </a:lnTo>
                <a:lnTo>
                  <a:pt x="1993658" y="2395347"/>
                </a:lnTo>
                <a:lnTo>
                  <a:pt x="2016645" y="2423033"/>
                </a:lnTo>
                <a:lnTo>
                  <a:pt x="2044331" y="2400046"/>
                </a:lnTo>
                <a:close/>
              </a:path>
              <a:path w="2381250" h="2834640">
                <a:moveTo>
                  <a:pt x="2074303" y="1307465"/>
                </a:moveTo>
                <a:lnTo>
                  <a:pt x="2017280" y="1200912"/>
                </a:lnTo>
                <a:lnTo>
                  <a:pt x="1954923" y="1289304"/>
                </a:lnTo>
                <a:lnTo>
                  <a:pt x="2074303" y="1307465"/>
                </a:lnTo>
                <a:close/>
              </a:path>
              <a:path w="2381250" h="2834640">
                <a:moveTo>
                  <a:pt x="2090305" y="2455545"/>
                </a:moveTo>
                <a:lnTo>
                  <a:pt x="2067318" y="2427859"/>
                </a:lnTo>
                <a:lnTo>
                  <a:pt x="2039632" y="2450846"/>
                </a:lnTo>
                <a:lnTo>
                  <a:pt x="2062492" y="2478532"/>
                </a:lnTo>
                <a:lnTo>
                  <a:pt x="2090305" y="2455545"/>
                </a:lnTo>
                <a:close/>
              </a:path>
              <a:path w="2381250" h="2834640">
                <a:moveTo>
                  <a:pt x="2136279" y="2511171"/>
                </a:moveTo>
                <a:lnTo>
                  <a:pt x="2113292" y="2483358"/>
                </a:lnTo>
                <a:lnTo>
                  <a:pt x="2085479" y="2506345"/>
                </a:lnTo>
                <a:lnTo>
                  <a:pt x="2108466" y="2534158"/>
                </a:lnTo>
                <a:lnTo>
                  <a:pt x="2136279" y="2511171"/>
                </a:lnTo>
                <a:close/>
              </a:path>
              <a:path w="2381250" h="2834640">
                <a:moveTo>
                  <a:pt x="2182253" y="2566670"/>
                </a:moveTo>
                <a:lnTo>
                  <a:pt x="2159266" y="2538857"/>
                </a:lnTo>
                <a:lnTo>
                  <a:pt x="2131453" y="2561844"/>
                </a:lnTo>
                <a:lnTo>
                  <a:pt x="2154440" y="2589657"/>
                </a:lnTo>
                <a:lnTo>
                  <a:pt x="2182253" y="2566670"/>
                </a:lnTo>
                <a:close/>
              </a:path>
              <a:path w="2381250" h="2834640">
                <a:moveTo>
                  <a:pt x="2228227" y="2622169"/>
                </a:moveTo>
                <a:lnTo>
                  <a:pt x="2205240" y="2594356"/>
                </a:lnTo>
                <a:lnTo>
                  <a:pt x="2177427" y="2617343"/>
                </a:lnTo>
                <a:lnTo>
                  <a:pt x="2200414" y="2645156"/>
                </a:lnTo>
                <a:lnTo>
                  <a:pt x="2228227" y="2622169"/>
                </a:lnTo>
                <a:close/>
              </a:path>
              <a:path w="2381250" h="2834640">
                <a:moveTo>
                  <a:pt x="2274201" y="2677668"/>
                </a:moveTo>
                <a:lnTo>
                  <a:pt x="2251214" y="2649855"/>
                </a:lnTo>
                <a:lnTo>
                  <a:pt x="2223401" y="2672842"/>
                </a:lnTo>
                <a:lnTo>
                  <a:pt x="2246388" y="2700655"/>
                </a:lnTo>
                <a:lnTo>
                  <a:pt x="2274201" y="2677668"/>
                </a:lnTo>
                <a:close/>
              </a:path>
              <a:path w="2381250" h="2834640">
                <a:moveTo>
                  <a:pt x="2320175" y="2733167"/>
                </a:moveTo>
                <a:lnTo>
                  <a:pt x="2297188" y="2705354"/>
                </a:lnTo>
                <a:lnTo>
                  <a:pt x="2269375" y="2728341"/>
                </a:lnTo>
                <a:lnTo>
                  <a:pt x="2292362" y="2756154"/>
                </a:lnTo>
                <a:lnTo>
                  <a:pt x="2320175" y="2733167"/>
                </a:lnTo>
                <a:close/>
              </a:path>
              <a:path w="2381250" h="2834640">
                <a:moveTo>
                  <a:pt x="2380627" y="2834513"/>
                </a:moveTo>
                <a:lnTo>
                  <a:pt x="2353322" y="2716784"/>
                </a:lnTo>
                <a:lnTo>
                  <a:pt x="2270010" y="2785745"/>
                </a:lnTo>
                <a:lnTo>
                  <a:pt x="2380627" y="283451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230245" marR="5080" indent="-3209290">
              <a:lnSpc>
                <a:spcPts val="3760"/>
              </a:lnSpc>
              <a:spcBef>
                <a:spcPts val="710"/>
              </a:spcBef>
            </a:pPr>
            <a:r>
              <a:rPr spc="35">
                <a:latin typeface="宋体"/>
                <a:cs typeface="宋体"/>
              </a:rPr>
              <a:t>遗传</a:t>
            </a:r>
            <a:r>
              <a:rPr spc="5">
                <a:latin typeface="宋体"/>
                <a:cs typeface="宋体"/>
              </a:rPr>
              <a:t>咨询是遗传检测不</a:t>
            </a:r>
            <a:r>
              <a:rPr spc="-35">
                <a:latin typeface="宋体"/>
                <a:cs typeface="宋体"/>
              </a:rPr>
              <a:t>可</a:t>
            </a:r>
            <a:r>
              <a:rPr spc="5">
                <a:latin typeface="宋体"/>
                <a:cs typeface="宋体"/>
              </a:rPr>
              <a:t>缺少的一个组 </a:t>
            </a:r>
            <a:r>
              <a:rPr spc="35">
                <a:latin typeface="宋体"/>
                <a:cs typeface="宋体"/>
              </a:rPr>
              <a:t>成部分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6244" y="1540944"/>
            <a:ext cx="7982584" cy="4552315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indent="-342900">
              <a:lnSpc>
                <a:spcPct val="100000"/>
              </a:lnSpc>
              <a:spcBef>
                <a:spcPts val="40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700" spc="-10">
                <a:latin typeface="宋体"/>
                <a:cs typeface="宋体"/>
              </a:rPr>
              <a:t>遗传咨询师在诊断实验室中的作用</a:t>
            </a:r>
            <a:endParaRPr sz="2700">
              <a:latin typeface="宋体"/>
              <a:cs typeface="宋体"/>
            </a:endParaRPr>
          </a:p>
          <a:p>
            <a:pPr marL="755650" lvl="1" indent="-283845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756285"/>
              </a:tabLst>
            </a:pPr>
            <a:r>
              <a:rPr sz="2400" spc="10">
                <a:latin typeface="宋体"/>
                <a:cs typeface="宋体"/>
              </a:rPr>
              <a:t>检测项目的设计开</a:t>
            </a:r>
            <a:r>
              <a:rPr sz="2400">
                <a:latin typeface="宋体"/>
                <a:cs typeface="宋体"/>
              </a:rPr>
              <a:t>发</a:t>
            </a:r>
            <a:r>
              <a:rPr sz="2400" spc="-25">
                <a:latin typeface="Calibri"/>
                <a:cs typeface="Calibri"/>
              </a:rPr>
              <a:t>(</a:t>
            </a:r>
            <a:r>
              <a:rPr sz="2400" spc="10">
                <a:latin typeface="宋体"/>
                <a:cs typeface="宋体"/>
              </a:rPr>
              <a:t>充分</a:t>
            </a:r>
            <a:r>
              <a:rPr sz="2400" spc="-35">
                <a:latin typeface="宋体"/>
                <a:cs typeface="宋体"/>
              </a:rPr>
              <a:t>了</a:t>
            </a:r>
            <a:r>
              <a:rPr sz="2400" spc="10">
                <a:latin typeface="宋体"/>
                <a:cs typeface="宋体"/>
              </a:rPr>
              <a:t>解基</a:t>
            </a:r>
            <a:r>
              <a:rPr sz="2400" spc="-35">
                <a:latin typeface="宋体"/>
                <a:cs typeface="宋体"/>
              </a:rPr>
              <a:t>因</a:t>
            </a:r>
            <a:r>
              <a:rPr sz="2400" spc="10">
                <a:latin typeface="宋体"/>
                <a:cs typeface="宋体"/>
              </a:rPr>
              <a:t>与疾</a:t>
            </a:r>
            <a:r>
              <a:rPr sz="2400" spc="-35">
                <a:latin typeface="宋体"/>
                <a:cs typeface="宋体"/>
              </a:rPr>
              <a:t>病</a:t>
            </a:r>
            <a:r>
              <a:rPr sz="2400" spc="10">
                <a:latin typeface="宋体"/>
                <a:cs typeface="宋体"/>
              </a:rPr>
              <a:t>的相</a:t>
            </a:r>
            <a:r>
              <a:rPr sz="2400" spc="-35">
                <a:latin typeface="宋体"/>
                <a:cs typeface="宋体"/>
              </a:rPr>
              <a:t>关</a:t>
            </a:r>
            <a:r>
              <a:rPr sz="2400" spc="10">
                <a:latin typeface="宋体"/>
                <a:cs typeface="宋体"/>
              </a:rPr>
              <a:t>性）</a:t>
            </a:r>
            <a:endParaRPr sz="2400">
              <a:latin typeface="宋体"/>
              <a:cs typeface="宋体"/>
            </a:endParaRPr>
          </a:p>
          <a:p>
            <a:pPr marL="755650" lvl="1" indent="-283845">
              <a:lnSpc>
                <a:spcPct val="100000"/>
              </a:lnSpc>
              <a:spcBef>
                <a:spcPts val="280"/>
              </a:spcBef>
              <a:buFont typeface="Arial"/>
              <a:buChar char="–"/>
              <a:tabLst>
                <a:tab pos="756285"/>
              </a:tabLst>
            </a:pPr>
            <a:r>
              <a:rPr sz="2400" spc="10">
                <a:latin typeface="宋体"/>
                <a:cs typeface="宋体"/>
              </a:rPr>
              <a:t>变异的数据分析及解</a:t>
            </a:r>
            <a:r>
              <a:rPr sz="2400" spc="-5">
                <a:latin typeface="宋体"/>
                <a:cs typeface="宋体"/>
              </a:rPr>
              <a:t>释</a:t>
            </a:r>
            <a:r>
              <a:rPr sz="2400" spc="-25">
                <a:latin typeface="Calibri"/>
                <a:cs typeface="Calibri"/>
              </a:rPr>
              <a:t>(</a:t>
            </a:r>
            <a:r>
              <a:rPr sz="2400" spc="10">
                <a:latin typeface="宋体"/>
                <a:cs typeface="宋体"/>
              </a:rPr>
              <a:t>序</a:t>
            </a:r>
            <a:r>
              <a:rPr sz="2400" spc="-30">
                <a:latin typeface="宋体"/>
                <a:cs typeface="宋体"/>
              </a:rPr>
              <a:t>列</a:t>
            </a:r>
            <a:r>
              <a:rPr sz="2400" spc="10">
                <a:latin typeface="宋体"/>
                <a:cs typeface="宋体"/>
              </a:rPr>
              <a:t>及拷</a:t>
            </a:r>
            <a:r>
              <a:rPr sz="2400" spc="-30">
                <a:latin typeface="宋体"/>
                <a:cs typeface="宋体"/>
              </a:rPr>
              <a:t>贝</a:t>
            </a:r>
            <a:r>
              <a:rPr sz="2400" spc="10">
                <a:latin typeface="宋体"/>
                <a:cs typeface="宋体"/>
              </a:rPr>
              <a:t>数变</a:t>
            </a:r>
            <a:r>
              <a:rPr sz="2400" spc="-30">
                <a:latin typeface="宋体"/>
                <a:cs typeface="宋体"/>
              </a:rPr>
              <a:t>异</a:t>
            </a:r>
            <a:r>
              <a:rPr sz="2400" spc="10">
                <a:latin typeface="宋体"/>
                <a:cs typeface="宋体"/>
              </a:rPr>
              <a:t>的临</a:t>
            </a:r>
            <a:r>
              <a:rPr sz="2400" spc="-30">
                <a:latin typeface="宋体"/>
                <a:cs typeface="宋体"/>
              </a:rPr>
              <a:t>床</a:t>
            </a:r>
            <a:r>
              <a:rPr sz="2400" spc="10">
                <a:latin typeface="宋体"/>
                <a:cs typeface="宋体"/>
              </a:rPr>
              <a:t>意</a:t>
            </a:r>
            <a:r>
              <a:rPr sz="2400" spc="-5">
                <a:latin typeface="宋体"/>
                <a:cs typeface="宋体"/>
              </a:rPr>
              <a:t>义</a:t>
            </a:r>
            <a:r>
              <a:rPr sz="2400"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755650" lvl="1" indent="-283845">
              <a:lnSpc>
                <a:spcPct val="100000"/>
              </a:lnSpc>
              <a:spcBef>
                <a:spcPts val="315"/>
              </a:spcBef>
              <a:buFont typeface="Arial"/>
              <a:buChar char="–"/>
              <a:tabLst>
                <a:tab pos="756285"/>
              </a:tabLst>
            </a:pPr>
            <a:r>
              <a:rPr sz="2400" spc="10">
                <a:latin typeface="宋体"/>
                <a:cs typeface="宋体"/>
              </a:rPr>
              <a:t>起草报告</a:t>
            </a:r>
            <a:endParaRPr sz="2400">
              <a:latin typeface="宋体"/>
              <a:cs typeface="宋体"/>
            </a:endParaRPr>
          </a:p>
          <a:p>
            <a:pPr marL="755650" lvl="1" indent="-283845">
              <a:lnSpc>
                <a:spcPct val="100000"/>
              </a:lnSpc>
              <a:spcBef>
                <a:spcPts val="275"/>
              </a:spcBef>
              <a:buFont typeface="Arial"/>
              <a:buChar char="–"/>
              <a:tabLst>
                <a:tab pos="756285"/>
              </a:tabLst>
            </a:pPr>
            <a:r>
              <a:rPr sz="2400" spc="10">
                <a:latin typeface="宋体"/>
                <a:cs typeface="宋体"/>
              </a:rPr>
              <a:t>与用户（医生）沟通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700" spc="-5">
                <a:latin typeface="宋体"/>
                <a:cs typeface="宋体"/>
              </a:rPr>
              <a:t>遗传咨询师在遗传门诊的作用</a:t>
            </a:r>
            <a:endParaRPr sz="2700">
              <a:latin typeface="宋体"/>
              <a:cs typeface="宋体"/>
            </a:endParaRPr>
          </a:p>
          <a:p>
            <a:pPr marL="755650" lvl="1" indent="-283845">
              <a:lnSpc>
                <a:spcPct val="100000"/>
              </a:lnSpc>
              <a:spcBef>
                <a:spcPts val="325"/>
              </a:spcBef>
              <a:buFont typeface="Arial"/>
              <a:buChar char="–"/>
              <a:tabLst>
                <a:tab pos="756285"/>
              </a:tabLst>
            </a:pPr>
            <a:r>
              <a:rPr sz="2400" spc="10">
                <a:latin typeface="宋体"/>
                <a:cs typeface="宋体"/>
              </a:rPr>
              <a:t>病人临床评估</a:t>
            </a:r>
            <a:endParaRPr sz="2400">
              <a:latin typeface="宋体"/>
              <a:cs typeface="宋体"/>
            </a:endParaRPr>
          </a:p>
          <a:p>
            <a:pPr marL="755650" lvl="1" indent="-283845">
              <a:lnSpc>
                <a:spcPct val="100000"/>
              </a:lnSpc>
              <a:spcBef>
                <a:spcPts val="275"/>
              </a:spcBef>
              <a:buFont typeface="Arial"/>
              <a:buChar char="–"/>
              <a:tabLst>
                <a:tab pos="756285"/>
              </a:tabLst>
            </a:pPr>
            <a:r>
              <a:rPr sz="2400" spc="10">
                <a:latin typeface="宋体"/>
                <a:cs typeface="宋体"/>
              </a:rPr>
              <a:t>家</a:t>
            </a:r>
            <a:r>
              <a:rPr sz="2400" spc="5">
                <a:latin typeface="宋体"/>
                <a:cs typeface="宋体"/>
              </a:rPr>
              <a:t>史</a:t>
            </a:r>
            <a:r>
              <a:rPr sz="2400" spc="-10">
                <a:latin typeface="Calibri"/>
                <a:cs typeface="Calibri"/>
              </a:rPr>
              <a:t>/</a:t>
            </a:r>
            <a:r>
              <a:rPr sz="2400" spc="10">
                <a:latin typeface="宋体"/>
                <a:cs typeface="宋体"/>
              </a:rPr>
              <a:t>家谱</a:t>
            </a:r>
            <a:r>
              <a:rPr sz="2400" spc="5">
                <a:latin typeface="宋体"/>
                <a:cs typeface="宋体"/>
              </a:rPr>
              <a:t>图</a:t>
            </a:r>
            <a:r>
              <a:rPr sz="2400" spc="-10">
                <a:latin typeface="Calibri"/>
                <a:cs typeface="Calibri"/>
              </a:rPr>
              <a:t>/</a:t>
            </a:r>
            <a:r>
              <a:rPr sz="2400" spc="10">
                <a:latin typeface="宋体"/>
                <a:cs typeface="宋体"/>
              </a:rPr>
              <a:t>遗传模式评估</a:t>
            </a:r>
            <a:endParaRPr sz="2400">
              <a:latin typeface="宋体"/>
              <a:cs typeface="宋体"/>
            </a:endParaRPr>
          </a:p>
          <a:p>
            <a:pPr marL="755650" lvl="1" indent="-283845">
              <a:lnSpc>
                <a:spcPct val="100000"/>
              </a:lnSpc>
              <a:spcBef>
                <a:spcPts val="280"/>
              </a:spcBef>
              <a:buFont typeface="Arial"/>
              <a:buChar char="–"/>
              <a:tabLst>
                <a:tab pos="756285"/>
              </a:tabLst>
            </a:pPr>
            <a:r>
              <a:rPr sz="2400" spc="10">
                <a:latin typeface="宋体"/>
                <a:cs typeface="宋体"/>
              </a:rPr>
              <a:t>与临床医生沟通</a:t>
            </a:r>
            <a:endParaRPr sz="2400">
              <a:latin typeface="宋体"/>
              <a:cs typeface="宋体"/>
            </a:endParaRPr>
          </a:p>
          <a:p>
            <a:pPr marL="755650" lvl="1" indent="-283845">
              <a:lnSpc>
                <a:spcPct val="100000"/>
              </a:lnSpc>
              <a:spcBef>
                <a:spcPts val="315"/>
              </a:spcBef>
              <a:buFont typeface="Arial"/>
              <a:buChar char="–"/>
              <a:tabLst>
                <a:tab pos="756285"/>
              </a:tabLst>
            </a:pPr>
            <a:r>
              <a:rPr sz="2400" spc="10">
                <a:latin typeface="宋体"/>
                <a:cs typeface="宋体"/>
              </a:rPr>
              <a:t>跟临床医生及病人解释</a:t>
            </a:r>
            <a:r>
              <a:rPr sz="2400" spc="-30">
                <a:latin typeface="宋体"/>
                <a:cs typeface="宋体"/>
              </a:rPr>
              <a:t>实</a:t>
            </a:r>
            <a:r>
              <a:rPr sz="2400" spc="10">
                <a:latin typeface="宋体"/>
                <a:cs typeface="宋体"/>
              </a:rPr>
              <a:t>验室</a:t>
            </a:r>
            <a:r>
              <a:rPr sz="2400" spc="-30">
                <a:latin typeface="宋体"/>
                <a:cs typeface="宋体"/>
              </a:rPr>
              <a:t>报</a:t>
            </a:r>
            <a:r>
              <a:rPr sz="2400" spc="10">
                <a:latin typeface="宋体"/>
                <a:cs typeface="宋体"/>
              </a:rPr>
              <a:t>告，</a:t>
            </a:r>
            <a:r>
              <a:rPr sz="2400" spc="-30">
                <a:latin typeface="宋体"/>
                <a:cs typeface="宋体"/>
              </a:rPr>
              <a:t>咨</a:t>
            </a:r>
            <a:r>
              <a:rPr sz="2400" spc="10">
                <a:latin typeface="宋体"/>
                <a:cs typeface="宋体"/>
              </a:rPr>
              <a:t>询</a:t>
            </a:r>
            <a:endParaRPr sz="2400">
              <a:latin typeface="宋体"/>
              <a:cs typeface="宋体"/>
            </a:endParaRPr>
          </a:p>
          <a:p>
            <a:pPr marL="755650" lvl="1" indent="-283845">
              <a:lnSpc>
                <a:spcPct val="100000"/>
              </a:lnSpc>
              <a:spcBef>
                <a:spcPts val="280"/>
              </a:spcBef>
              <a:buFont typeface="Arial"/>
              <a:buChar char="–"/>
              <a:tabLst>
                <a:tab pos="756285"/>
              </a:tabLst>
            </a:pPr>
            <a:r>
              <a:rPr sz="2400" spc="10">
                <a:latin typeface="宋体"/>
                <a:cs typeface="宋体"/>
              </a:rPr>
              <a:t>建议下一步医疗处理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15767" y="413499"/>
            <a:ext cx="4171950" cy="577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35">
                <a:latin typeface="宋体"/>
                <a:cs typeface="宋体"/>
              </a:rPr>
              <a:t>传统</a:t>
            </a:r>
            <a:r>
              <a:rPr spc="5">
                <a:latin typeface="宋体"/>
                <a:cs typeface="宋体"/>
              </a:rPr>
              <a:t>的遗传咨询对象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38961" y="1436499"/>
            <a:ext cx="7740015" cy="478028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indent="-342900">
              <a:lnSpc>
                <a:spcPct val="100000"/>
              </a:lnSpc>
              <a:spcBef>
                <a:spcPts val="37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5">
                <a:latin typeface="宋体"/>
                <a:cs typeface="宋体"/>
              </a:rPr>
              <a:t>遗传筛</a:t>
            </a:r>
            <a:r>
              <a:rPr sz="2400" b="1">
                <a:latin typeface="宋体"/>
                <a:cs typeface="宋体"/>
              </a:rPr>
              <a:t>查阳性者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27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0">
                <a:latin typeface="宋体"/>
                <a:cs typeface="宋体"/>
              </a:rPr>
              <a:t>高龄孕</a:t>
            </a:r>
            <a:r>
              <a:rPr sz="2400" b="1">
                <a:latin typeface="宋体"/>
                <a:cs typeface="宋体"/>
              </a:rPr>
              <a:t>妇，即孕妇年龄达到或者超</a:t>
            </a:r>
            <a:r>
              <a:rPr sz="2400" b="1" spc="-15">
                <a:latin typeface="宋体"/>
                <a:cs typeface="宋体"/>
              </a:rPr>
              <a:t>过</a:t>
            </a:r>
            <a:r>
              <a:rPr sz="2400" b="1" spc="-15">
                <a:latin typeface="Calibri"/>
                <a:cs typeface="Calibri"/>
              </a:rPr>
              <a:t>35</a:t>
            </a:r>
            <a:r>
              <a:rPr sz="2400" b="1">
                <a:latin typeface="宋体"/>
                <a:cs typeface="宋体"/>
              </a:rPr>
              <a:t>岁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0">
                <a:latin typeface="宋体"/>
                <a:cs typeface="宋体"/>
              </a:rPr>
              <a:t>曾怀有</a:t>
            </a:r>
            <a:r>
              <a:rPr sz="2400" b="1">
                <a:latin typeface="宋体"/>
                <a:cs typeface="宋体"/>
              </a:rPr>
              <a:t>遗传病的胎儿或者生育过有遗传病的孩子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0">
                <a:latin typeface="宋体"/>
                <a:cs typeface="宋体"/>
              </a:rPr>
              <a:t>父母之</a:t>
            </a:r>
            <a:r>
              <a:rPr sz="2400" b="1">
                <a:latin typeface="宋体"/>
                <a:cs typeface="宋体"/>
              </a:rPr>
              <a:t>一是遗传病患者</a:t>
            </a:r>
            <a:endParaRPr sz="2400">
              <a:latin typeface="宋体"/>
              <a:cs typeface="宋体"/>
            </a:endParaRPr>
          </a:p>
          <a:p>
            <a:pPr marL="354965" marR="5080" indent="-342900">
              <a:lnSpc>
                <a:spcPts val="2410"/>
              </a:lnSpc>
              <a:spcBef>
                <a:spcPts val="96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0">
                <a:latin typeface="宋体"/>
                <a:cs typeface="宋体"/>
              </a:rPr>
              <a:t>有反复</a:t>
            </a:r>
            <a:r>
              <a:rPr sz="2400" b="1">
                <a:latin typeface="宋体"/>
                <a:cs typeface="宋体"/>
              </a:rPr>
              <a:t>发生的自发性流产或不孕不育病史的夫妇；超声 </a:t>
            </a:r>
            <a:r>
              <a:rPr sz="2400" b="1" spc="35">
                <a:latin typeface="宋体"/>
                <a:cs typeface="宋体"/>
              </a:rPr>
              <a:t>异常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5">
                <a:latin typeface="宋体"/>
                <a:cs typeface="宋体"/>
              </a:rPr>
              <a:t>父母是</a:t>
            </a:r>
            <a:r>
              <a:rPr sz="2400" b="1">
                <a:latin typeface="宋体"/>
                <a:cs typeface="宋体"/>
              </a:rPr>
              <a:t>遗传病</a:t>
            </a:r>
            <a:r>
              <a:rPr sz="2400" b="1" spc="5">
                <a:latin typeface="宋体"/>
                <a:cs typeface="宋体"/>
              </a:rPr>
              <a:t>基</a:t>
            </a:r>
            <a:r>
              <a:rPr sz="2400" b="1">
                <a:latin typeface="宋体"/>
                <a:cs typeface="宋体"/>
              </a:rPr>
              <a:t>因携带</a:t>
            </a:r>
            <a:r>
              <a:rPr sz="2400" b="1" spc="5">
                <a:latin typeface="宋体"/>
                <a:cs typeface="宋体"/>
              </a:rPr>
              <a:t>者</a:t>
            </a:r>
            <a:r>
              <a:rPr sz="2400" b="1">
                <a:latin typeface="宋体"/>
                <a:cs typeface="宋体"/>
              </a:rPr>
              <a:t>；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31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0">
                <a:latin typeface="宋体"/>
                <a:cs typeface="宋体"/>
              </a:rPr>
              <a:t>夫妇之</a:t>
            </a:r>
            <a:r>
              <a:rPr sz="2400" b="1">
                <a:latin typeface="宋体"/>
                <a:cs typeface="宋体"/>
              </a:rPr>
              <a:t>一有遗传病家族史；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0">
                <a:latin typeface="宋体"/>
                <a:cs typeface="宋体"/>
              </a:rPr>
              <a:t>近亲婚</a:t>
            </a:r>
            <a:r>
              <a:rPr sz="2400" b="1">
                <a:latin typeface="宋体"/>
                <a:cs typeface="宋体"/>
              </a:rPr>
              <a:t>配；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5">
                <a:latin typeface="宋体"/>
                <a:cs typeface="宋体"/>
              </a:rPr>
              <a:t>生长异常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0">
                <a:latin typeface="宋体"/>
                <a:cs typeface="宋体"/>
              </a:rPr>
              <a:t>外环境</a:t>
            </a:r>
            <a:r>
              <a:rPr sz="2400" b="1">
                <a:latin typeface="宋体"/>
                <a:cs typeface="宋体"/>
              </a:rPr>
              <a:t>致畸物</a:t>
            </a:r>
            <a:r>
              <a:rPr sz="2400" b="1" spc="-10">
                <a:latin typeface="宋体"/>
                <a:cs typeface="宋体"/>
              </a:rPr>
              <a:t>接</a:t>
            </a:r>
            <a:r>
              <a:rPr sz="2400" b="1">
                <a:latin typeface="宋体"/>
                <a:cs typeface="宋体"/>
              </a:rPr>
              <a:t>触史；</a:t>
            </a:r>
            <a:endParaRPr sz="24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31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35">
                <a:latin typeface="宋体"/>
                <a:cs typeface="宋体"/>
              </a:rPr>
              <a:t>肿瘤和</a:t>
            </a:r>
            <a:r>
              <a:rPr sz="2400" b="1">
                <a:latin typeface="宋体"/>
                <a:cs typeface="宋体"/>
              </a:rPr>
              <a:t>遗传因</a:t>
            </a:r>
            <a:r>
              <a:rPr sz="2400" b="1" spc="5">
                <a:latin typeface="宋体"/>
                <a:cs typeface="宋体"/>
              </a:rPr>
              <a:t>素</a:t>
            </a:r>
            <a:r>
              <a:rPr sz="2400" b="1">
                <a:latin typeface="宋体"/>
                <a:cs typeface="宋体"/>
              </a:rPr>
              <a:t>明显的</a:t>
            </a:r>
            <a:r>
              <a:rPr sz="2400" b="1" spc="5">
                <a:latin typeface="宋体"/>
                <a:cs typeface="宋体"/>
              </a:rPr>
              <a:t>常</a:t>
            </a:r>
            <a:r>
              <a:rPr sz="2400" b="1">
                <a:latin typeface="宋体"/>
                <a:cs typeface="宋体"/>
              </a:rPr>
              <a:t>见病；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8183" y="523989"/>
            <a:ext cx="4171950" cy="577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35">
                <a:latin typeface="宋体"/>
                <a:cs typeface="宋体"/>
              </a:rPr>
              <a:t>遗传</a:t>
            </a:r>
            <a:r>
              <a:rPr spc="5">
                <a:latin typeface="宋体"/>
                <a:cs typeface="宋体"/>
              </a:rPr>
              <a:t>咨询对象的扩展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6244" y="1507351"/>
            <a:ext cx="6635115" cy="2856865"/>
          </a:xfrm>
          <a:prstGeom prst="rect">
            <a:avLst/>
          </a:prstGeom>
        </p:spPr>
        <p:txBody>
          <a:bodyPr vert="horz" wrap="square" lIns="0" tIns="1117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indent="-342900">
              <a:lnSpc>
                <a:spcPct val="100000"/>
              </a:lnSpc>
              <a:spcBef>
                <a:spcPts val="8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5">
                <a:latin typeface="Calibri"/>
                <a:cs typeface="Calibri"/>
              </a:rPr>
              <a:t>From </a:t>
            </a:r>
            <a:r>
              <a:rPr sz="3200" spc="-20">
                <a:latin typeface="Calibri"/>
                <a:cs typeface="Calibri"/>
              </a:rPr>
              <a:t>patient </a:t>
            </a:r>
            <a:r>
              <a:rPr sz="3200" spc="-25">
                <a:latin typeface="Calibri"/>
                <a:cs typeface="Calibri"/>
              </a:rPr>
              <a:t>to</a:t>
            </a:r>
            <a:r>
              <a:rPr sz="3200" spc="170">
                <a:latin typeface="Calibri"/>
                <a:cs typeface="Calibri"/>
              </a:rPr>
              <a:t> </a:t>
            </a:r>
            <a:r>
              <a:rPr sz="3200" spc="-15">
                <a:latin typeface="Calibri"/>
                <a:cs typeface="Calibri"/>
              </a:rPr>
              <a:t>non-patient</a:t>
            </a:r>
            <a:endParaRPr sz="3200">
              <a:latin typeface="Calibri"/>
              <a:cs typeface="Calibri"/>
            </a:endParaRPr>
          </a:p>
          <a:p>
            <a:pPr marL="354965" indent="-342900">
              <a:lnSpc>
                <a:spcPct val="100000"/>
              </a:lnSpc>
              <a:spcBef>
                <a:spcPts val="77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30">
                <a:latin typeface="Calibri"/>
                <a:cs typeface="Calibri"/>
              </a:rPr>
              <a:t>From </a:t>
            </a:r>
            <a:r>
              <a:rPr sz="3200" spc="-10">
                <a:latin typeface="Calibri"/>
                <a:cs typeface="Calibri"/>
              </a:rPr>
              <a:t>high-risk </a:t>
            </a:r>
            <a:r>
              <a:rPr sz="3200" spc="-30">
                <a:latin typeface="Calibri"/>
                <a:cs typeface="Calibri"/>
              </a:rPr>
              <a:t>to </a:t>
            </a:r>
            <a:r>
              <a:rPr sz="3200" spc="-25">
                <a:latin typeface="Calibri"/>
                <a:cs typeface="Calibri"/>
              </a:rPr>
              <a:t>general</a:t>
            </a:r>
            <a:r>
              <a:rPr sz="3200" spc="225">
                <a:latin typeface="Calibri"/>
                <a:cs typeface="Calibri"/>
              </a:rPr>
              <a:t> </a:t>
            </a:r>
            <a:r>
              <a:rPr sz="3200" spc="-10">
                <a:latin typeface="Calibri"/>
                <a:cs typeface="Calibri"/>
              </a:rPr>
              <a:t>risk</a:t>
            </a:r>
            <a:endParaRPr sz="3200">
              <a:latin typeface="Calibri"/>
              <a:cs typeface="Calibri"/>
            </a:endParaRPr>
          </a:p>
          <a:p>
            <a:pPr marL="354965" marR="5080" indent="-342900">
              <a:lnSpc>
                <a:spcPct val="100699"/>
              </a:lnSpc>
              <a:spcBef>
                <a:spcPts val="74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5">
                <a:latin typeface="Calibri"/>
                <a:cs typeface="Calibri"/>
              </a:rPr>
              <a:t>From </a:t>
            </a:r>
            <a:r>
              <a:rPr sz="3200" i="1" spc="-10">
                <a:latin typeface="Calibri"/>
                <a:cs typeface="Calibri"/>
              </a:rPr>
              <a:t>Mendelian </a:t>
            </a:r>
            <a:r>
              <a:rPr sz="3200" spc="-10">
                <a:latin typeface="Calibri"/>
                <a:cs typeface="Calibri"/>
              </a:rPr>
              <a:t>genetic </a:t>
            </a:r>
            <a:r>
              <a:rPr sz="3200" spc="-15">
                <a:latin typeface="Calibri"/>
                <a:cs typeface="Calibri"/>
              </a:rPr>
              <a:t>conditions </a:t>
            </a:r>
            <a:r>
              <a:rPr sz="3200" spc="-25">
                <a:latin typeface="Calibri"/>
                <a:cs typeface="Calibri"/>
              </a:rPr>
              <a:t>to  </a:t>
            </a:r>
            <a:r>
              <a:rPr sz="3200" spc="-20">
                <a:latin typeface="Calibri"/>
                <a:cs typeface="Calibri"/>
              </a:rPr>
              <a:t>complex</a:t>
            </a:r>
            <a:r>
              <a:rPr sz="3200" spc="10">
                <a:latin typeface="Calibri"/>
                <a:cs typeface="Calibri"/>
              </a:rPr>
              <a:t> </a:t>
            </a:r>
            <a:r>
              <a:rPr sz="3200" spc="-25">
                <a:latin typeface="Calibri"/>
                <a:cs typeface="Calibri"/>
              </a:rPr>
              <a:t>disorders</a:t>
            </a:r>
            <a:endParaRPr sz="3200">
              <a:latin typeface="Calibri"/>
              <a:cs typeface="Calibri"/>
            </a:endParaRPr>
          </a:p>
          <a:p>
            <a:pPr marL="354965" indent="-342900">
              <a:lnSpc>
                <a:spcPct val="100000"/>
              </a:lnSpc>
              <a:spcBef>
                <a:spcPts val="74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5">
                <a:latin typeface="Calibri"/>
                <a:cs typeface="Calibri"/>
              </a:rPr>
              <a:t>From </a:t>
            </a:r>
            <a:r>
              <a:rPr sz="3200" spc="-10">
                <a:latin typeface="Calibri"/>
                <a:cs typeface="Calibri"/>
              </a:rPr>
              <a:t>diseases </a:t>
            </a:r>
            <a:r>
              <a:rPr sz="3200" spc="-25">
                <a:latin typeface="Calibri"/>
                <a:cs typeface="Calibri"/>
              </a:rPr>
              <a:t>to</a:t>
            </a:r>
            <a:r>
              <a:rPr sz="3200" spc="130">
                <a:latin typeface="Calibri"/>
                <a:cs typeface="Calibri"/>
              </a:rPr>
              <a:t> </a:t>
            </a:r>
            <a:r>
              <a:rPr sz="3200" spc="-20">
                <a:latin typeface="Calibri"/>
                <a:cs typeface="Calibri"/>
              </a:rPr>
              <a:t>traits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4463" y="496938"/>
            <a:ext cx="7845425" cy="105537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455670" marR="5080" indent="-3443604">
              <a:lnSpc>
                <a:spcPts val="3760"/>
              </a:lnSpc>
              <a:spcBef>
                <a:spcPts val="710"/>
              </a:spcBef>
            </a:pPr>
            <a:r>
              <a:rPr spc="35">
                <a:latin typeface="宋体"/>
                <a:cs typeface="宋体"/>
              </a:rPr>
              <a:t>遗传</a:t>
            </a:r>
            <a:r>
              <a:rPr spc="5">
                <a:latin typeface="宋体"/>
                <a:cs typeface="宋体"/>
              </a:rPr>
              <a:t>咨询必须遵循的伦</a:t>
            </a:r>
            <a:r>
              <a:rPr spc="-35">
                <a:latin typeface="宋体"/>
                <a:cs typeface="宋体"/>
              </a:rPr>
              <a:t>理</a:t>
            </a:r>
            <a:r>
              <a:rPr spc="5">
                <a:latin typeface="宋体"/>
                <a:cs typeface="宋体"/>
              </a:rPr>
              <a:t>、道德原则和 </a:t>
            </a:r>
            <a:r>
              <a:rPr spc="35">
                <a:latin typeface="宋体"/>
                <a:cs typeface="宋体"/>
              </a:rPr>
              <a:t>法律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05306" y="1651868"/>
            <a:ext cx="5525770" cy="44157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3973195">
              <a:lnSpc>
                <a:spcPct val="119500"/>
              </a:lnSpc>
              <a:spcBef>
                <a:spcPts val="95"/>
              </a:spcBef>
            </a:pPr>
            <a:r>
              <a:rPr sz="2400" spc="5">
                <a:latin typeface="宋体"/>
                <a:cs typeface="宋体"/>
              </a:rPr>
              <a:t>自愿的原则 平等的原则</a:t>
            </a:r>
            <a:endParaRPr sz="2400">
              <a:latin typeface="宋体"/>
              <a:cs typeface="宋体"/>
            </a:endParaRPr>
          </a:p>
          <a:p>
            <a:pPr marL="12700" marR="3360420">
              <a:lnSpc>
                <a:spcPct val="119500"/>
              </a:lnSpc>
              <a:spcBef>
                <a:spcPts val="40"/>
              </a:spcBef>
            </a:pPr>
            <a:r>
              <a:rPr sz="2400" spc="5">
                <a:latin typeface="宋体"/>
                <a:cs typeface="宋体"/>
              </a:rPr>
              <a:t>教育咨询者原则 公开信息的原则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2400" spc="5">
                <a:latin typeface="宋体"/>
                <a:cs typeface="宋体"/>
              </a:rPr>
              <a:t>非指导性的咨询原则</a:t>
            </a:r>
            <a:endParaRPr sz="2400">
              <a:latin typeface="宋体"/>
              <a:cs typeface="宋体"/>
            </a:endParaRPr>
          </a:p>
          <a:p>
            <a:pPr marL="12700" marR="5080">
              <a:lnSpc>
                <a:spcPct val="119500"/>
              </a:lnSpc>
              <a:spcBef>
                <a:spcPts val="40"/>
              </a:spcBef>
            </a:pPr>
            <a:r>
              <a:rPr sz="2400" spc="5">
                <a:latin typeface="宋体"/>
                <a:cs typeface="宋体"/>
              </a:rPr>
              <a:t>关注咨询中的心理、社</a:t>
            </a:r>
            <a:r>
              <a:rPr sz="2400" spc="-30">
                <a:latin typeface="宋体"/>
                <a:cs typeface="宋体"/>
              </a:rPr>
              <a:t>会</a:t>
            </a:r>
            <a:r>
              <a:rPr sz="2400" spc="5">
                <a:latin typeface="宋体"/>
                <a:cs typeface="宋体"/>
              </a:rPr>
              <a:t>和情</a:t>
            </a:r>
            <a:r>
              <a:rPr sz="2400" spc="-30">
                <a:latin typeface="宋体"/>
                <a:cs typeface="宋体"/>
              </a:rPr>
              <a:t>感</a:t>
            </a:r>
            <a:r>
              <a:rPr sz="2400" spc="5">
                <a:latin typeface="宋体"/>
                <a:cs typeface="宋体"/>
              </a:rPr>
              <a:t>影响</a:t>
            </a:r>
            <a:r>
              <a:rPr sz="2400" spc="-30">
                <a:latin typeface="宋体"/>
                <a:cs typeface="宋体"/>
              </a:rPr>
              <a:t>尺</a:t>
            </a:r>
            <a:r>
              <a:rPr sz="2400" spc="10">
                <a:latin typeface="宋体"/>
                <a:cs typeface="宋体"/>
              </a:rPr>
              <a:t>度 </a:t>
            </a:r>
            <a:r>
              <a:rPr sz="2400" spc="5">
                <a:latin typeface="宋体"/>
                <a:cs typeface="宋体"/>
              </a:rPr>
              <a:t>信任和保护隐私的原则</a:t>
            </a:r>
            <a:endParaRPr sz="2400">
              <a:latin typeface="宋体"/>
              <a:cs typeface="宋体"/>
            </a:endParaRPr>
          </a:p>
          <a:p>
            <a:pPr marL="12700" marR="1833245" algn="just">
              <a:lnSpc>
                <a:spcPct val="120200"/>
              </a:lnSpc>
              <a:spcBef>
                <a:spcPts val="15"/>
              </a:spcBef>
            </a:pPr>
            <a:r>
              <a:rPr sz="2400" spc="5">
                <a:latin typeface="宋体"/>
                <a:cs typeface="宋体"/>
              </a:rPr>
              <a:t>遗传诊断的伦理、道德</a:t>
            </a:r>
            <a:r>
              <a:rPr sz="2400" spc="-30">
                <a:latin typeface="宋体"/>
                <a:cs typeface="宋体"/>
              </a:rPr>
              <a:t>问</a:t>
            </a:r>
            <a:r>
              <a:rPr sz="2400" spc="10">
                <a:latin typeface="宋体"/>
                <a:cs typeface="宋体"/>
              </a:rPr>
              <a:t>题 </a:t>
            </a:r>
            <a:r>
              <a:rPr sz="2400" spc="5">
                <a:latin typeface="宋体"/>
                <a:cs typeface="宋体"/>
              </a:rPr>
              <a:t>与遗传诊断相关的法律</a:t>
            </a:r>
            <a:r>
              <a:rPr sz="2400" spc="-30">
                <a:latin typeface="宋体"/>
                <a:cs typeface="宋体"/>
              </a:rPr>
              <a:t>问</a:t>
            </a:r>
            <a:r>
              <a:rPr sz="2400" spc="10">
                <a:latin typeface="宋体"/>
                <a:cs typeface="宋体"/>
              </a:rPr>
              <a:t>题 遗传伦理委员会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1841770"/>
            <a:ext cx="202704" cy="19759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2278650"/>
            <a:ext cx="202704" cy="19759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2720102"/>
            <a:ext cx="202704" cy="19759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3157109"/>
            <a:ext cx="202704" cy="19759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3593989"/>
            <a:ext cx="202704" cy="19759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4035441"/>
            <a:ext cx="202704" cy="19759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4472321"/>
            <a:ext cx="202704" cy="19759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4913773"/>
            <a:ext cx="202704" cy="197595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5350654"/>
            <a:ext cx="202704" cy="197595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775004" y="5792144"/>
            <a:ext cx="202704" cy="197595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8508492" y="6405245"/>
            <a:ext cx="556260" cy="3016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spc="10">
                <a:latin typeface="Calibri"/>
                <a:cs typeface="Calibri"/>
              </a:rPr>
              <a:t>An</a:t>
            </a:r>
            <a:r>
              <a:rPr sz="1800" spc="-80">
                <a:latin typeface="Calibri"/>
                <a:cs typeface="Calibri"/>
              </a:rPr>
              <a:t> </a:t>
            </a:r>
            <a:r>
              <a:rPr sz="1800" spc="-5">
                <a:latin typeface="Calibri"/>
                <a:cs typeface="Calibri"/>
              </a:rPr>
              <a:t>yu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98701" y="523989"/>
            <a:ext cx="5546725" cy="577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35">
                <a:latin typeface="宋体"/>
                <a:cs typeface="宋体"/>
              </a:rPr>
              <a:t>针对</a:t>
            </a:r>
            <a:r>
              <a:rPr spc="5">
                <a:latin typeface="宋体"/>
                <a:cs typeface="宋体"/>
              </a:rPr>
              <a:t>病人及家属的遗传</a:t>
            </a:r>
            <a:r>
              <a:rPr spc="-35">
                <a:latin typeface="宋体"/>
                <a:cs typeface="宋体"/>
              </a:rPr>
              <a:t>咨</a:t>
            </a:r>
            <a:r>
              <a:rPr spc="5">
                <a:latin typeface="宋体"/>
                <a:cs typeface="宋体"/>
              </a:rPr>
              <a:t>询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06805" y="1791842"/>
            <a:ext cx="7465059" cy="314261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500" b="1" spc="15">
                <a:latin typeface="宋体"/>
                <a:cs typeface="宋体"/>
              </a:rPr>
              <a:t>我的孩子</a:t>
            </a:r>
            <a:r>
              <a:rPr sz="1500" b="1" spc="-15">
                <a:latin typeface="宋体"/>
                <a:cs typeface="宋体"/>
              </a:rPr>
              <a:t>得</a:t>
            </a:r>
            <a:r>
              <a:rPr sz="1500" b="1" spc="10">
                <a:latin typeface="宋体"/>
                <a:cs typeface="宋体"/>
              </a:rPr>
              <a:t>了</a:t>
            </a:r>
            <a:r>
              <a:rPr sz="1500" b="1" spc="-15">
                <a:latin typeface="宋体"/>
                <a:cs typeface="宋体"/>
              </a:rPr>
              <a:t>什</a:t>
            </a:r>
            <a:r>
              <a:rPr sz="1500" b="1" spc="-20">
                <a:latin typeface="宋体"/>
                <a:cs typeface="宋体"/>
              </a:rPr>
              <a:t>么</a:t>
            </a:r>
            <a:r>
              <a:rPr sz="1500" b="1" spc="-15">
                <a:latin typeface="宋体"/>
                <a:cs typeface="宋体"/>
              </a:rPr>
              <a:t>病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sz="1450" b="1" spc="60">
                <a:latin typeface="宋体"/>
                <a:cs typeface="宋体"/>
              </a:rPr>
              <a:t>我的孩子</a:t>
            </a:r>
            <a:r>
              <a:rPr sz="1450" b="1" spc="30">
                <a:latin typeface="宋体"/>
                <a:cs typeface="宋体"/>
              </a:rPr>
              <a:t>是</a:t>
            </a:r>
            <a:r>
              <a:rPr sz="1450" b="1" spc="60">
                <a:latin typeface="宋体"/>
                <a:cs typeface="宋体"/>
              </a:rPr>
              <a:t>怎</a:t>
            </a:r>
            <a:r>
              <a:rPr sz="1450" b="1" spc="30">
                <a:latin typeface="宋体"/>
                <a:cs typeface="宋体"/>
              </a:rPr>
              <a:t>么得</a:t>
            </a:r>
            <a:r>
              <a:rPr sz="1450" b="1" spc="60">
                <a:latin typeface="宋体"/>
                <a:cs typeface="宋体"/>
              </a:rPr>
              <a:t>这</a:t>
            </a:r>
            <a:r>
              <a:rPr sz="1450" b="1" spc="30">
                <a:latin typeface="宋体"/>
                <a:cs typeface="宋体"/>
              </a:rPr>
              <a:t>个病的</a:t>
            </a:r>
            <a:endParaRPr sz="1450">
              <a:latin typeface="宋体"/>
              <a:cs typeface="宋体"/>
            </a:endParaRPr>
          </a:p>
          <a:p>
            <a:pPr marL="12700">
              <a:lnSpc>
                <a:spcPts val="1600"/>
              </a:lnSpc>
              <a:spcBef>
                <a:spcPts val="125"/>
              </a:spcBef>
            </a:pPr>
            <a:r>
              <a:rPr sz="1500" b="1" spc="15">
                <a:latin typeface="宋体"/>
                <a:cs typeface="宋体"/>
              </a:rPr>
              <a:t>这个病是</a:t>
            </a:r>
            <a:r>
              <a:rPr sz="1500" b="1" spc="-15">
                <a:latin typeface="宋体"/>
                <a:cs typeface="宋体"/>
              </a:rPr>
              <a:t>遗</a:t>
            </a:r>
            <a:r>
              <a:rPr sz="1500" b="1" spc="10">
                <a:latin typeface="宋体"/>
                <a:cs typeface="宋体"/>
              </a:rPr>
              <a:t>传</a:t>
            </a:r>
            <a:r>
              <a:rPr sz="1500" b="1" spc="-15">
                <a:latin typeface="宋体"/>
                <a:cs typeface="宋体"/>
              </a:rPr>
              <a:t>的</a:t>
            </a:r>
            <a:r>
              <a:rPr sz="1500" b="1" spc="-20">
                <a:latin typeface="宋体"/>
                <a:cs typeface="宋体"/>
              </a:rPr>
              <a:t>吗</a:t>
            </a:r>
            <a:r>
              <a:rPr sz="1500" b="1" spc="15">
                <a:latin typeface="宋体"/>
                <a:cs typeface="宋体"/>
              </a:rPr>
              <a:t>？</a:t>
            </a:r>
            <a:r>
              <a:rPr sz="1500" b="1" spc="-15">
                <a:latin typeface="宋体"/>
                <a:cs typeface="宋体"/>
              </a:rPr>
              <a:t>家</a:t>
            </a:r>
            <a:r>
              <a:rPr sz="1500" b="1" spc="-20">
                <a:latin typeface="宋体"/>
                <a:cs typeface="宋体"/>
              </a:rPr>
              <a:t>里</a:t>
            </a:r>
            <a:r>
              <a:rPr sz="1500" b="1" spc="-15">
                <a:latin typeface="宋体"/>
                <a:cs typeface="宋体"/>
              </a:rPr>
              <a:t>其</a:t>
            </a:r>
            <a:r>
              <a:rPr sz="1500" b="1" spc="10">
                <a:latin typeface="宋体"/>
                <a:cs typeface="宋体"/>
              </a:rPr>
              <a:t>他</a:t>
            </a:r>
            <a:r>
              <a:rPr sz="1500" b="1" spc="-15">
                <a:latin typeface="宋体"/>
                <a:cs typeface="宋体"/>
              </a:rPr>
              <a:t>人</a:t>
            </a:r>
            <a:r>
              <a:rPr sz="1500" b="1" spc="-20">
                <a:latin typeface="宋体"/>
                <a:cs typeface="宋体"/>
              </a:rPr>
              <a:t>的</a:t>
            </a:r>
            <a:r>
              <a:rPr sz="1500" b="1" spc="15">
                <a:latin typeface="宋体"/>
                <a:cs typeface="宋体"/>
              </a:rPr>
              <a:t>风</a:t>
            </a:r>
            <a:r>
              <a:rPr sz="1500" b="1" spc="-15">
                <a:latin typeface="宋体"/>
                <a:cs typeface="宋体"/>
              </a:rPr>
              <a:t>险</a:t>
            </a:r>
            <a:r>
              <a:rPr sz="1500" b="1" spc="-20">
                <a:latin typeface="宋体"/>
                <a:cs typeface="宋体"/>
              </a:rPr>
              <a:t>是</a:t>
            </a:r>
            <a:r>
              <a:rPr sz="1500" b="1" spc="15">
                <a:latin typeface="宋体"/>
                <a:cs typeface="宋体"/>
              </a:rPr>
              <a:t>多</a:t>
            </a:r>
            <a:r>
              <a:rPr sz="1500" b="1" spc="-15">
                <a:latin typeface="宋体"/>
                <a:cs typeface="宋体"/>
              </a:rPr>
              <a:t>大</a:t>
            </a:r>
            <a:r>
              <a:rPr sz="1500" b="1" spc="-20">
                <a:latin typeface="宋体"/>
                <a:cs typeface="宋体"/>
              </a:rPr>
              <a:t>，</a:t>
            </a:r>
            <a:r>
              <a:rPr sz="1500" b="1" spc="-15">
                <a:latin typeface="宋体"/>
                <a:cs typeface="宋体"/>
              </a:rPr>
              <a:t>谁</a:t>
            </a:r>
            <a:r>
              <a:rPr sz="1500" b="1" spc="10">
                <a:latin typeface="宋体"/>
                <a:cs typeface="宋体"/>
              </a:rPr>
              <a:t>需</a:t>
            </a:r>
            <a:r>
              <a:rPr sz="1500" b="1" spc="-15">
                <a:latin typeface="宋体"/>
                <a:cs typeface="宋体"/>
              </a:rPr>
              <a:t>要</a:t>
            </a:r>
            <a:r>
              <a:rPr sz="1500" b="1" spc="-20">
                <a:latin typeface="宋体"/>
                <a:cs typeface="宋体"/>
              </a:rPr>
              <a:t>做</a:t>
            </a:r>
            <a:r>
              <a:rPr sz="1500" b="1" spc="15">
                <a:latin typeface="宋体"/>
                <a:cs typeface="宋体"/>
              </a:rPr>
              <a:t>检</a:t>
            </a:r>
            <a:r>
              <a:rPr sz="1500" b="1" spc="-15">
                <a:latin typeface="宋体"/>
                <a:cs typeface="宋体"/>
              </a:rPr>
              <a:t>测</a:t>
            </a:r>
            <a:r>
              <a:rPr sz="1500" b="1" spc="-20">
                <a:latin typeface="宋体"/>
                <a:cs typeface="宋体"/>
              </a:rPr>
              <a:t>？</a:t>
            </a:r>
            <a:r>
              <a:rPr sz="1500" b="1" spc="-15">
                <a:latin typeface="宋体"/>
                <a:cs typeface="宋体"/>
              </a:rPr>
              <a:t>会</a:t>
            </a:r>
            <a:r>
              <a:rPr sz="1500" b="1" spc="10">
                <a:latin typeface="宋体"/>
                <a:cs typeface="宋体"/>
              </a:rPr>
              <a:t>传</a:t>
            </a:r>
            <a:r>
              <a:rPr sz="1500" b="1" spc="-15">
                <a:latin typeface="宋体"/>
                <a:cs typeface="宋体"/>
              </a:rPr>
              <a:t>给</a:t>
            </a:r>
            <a:r>
              <a:rPr sz="1500" b="1" spc="-20">
                <a:latin typeface="宋体"/>
                <a:cs typeface="宋体"/>
              </a:rPr>
              <a:t>下</a:t>
            </a:r>
            <a:r>
              <a:rPr sz="1500" b="1" spc="15">
                <a:latin typeface="宋体"/>
                <a:cs typeface="宋体"/>
              </a:rPr>
              <a:t>一</a:t>
            </a:r>
            <a:r>
              <a:rPr sz="1500" b="1" spc="-15">
                <a:latin typeface="宋体"/>
                <a:cs typeface="宋体"/>
              </a:rPr>
              <a:t>代</a:t>
            </a:r>
            <a:r>
              <a:rPr sz="1500" b="1" spc="-20">
                <a:latin typeface="宋体"/>
                <a:cs typeface="宋体"/>
              </a:rPr>
              <a:t>吗</a:t>
            </a:r>
            <a:r>
              <a:rPr sz="1500" b="1" spc="15">
                <a:latin typeface="宋体"/>
                <a:cs typeface="宋体"/>
              </a:rPr>
              <a:t>？</a:t>
            </a:r>
            <a:r>
              <a:rPr sz="1500" b="1" spc="-15">
                <a:latin typeface="宋体"/>
                <a:cs typeface="宋体"/>
              </a:rPr>
              <a:t>如</a:t>
            </a:r>
            <a:r>
              <a:rPr sz="1500" b="1" spc="-20">
                <a:latin typeface="宋体"/>
                <a:cs typeface="宋体"/>
              </a:rPr>
              <a:t>何</a:t>
            </a:r>
            <a:r>
              <a:rPr sz="1500" b="1" spc="-15">
                <a:latin typeface="宋体"/>
                <a:cs typeface="宋体"/>
              </a:rPr>
              <a:t>避</a:t>
            </a:r>
            <a:endParaRPr sz="1500">
              <a:latin typeface="宋体"/>
              <a:cs typeface="宋体"/>
            </a:endParaRPr>
          </a:p>
          <a:p>
            <a:pPr marL="354965">
              <a:lnSpc>
                <a:spcPts val="1530"/>
              </a:lnSpc>
            </a:pPr>
            <a:r>
              <a:rPr sz="1450" b="1" spc="60">
                <a:latin typeface="宋体"/>
                <a:cs typeface="宋体"/>
              </a:rPr>
              <a:t>免此病再</a:t>
            </a:r>
            <a:r>
              <a:rPr sz="1450" b="1" spc="30">
                <a:latin typeface="宋体"/>
                <a:cs typeface="宋体"/>
              </a:rPr>
              <a:t>发？</a:t>
            </a:r>
            <a:endParaRPr sz="1450">
              <a:latin typeface="宋体"/>
              <a:cs typeface="宋体"/>
            </a:endParaRPr>
          </a:p>
          <a:p>
            <a:pPr marL="12700">
              <a:lnSpc>
                <a:spcPts val="1789"/>
              </a:lnSpc>
            </a:pPr>
            <a:r>
              <a:rPr sz="1500" b="1" spc="15">
                <a:latin typeface="宋体"/>
                <a:cs typeface="宋体"/>
              </a:rPr>
              <a:t>这个病的</a:t>
            </a:r>
            <a:r>
              <a:rPr sz="1500" b="1" spc="-15">
                <a:latin typeface="宋体"/>
                <a:cs typeface="宋体"/>
              </a:rPr>
              <a:t>预</a:t>
            </a:r>
            <a:r>
              <a:rPr sz="1500" b="1" spc="10">
                <a:latin typeface="宋体"/>
                <a:cs typeface="宋体"/>
              </a:rPr>
              <a:t>后</a:t>
            </a:r>
            <a:r>
              <a:rPr sz="1500" b="1" spc="-15">
                <a:latin typeface="宋体"/>
                <a:cs typeface="宋体"/>
              </a:rPr>
              <a:t>如</a:t>
            </a:r>
            <a:r>
              <a:rPr sz="1500" b="1" spc="-20">
                <a:latin typeface="宋体"/>
                <a:cs typeface="宋体"/>
              </a:rPr>
              <a:t>何</a:t>
            </a:r>
            <a:r>
              <a:rPr sz="1500" b="1" spc="15">
                <a:latin typeface="宋体"/>
                <a:cs typeface="宋体"/>
              </a:rPr>
              <a:t>，</a:t>
            </a:r>
            <a:r>
              <a:rPr sz="1500" b="1" spc="-15">
                <a:latin typeface="宋体"/>
                <a:cs typeface="宋体"/>
              </a:rPr>
              <a:t>孩</a:t>
            </a:r>
            <a:r>
              <a:rPr sz="1500" b="1" spc="-20">
                <a:latin typeface="宋体"/>
                <a:cs typeface="宋体"/>
              </a:rPr>
              <a:t>子</a:t>
            </a:r>
            <a:r>
              <a:rPr sz="1500" b="1" spc="-15">
                <a:latin typeface="宋体"/>
                <a:cs typeface="宋体"/>
              </a:rPr>
              <a:t>长</a:t>
            </a:r>
            <a:r>
              <a:rPr sz="1500" b="1" spc="10">
                <a:latin typeface="宋体"/>
                <a:cs typeface="宋体"/>
              </a:rPr>
              <a:t>大</a:t>
            </a:r>
            <a:r>
              <a:rPr sz="1500" b="1" spc="-15">
                <a:latin typeface="宋体"/>
                <a:cs typeface="宋体"/>
              </a:rPr>
              <a:t>了</a:t>
            </a:r>
            <a:r>
              <a:rPr sz="1500" b="1" spc="-20">
                <a:latin typeface="宋体"/>
                <a:cs typeface="宋体"/>
              </a:rPr>
              <a:t>会</a:t>
            </a:r>
            <a:r>
              <a:rPr sz="1500" b="1" spc="15">
                <a:latin typeface="宋体"/>
                <a:cs typeface="宋体"/>
              </a:rPr>
              <a:t>怎</a:t>
            </a:r>
            <a:r>
              <a:rPr sz="1500" b="1" spc="-15">
                <a:latin typeface="宋体"/>
                <a:cs typeface="宋体"/>
              </a:rPr>
              <a:t>样</a:t>
            </a:r>
            <a:r>
              <a:rPr sz="1500" b="1" spc="-20">
                <a:latin typeface="宋体"/>
                <a:cs typeface="宋体"/>
              </a:rPr>
              <a:t>？</a:t>
            </a:r>
            <a:r>
              <a:rPr sz="1500" b="1" spc="15">
                <a:latin typeface="宋体"/>
                <a:cs typeface="宋体"/>
              </a:rPr>
              <a:t>能</a:t>
            </a:r>
            <a:r>
              <a:rPr sz="1500" b="1" spc="-15">
                <a:latin typeface="宋体"/>
                <a:cs typeface="宋体"/>
              </a:rPr>
              <a:t>正</a:t>
            </a:r>
            <a:r>
              <a:rPr sz="1500" b="1" spc="-20">
                <a:latin typeface="宋体"/>
                <a:cs typeface="宋体"/>
              </a:rPr>
              <a:t>常</a:t>
            </a:r>
            <a:r>
              <a:rPr sz="1500" b="1" spc="-15">
                <a:latin typeface="宋体"/>
                <a:cs typeface="宋体"/>
              </a:rPr>
              <a:t>上</a:t>
            </a:r>
            <a:r>
              <a:rPr sz="1500" b="1" spc="10">
                <a:latin typeface="宋体"/>
                <a:cs typeface="宋体"/>
              </a:rPr>
              <a:t>学</a:t>
            </a:r>
            <a:r>
              <a:rPr sz="1500" b="1" spc="-15">
                <a:latin typeface="宋体"/>
                <a:cs typeface="宋体"/>
              </a:rPr>
              <a:t>吗？</a:t>
            </a:r>
            <a:r>
              <a:rPr sz="1500" b="1" spc="-490">
                <a:latin typeface="宋体"/>
                <a:cs typeface="宋体"/>
              </a:rPr>
              <a:t> </a:t>
            </a:r>
            <a:r>
              <a:rPr sz="1500" b="1" spc="15">
                <a:latin typeface="宋体"/>
                <a:cs typeface="宋体"/>
              </a:rPr>
              <a:t>生活能自</a:t>
            </a:r>
            <a:r>
              <a:rPr sz="1500" b="1" spc="-15">
                <a:latin typeface="宋体"/>
                <a:cs typeface="宋体"/>
              </a:rPr>
              <a:t>理</a:t>
            </a:r>
            <a:r>
              <a:rPr sz="1500" b="1" spc="10">
                <a:latin typeface="宋体"/>
                <a:cs typeface="宋体"/>
              </a:rPr>
              <a:t>吗</a:t>
            </a:r>
            <a:r>
              <a:rPr sz="1500" b="1" spc="-15">
                <a:latin typeface="宋体"/>
                <a:cs typeface="宋体"/>
              </a:rPr>
              <a:t>？</a:t>
            </a:r>
            <a:r>
              <a:rPr sz="1500" b="1" spc="-20">
                <a:latin typeface="宋体"/>
                <a:cs typeface="宋体"/>
              </a:rPr>
              <a:t>能</a:t>
            </a:r>
            <a:r>
              <a:rPr sz="1500" b="1" spc="-15">
                <a:latin typeface="宋体"/>
                <a:cs typeface="宋体"/>
              </a:rPr>
              <a:t>生</a:t>
            </a:r>
            <a:r>
              <a:rPr sz="1500" b="1" spc="10">
                <a:latin typeface="宋体"/>
                <a:cs typeface="宋体"/>
              </a:rPr>
              <a:t>育</a:t>
            </a:r>
            <a:r>
              <a:rPr sz="1500" b="1" spc="-15">
                <a:latin typeface="宋体"/>
                <a:cs typeface="宋体"/>
              </a:rPr>
              <a:t>吗？</a:t>
            </a:r>
            <a:endParaRPr sz="1500">
              <a:latin typeface="宋体"/>
              <a:cs typeface="宋体"/>
            </a:endParaRPr>
          </a:p>
          <a:p>
            <a:pPr marL="611505" indent="-140335">
              <a:lnSpc>
                <a:spcPts val="2160"/>
              </a:lnSpc>
              <a:buSzPct val="94444"/>
              <a:buChar char="●"/>
              <a:tabLst>
                <a:tab pos="612140"/>
              </a:tabLst>
            </a:pPr>
            <a:r>
              <a:rPr sz="1800" spc="-10">
                <a:latin typeface="Calibri"/>
                <a:cs typeface="Calibri"/>
              </a:rPr>
              <a:t>Shorten</a:t>
            </a:r>
            <a:r>
              <a:rPr sz="1800" spc="-20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longevity</a:t>
            </a:r>
            <a:endParaRPr sz="1800">
              <a:latin typeface="Calibri"/>
              <a:cs typeface="Calibri"/>
            </a:endParaRPr>
          </a:p>
          <a:p>
            <a:pPr marL="611505" indent="-140335">
              <a:lnSpc>
                <a:spcPct val="100000"/>
              </a:lnSpc>
              <a:spcBef>
                <a:spcPts val="5"/>
              </a:spcBef>
              <a:buSzPct val="94444"/>
              <a:buChar char="●"/>
              <a:tabLst>
                <a:tab pos="612140"/>
              </a:tabLst>
            </a:pPr>
            <a:r>
              <a:rPr sz="1800" spc="-5">
                <a:latin typeface="Calibri"/>
                <a:cs typeface="Calibri"/>
              </a:rPr>
              <a:t>Require </a:t>
            </a:r>
            <a:r>
              <a:rPr sz="1800">
                <a:latin typeface="Calibri"/>
                <a:cs typeface="Calibri"/>
              </a:rPr>
              <a:t>chronic</a:t>
            </a:r>
            <a:r>
              <a:rPr sz="1800" spc="-114">
                <a:latin typeface="Calibri"/>
                <a:cs typeface="Calibri"/>
              </a:rPr>
              <a:t> </a:t>
            </a:r>
            <a:r>
              <a:rPr sz="1800" spc="-5">
                <a:latin typeface="Calibri"/>
                <a:cs typeface="Calibri"/>
              </a:rPr>
              <a:t>hospitalization</a:t>
            </a:r>
            <a:endParaRPr sz="1800">
              <a:latin typeface="Calibri"/>
              <a:cs typeface="Calibri"/>
            </a:endParaRPr>
          </a:p>
          <a:p>
            <a:pPr marL="611505" indent="-140335">
              <a:lnSpc>
                <a:spcPct val="100000"/>
              </a:lnSpc>
              <a:spcBef>
                <a:spcPts val="5"/>
              </a:spcBef>
              <a:buSzPct val="94444"/>
              <a:buChar char="●"/>
              <a:tabLst>
                <a:tab pos="612140"/>
              </a:tabLst>
            </a:pPr>
            <a:r>
              <a:rPr sz="1800" spc="-5">
                <a:latin typeface="Calibri"/>
                <a:cs typeface="Calibri"/>
              </a:rPr>
              <a:t>Require costly</a:t>
            </a:r>
            <a:r>
              <a:rPr sz="1800" spc="-90">
                <a:latin typeface="Calibri"/>
                <a:cs typeface="Calibri"/>
              </a:rPr>
              <a:t> </a:t>
            </a:r>
            <a:r>
              <a:rPr sz="1800" spc="-5">
                <a:latin typeface="Calibri"/>
                <a:cs typeface="Calibri"/>
              </a:rPr>
              <a:t>treatments</a:t>
            </a:r>
            <a:endParaRPr sz="1800">
              <a:latin typeface="Calibri"/>
              <a:cs typeface="Calibri"/>
            </a:endParaRPr>
          </a:p>
          <a:p>
            <a:pPr marL="611505" indent="-140335">
              <a:lnSpc>
                <a:spcPts val="1950"/>
              </a:lnSpc>
              <a:spcBef>
                <a:spcPts val="5"/>
              </a:spcBef>
              <a:buSzPct val="94444"/>
              <a:buChar char="●"/>
              <a:tabLst>
                <a:tab pos="612140"/>
              </a:tabLst>
            </a:pPr>
            <a:r>
              <a:rPr sz="1800">
                <a:latin typeface="Calibri"/>
                <a:cs typeface="Calibri"/>
              </a:rPr>
              <a:t>Affect</a:t>
            </a:r>
            <a:r>
              <a:rPr sz="1800" spc="-95">
                <a:latin typeface="Calibri"/>
                <a:cs typeface="Calibri"/>
              </a:rPr>
              <a:t> </a:t>
            </a:r>
            <a:r>
              <a:rPr sz="1800" spc="-10">
                <a:latin typeface="Calibri"/>
                <a:cs typeface="Calibri"/>
              </a:rPr>
              <a:t>mental</a:t>
            </a:r>
            <a:r>
              <a:rPr sz="1800" spc="-5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or</a:t>
            </a:r>
            <a:r>
              <a:rPr sz="1800" spc="-5">
                <a:latin typeface="Calibri"/>
                <a:cs typeface="Calibri"/>
              </a:rPr>
              <a:t> physical</a:t>
            </a:r>
            <a:r>
              <a:rPr sz="1800" spc="-80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development,</a:t>
            </a:r>
            <a:r>
              <a:rPr sz="1800" spc="-80">
                <a:latin typeface="Calibri"/>
                <a:cs typeface="Calibri"/>
              </a:rPr>
              <a:t> </a:t>
            </a:r>
            <a:r>
              <a:rPr sz="1800" spc="5">
                <a:latin typeface="Calibri"/>
                <a:cs typeface="Calibri"/>
              </a:rPr>
              <a:t>including</a:t>
            </a:r>
            <a:r>
              <a:rPr sz="1800" spc="-85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the</a:t>
            </a:r>
            <a:r>
              <a:rPr sz="1800" spc="10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ability</a:t>
            </a:r>
            <a:r>
              <a:rPr sz="1800" spc="-55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to</a:t>
            </a:r>
            <a:r>
              <a:rPr sz="1800" spc="-15">
                <a:latin typeface="Calibri"/>
                <a:cs typeface="Calibri"/>
              </a:rPr>
              <a:t> </a:t>
            </a:r>
            <a:r>
              <a:rPr sz="1800" spc="-10">
                <a:latin typeface="Calibri"/>
                <a:cs typeface="Calibri"/>
              </a:rPr>
              <a:t>engage</a:t>
            </a:r>
            <a:r>
              <a:rPr sz="1800" spc="5">
                <a:latin typeface="Calibri"/>
                <a:cs typeface="Calibri"/>
              </a:rPr>
              <a:t> in</a:t>
            </a:r>
            <a:endParaRPr sz="1800">
              <a:latin typeface="Calibri"/>
              <a:cs typeface="Calibri"/>
            </a:endParaRPr>
          </a:p>
          <a:p>
            <a:pPr marL="755650">
              <a:lnSpc>
                <a:spcPts val="1935"/>
              </a:lnSpc>
            </a:pPr>
            <a:r>
              <a:rPr sz="1800">
                <a:latin typeface="Calibri"/>
                <a:cs typeface="Calibri"/>
              </a:rPr>
              <a:t>normal, independent daily</a:t>
            </a:r>
            <a:r>
              <a:rPr sz="1800" spc="-135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activities</a:t>
            </a:r>
            <a:endParaRPr sz="1800">
              <a:latin typeface="Calibri"/>
              <a:cs typeface="Calibri"/>
            </a:endParaRPr>
          </a:p>
          <a:p>
            <a:pPr marL="611505" indent="-140335">
              <a:lnSpc>
                <a:spcPts val="2145"/>
              </a:lnSpc>
              <a:buSzPct val="94444"/>
              <a:buChar char="●"/>
              <a:tabLst>
                <a:tab pos="612140"/>
              </a:tabLst>
            </a:pPr>
            <a:r>
              <a:rPr sz="1800">
                <a:latin typeface="Calibri"/>
                <a:cs typeface="Calibri"/>
              </a:rPr>
              <a:t>Impair</a:t>
            </a:r>
            <a:r>
              <a:rPr sz="1800" spc="-50">
                <a:latin typeface="Calibri"/>
                <a:cs typeface="Calibri"/>
              </a:rPr>
              <a:t> </a:t>
            </a:r>
            <a:r>
              <a:rPr sz="1800" spc="-5">
                <a:latin typeface="Calibri"/>
                <a:cs typeface="Calibri"/>
              </a:rPr>
              <a:t>reproductive</a:t>
            </a:r>
            <a:r>
              <a:rPr sz="1800" spc="-65">
                <a:latin typeface="Calibri"/>
                <a:cs typeface="Calibri"/>
              </a:rPr>
              <a:t> </a:t>
            </a:r>
            <a:r>
              <a:rPr sz="1800" spc="-5">
                <a:latin typeface="Calibri"/>
                <a:cs typeface="Calibri"/>
              </a:rPr>
              <a:t>performance,</a:t>
            </a:r>
            <a:r>
              <a:rPr sz="1800" spc="-85">
                <a:latin typeface="Calibri"/>
                <a:cs typeface="Calibri"/>
              </a:rPr>
              <a:t> </a:t>
            </a:r>
            <a:r>
              <a:rPr sz="1800" spc="5">
                <a:latin typeface="Calibri"/>
                <a:cs typeface="Calibri"/>
              </a:rPr>
              <a:t>including</a:t>
            </a:r>
            <a:r>
              <a:rPr sz="1800" spc="-85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possible</a:t>
            </a:r>
            <a:r>
              <a:rPr sz="1800" spc="-65">
                <a:latin typeface="Calibri"/>
                <a:cs typeface="Calibri"/>
              </a:rPr>
              <a:t> </a:t>
            </a:r>
            <a:r>
              <a:rPr sz="1800">
                <a:latin typeface="Calibri"/>
                <a:cs typeface="Calibri"/>
              </a:rPr>
              <a:t>infertility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450" b="1" spc="60">
                <a:latin typeface="宋体"/>
                <a:cs typeface="宋体"/>
              </a:rPr>
              <a:t>这个病有</a:t>
            </a:r>
            <a:r>
              <a:rPr sz="1450" b="1" spc="30">
                <a:latin typeface="宋体"/>
                <a:cs typeface="宋体"/>
              </a:rPr>
              <a:t>治</a:t>
            </a:r>
            <a:r>
              <a:rPr sz="1450" b="1" spc="60">
                <a:latin typeface="宋体"/>
                <a:cs typeface="宋体"/>
              </a:rPr>
              <a:t>吗</a:t>
            </a:r>
            <a:r>
              <a:rPr sz="1450" b="1" spc="30">
                <a:latin typeface="宋体"/>
                <a:cs typeface="宋体"/>
              </a:rPr>
              <a:t>？</a:t>
            </a:r>
            <a:r>
              <a:rPr sz="1450" b="1" spc="-475">
                <a:latin typeface="宋体"/>
                <a:cs typeface="宋体"/>
              </a:rPr>
              <a:t> </a:t>
            </a:r>
            <a:r>
              <a:rPr sz="1450" b="1" spc="65">
                <a:latin typeface="宋体"/>
                <a:cs typeface="宋体"/>
              </a:rPr>
              <a:t>有什么治</a:t>
            </a:r>
            <a:r>
              <a:rPr sz="1450" b="1" spc="30">
                <a:latin typeface="宋体"/>
                <a:cs typeface="宋体"/>
              </a:rPr>
              <a:t>疗的</a:t>
            </a:r>
            <a:r>
              <a:rPr sz="1450" b="1" spc="65">
                <a:latin typeface="宋体"/>
                <a:cs typeface="宋体"/>
              </a:rPr>
              <a:t>办</a:t>
            </a:r>
            <a:r>
              <a:rPr sz="1450" b="1" spc="30">
                <a:latin typeface="宋体"/>
                <a:cs typeface="宋体"/>
              </a:rPr>
              <a:t>法？哪</a:t>
            </a:r>
            <a:r>
              <a:rPr sz="1450" b="1" spc="65">
                <a:latin typeface="宋体"/>
                <a:cs typeface="宋体"/>
              </a:rPr>
              <a:t>里</a:t>
            </a:r>
            <a:r>
              <a:rPr sz="1450" b="1" spc="30">
                <a:latin typeface="宋体"/>
                <a:cs typeface="宋体"/>
              </a:rPr>
              <a:t>可以</a:t>
            </a:r>
            <a:r>
              <a:rPr sz="1450" b="1" spc="65">
                <a:latin typeface="宋体"/>
                <a:cs typeface="宋体"/>
              </a:rPr>
              <a:t>找</a:t>
            </a:r>
            <a:r>
              <a:rPr sz="1450" b="1" spc="30">
                <a:latin typeface="宋体"/>
                <a:cs typeface="宋体"/>
              </a:rPr>
              <a:t>到更</a:t>
            </a:r>
            <a:r>
              <a:rPr sz="1450" b="1" spc="65">
                <a:latin typeface="宋体"/>
                <a:cs typeface="宋体"/>
              </a:rPr>
              <a:t>多</a:t>
            </a:r>
            <a:r>
              <a:rPr sz="1450" b="1" spc="30">
                <a:latin typeface="宋体"/>
                <a:cs typeface="宋体"/>
              </a:rPr>
              <a:t>有关的</a:t>
            </a:r>
            <a:r>
              <a:rPr sz="1450" b="1" spc="65">
                <a:latin typeface="宋体"/>
                <a:cs typeface="宋体"/>
              </a:rPr>
              <a:t>信</a:t>
            </a:r>
            <a:r>
              <a:rPr sz="1450" b="1" spc="30">
                <a:latin typeface="宋体"/>
                <a:cs typeface="宋体"/>
              </a:rPr>
              <a:t>息和</a:t>
            </a:r>
            <a:r>
              <a:rPr sz="1450" b="1" spc="65">
                <a:latin typeface="宋体"/>
                <a:cs typeface="宋体"/>
              </a:rPr>
              <a:t>得</a:t>
            </a:r>
            <a:r>
              <a:rPr sz="1450" b="1" spc="30">
                <a:latin typeface="宋体"/>
                <a:cs typeface="宋体"/>
              </a:rPr>
              <a:t>到帮助。</a:t>
            </a:r>
            <a:endParaRPr sz="145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6805" y="5596547"/>
            <a:ext cx="7275830" cy="482600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4000"/>
              </a:lnSpc>
              <a:spcBef>
                <a:spcPts val="70"/>
              </a:spcBef>
            </a:pPr>
            <a:r>
              <a:rPr sz="1450" b="1" spc="60">
                <a:latin typeface="宋体"/>
                <a:cs typeface="宋体"/>
              </a:rPr>
              <a:t>做什么检</a:t>
            </a:r>
            <a:r>
              <a:rPr sz="1450" b="1" spc="30">
                <a:latin typeface="宋体"/>
                <a:cs typeface="宋体"/>
              </a:rPr>
              <a:t>测</a:t>
            </a:r>
            <a:r>
              <a:rPr sz="1450" b="1" spc="60">
                <a:latin typeface="宋体"/>
                <a:cs typeface="宋体"/>
              </a:rPr>
              <a:t>可</a:t>
            </a:r>
            <a:r>
              <a:rPr sz="1450" b="1" spc="30">
                <a:latin typeface="宋体"/>
                <a:cs typeface="宋体"/>
              </a:rPr>
              <a:t>以确</a:t>
            </a:r>
            <a:r>
              <a:rPr sz="1450" b="1" spc="60">
                <a:latin typeface="宋体"/>
                <a:cs typeface="宋体"/>
              </a:rPr>
              <a:t>认</a:t>
            </a:r>
            <a:r>
              <a:rPr sz="1450" b="1" spc="30">
                <a:latin typeface="宋体"/>
                <a:cs typeface="宋体"/>
              </a:rPr>
              <a:t>诊断？</a:t>
            </a:r>
            <a:r>
              <a:rPr sz="1450" b="1" spc="60">
                <a:latin typeface="宋体"/>
                <a:cs typeface="宋体"/>
              </a:rPr>
              <a:t>检</a:t>
            </a:r>
            <a:r>
              <a:rPr sz="1450" b="1" spc="30">
                <a:latin typeface="宋体"/>
                <a:cs typeface="宋体"/>
              </a:rPr>
              <a:t>测的</a:t>
            </a:r>
            <a:r>
              <a:rPr sz="1450" b="1" spc="60">
                <a:latin typeface="宋体"/>
                <a:cs typeface="宋体"/>
              </a:rPr>
              <a:t>有</a:t>
            </a:r>
            <a:r>
              <a:rPr sz="1450" b="1" spc="30">
                <a:latin typeface="宋体"/>
                <a:cs typeface="宋体"/>
              </a:rPr>
              <a:t>效性</a:t>
            </a:r>
            <a:r>
              <a:rPr sz="1450" b="1" spc="60">
                <a:latin typeface="宋体"/>
                <a:cs typeface="宋体"/>
              </a:rPr>
              <a:t>及</a:t>
            </a:r>
            <a:r>
              <a:rPr sz="1450" b="1" spc="30">
                <a:latin typeface="宋体"/>
                <a:cs typeface="宋体"/>
              </a:rPr>
              <a:t>局限性</a:t>
            </a:r>
            <a:r>
              <a:rPr sz="1450" b="1" spc="60">
                <a:latin typeface="宋体"/>
                <a:cs typeface="宋体"/>
              </a:rPr>
              <a:t>？</a:t>
            </a:r>
            <a:r>
              <a:rPr sz="1450" b="1" spc="30">
                <a:latin typeface="宋体"/>
                <a:cs typeface="宋体"/>
              </a:rPr>
              <a:t>检测</a:t>
            </a:r>
            <a:r>
              <a:rPr sz="1450" b="1" spc="60">
                <a:latin typeface="宋体"/>
                <a:cs typeface="宋体"/>
              </a:rPr>
              <a:t>所</a:t>
            </a:r>
            <a:r>
              <a:rPr sz="1450" b="1" spc="30">
                <a:latin typeface="宋体"/>
                <a:cs typeface="宋体"/>
              </a:rPr>
              <a:t>带来的</a:t>
            </a:r>
            <a:r>
              <a:rPr sz="1450" b="1" spc="60">
                <a:latin typeface="宋体"/>
                <a:cs typeface="宋体"/>
              </a:rPr>
              <a:t>其</a:t>
            </a:r>
            <a:r>
              <a:rPr sz="1450" b="1" spc="30">
                <a:latin typeface="宋体"/>
                <a:cs typeface="宋体"/>
              </a:rPr>
              <a:t>他问</a:t>
            </a:r>
            <a:r>
              <a:rPr sz="1450" b="1" spc="60">
                <a:latin typeface="宋体"/>
                <a:cs typeface="宋体"/>
              </a:rPr>
              <a:t>题</a:t>
            </a:r>
            <a:r>
              <a:rPr sz="1450" b="1" spc="30">
                <a:latin typeface="宋体"/>
                <a:cs typeface="宋体"/>
              </a:rPr>
              <a:t>？知</a:t>
            </a:r>
            <a:r>
              <a:rPr sz="1450" b="1" spc="60">
                <a:latin typeface="宋体"/>
                <a:cs typeface="宋体"/>
              </a:rPr>
              <a:t>情</a:t>
            </a:r>
            <a:r>
              <a:rPr sz="1450" b="1" spc="30">
                <a:latin typeface="宋体"/>
                <a:cs typeface="宋体"/>
              </a:rPr>
              <a:t>同意 </a:t>
            </a:r>
            <a:r>
              <a:rPr sz="1450" b="1" spc="60">
                <a:latin typeface="宋体"/>
                <a:cs typeface="宋体"/>
              </a:rPr>
              <a:t>解释检测</a:t>
            </a:r>
            <a:r>
              <a:rPr sz="1450" b="1" spc="30">
                <a:latin typeface="宋体"/>
                <a:cs typeface="宋体"/>
              </a:rPr>
              <a:t>的</a:t>
            </a:r>
            <a:r>
              <a:rPr sz="1450" b="1" spc="60">
                <a:latin typeface="宋体"/>
                <a:cs typeface="宋体"/>
              </a:rPr>
              <a:t>过</a:t>
            </a:r>
            <a:r>
              <a:rPr sz="1450" b="1" spc="30">
                <a:latin typeface="宋体"/>
                <a:cs typeface="宋体"/>
              </a:rPr>
              <a:t>程及</a:t>
            </a:r>
            <a:r>
              <a:rPr sz="1450" b="1" spc="60">
                <a:latin typeface="宋体"/>
                <a:cs typeface="宋体"/>
              </a:rPr>
              <a:t>期</a:t>
            </a:r>
            <a:r>
              <a:rPr sz="1450" b="1" spc="30">
                <a:latin typeface="宋体"/>
                <a:cs typeface="宋体"/>
              </a:rPr>
              <a:t>待</a:t>
            </a:r>
            <a:endParaRPr sz="14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47923" y="523989"/>
            <a:ext cx="3252470" cy="577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35">
                <a:latin typeface="宋体"/>
                <a:cs typeface="宋体"/>
              </a:rPr>
              <a:t>知情</a:t>
            </a:r>
            <a:r>
              <a:rPr spc="5">
                <a:latin typeface="宋体"/>
                <a:cs typeface="宋体"/>
              </a:rPr>
              <a:t>同意的要点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6244" y="1598104"/>
            <a:ext cx="7665720" cy="414083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marR="5080" indent="-342900">
              <a:lnSpc>
                <a:spcPts val="3229"/>
              </a:lnSpc>
              <a:spcBef>
                <a:spcPts val="71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明确需要提供的血液或其他生物组织及设 计的（很小的）风险</a:t>
            </a:r>
            <a:endParaRPr sz="32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37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明确检测的具体项目及目的</a:t>
            </a:r>
            <a:endParaRPr sz="32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检测结果预期</a:t>
            </a:r>
            <a:endParaRPr sz="32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阴性结果，阳性结果的可能性及含义</a:t>
            </a:r>
            <a:endParaRPr sz="32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384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报告对象</a:t>
            </a:r>
            <a:r>
              <a:rPr sz="3200" spc="-10">
                <a:latin typeface="宋体"/>
                <a:cs typeface="宋体"/>
              </a:rPr>
              <a:t>，</a:t>
            </a:r>
            <a:r>
              <a:rPr sz="3200" spc="-825">
                <a:latin typeface="宋体"/>
                <a:cs typeface="宋体"/>
              </a:rPr>
              <a:t> </a:t>
            </a:r>
            <a:r>
              <a:rPr sz="3200" spc="-10">
                <a:latin typeface="宋体"/>
                <a:cs typeface="宋体"/>
              </a:rPr>
              <a:t>隐私保密</a:t>
            </a:r>
            <a:endParaRPr sz="32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后续如何</a:t>
            </a:r>
            <a:endParaRPr sz="3200">
              <a:latin typeface="宋体"/>
              <a:cs typeface="宋体"/>
            </a:endParaRPr>
          </a:p>
          <a:p>
            <a:pPr marL="354965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参加研究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6244" y="514946"/>
            <a:ext cx="8060690" cy="569722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1160" indent="-379095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91160"/>
                <a:tab pos="391795"/>
              </a:tabLst>
            </a:pPr>
            <a:r>
              <a:rPr sz="1300" spc="-5">
                <a:latin typeface="Calibri"/>
                <a:cs typeface="Calibri"/>
              </a:rPr>
              <a:t>It </a:t>
            </a:r>
            <a:r>
              <a:rPr sz="1300">
                <a:latin typeface="Calibri"/>
                <a:cs typeface="Calibri"/>
              </a:rPr>
              <a:t>has </a:t>
            </a:r>
            <a:r>
              <a:rPr sz="1300" spc="-10">
                <a:latin typeface="Calibri"/>
                <a:cs typeface="Calibri"/>
              </a:rPr>
              <a:t>been </a:t>
            </a:r>
            <a:r>
              <a:rPr sz="1300" spc="-15">
                <a:latin typeface="Calibri"/>
                <a:cs typeface="Calibri"/>
              </a:rPr>
              <a:t>explained </a:t>
            </a:r>
            <a:r>
              <a:rPr sz="1300" spc="-5">
                <a:latin typeface="Calibri"/>
                <a:cs typeface="Calibri"/>
              </a:rPr>
              <a:t>to </a:t>
            </a:r>
            <a:r>
              <a:rPr sz="1300" spc="10">
                <a:latin typeface="Calibri"/>
                <a:cs typeface="Calibri"/>
              </a:rPr>
              <a:t>me </a:t>
            </a:r>
            <a:r>
              <a:rPr sz="1300">
                <a:latin typeface="Calibri"/>
                <a:cs typeface="Calibri"/>
              </a:rPr>
              <a:t>and I </a:t>
            </a:r>
            <a:r>
              <a:rPr sz="1300" spc="-10">
                <a:latin typeface="Calibri"/>
                <a:cs typeface="Calibri"/>
              </a:rPr>
              <a:t>understand</a:t>
            </a:r>
            <a:r>
              <a:rPr sz="1300" spc="175">
                <a:latin typeface="Calibri"/>
                <a:cs typeface="Calibri"/>
              </a:rPr>
              <a:t> </a:t>
            </a:r>
            <a:r>
              <a:rPr sz="1300" spc="-5">
                <a:latin typeface="Calibri"/>
                <a:cs typeface="Calibri"/>
              </a:rPr>
              <a:t>that:</a:t>
            </a:r>
            <a:endParaRPr sz="1300">
              <a:latin typeface="Calibri"/>
              <a:cs typeface="Calibri"/>
            </a:endParaRPr>
          </a:p>
          <a:p>
            <a:pPr marL="354965" indent="-342900">
              <a:lnSpc>
                <a:spcPts val="1420"/>
              </a:lnSpc>
              <a:buFont typeface="Arial"/>
              <a:buChar char="•"/>
              <a:tabLst>
                <a:tab pos="354965"/>
                <a:tab pos="355600"/>
              </a:tabLst>
            </a:pP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test(s) is specific</a:t>
            </a:r>
            <a:r>
              <a:rPr sz="1300" spc="145">
                <a:latin typeface="Calibri"/>
                <a:cs typeface="Calibri"/>
              </a:rPr>
              <a:t> </a:t>
            </a:r>
            <a:r>
              <a:rPr sz="1300" spc="-10">
                <a:latin typeface="Calibri"/>
                <a:cs typeface="Calibri"/>
              </a:rPr>
              <a:t>for</a:t>
            </a:r>
            <a:endParaRPr sz="1300">
              <a:latin typeface="Calibri"/>
              <a:cs typeface="Calibri"/>
            </a:endParaRPr>
          </a:p>
          <a:p>
            <a:pPr marL="354965">
              <a:lnSpc>
                <a:spcPts val="1420"/>
              </a:lnSpc>
              <a:tabLst>
                <a:tab pos="7675245"/>
              </a:tabLst>
            </a:pPr>
            <a:r>
              <a:rPr sz="1300" u="sng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	</a:t>
            </a:r>
            <a:r>
              <a:rPr sz="1300" spc="-20">
                <a:latin typeface="Calibri"/>
                <a:cs typeface="Calibri"/>
              </a:rPr>
              <a:t>.</a:t>
            </a:r>
            <a:endParaRPr sz="1300">
              <a:latin typeface="Calibri"/>
              <a:cs typeface="Calibri"/>
            </a:endParaRPr>
          </a:p>
          <a:p>
            <a:pPr marL="354965" indent="-342900" algn="just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5600"/>
              </a:tabLst>
            </a:pPr>
            <a:r>
              <a:rPr sz="1300" spc="5">
                <a:latin typeface="Calibri"/>
                <a:cs typeface="Calibri"/>
              </a:rPr>
              <a:t>A </a:t>
            </a:r>
            <a:r>
              <a:rPr sz="1300">
                <a:latin typeface="Calibri"/>
                <a:cs typeface="Calibri"/>
              </a:rPr>
              <a:t>blood </a:t>
            </a:r>
            <a:r>
              <a:rPr sz="1300" spc="-5">
                <a:latin typeface="Calibri"/>
                <a:cs typeface="Calibri"/>
              </a:rPr>
              <a:t>specimen </a:t>
            </a:r>
            <a:r>
              <a:rPr sz="1300" spc="-15">
                <a:latin typeface="Calibri"/>
                <a:cs typeface="Calibri"/>
              </a:rPr>
              <a:t>will </a:t>
            </a:r>
            <a:r>
              <a:rPr sz="1300" spc="-5">
                <a:latin typeface="Calibri"/>
                <a:cs typeface="Calibri"/>
              </a:rPr>
              <a:t>be obtained from </a:t>
            </a:r>
            <a:r>
              <a:rPr sz="1300" spc="10">
                <a:latin typeface="Calibri"/>
                <a:cs typeface="Calibri"/>
              </a:rPr>
              <a:t>me </a:t>
            </a:r>
            <a:r>
              <a:rPr sz="1300" spc="-5">
                <a:latin typeface="Calibri"/>
                <a:cs typeface="Calibri"/>
              </a:rPr>
              <a:t>and/or members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my</a:t>
            </a:r>
            <a:r>
              <a:rPr sz="1300" spc="-10">
                <a:latin typeface="Calibri"/>
                <a:cs typeface="Calibri"/>
              </a:rPr>
              <a:t> </a:t>
            </a:r>
            <a:r>
              <a:rPr sz="1300" spc="-20">
                <a:latin typeface="Calibri"/>
                <a:cs typeface="Calibri"/>
              </a:rPr>
              <a:t>family.</a:t>
            </a:r>
            <a:endParaRPr sz="1300">
              <a:latin typeface="Calibri"/>
              <a:cs typeface="Calibri"/>
            </a:endParaRPr>
          </a:p>
          <a:p>
            <a:pPr marL="354965" marR="326390" indent="-342900" algn="just">
              <a:lnSpc>
                <a:spcPct val="79600"/>
              </a:lnSpc>
              <a:spcBef>
                <a:spcPts val="320"/>
              </a:spcBef>
              <a:buFont typeface="Arial"/>
              <a:buChar char="•"/>
              <a:tabLst>
                <a:tab pos="355600"/>
              </a:tabLst>
            </a:pPr>
            <a:r>
              <a:rPr sz="1300" spc="-10">
                <a:latin typeface="Calibri"/>
                <a:cs typeface="Calibri"/>
              </a:rPr>
              <a:t>This </a:t>
            </a:r>
            <a:r>
              <a:rPr sz="1300">
                <a:latin typeface="Calibri"/>
                <a:cs typeface="Calibri"/>
              </a:rPr>
              <a:t>biological </a:t>
            </a:r>
            <a:r>
              <a:rPr sz="1300" spc="-5">
                <a:latin typeface="Calibri"/>
                <a:cs typeface="Calibri"/>
              </a:rPr>
              <a:t>specimen </a:t>
            </a:r>
            <a:r>
              <a:rPr sz="1300" spc="-10">
                <a:latin typeface="Calibri"/>
                <a:cs typeface="Calibri"/>
              </a:rPr>
              <a:t>will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-10">
                <a:latin typeface="Calibri"/>
                <a:cs typeface="Calibri"/>
              </a:rPr>
              <a:t>used for </a:t>
            </a:r>
            <a:r>
              <a:rPr sz="1300" spc="-5">
                <a:latin typeface="Calibri"/>
                <a:cs typeface="Calibri"/>
              </a:rPr>
              <a:t>the purpose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10">
                <a:latin typeface="Calibri"/>
                <a:cs typeface="Calibri"/>
              </a:rPr>
              <a:t>determining whether </a:t>
            </a:r>
            <a:r>
              <a:rPr sz="1300">
                <a:latin typeface="Calibri"/>
                <a:cs typeface="Calibri"/>
              </a:rPr>
              <a:t>I and </a:t>
            </a:r>
            <a:r>
              <a:rPr sz="1300" spc="-5">
                <a:latin typeface="Calibri"/>
                <a:cs typeface="Calibri"/>
              </a:rPr>
              <a:t>members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my </a:t>
            </a:r>
            <a:r>
              <a:rPr sz="1300" spc="-10">
                <a:latin typeface="Calibri"/>
                <a:cs typeface="Calibri"/>
              </a:rPr>
              <a:t>family </a:t>
            </a:r>
            <a:r>
              <a:rPr sz="1300" spc="5">
                <a:latin typeface="Calibri"/>
                <a:cs typeface="Calibri"/>
              </a:rPr>
              <a:t>are  </a:t>
            </a:r>
            <a:r>
              <a:rPr sz="1300" spc="-5">
                <a:latin typeface="Calibri"/>
                <a:cs typeface="Calibri"/>
              </a:rPr>
              <a:t>carriers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disease gene,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 spc="5">
                <a:latin typeface="Calibri"/>
                <a:cs typeface="Calibri"/>
              </a:rPr>
              <a:t>are </a:t>
            </a:r>
            <a:r>
              <a:rPr sz="1300" spc="-10">
                <a:latin typeface="Calibri"/>
                <a:cs typeface="Calibri"/>
              </a:rPr>
              <a:t>affected with,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 spc="5">
                <a:latin typeface="Calibri"/>
                <a:cs typeface="Calibri"/>
              </a:rPr>
              <a:t>at </a:t>
            </a:r>
            <a:r>
              <a:rPr sz="1300" spc="-5">
                <a:latin typeface="Calibri"/>
                <a:cs typeface="Calibri"/>
              </a:rPr>
              <a:t>increased risk to someday be </a:t>
            </a:r>
            <a:r>
              <a:rPr sz="1300" spc="-10">
                <a:latin typeface="Calibri"/>
                <a:cs typeface="Calibri"/>
              </a:rPr>
              <a:t>affected with this </a:t>
            </a:r>
            <a:r>
              <a:rPr sz="1300" spc="-15">
                <a:latin typeface="Calibri"/>
                <a:cs typeface="Calibri"/>
              </a:rPr>
              <a:t>genetic  </a:t>
            </a:r>
            <a:r>
              <a:rPr sz="1300" spc="-10">
                <a:latin typeface="Calibri"/>
                <a:cs typeface="Calibri"/>
              </a:rPr>
              <a:t>disease.</a:t>
            </a:r>
            <a:endParaRPr sz="1300">
              <a:latin typeface="Calibri"/>
              <a:cs typeface="Calibri"/>
            </a:endParaRPr>
          </a:p>
          <a:p>
            <a:pPr marL="354965" marR="5080" indent="-342900">
              <a:lnSpc>
                <a:spcPct val="80200"/>
              </a:lnSpc>
              <a:spcBef>
                <a:spcPts val="31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300" spc="-5">
                <a:latin typeface="Calibri"/>
                <a:cs typeface="Calibri"/>
              </a:rPr>
              <a:t>In many </a:t>
            </a:r>
            <a:r>
              <a:rPr sz="1300">
                <a:latin typeface="Calibri"/>
                <a:cs typeface="Calibri"/>
              </a:rPr>
              <a:t>cases </a:t>
            </a:r>
            <a:r>
              <a:rPr sz="1300" spc="5">
                <a:latin typeface="Calibri"/>
                <a:cs typeface="Calibri"/>
              </a:rPr>
              <a:t>a </a:t>
            </a:r>
            <a:r>
              <a:rPr sz="1300" spc="-15">
                <a:latin typeface="Calibri"/>
                <a:cs typeface="Calibri"/>
              </a:rPr>
              <a:t>genetic </a:t>
            </a:r>
            <a:r>
              <a:rPr sz="1300" spc="-10">
                <a:latin typeface="Calibri"/>
                <a:cs typeface="Calibri"/>
              </a:rPr>
              <a:t>test </a:t>
            </a:r>
            <a:r>
              <a:rPr sz="1300" spc="-5">
                <a:latin typeface="Calibri"/>
                <a:cs typeface="Calibri"/>
              </a:rPr>
              <a:t>directly </a:t>
            </a:r>
            <a:r>
              <a:rPr sz="1300" spc="-10">
                <a:latin typeface="Calibri"/>
                <a:cs typeface="Calibri"/>
              </a:rPr>
              <a:t>detects </a:t>
            </a:r>
            <a:r>
              <a:rPr sz="1300" spc="5">
                <a:latin typeface="Calibri"/>
                <a:cs typeface="Calibri"/>
              </a:rPr>
              <a:t>an </a:t>
            </a:r>
            <a:r>
              <a:rPr sz="1300" spc="-5">
                <a:latin typeface="Calibri"/>
                <a:cs typeface="Calibri"/>
              </a:rPr>
              <a:t>abnormality. </a:t>
            </a:r>
            <a:r>
              <a:rPr sz="1300">
                <a:latin typeface="Calibri"/>
                <a:cs typeface="Calibri"/>
              </a:rPr>
              <a:t>Molecular </a:t>
            </a:r>
            <a:r>
              <a:rPr sz="1300" spc="-10">
                <a:latin typeface="Calibri"/>
                <a:cs typeface="Calibri"/>
              </a:rPr>
              <a:t>testing </a:t>
            </a:r>
            <a:r>
              <a:rPr sz="1300">
                <a:latin typeface="Calibri"/>
                <a:cs typeface="Calibri"/>
              </a:rPr>
              <a:t>may </a:t>
            </a:r>
            <a:r>
              <a:rPr sz="1300" spc="-5">
                <a:latin typeface="Calibri"/>
                <a:cs typeface="Calibri"/>
              </a:rPr>
              <a:t>detect </a:t>
            </a:r>
            <a:r>
              <a:rPr sz="1300" spc="5">
                <a:latin typeface="Calibri"/>
                <a:cs typeface="Calibri"/>
              </a:rPr>
              <a:t>a </a:t>
            </a:r>
            <a:r>
              <a:rPr sz="1300">
                <a:latin typeface="Calibri"/>
                <a:cs typeface="Calibri"/>
              </a:rPr>
              <a:t>mutation </a:t>
            </a:r>
            <a:r>
              <a:rPr sz="1300" spc="-5">
                <a:latin typeface="Calibri"/>
                <a:cs typeface="Calibri"/>
              </a:rPr>
              <a:t>(change in  the </a:t>
            </a:r>
            <a:r>
              <a:rPr sz="1300">
                <a:latin typeface="Calibri"/>
                <a:cs typeface="Calibri"/>
              </a:rPr>
              <a:t>DNA). </a:t>
            </a:r>
            <a:r>
              <a:rPr sz="1300" spc="-5">
                <a:latin typeface="Calibri"/>
                <a:cs typeface="Calibri"/>
              </a:rPr>
              <a:t>Cytogenetic </a:t>
            </a:r>
            <a:r>
              <a:rPr sz="1300" spc="-15">
                <a:latin typeface="Calibri"/>
                <a:cs typeface="Calibri"/>
              </a:rPr>
              <a:t>testing </a:t>
            </a:r>
            <a:r>
              <a:rPr sz="1300">
                <a:latin typeface="Calibri"/>
                <a:cs typeface="Calibri"/>
              </a:rPr>
              <a:t>may </a:t>
            </a:r>
            <a:r>
              <a:rPr sz="1300" spc="-15">
                <a:latin typeface="Calibri"/>
                <a:cs typeface="Calibri"/>
              </a:rPr>
              <a:t>identify </a:t>
            </a:r>
            <a:r>
              <a:rPr sz="1300" spc="-10">
                <a:latin typeface="Calibri"/>
                <a:cs typeface="Calibri"/>
              </a:rPr>
              <a:t>whether </a:t>
            </a:r>
            <a:r>
              <a:rPr sz="1300" spc="-5">
                <a:latin typeface="Calibri"/>
                <a:cs typeface="Calibri"/>
              </a:rPr>
              <a:t>there </a:t>
            </a:r>
            <a:r>
              <a:rPr sz="1300" spc="-10">
                <a:latin typeface="Calibri"/>
                <a:cs typeface="Calibri"/>
              </a:rPr>
              <a:t>is </a:t>
            </a:r>
            <a:r>
              <a:rPr sz="1300" spc="-15">
                <a:latin typeface="Calibri"/>
                <a:cs typeface="Calibri"/>
              </a:rPr>
              <a:t>extra, </a:t>
            </a:r>
            <a:r>
              <a:rPr sz="1300" spc="-10">
                <a:latin typeface="Calibri"/>
                <a:cs typeface="Calibri"/>
              </a:rPr>
              <a:t>missing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 spc="-5">
                <a:latin typeface="Calibri"/>
                <a:cs typeface="Calibri"/>
              </a:rPr>
              <a:t>rearranged </a:t>
            </a:r>
            <a:r>
              <a:rPr sz="1300" spc="-15">
                <a:latin typeface="Calibri"/>
                <a:cs typeface="Calibri"/>
              </a:rPr>
              <a:t>genetic </a:t>
            </a:r>
            <a:r>
              <a:rPr sz="1300" spc="-5">
                <a:latin typeface="Calibri"/>
                <a:cs typeface="Calibri"/>
              </a:rPr>
              <a:t>material.  </a:t>
            </a:r>
            <a:r>
              <a:rPr sz="1300">
                <a:latin typeface="Calibri"/>
                <a:cs typeface="Calibri"/>
              </a:rPr>
              <a:t>Biochemical methods </a:t>
            </a:r>
            <a:r>
              <a:rPr sz="1300" spc="5">
                <a:latin typeface="Calibri"/>
                <a:cs typeface="Calibri"/>
              </a:rPr>
              <a:t>are </a:t>
            </a:r>
            <a:r>
              <a:rPr sz="1300" spc="-5">
                <a:latin typeface="Calibri"/>
                <a:cs typeface="Calibri"/>
              </a:rPr>
              <a:t>sometimes </a:t>
            </a:r>
            <a:r>
              <a:rPr sz="1300" spc="-10">
                <a:latin typeface="Calibri"/>
                <a:cs typeface="Calibri"/>
              </a:rPr>
              <a:t>used </a:t>
            </a:r>
            <a:r>
              <a:rPr sz="1300" spc="-5">
                <a:latin typeface="Calibri"/>
                <a:cs typeface="Calibri"/>
              </a:rPr>
              <a:t>to </a:t>
            </a:r>
            <a:r>
              <a:rPr sz="1300" spc="5">
                <a:latin typeface="Calibri"/>
                <a:cs typeface="Calibri"/>
              </a:rPr>
              <a:t>look at </a:t>
            </a:r>
            <a:r>
              <a:rPr sz="1300" spc="-5">
                <a:latin typeface="Calibri"/>
                <a:cs typeface="Calibri"/>
              </a:rPr>
              <a:t>abnormalities </a:t>
            </a:r>
            <a:r>
              <a:rPr sz="1300" spc="-10">
                <a:latin typeface="Calibri"/>
                <a:cs typeface="Calibri"/>
              </a:rPr>
              <a:t>in </a:t>
            </a:r>
            <a:r>
              <a:rPr sz="1300" spc="-5">
                <a:latin typeface="Calibri"/>
                <a:cs typeface="Calibri"/>
              </a:rPr>
              <a:t>the biological product(s)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gene, </a:t>
            </a:r>
            <a:r>
              <a:rPr sz="1300" spc="-5">
                <a:latin typeface="Calibri"/>
                <a:cs typeface="Calibri"/>
              </a:rPr>
              <a:t>such </a:t>
            </a:r>
            <a:r>
              <a:rPr sz="1300" spc="5">
                <a:latin typeface="Calibri"/>
                <a:cs typeface="Calibri"/>
              </a:rPr>
              <a:t>as  </a:t>
            </a:r>
            <a:r>
              <a:rPr sz="1300" spc="-10">
                <a:latin typeface="Calibri"/>
                <a:cs typeface="Calibri"/>
              </a:rPr>
              <a:t>protein, </a:t>
            </a:r>
            <a:r>
              <a:rPr sz="1300" spc="5">
                <a:latin typeface="Calibri"/>
                <a:cs typeface="Calibri"/>
              </a:rPr>
              <a:t>enzyme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 spc="-15">
                <a:latin typeface="Calibri"/>
                <a:cs typeface="Calibri"/>
              </a:rPr>
              <a:t>lipid. </a:t>
            </a:r>
            <a:r>
              <a:rPr sz="1300" spc="5">
                <a:latin typeface="Calibri"/>
                <a:cs typeface="Calibri"/>
              </a:rPr>
              <a:t>Most </a:t>
            </a:r>
            <a:r>
              <a:rPr sz="1300" spc="-10">
                <a:latin typeface="Calibri"/>
                <a:cs typeface="Calibri"/>
              </a:rPr>
              <a:t>tests </a:t>
            </a:r>
            <a:r>
              <a:rPr sz="1300" spc="5">
                <a:latin typeface="Calibri"/>
                <a:cs typeface="Calibri"/>
              </a:rPr>
              <a:t>are </a:t>
            </a:r>
            <a:r>
              <a:rPr sz="1300" spc="-15">
                <a:latin typeface="Calibri"/>
                <a:cs typeface="Calibri"/>
              </a:rPr>
              <a:t>highly </a:t>
            </a:r>
            <a:r>
              <a:rPr sz="1300" spc="-10">
                <a:latin typeface="Calibri"/>
                <a:cs typeface="Calibri"/>
              </a:rPr>
              <a:t>sensitive </a:t>
            </a:r>
            <a:r>
              <a:rPr sz="1300">
                <a:latin typeface="Calibri"/>
                <a:cs typeface="Calibri"/>
              </a:rPr>
              <a:t>and </a:t>
            </a:r>
            <a:r>
              <a:rPr sz="1300" spc="-10">
                <a:latin typeface="Calibri"/>
                <a:cs typeface="Calibri"/>
              </a:rPr>
              <a:t>specific. </a:t>
            </a:r>
            <a:r>
              <a:rPr sz="1300" spc="-15">
                <a:latin typeface="Calibri"/>
                <a:cs typeface="Calibri"/>
              </a:rPr>
              <a:t>However, </a:t>
            </a:r>
            <a:r>
              <a:rPr sz="1300" spc="-10">
                <a:latin typeface="Calibri"/>
                <a:cs typeface="Calibri"/>
              </a:rPr>
              <a:t>sensitivity </a:t>
            </a:r>
            <a:r>
              <a:rPr sz="1300">
                <a:latin typeface="Calibri"/>
                <a:cs typeface="Calibri"/>
              </a:rPr>
              <a:t>and </a:t>
            </a:r>
            <a:r>
              <a:rPr sz="1300" spc="-10">
                <a:latin typeface="Calibri"/>
                <a:cs typeface="Calibri"/>
              </a:rPr>
              <a:t>specificity </a:t>
            </a:r>
            <a:r>
              <a:rPr sz="1300" spc="5">
                <a:latin typeface="Calibri"/>
                <a:cs typeface="Calibri"/>
              </a:rPr>
              <a:t>are </a:t>
            </a:r>
            <a:r>
              <a:rPr sz="1300" spc="-10">
                <a:latin typeface="Calibri"/>
                <a:cs typeface="Calibri"/>
              </a:rPr>
              <a:t>test  </a:t>
            </a:r>
            <a:r>
              <a:rPr sz="1300" spc="-15">
                <a:latin typeface="Calibri"/>
                <a:cs typeface="Calibri"/>
              </a:rPr>
              <a:t>dependent.</a:t>
            </a:r>
            <a:endParaRPr sz="1300">
              <a:latin typeface="Calibri"/>
              <a:cs typeface="Calibri"/>
            </a:endParaRPr>
          </a:p>
          <a:p>
            <a:pPr marL="354965" marR="104139" indent="-342900">
              <a:lnSpc>
                <a:spcPct val="79600"/>
              </a:lnSpc>
              <a:spcBef>
                <a:spcPts val="32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300" spc="-5">
                <a:latin typeface="Calibri"/>
                <a:cs typeface="Calibri"/>
              </a:rPr>
              <a:t>The </a:t>
            </a:r>
            <a:r>
              <a:rPr sz="1300">
                <a:latin typeface="Calibri"/>
                <a:cs typeface="Calibri"/>
              </a:rPr>
              <a:t>accuracy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test depends </a:t>
            </a:r>
            <a:r>
              <a:rPr sz="1300" spc="10">
                <a:latin typeface="Calibri"/>
                <a:cs typeface="Calibri"/>
              </a:rPr>
              <a:t>on </a:t>
            </a:r>
            <a:r>
              <a:rPr sz="1300" spc="5">
                <a:latin typeface="Calibri"/>
                <a:cs typeface="Calibri"/>
              </a:rPr>
              <a:t>correct </a:t>
            </a:r>
            <a:r>
              <a:rPr sz="1300" spc="-10">
                <a:latin typeface="Calibri"/>
                <a:cs typeface="Calibri"/>
              </a:rPr>
              <a:t>family history. </a:t>
            </a:r>
            <a:r>
              <a:rPr sz="1300" spc="-5">
                <a:latin typeface="Calibri"/>
                <a:cs typeface="Calibri"/>
              </a:rPr>
              <a:t>An error </a:t>
            </a:r>
            <a:r>
              <a:rPr sz="1300" spc="-10">
                <a:latin typeface="Calibri"/>
                <a:cs typeface="Calibri"/>
              </a:rPr>
              <a:t>in </a:t>
            </a:r>
            <a:r>
              <a:rPr sz="1300" spc="-5">
                <a:latin typeface="Calibri"/>
                <a:cs typeface="Calibri"/>
              </a:rPr>
              <a:t>diagnosis </a:t>
            </a:r>
            <a:r>
              <a:rPr sz="1300">
                <a:latin typeface="Calibri"/>
                <a:cs typeface="Calibri"/>
              </a:rPr>
              <a:t>may </a:t>
            </a:r>
            <a:r>
              <a:rPr sz="1300" spc="5">
                <a:latin typeface="Calibri"/>
                <a:cs typeface="Calibri"/>
              </a:rPr>
              <a:t>occur </a:t>
            </a:r>
            <a:r>
              <a:rPr sz="1300" spc="-10">
                <a:latin typeface="Calibri"/>
                <a:cs typeface="Calibri"/>
              </a:rPr>
              <a:t>if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>
                <a:latin typeface="Calibri"/>
                <a:cs typeface="Calibri"/>
              </a:rPr>
              <a:t>actual </a:t>
            </a:r>
            <a:r>
              <a:rPr sz="1300" spc="-5">
                <a:latin typeface="Calibri"/>
                <a:cs typeface="Calibri"/>
              </a:rPr>
              <a:t>biological  </a:t>
            </a:r>
            <a:r>
              <a:rPr sz="1300" spc="-10">
                <a:latin typeface="Calibri"/>
                <a:cs typeface="Calibri"/>
              </a:rPr>
              <a:t>relationships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family </a:t>
            </a:r>
            <a:r>
              <a:rPr sz="1300" spc="-5">
                <a:latin typeface="Calibri"/>
                <a:cs typeface="Calibri"/>
              </a:rPr>
              <a:t>members involved in </a:t>
            </a:r>
            <a:r>
              <a:rPr sz="1300" spc="-10">
                <a:latin typeface="Calibri"/>
                <a:cs typeface="Calibri"/>
              </a:rPr>
              <a:t>this study </a:t>
            </a:r>
            <a:r>
              <a:rPr sz="1300" spc="5">
                <a:latin typeface="Calibri"/>
                <a:cs typeface="Calibri"/>
              </a:rPr>
              <a:t>are not as </a:t>
            </a:r>
            <a:r>
              <a:rPr sz="1300">
                <a:latin typeface="Calibri"/>
                <a:cs typeface="Calibri"/>
              </a:rPr>
              <a:t>I </a:t>
            </a:r>
            <a:r>
              <a:rPr sz="1300" spc="-5">
                <a:latin typeface="Calibri"/>
                <a:cs typeface="Calibri"/>
              </a:rPr>
              <a:t>have </a:t>
            </a:r>
            <a:r>
              <a:rPr sz="1300" spc="-10">
                <a:latin typeface="Calibri"/>
                <a:cs typeface="Calibri"/>
              </a:rPr>
              <a:t>described. </a:t>
            </a:r>
            <a:r>
              <a:rPr sz="1300" spc="-5">
                <a:latin typeface="Calibri"/>
                <a:cs typeface="Calibri"/>
              </a:rPr>
              <a:t>An error in diagnosis in </a:t>
            </a:r>
            <a:r>
              <a:rPr sz="1300" spc="5">
                <a:latin typeface="Calibri"/>
                <a:cs typeface="Calibri"/>
              </a:rPr>
              <a:t>a  </a:t>
            </a:r>
            <a:r>
              <a:rPr sz="1300" spc="-10">
                <a:latin typeface="Calibri"/>
                <a:cs typeface="Calibri"/>
              </a:rPr>
              <a:t>family </a:t>
            </a:r>
            <a:r>
              <a:rPr sz="1300">
                <a:latin typeface="Calibri"/>
                <a:cs typeface="Calibri"/>
              </a:rPr>
              <a:t>member may </a:t>
            </a:r>
            <a:r>
              <a:rPr sz="1300" spc="-5">
                <a:latin typeface="Calibri"/>
                <a:cs typeface="Calibri"/>
              </a:rPr>
              <a:t>lead to </a:t>
            </a:r>
            <a:r>
              <a:rPr sz="1300" spc="5">
                <a:latin typeface="Calibri"/>
                <a:cs typeface="Calibri"/>
              </a:rPr>
              <a:t>an </a:t>
            </a:r>
            <a:r>
              <a:rPr sz="1300">
                <a:latin typeface="Calibri"/>
                <a:cs typeface="Calibri"/>
              </a:rPr>
              <a:t>incorrect </a:t>
            </a:r>
            <a:r>
              <a:rPr sz="1300" spc="-5">
                <a:latin typeface="Calibri"/>
                <a:cs typeface="Calibri"/>
              </a:rPr>
              <a:t>diagnosis </a:t>
            </a:r>
            <a:r>
              <a:rPr sz="1300" spc="-10">
                <a:latin typeface="Calibri"/>
                <a:cs typeface="Calibri"/>
              </a:rPr>
              <a:t>for </a:t>
            </a:r>
            <a:r>
              <a:rPr sz="1300" spc="-5">
                <a:latin typeface="Calibri"/>
                <a:cs typeface="Calibri"/>
              </a:rPr>
              <a:t>other related </a:t>
            </a:r>
            <a:r>
              <a:rPr sz="1300" spc="-10">
                <a:latin typeface="Calibri"/>
                <a:cs typeface="Calibri"/>
              </a:rPr>
              <a:t>individuals. </a:t>
            </a:r>
            <a:r>
              <a:rPr sz="1300" spc="-5">
                <a:latin typeface="Calibri"/>
                <a:cs typeface="Calibri"/>
              </a:rPr>
              <a:t>In addition, </a:t>
            </a:r>
            <a:r>
              <a:rPr sz="1300" spc="-15">
                <a:latin typeface="Calibri"/>
                <a:cs typeface="Calibri"/>
              </a:rPr>
              <a:t>testing </a:t>
            </a:r>
            <a:r>
              <a:rPr sz="1300">
                <a:latin typeface="Calibri"/>
                <a:cs typeface="Calibri"/>
              </a:rPr>
              <a:t>may  </a:t>
            </a:r>
            <a:r>
              <a:rPr sz="1300" spc="-10">
                <a:latin typeface="Calibri"/>
                <a:cs typeface="Calibri"/>
              </a:rPr>
              <a:t>inadvertently </a:t>
            </a:r>
            <a:r>
              <a:rPr sz="1300">
                <a:latin typeface="Calibri"/>
                <a:cs typeface="Calibri"/>
              </a:rPr>
              <a:t>reveal </a:t>
            </a:r>
            <a:r>
              <a:rPr sz="1300" spc="-5">
                <a:latin typeface="Calibri"/>
                <a:cs typeface="Calibri"/>
              </a:rPr>
              <a:t>non-paternity </a:t>
            </a:r>
            <a:r>
              <a:rPr sz="1300" spc="10">
                <a:latin typeface="Calibri"/>
                <a:cs typeface="Calibri"/>
              </a:rPr>
              <a:t>or</a:t>
            </a:r>
            <a:r>
              <a:rPr sz="1300">
                <a:latin typeface="Calibri"/>
                <a:cs typeface="Calibri"/>
              </a:rPr>
              <a:t> </a:t>
            </a:r>
            <a:r>
              <a:rPr sz="1300" spc="-10">
                <a:latin typeface="Calibri"/>
                <a:cs typeface="Calibri"/>
              </a:rPr>
              <a:t>consanguinity.</a:t>
            </a:r>
            <a:endParaRPr sz="1300">
              <a:latin typeface="Calibri"/>
              <a:cs typeface="Calibri"/>
            </a:endParaRPr>
          </a:p>
          <a:p>
            <a:pPr marL="354965" indent="-342900">
              <a:lnSpc>
                <a:spcPts val="1400"/>
              </a:lnSpc>
              <a:buFont typeface="Arial"/>
              <a:buChar char="•"/>
              <a:tabLst>
                <a:tab pos="354965"/>
                <a:tab pos="355600"/>
              </a:tabLst>
            </a:pPr>
            <a:r>
              <a:rPr sz="1300" spc="5">
                <a:latin typeface="Calibri"/>
                <a:cs typeface="Calibri"/>
              </a:rPr>
              <a:t>A </a:t>
            </a:r>
            <a:r>
              <a:rPr sz="1300" spc="-5">
                <a:latin typeface="Calibri"/>
                <a:cs typeface="Calibri"/>
              </a:rPr>
              <a:t>positive </a:t>
            </a:r>
            <a:r>
              <a:rPr sz="1300" spc="-10">
                <a:latin typeface="Calibri"/>
                <a:cs typeface="Calibri"/>
              </a:rPr>
              <a:t>result is </a:t>
            </a:r>
            <a:r>
              <a:rPr sz="1300" spc="5">
                <a:latin typeface="Calibri"/>
                <a:cs typeface="Calibri"/>
              </a:rPr>
              <a:t>an </a:t>
            </a:r>
            <a:r>
              <a:rPr sz="1300" spc="-5">
                <a:latin typeface="Calibri"/>
                <a:cs typeface="Calibri"/>
              </a:rPr>
              <a:t>indication that </a:t>
            </a:r>
            <a:r>
              <a:rPr sz="1300">
                <a:latin typeface="Calibri"/>
                <a:cs typeface="Calibri"/>
              </a:rPr>
              <a:t>I may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-10">
                <a:latin typeface="Calibri"/>
                <a:cs typeface="Calibri"/>
              </a:rPr>
              <a:t>predisposed </a:t>
            </a:r>
            <a:r>
              <a:rPr sz="1300" spc="-5">
                <a:latin typeface="Calibri"/>
                <a:cs typeface="Calibri"/>
              </a:rPr>
              <a:t>to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 spc="-5">
                <a:latin typeface="Calibri"/>
                <a:cs typeface="Calibri"/>
              </a:rPr>
              <a:t>have the </a:t>
            </a:r>
            <a:r>
              <a:rPr sz="1300" spc="-10">
                <a:latin typeface="Calibri"/>
                <a:cs typeface="Calibri"/>
              </a:rPr>
              <a:t>specific disease </a:t>
            </a:r>
            <a:r>
              <a:rPr sz="1300" spc="10">
                <a:latin typeface="Calibri"/>
                <a:cs typeface="Calibri"/>
              </a:rPr>
              <a:t>or</a:t>
            </a:r>
            <a:r>
              <a:rPr sz="1300" spc="50">
                <a:latin typeface="Calibri"/>
                <a:cs typeface="Calibri"/>
              </a:rPr>
              <a:t> </a:t>
            </a:r>
            <a:r>
              <a:rPr sz="1300" spc="-5">
                <a:latin typeface="Calibri"/>
                <a:cs typeface="Calibri"/>
              </a:rPr>
              <a:t>condition. Further</a:t>
            </a:r>
            <a:endParaRPr sz="1300">
              <a:latin typeface="Calibri"/>
              <a:cs typeface="Calibri"/>
            </a:endParaRPr>
          </a:p>
          <a:p>
            <a:pPr marL="354965">
              <a:lnSpc>
                <a:spcPts val="1400"/>
              </a:lnSpc>
            </a:pPr>
            <a:r>
              <a:rPr sz="1300" spc="-15">
                <a:latin typeface="Calibri"/>
                <a:cs typeface="Calibri"/>
              </a:rPr>
              <a:t>testing </a:t>
            </a:r>
            <a:r>
              <a:rPr sz="1300">
                <a:latin typeface="Calibri"/>
                <a:cs typeface="Calibri"/>
              </a:rPr>
              <a:t>may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-10">
                <a:latin typeface="Calibri"/>
                <a:cs typeface="Calibri"/>
              </a:rPr>
              <a:t>needed </a:t>
            </a:r>
            <a:r>
              <a:rPr sz="1300" spc="-5">
                <a:latin typeface="Calibri"/>
                <a:cs typeface="Calibri"/>
              </a:rPr>
              <a:t>to </a:t>
            </a:r>
            <a:r>
              <a:rPr sz="1300">
                <a:latin typeface="Calibri"/>
                <a:cs typeface="Calibri"/>
              </a:rPr>
              <a:t>confirm </a:t>
            </a:r>
            <a:r>
              <a:rPr sz="1300" spc="-5">
                <a:latin typeface="Calibri"/>
                <a:cs typeface="Calibri"/>
              </a:rPr>
              <a:t>the</a:t>
            </a:r>
            <a:r>
              <a:rPr sz="1300" spc="95">
                <a:latin typeface="Calibri"/>
                <a:cs typeface="Calibri"/>
              </a:rPr>
              <a:t> </a:t>
            </a:r>
            <a:r>
              <a:rPr sz="1300" spc="-10">
                <a:latin typeface="Calibri"/>
                <a:cs typeface="Calibri"/>
              </a:rPr>
              <a:t>diagnosis.</a:t>
            </a:r>
            <a:endParaRPr sz="1300">
              <a:latin typeface="Calibri"/>
              <a:cs typeface="Calibri"/>
            </a:endParaRPr>
          </a:p>
          <a:p>
            <a:pPr marL="354965" marR="449580" indent="-342900">
              <a:lnSpc>
                <a:spcPct val="80800"/>
              </a:lnSpc>
              <a:spcBef>
                <a:spcPts val="30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300" spc="-5">
                <a:latin typeface="Calibri"/>
                <a:cs typeface="Calibri"/>
              </a:rPr>
              <a:t>There </a:t>
            </a:r>
            <a:r>
              <a:rPr sz="1300" spc="-10">
                <a:latin typeface="Calibri"/>
                <a:cs typeface="Calibri"/>
              </a:rPr>
              <a:t>is </a:t>
            </a:r>
            <a:r>
              <a:rPr sz="1300" spc="5">
                <a:latin typeface="Calibri"/>
                <a:cs typeface="Calibri"/>
              </a:rPr>
              <a:t>a </a:t>
            </a:r>
            <a:r>
              <a:rPr sz="1300">
                <a:latin typeface="Calibri"/>
                <a:cs typeface="Calibri"/>
              </a:rPr>
              <a:t>chance </a:t>
            </a:r>
            <a:r>
              <a:rPr sz="1300" spc="-5">
                <a:latin typeface="Calibri"/>
                <a:cs typeface="Calibri"/>
              </a:rPr>
              <a:t>that </a:t>
            </a:r>
            <a:r>
              <a:rPr sz="1300">
                <a:latin typeface="Calibri"/>
                <a:cs typeface="Calibri"/>
              </a:rPr>
              <a:t>I </a:t>
            </a:r>
            <a:r>
              <a:rPr sz="1300" spc="-10">
                <a:latin typeface="Calibri"/>
                <a:cs typeface="Calibri"/>
              </a:rPr>
              <a:t>will </a:t>
            </a:r>
            <a:r>
              <a:rPr sz="1300" spc="-5">
                <a:latin typeface="Calibri"/>
                <a:cs typeface="Calibri"/>
              </a:rPr>
              <a:t>have </a:t>
            </a:r>
            <a:r>
              <a:rPr sz="1300" spc="-10">
                <a:latin typeface="Calibri"/>
                <a:cs typeface="Calibri"/>
              </a:rPr>
              <a:t>this </a:t>
            </a:r>
            <a:r>
              <a:rPr sz="1300" spc="-15">
                <a:latin typeface="Calibri"/>
                <a:cs typeface="Calibri"/>
              </a:rPr>
              <a:t>genetic </a:t>
            </a:r>
            <a:r>
              <a:rPr sz="1300">
                <a:latin typeface="Calibri"/>
                <a:cs typeface="Calibri"/>
              </a:rPr>
              <a:t>condition </a:t>
            </a:r>
            <a:r>
              <a:rPr sz="1300" spc="-10">
                <a:latin typeface="Calibri"/>
                <a:cs typeface="Calibri"/>
              </a:rPr>
              <a:t>but </a:t>
            </a:r>
            <a:r>
              <a:rPr sz="1300" spc="-5">
                <a:latin typeface="Calibri"/>
                <a:cs typeface="Calibri"/>
              </a:rPr>
              <a:t>that the </a:t>
            </a:r>
            <a:r>
              <a:rPr sz="1300" spc="-10">
                <a:latin typeface="Calibri"/>
                <a:cs typeface="Calibri"/>
              </a:rPr>
              <a:t>test results </a:t>
            </a:r>
            <a:r>
              <a:rPr sz="1300">
                <a:latin typeface="Calibri"/>
                <a:cs typeface="Calibri"/>
              </a:rPr>
              <a:t>may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-10">
                <a:latin typeface="Calibri"/>
                <a:cs typeface="Calibri"/>
              </a:rPr>
              <a:t>negative. </a:t>
            </a:r>
            <a:r>
              <a:rPr sz="1300">
                <a:latin typeface="Calibri"/>
                <a:cs typeface="Calibri"/>
              </a:rPr>
              <a:t>Due </a:t>
            </a:r>
            <a:r>
              <a:rPr sz="1300" spc="-5">
                <a:latin typeface="Calibri"/>
                <a:cs typeface="Calibri"/>
              </a:rPr>
              <a:t>to  limitations </a:t>
            </a:r>
            <a:r>
              <a:rPr sz="1300" spc="-10">
                <a:latin typeface="Calibri"/>
                <a:cs typeface="Calibri"/>
              </a:rPr>
              <a:t>in </a:t>
            </a:r>
            <a:r>
              <a:rPr sz="1300" spc="-5">
                <a:latin typeface="Calibri"/>
                <a:cs typeface="Calibri"/>
              </a:rPr>
              <a:t>technology and/or incomplete knowledge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15">
                <a:latin typeface="Calibri"/>
                <a:cs typeface="Calibri"/>
              </a:rPr>
              <a:t>genetic </a:t>
            </a:r>
            <a:r>
              <a:rPr sz="1300" spc="-10">
                <a:latin typeface="Calibri"/>
                <a:cs typeface="Calibri"/>
              </a:rPr>
              <a:t>interactions, </a:t>
            </a:r>
            <a:r>
              <a:rPr sz="1300" spc="-5">
                <a:latin typeface="Calibri"/>
                <a:cs typeface="Calibri"/>
              </a:rPr>
              <a:t>changes </a:t>
            </a:r>
            <a:r>
              <a:rPr sz="1300" spc="-10">
                <a:latin typeface="Calibri"/>
                <a:cs typeface="Calibri"/>
              </a:rPr>
              <a:t>in </a:t>
            </a:r>
            <a:r>
              <a:rPr sz="1300" spc="5">
                <a:latin typeface="Calibri"/>
                <a:cs typeface="Calibri"/>
              </a:rPr>
              <a:t>DNA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 spc="-5">
                <a:latin typeface="Calibri"/>
                <a:cs typeface="Calibri"/>
              </a:rPr>
              <a:t>biological  products that </a:t>
            </a:r>
            <a:r>
              <a:rPr sz="1300">
                <a:latin typeface="Calibri"/>
                <a:cs typeface="Calibri"/>
              </a:rPr>
              <a:t>cause </a:t>
            </a:r>
            <a:r>
              <a:rPr sz="1300" spc="-10">
                <a:latin typeface="Calibri"/>
                <a:cs typeface="Calibri"/>
              </a:rPr>
              <a:t>disease </a:t>
            </a:r>
            <a:r>
              <a:rPr sz="1300">
                <a:latin typeface="Calibri"/>
                <a:cs typeface="Calibri"/>
              </a:rPr>
              <a:t>may </a:t>
            </a:r>
            <a:r>
              <a:rPr sz="1300" spc="5">
                <a:latin typeface="Calibri"/>
                <a:cs typeface="Calibri"/>
              </a:rPr>
              <a:t>not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-10">
                <a:latin typeface="Calibri"/>
                <a:cs typeface="Calibri"/>
              </a:rPr>
              <a:t>detected </a:t>
            </a:r>
            <a:r>
              <a:rPr sz="1300" spc="-5">
                <a:latin typeface="Calibri"/>
                <a:cs typeface="Calibri"/>
              </a:rPr>
              <a:t>by the</a:t>
            </a:r>
            <a:r>
              <a:rPr sz="1300" spc="100">
                <a:latin typeface="Calibri"/>
                <a:cs typeface="Calibri"/>
              </a:rPr>
              <a:t> </a:t>
            </a:r>
            <a:r>
              <a:rPr sz="1300" spc="-10">
                <a:latin typeface="Calibri"/>
                <a:cs typeface="Calibri"/>
              </a:rPr>
              <a:t>test(s).</a:t>
            </a:r>
            <a:endParaRPr sz="1300">
              <a:latin typeface="Calibri"/>
              <a:cs typeface="Calibri"/>
            </a:endParaRPr>
          </a:p>
          <a:p>
            <a:pPr marL="354965" marR="74930" indent="-342900">
              <a:lnSpc>
                <a:spcPct val="79600"/>
              </a:lnSpc>
              <a:spcBef>
                <a:spcPts val="31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tests offered </a:t>
            </a:r>
            <a:r>
              <a:rPr sz="1300" spc="5">
                <a:latin typeface="Calibri"/>
                <a:cs typeface="Calibri"/>
              </a:rPr>
              <a:t>are </a:t>
            </a:r>
            <a:r>
              <a:rPr sz="1300" spc="-5">
                <a:latin typeface="Calibri"/>
                <a:cs typeface="Calibri"/>
              </a:rPr>
              <a:t>considered to be the </a:t>
            </a:r>
            <a:r>
              <a:rPr sz="1300" spc="-10">
                <a:latin typeface="Calibri"/>
                <a:cs typeface="Calibri"/>
              </a:rPr>
              <a:t>best available </a:t>
            </a:r>
            <a:r>
              <a:rPr sz="1300" spc="5">
                <a:latin typeface="Calibri"/>
                <a:cs typeface="Calibri"/>
              </a:rPr>
              <a:t>at </a:t>
            </a:r>
            <a:r>
              <a:rPr sz="1300" spc="-10">
                <a:latin typeface="Calibri"/>
                <a:cs typeface="Calibri"/>
              </a:rPr>
              <a:t>this </a:t>
            </a:r>
            <a:r>
              <a:rPr sz="1300" spc="-5">
                <a:latin typeface="Calibri"/>
                <a:cs typeface="Calibri"/>
              </a:rPr>
              <a:t>time. </a:t>
            </a:r>
            <a:r>
              <a:rPr sz="1300" spc="-10">
                <a:latin typeface="Calibri"/>
                <a:cs typeface="Calibri"/>
              </a:rPr>
              <a:t>This testing is </a:t>
            </a:r>
            <a:r>
              <a:rPr sz="1300" spc="-5">
                <a:latin typeface="Calibri"/>
                <a:cs typeface="Calibri"/>
              </a:rPr>
              <a:t>often complex </a:t>
            </a:r>
            <a:r>
              <a:rPr sz="1300">
                <a:latin typeface="Calibri"/>
                <a:cs typeface="Calibri"/>
              </a:rPr>
              <a:t>and </a:t>
            </a:r>
            <a:r>
              <a:rPr sz="1300" spc="-15">
                <a:latin typeface="Calibri"/>
                <a:cs typeface="Calibri"/>
              </a:rPr>
              <a:t>utilizes  </a:t>
            </a:r>
            <a:r>
              <a:rPr sz="1300" spc="-10">
                <a:latin typeface="Calibri"/>
                <a:cs typeface="Calibri"/>
              </a:rPr>
              <a:t>specialized </a:t>
            </a:r>
            <a:r>
              <a:rPr sz="1300" spc="-5">
                <a:latin typeface="Calibri"/>
                <a:cs typeface="Calibri"/>
              </a:rPr>
              <a:t>materials. However there </a:t>
            </a:r>
            <a:r>
              <a:rPr sz="1300" spc="-10">
                <a:latin typeface="Calibri"/>
                <a:cs typeface="Calibri"/>
              </a:rPr>
              <a:t>is </a:t>
            </a:r>
            <a:r>
              <a:rPr sz="1300" spc="-5">
                <a:latin typeface="Calibri"/>
                <a:cs typeface="Calibri"/>
              </a:rPr>
              <a:t>always </a:t>
            </a:r>
            <a:r>
              <a:rPr sz="1300" spc="5">
                <a:latin typeface="Calibri"/>
                <a:cs typeface="Calibri"/>
              </a:rPr>
              <a:t>a </a:t>
            </a:r>
            <a:r>
              <a:rPr sz="1300">
                <a:latin typeface="Calibri"/>
                <a:cs typeface="Calibri"/>
              </a:rPr>
              <a:t>small </a:t>
            </a:r>
            <a:r>
              <a:rPr sz="1300" spc="5">
                <a:latin typeface="Calibri"/>
                <a:cs typeface="Calibri"/>
              </a:rPr>
              <a:t>chance an </a:t>
            </a:r>
            <a:r>
              <a:rPr sz="1300" spc="-5">
                <a:latin typeface="Calibri"/>
                <a:cs typeface="Calibri"/>
              </a:rPr>
              <a:t>error </a:t>
            </a:r>
            <a:r>
              <a:rPr sz="1300">
                <a:latin typeface="Calibri"/>
                <a:cs typeface="Calibri"/>
              </a:rPr>
              <a:t>may </a:t>
            </a:r>
            <a:r>
              <a:rPr sz="1300" spc="-15">
                <a:latin typeface="Calibri"/>
                <a:cs typeface="Calibri"/>
              </a:rPr>
              <a:t>occur. </a:t>
            </a:r>
            <a:r>
              <a:rPr sz="1300" spc="-5">
                <a:latin typeface="Calibri"/>
                <a:cs typeface="Calibri"/>
              </a:rPr>
              <a:t>There also </a:t>
            </a:r>
            <a:r>
              <a:rPr sz="1300">
                <a:latin typeface="Calibri"/>
                <a:cs typeface="Calibri"/>
              </a:rPr>
              <a:t>may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5">
                <a:latin typeface="Calibri"/>
                <a:cs typeface="Calibri"/>
              </a:rPr>
              <a:t>a </a:t>
            </a:r>
            <a:r>
              <a:rPr sz="1300" spc="-10">
                <a:latin typeface="Calibri"/>
                <a:cs typeface="Calibri"/>
              </a:rPr>
              <a:t>possibility  </a:t>
            </a:r>
            <a:r>
              <a:rPr sz="1300" spc="-5">
                <a:latin typeface="Calibri"/>
                <a:cs typeface="Calibri"/>
              </a:rPr>
              <a:t>that the </a:t>
            </a:r>
            <a:r>
              <a:rPr sz="1300">
                <a:latin typeface="Calibri"/>
                <a:cs typeface="Calibri"/>
              </a:rPr>
              <a:t>laboratory </a:t>
            </a:r>
            <a:r>
              <a:rPr sz="1300" spc="-15">
                <a:latin typeface="Calibri"/>
                <a:cs typeface="Calibri"/>
              </a:rPr>
              <a:t>findings will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-10">
                <a:latin typeface="Calibri"/>
                <a:cs typeface="Calibri"/>
              </a:rPr>
              <a:t>uninterpretable </a:t>
            </a:r>
            <a:r>
              <a:rPr sz="1300" spc="10">
                <a:latin typeface="Calibri"/>
                <a:cs typeface="Calibri"/>
              </a:rPr>
              <a:t>or of </a:t>
            </a:r>
            <a:r>
              <a:rPr sz="1300" spc="-5">
                <a:latin typeface="Calibri"/>
                <a:cs typeface="Calibri"/>
              </a:rPr>
              <a:t>unknown </a:t>
            </a:r>
            <a:r>
              <a:rPr sz="1300" spc="-10">
                <a:latin typeface="Calibri"/>
                <a:cs typeface="Calibri"/>
              </a:rPr>
              <a:t>significance. </a:t>
            </a:r>
            <a:r>
              <a:rPr sz="1300" spc="-15">
                <a:latin typeface="Calibri"/>
                <a:cs typeface="Calibri"/>
              </a:rPr>
              <a:t>Rarely, findings </a:t>
            </a:r>
            <a:r>
              <a:rPr sz="1300">
                <a:latin typeface="Calibri"/>
                <a:cs typeface="Calibri"/>
              </a:rPr>
              <a:t>may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-10">
                <a:latin typeface="Calibri"/>
                <a:cs typeface="Calibri"/>
              </a:rPr>
              <a:t>suggestive 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5">
                <a:latin typeface="Calibri"/>
                <a:cs typeface="Calibri"/>
              </a:rPr>
              <a:t>a </a:t>
            </a:r>
            <a:r>
              <a:rPr sz="1300" spc="-10">
                <a:latin typeface="Calibri"/>
                <a:cs typeface="Calibri"/>
              </a:rPr>
              <a:t>disease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>
                <a:latin typeface="Calibri"/>
                <a:cs typeface="Calibri"/>
              </a:rPr>
              <a:t>condition </a:t>
            </a:r>
            <a:r>
              <a:rPr sz="1300" spc="-15">
                <a:latin typeface="Calibri"/>
                <a:cs typeface="Calibri"/>
              </a:rPr>
              <a:t>different </a:t>
            </a:r>
            <a:r>
              <a:rPr sz="1300" spc="-5">
                <a:latin typeface="Calibri"/>
                <a:cs typeface="Calibri"/>
              </a:rPr>
              <a:t>than the original</a:t>
            </a:r>
            <a:r>
              <a:rPr sz="1300" spc="114">
                <a:latin typeface="Calibri"/>
                <a:cs typeface="Calibri"/>
              </a:rPr>
              <a:t> </a:t>
            </a:r>
            <a:r>
              <a:rPr sz="1300" spc="-5">
                <a:latin typeface="Calibri"/>
                <a:cs typeface="Calibri"/>
              </a:rPr>
              <a:t>consideration.</a:t>
            </a:r>
            <a:endParaRPr sz="1300">
              <a:latin typeface="Calibri"/>
              <a:cs typeface="Calibri"/>
            </a:endParaRPr>
          </a:p>
          <a:p>
            <a:pPr marL="354965" marR="63500" indent="-342900">
              <a:lnSpc>
                <a:spcPct val="80200"/>
              </a:lnSpc>
              <a:spcBef>
                <a:spcPts val="315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results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test(s) </a:t>
            </a:r>
            <a:r>
              <a:rPr sz="1300" spc="-15">
                <a:latin typeface="Calibri"/>
                <a:cs typeface="Calibri"/>
              </a:rPr>
              <a:t>will </a:t>
            </a:r>
            <a:r>
              <a:rPr sz="1300" spc="-5">
                <a:latin typeface="Calibri"/>
                <a:cs typeface="Calibri"/>
              </a:rPr>
              <a:t>be reported </a:t>
            </a:r>
            <a:r>
              <a:rPr sz="1300">
                <a:latin typeface="Calibri"/>
                <a:cs typeface="Calibri"/>
              </a:rPr>
              <a:t>only </a:t>
            </a:r>
            <a:r>
              <a:rPr sz="1300" spc="-10">
                <a:latin typeface="Calibri"/>
                <a:cs typeface="Calibri"/>
              </a:rPr>
              <a:t>through </a:t>
            </a:r>
            <a:r>
              <a:rPr sz="1300" spc="5">
                <a:latin typeface="Calibri"/>
                <a:cs typeface="Calibri"/>
              </a:rPr>
              <a:t>a </a:t>
            </a:r>
            <a:r>
              <a:rPr sz="1300" spc="-10">
                <a:latin typeface="Calibri"/>
                <a:cs typeface="Calibri"/>
              </a:rPr>
              <a:t>physician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record, </a:t>
            </a:r>
            <a:r>
              <a:rPr sz="1300" spc="-15">
                <a:latin typeface="Calibri"/>
                <a:cs typeface="Calibri"/>
              </a:rPr>
              <a:t>genetic </a:t>
            </a:r>
            <a:r>
              <a:rPr sz="1300" spc="-5">
                <a:latin typeface="Calibri"/>
                <a:cs typeface="Calibri"/>
              </a:rPr>
              <a:t>counselor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 spc="-5">
                <a:latin typeface="Calibri"/>
                <a:cs typeface="Calibri"/>
              </a:rPr>
              <a:t>other </a:t>
            </a:r>
            <a:r>
              <a:rPr sz="1300" spc="-15">
                <a:latin typeface="Calibri"/>
                <a:cs typeface="Calibri"/>
              </a:rPr>
              <a:t>identified  </a:t>
            </a:r>
            <a:r>
              <a:rPr sz="1300" spc="-10">
                <a:latin typeface="Calibri"/>
                <a:cs typeface="Calibri"/>
              </a:rPr>
              <a:t>health </a:t>
            </a:r>
            <a:r>
              <a:rPr sz="1300" spc="5">
                <a:latin typeface="Calibri"/>
                <a:cs typeface="Calibri"/>
              </a:rPr>
              <a:t>care </a:t>
            </a:r>
            <a:r>
              <a:rPr sz="1300" spc="-10">
                <a:latin typeface="Calibri"/>
                <a:cs typeface="Calibri"/>
              </a:rPr>
              <a:t>provider </a:t>
            </a:r>
            <a:r>
              <a:rPr sz="1300" spc="-5">
                <a:latin typeface="Calibri"/>
                <a:cs typeface="Calibri"/>
              </a:rPr>
              <a:t>due to the complexity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test(s) </a:t>
            </a:r>
            <a:r>
              <a:rPr sz="1300">
                <a:latin typeface="Calibri"/>
                <a:cs typeface="Calibri"/>
              </a:rPr>
              <a:t>and </a:t>
            </a:r>
            <a:r>
              <a:rPr sz="1300" spc="-5">
                <a:latin typeface="Calibri"/>
                <a:cs typeface="Calibri"/>
              </a:rPr>
              <a:t>the implications </a:t>
            </a:r>
            <a:r>
              <a:rPr sz="1300" spc="10">
                <a:latin typeface="Calibri"/>
                <a:cs typeface="Calibri"/>
              </a:rPr>
              <a:t>of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test(s) results.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results </a:t>
            </a:r>
            <a:r>
              <a:rPr sz="1300" spc="5">
                <a:latin typeface="Calibri"/>
                <a:cs typeface="Calibri"/>
              </a:rPr>
              <a:t>are  </a:t>
            </a:r>
            <a:r>
              <a:rPr sz="1300" spc="-5">
                <a:latin typeface="Calibri"/>
                <a:cs typeface="Calibri"/>
              </a:rPr>
              <a:t>confidential to the </a:t>
            </a:r>
            <a:r>
              <a:rPr sz="1300" spc="-15">
                <a:latin typeface="Calibri"/>
                <a:cs typeface="Calibri"/>
              </a:rPr>
              <a:t>extent </a:t>
            </a:r>
            <a:r>
              <a:rPr sz="1300" spc="-5">
                <a:latin typeface="Calibri"/>
                <a:cs typeface="Calibri"/>
              </a:rPr>
              <a:t>allowed by </a:t>
            </a:r>
            <a:r>
              <a:rPr sz="1300" spc="-25">
                <a:latin typeface="Calibri"/>
                <a:cs typeface="Calibri"/>
              </a:rPr>
              <a:t>law.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results will </a:t>
            </a:r>
            <a:r>
              <a:rPr sz="1300">
                <a:latin typeface="Calibri"/>
                <a:cs typeface="Calibri"/>
              </a:rPr>
              <a:t>only </a:t>
            </a:r>
            <a:r>
              <a:rPr sz="1300" spc="-5">
                <a:latin typeface="Calibri"/>
                <a:cs typeface="Calibri"/>
              </a:rPr>
              <a:t>be released to other </a:t>
            </a:r>
            <a:r>
              <a:rPr sz="1300">
                <a:latin typeface="Calibri"/>
                <a:cs typeface="Calibri"/>
              </a:rPr>
              <a:t>medical </a:t>
            </a:r>
            <a:r>
              <a:rPr sz="1300" spc="-10">
                <a:latin typeface="Calibri"/>
                <a:cs typeface="Calibri"/>
              </a:rPr>
              <a:t>professionals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 spc="-5">
                <a:latin typeface="Calibri"/>
                <a:cs typeface="Calibri"/>
              </a:rPr>
              <a:t>other  parties </a:t>
            </a:r>
            <a:r>
              <a:rPr sz="1300" spc="-10">
                <a:latin typeface="Calibri"/>
                <a:cs typeface="Calibri"/>
              </a:rPr>
              <a:t>with </a:t>
            </a:r>
            <a:r>
              <a:rPr sz="1300" spc="-5">
                <a:latin typeface="Calibri"/>
                <a:cs typeface="Calibri"/>
              </a:rPr>
              <a:t>my </a:t>
            </a:r>
            <a:r>
              <a:rPr sz="1300" spc="-15">
                <a:latin typeface="Calibri"/>
                <a:cs typeface="Calibri"/>
              </a:rPr>
              <a:t>written </a:t>
            </a:r>
            <a:r>
              <a:rPr sz="1300" spc="-5">
                <a:latin typeface="Calibri"/>
                <a:cs typeface="Calibri"/>
              </a:rPr>
              <a:t>consent </a:t>
            </a:r>
            <a:r>
              <a:rPr sz="1300" spc="10">
                <a:latin typeface="Calibri"/>
                <a:cs typeface="Calibri"/>
              </a:rPr>
              <a:t>or </a:t>
            </a:r>
            <a:r>
              <a:rPr sz="1300" spc="5">
                <a:latin typeface="Calibri"/>
                <a:cs typeface="Calibri"/>
              </a:rPr>
              <a:t>as </a:t>
            </a:r>
            <a:r>
              <a:rPr sz="1300" spc="-5">
                <a:latin typeface="Calibri"/>
                <a:cs typeface="Calibri"/>
              </a:rPr>
              <a:t>otherwise allowed by </a:t>
            </a:r>
            <a:r>
              <a:rPr sz="1300" spc="-25">
                <a:latin typeface="Calibri"/>
                <a:cs typeface="Calibri"/>
              </a:rPr>
              <a:t>law. </a:t>
            </a:r>
            <a:r>
              <a:rPr sz="1300" spc="-5">
                <a:latin typeface="Calibri"/>
                <a:cs typeface="Calibri"/>
              </a:rPr>
              <a:t>Participation </a:t>
            </a:r>
            <a:r>
              <a:rPr sz="1300" spc="-10">
                <a:latin typeface="Calibri"/>
                <a:cs typeface="Calibri"/>
              </a:rPr>
              <a:t>in </a:t>
            </a:r>
            <a:r>
              <a:rPr sz="1300" spc="-15">
                <a:latin typeface="Calibri"/>
                <a:cs typeface="Calibri"/>
              </a:rPr>
              <a:t>genetic testing </a:t>
            </a:r>
            <a:r>
              <a:rPr sz="1300" spc="-10">
                <a:latin typeface="Calibri"/>
                <a:cs typeface="Calibri"/>
              </a:rPr>
              <a:t>is </a:t>
            </a:r>
            <a:r>
              <a:rPr sz="1300" spc="-5">
                <a:latin typeface="Calibri"/>
                <a:cs typeface="Calibri"/>
              </a:rPr>
              <a:t>completely  </a:t>
            </a:r>
            <a:r>
              <a:rPr sz="1300" spc="-10">
                <a:latin typeface="Calibri"/>
                <a:cs typeface="Calibri"/>
              </a:rPr>
              <a:t>voluntary.</a:t>
            </a:r>
            <a:endParaRPr sz="1300">
              <a:latin typeface="Calibri"/>
              <a:cs typeface="Calibri"/>
            </a:endParaRPr>
          </a:p>
          <a:p>
            <a:pPr marL="354965" marR="106045" indent="-342900">
              <a:lnSpc>
                <a:spcPct val="79600"/>
              </a:lnSpc>
              <a:spcBef>
                <a:spcPts val="320"/>
              </a:spcBef>
              <a:buFont typeface="Arial"/>
              <a:buChar char="•"/>
              <a:tabLst>
                <a:tab pos="354965"/>
                <a:tab pos="355600"/>
              </a:tabLst>
            </a:pPr>
            <a:r>
              <a:rPr sz="1300">
                <a:latin typeface="Calibri"/>
                <a:cs typeface="Calibri"/>
              </a:rPr>
              <a:t>I </a:t>
            </a:r>
            <a:r>
              <a:rPr sz="1300" spc="-10">
                <a:latin typeface="Calibri"/>
                <a:cs typeface="Calibri"/>
              </a:rPr>
              <a:t>understand </a:t>
            </a:r>
            <a:r>
              <a:rPr sz="1300" spc="-5">
                <a:latin typeface="Calibri"/>
                <a:cs typeface="Calibri"/>
              </a:rPr>
              <a:t>that my specimen </a:t>
            </a:r>
            <a:r>
              <a:rPr sz="1300" spc="-15">
                <a:latin typeface="Calibri"/>
                <a:cs typeface="Calibri"/>
              </a:rPr>
              <a:t>will </a:t>
            </a:r>
            <a:r>
              <a:rPr sz="1300">
                <a:latin typeface="Calibri"/>
                <a:cs typeface="Calibri"/>
              </a:rPr>
              <a:t>only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-10">
                <a:latin typeface="Calibri"/>
                <a:cs typeface="Calibri"/>
              </a:rPr>
              <a:t>used for </a:t>
            </a:r>
            <a:r>
              <a:rPr sz="1300" spc="-5">
                <a:latin typeface="Calibri"/>
                <a:cs typeface="Calibri"/>
              </a:rPr>
              <a:t>the </a:t>
            </a:r>
            <a:r>
              <a:rPr sz="1300" spc="-10">
                <a:latin typeface="Calibri"/>
                <a:cs typeface="Calibri"/>
              </a:rPr>
              <a:t>specific </a:t>
            </a:r>
            <a:r>
              <a:rPr sz="1300" spc="-15">
                <a:latin typeface="Calibri"/>
                <a:cs typeface="Calibri"/>
              </a:rPr>
              <a:t>genetic testing </a:t>
            </a:r>
            <a:r>
              <a:rPr sz="1300" spc="-10">
                <a:latin typeface="Calibri"/>
                <a:cs typeface="Calibri"/>
              </a:rPr>
              <a:t>described </a:t>
            </a:r>
            <a:r>
              <a:rPr sz="1300" spc="5">
                <a:latin typeface="Calibri"/>
                <a:cs typeface="Calibri"/>
              </a:rPr>
              <a:t>above as </a:t>
            </a:r>
            <a:r>
              <a:rPr sz="1300" spc="-5">
                <a:latin typeface="Calibri"/>
                <a:cs typeface="Calibri"/>
              </a:rPr>
              <a:t>authorized by  my consent </a:t>
            </a:r>
            <a:r>
              <a:rPr sz="1300">
                <a:latin typeface="Calibri"/>
                <a:cs typeface="Calibri"/>
              </a:rPr>
              <a:t>and </a:t>
            </a:r>
            <a:r>
              <a:rPr sz="1300" spc="-5">
                <a:latin typeface="Calibri"/>
                <a:cs typeface="Calibri"/>
              </a:rPr>
              <a:t>that my sample </a:t>
            </a:r>
            <a:r>
              <a:rPr sz="1300" spc="-15">
                <a:latin typeface="Calibri"/>
                <a:cs typeface="Calibri"/>
              </a:rPr>
              <a:t>will </a:t>
            </a:r>
            <a:r>
              <a:rPr sz="1300" spc="5">
                <a:latin typeface="Calibri"/>
                <a:cs typeface="Calibri"/>
              </a:rPr>
              <a:t>not </a:t>
            </a:r>
            <a:r>
              <a:rPr sz="1300" spc="-5">
                <a:latin typeface="Calibri"/>
                <a:cs typeface="Calibri"/>
              </a:rPr>
              <a:t>be </a:t>
            </a:r>
            <a:r>
              <a:rPr sz="1300" spc="-10">
                <a:latin typeface="Calibri"/>
                <a:cs typeface="Calibri"/>
              </a:rPr>
              <a:t>used in </a:t>
            </a:r>
            <a:r>
              <a:rPr sz="1300" spc="-15">
                <a:latin typeface="Calibri"/>
                <a:cs typeface="Calibri"/>
              </a:rPr>
              <a:t>any </a:t>
            </a:r>
            <a:r>
              <a:rPr sz="1300" spc="-10">
                <a:latin typeface="Calibri"/>
                <a:cs typeface="Calibri"/>
              </a:rPr>
              <a:t>identifiable fashion for </a:t>
            </a:r>
            <a:r>
              <a:rPr sz="1300" spc="-5">
                <a:latin typeface="Calibri"/>
                <a:cs typeface="Calibri"/>
              </a:rPr>
              <a:t>research purposes without my  consent.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6244" y="1512888"/>
            <a:ext cx="5299710" cy="3693795"/>
          </a:xfrm>
          <a:prstGeom prst="rect">
            <a:avLst/>
          </a:prstGeom>
        </p:spPr>
        <p:txBody>
          <a:bodyPr vert="horz" wrap="square" lIns="0" tIns="1149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05"/>
              </a:spcBef>
            </a:pPr>
            <a:r>
              <a:rPr sz="3200" spc="-10">
                <a:latin typeface="宋体"/>
                <a:cs typeface="宋体"/>
              </a:rPr>
              <a:t>诊断实验室报告的组成成分：</a:t>
            </a:r>
            <a:endParaRPr sz="3200">
              <a:latin typeface="宋体"/>
              <a:cs typeface="宋体"/>
            </a:endParaRPr>
          </a:p>
          <a:p>
            <a:pPr marL="472440">
              <a:lnSpc>
                <a:spcPct val="100000"/>
              </a:lnSpc>
              <a:spcBef>
                <a:spcPts val="715"/>
              </a:spcBef>
            </a:pPr>
            <a:r>
              <a:rPr sz="2800">
                <a:latin typeface="宋体"/>
                <a:cs typeface="宋体"/>
              </a:rPr>
              <a:t>检测的结果</a:t>
            </a:r>
            <a:endParaRPr sz="2800">
              <a:latin typeface="宋体"/>
              <a:cs typeface="宋体"/>
            </a:endParaRPr>
          </a:p>
          <a:p>
            <a:pPr marL="472440" marR="1260475">
              <a:lnSpc>
                <a:spcPts val="4040"/>
              </a:lnSpc>
              <a:spcBef>
                <a:spcPts val="220"/>
              </a:spcBef>
            </a:pPr>
            <a:r>
              <a:rPr sz="2800">
                <a:latin typeface="宋体"/>
                <a:cs typeface="宋体"/>
              </a:rPr>
              <a:t>结果的解释，临床含义 结论的依据</a:t>
            </a:r>
            <a:endParaRPr sz="2800">
              <a:latin typeface="宋体"/>
              <a:cs typeface="宋体"/>
            </a:endParaRPr>
          </a:p>
          <a:p>
            <a:pPr marL="472440">
              <a:lnSpc>
                <a:spcPct val="100000"/>
              </a:lnSpc>
              <a:spcBef>
                <a:spcPts val="440"/>
              </a:spcBef>
            </a:pPr>
            <a:r>
              <a:rPr sz="2800" spc="-5">
                <a:latin typeface="宋体"/>
                <a:cs typeface="宋体"/>
              </a:rPr>
              <a:t>下一步的建议</a:t>
            </a:r>
            <a:endParaRPr sz="2800">
              <a:latin typeface="宋体"/>
              <a:cs typeface="宋体"/>
            </a:endParaRPr>
          </a:p>
          <a:p>
            <a:pPr marL="472440" marR="549275">
              <a:lnSpc>
                <a:spcPts val="4050"/>
              </a:lnSpc>
              <a:spcBef>
                <a:spcPts val="60"/>
              </a:spcBef>
            </a:pPr>
            <a:r>
              <a:rPr sz="2800" spc="-5">
                <a:latin typeface="宋体"/>
                <a:cs typeface="宋体"/>
              </a:rPr>
              <a:t>检测方法介绍，局限性阐明 相关信息资源的介绍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88183" y="523989"/>
            <a:ext cx="4171950" cy="577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35">
                <a:latin typeface="宋体"/>
                <a:cs typeface="宋体"/>
              </a:rPr>
              <a:t>针对</a:t>
            </a:r>
            <a:r>
              <a:rPr spc="5">
                <a:latin typeface="宋体"/>
                <a:cs typeface="宋体"/>
              </a:rPr>
              <a:t>医生的遗传咨询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98701" y="413499"/>
            <a:ext cx="5546725" cy="577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35">
                <a:latin typeface="宋体"/>
                <a:cs typeface="宋体"/>
              </a:rPr>
              <a:t>遗传</a:t>
            </a:r>
            <a:r>
              <a:rPr spc="5">
                <a:latin typeface="宋体"/>
                <a:cs typeface="宋体"/>
              </a:rPr>
              <a:t>咨询师需要具备的</a:t>
            </a:r>
            <a:r>
              <a:rPr spc="-35">
                <a:latin typeface="宋体"/>
                <a:cs typeface="宋体"/>
              </a:rPr>
              <a:t>素</a:t>
            </a:r>
            <a:r>
              <a:rPr spc="5">
                <a:latin typeface="宋体"/>
                <a:cs typeface="宋体"/>
              </a:rPr>
              <a:t>质</a:t>
            </a:r>
          </a:p>
        </p:txBody>
      </p:sp>
      <p:sp>
        <p:nvSpPr>
          <p:cNvPr id="3" name="object 3"/>
          <p:cNvSpPr/>
          <p:nvPr/>
        </p:nvSpPr>
        <p:spPr>
          <a:xfrm>
            <a:off x="684669" y="1630552"/>
            <a:ext cx="2085975" cy="1383030"/>
          </a:xfrm>
          <a:custGeom>
            <a:rect l="l" t="t" r="r" b="b"/>
            <a:pathLst>
              <a:path w="2085975" h="1383030">
                <a:moveTo>
                  <a:pt x="2085594" y="0"/>
                </a:moveTo>
                <a:lnTo>
                  <a:pt x="0" y="0"/>
                </a:lnTo>
                <a:lnTo>
                  <a:pt x="0" y="1382902"/>
                </a:lnTo>
                <a:lnTo>
                  <a:pt x="2085594" y="1382902"/>
                </a:lnTo>
                <a:lnTo>
                  <a:pt x="2085594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684669" y="1630552"/>
            <a:ext cx="2085975" cy="1383030"/>
          </a:xfrm>
          <a:prstGeom prst="rect">
            <a:avLst/>
          </a:prstGeom>
          <a:ln w="27026">
            <a:solidFill>
              <a:srgbClr val="4F81BC"/>
            </a:solidFill>
          </a:ln>
        </p:spPr>
        <p:txBody>
          <a:bodyPr vert="horz" wrap="square" lIns="0" tIns="273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170">
              <a:lnSpc>
                <a:spcPct val="100000"/>
              </a:lnSpc>
              <a:spcBef>
                <a:spcPts val="215"/>
              </a:spcBef>
            </a:pPr>
            <a:r>
              <a:rPr sz="2800">
                <a:latin typeface="宋体"/>
                <a:cs typeface="宋体"/>
              </a:rPr>
              <a:t>遗传学</a:t>
            </a:r>
            <a:endParaRPr sz="2800">
              <a:latin typeface="宋体"/>
              <a:cs typeface="宋体"/>
            </a:endParaRPr>
          </a:p>
          <a:p>
            <a:pPr marL="90170" marR="206375">
              <a:lnSpc>
                <a:spcPts val="3370"/>
              </a:lnSpc>
              <a:spcBef>
                <a:spcPts val="114"/>
              </a:spcBef>
            </a:pPr>
            <a:r>
              <a:rPr sz="2800">
                <a:latin typeface="宋体"/>
                <a:cs typeface="宋体"/>
              </a:rPr>
              <a:t>临床遗传学 医学遗传学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2597" y="4364837"/>
            <a:ext cx="2085975" cy="955040"/>
          </a:xfrm>
          <a:prstGeom prst="rect">
            <a:avLst/>
          </a:prstGeom>
          <a:solidFill>
            <a:srgbClr val="92D050"/>
          </a:solidFill>
          <a:ln w="27026">
            <a:solidFill>
              <a:srgbClr val="4F81BC"/>
            </a:solidFill>
          </a:ln>
        </p:spPr>
        <p:txBody>
          <a:bodyPr vert="horz" wrap="square" lIns="0" tIns="927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170" marR="206375">
              <a:lnSpc>
                <a:spcPts val="3160"/>
              </a:lnSpc>
              <a:spcBef>
                <a:spcPts val="730"/>
              </a:spcBef>
            </a:pPr>
            <a:r>
              <a:rPr sz="2800">
                <a:latin typeface="宋体"/>
                <a:cs typeface="宋体"/>
              </a:rPr>
              <a:t>实验室基因 诊断的方法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797169" y="1702727"/>
            <a:ext cx="2085975" cy="950594"/>
          </a:xfrm>
          <a:prstGeom prst="rect">
            <a:avLst/>
          </a:prstGeom>
          <a:solidFill>
            <a:srgbClr val="00AFEF"/>
          </a:solidFill>
          <a:ln w="27026">
            <a:solidFill>
              <a:srgbClr val="4F81BC"/>
            </a:solidFill>
          </a:ln>
        </p:spPr>
        <p:txBody>
          <a:bodyPr vert="horz" wrap="square" lIns="0" tIns="2603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3345" marR="560705">
              <a:lnSpc>
                <a:spcPct val="100299"/>
              </a:lnSpc>
              <a:spcBef>
                <a:spcPts val="204"/>
              </a:spcBef>
            </a:pPr>
            <a:r>
              <a:rPr sz="2800">
                <a:latin typeface="宋体"/>
                <a:cs typeface="宋体"/>
              </a:rPr>
              <a:t>法律法规 </a:t>
            </a:r>
            <a:r>
              <a:rPr sz="2800" spc="-5">
                <a:latin typeface="宋体"/>
                <a:cs typeface="宋体"/>
              </a:rPr>
              <a:t>伦理道德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229603" y="4725123"/>
            <a:ext cx="1365250" cy="522605"/>
          </a:xfrm>
          <a:prstGeom prst="rect">
            <a:avLst/>
          </a:prstGeom>
          <a:solidFill>
            <a:srgbClr val="FFC000"/>
          </a:solidFill>
          <a:ln w="27026">
            <a:solidFill>
              <a:srgbClr val="4F81BC"/>
            </a:solidFill>
          </a:ln>
        </p:spPr>
        <p:txBody>
          <a:bodyPr vert="horz" wrap="square" lIns="0" tIns="311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710">
              <a:lnSpc>
                <a:spcPct val="100000"/>
              </a:lnSpc>
              <a:spcBef>
                <a:spcPts val="245"/>
              </a:spcBef>
            </a:pPr>
            <a:r>
              <a:rPr sz="2800">
                <a:latin typeface="宋体"/>
                <a:cs typeface="宋体"/>
              </a:rPr>
              <a:t>心理学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716148" y="2454922"/>
            <a:ext cx="4067810" cy="2499995"/>
            <a:chOff x="2716148" y="2454922"/>
            <a:chExt cx="4067810" cy="249999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261181" y="2837763"/>
              <a:ext cx="2405355" cy="161262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445886" y="2666682"/>
              <a:ext cx="1337817" cy="774763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5653023" y="2690875"/>
              <a:ext cx="1087755" cy="534670"/>
            </a:xfrm>
            <a:custGeom>
              <a:rect l="l" t="t" r="r" b="b"/>
              <a:pathLst>
                <a:path w="1087754" h="534669">
                  <a:moveTo>
                    <a:pt x="100456" y="384746"/>
                  </a:moveTo>
                  <a:lnTo>
                    <a:pt x="94023" y="387246"/>
                  </a:lnTo>
                  <a:lnTo>
                    <a:pt x="88900" y="392175"/>
                  </a:lnTo>
                  <a:lnTo>
                    <a:pt x="0" y="520446"/>
                  </a:lnTo>
                  <a:lnTo>
                    <a:pt x="155321" y="534670"/>
                  </a:lnTo>
                  <a:lnTo>
                    <a:pt x="162431" y="533898"/>
                  </a:lnTo>
                  <a:lnTo>
                    <a:pt x="168481" y="530590"/>
                  </a:lnTo>
                  <a:lnTo>
                    <a:pt x="172841" y="525258"/>
                  </a:lnTo>
                  <a:lnTo>
                    <a:pt x="173933" y="521588"/>
                  </a:lnTo>
                  <a:lnTo>
                    <a:pt x="40004" y="521588"/>
                  </a:lnTo>
                  <a:lnTo>
                    <a:pt x="24764" y="488950"/>
                  </a:lnTo>
                  <a:lnTo>
                    <a:pt x="85123" y="460782"/>
                  </a:lnTo>
                  <a:lnTo>
                    <a:pt x="118490" y="412750"/>
                  </a:lnTo>
                  <a:lnTo>
                    <a:pt x="121277" y="406142"/>
                  </a:lnTo>
                  <a:lnTo>
                    <a:pt x="121348" y="399224"/>
                  </a:lnTo>
                  <a:lnTo>
                    <a:pt x="118848" y="392783"/>
                  </a:lnTo>
                  <a:lnTo>
                    <a:pt x="113918" y="387604"/>
                  </a:lnTo>
                  <a:lnTo>
                    <a:pt x="107366" y="384817"/>
                  </a:lnTo>
                  <a:lnTo>
                    <a:pt x="100456" y="384746"/>
                  </a:lnTo>
                  <a:close/>
                </a:path>
                <a:path w="1087754" h="534669">
                  <a:moveTo>
                    <a:pt x="85123" y="460782"/>
                  </a:moveTo>
                  <a:lnTo>
                    <a:pt x="24764" y="488950"/>
                  </a:lnTo>
                  <a:lnTo>
                    <a:pt x="40004" y="521588"/>
                  </a:lnTo>
                  <a:lnTo>
                    <a:pt x="53067" y="515493"/>
                  </a:lnTo>
                  <a:lnTo>
                    <a:pt x="47116" y="515493"/>
                  </a:lnTo>
                  <a:lnTo>
                    <a:pt x="34036" y="487299"/>
                  </a:lnTo>
                  <a:lnTo>
                    <a:pt x="66702" y="487299"/>
                  </a:lnTo>
                  <a:lnTo>
                    <a:pt x="85123" y="460782"/>
                  </a:lnTo>
                  <a:close/>
                </a:path>
                <a:path w="1087754" h="534669">
                  <a:moveTo>
                    <a:pt x="100430" y="493390"/>
                  </a:moveTo>
                  <a:lnTo>
                    <a:pt x="40004" y="521588"/>
                  </a:lnTo>
                  <a:lnTo>
                    <a:pt x="173933" y="521588"/>
                  </a:lnTo>
                  <a:lnTo>
                    <a:pt x="174878" y="518413"/>
                  </a:lnTo>
                  <a:lnTo>
                    <a:pt x="174160" y="511301"/>
                  </a:lnTo>
                  <a:lnTo>
                    <a:pt x="170846" y="505237"/>
                  </a:lnTo>
                  <a:lnTo>
                    <a:pt x="165484" y="500840"/>
                  </a:lnTo>
                  <a:lnTo>
                    <a:pt x="158623" y="498729"/>
                  </a:lnTo>
                  <a:lnTo>
                    <a:pt x="100430" y="493390"/>
                  </a:lnTo>
                  <a:close/>
                </a:path>
                <a:path w="1087754" h="534669">
                  <a:moveTo>
                    <a:pt x="34036" y="487299"/>
                  </a:moveTo>
                  <a:lnTo>
                    <a:pt x="47116" y="515493"/>
                  </a:lnTo>
                  <a:lnTo>
                    <a:pt x="64745" y="490116"/>
                  </a:lnTo>
                  <a:lnTo>
                    <a:pt x="34036" y="487299"/>
                  </a:lnTo>
                  <a:close/>
                </a:path>
                <a:path w="1087754" h="534669">
                  <a:moveTo>
                    <a:pt x="64745" y="490116"/>
                  </a:moveTo>
                  <a:lnTo>
                    <a:pt x="47116" y="515493"/>
                  </a:lnTo>
                  <a:lnTo>
                    <a:pt x="53067" y="515493"/>
                  </a:lnTo>
                  <a:lnTo>
                    <a:pt x="100430" y="493390"/>
                  </a:lnTo>
                  <a:lnTo>
                    <a:pt x="64745" y="490116"/>
                  </a:lnTo>
                  <a:close/>
                </a:path>
                <a:path w="1087754" h="534669">
                  <a:moveTo>
                    <a:pt x="1072515" y="0"/>
                  </a:moveTo>
                  <a:lnTo>
                    <a:pt x="85123" y="460782"/>
                  </a:lnTo>
                  <a:lnTo>
                    <a:pt x="64745" y="490116"/>
                  </a:lnTo>
                  <a:lnTo>
                    <a:pt x="100430" y="493390"/>
                  </a:lnTo>
                  <a:lnTo>
                    <a:pt x="1087754" y="32638"/>
                  </a:lnTo>
                  <a:lnTo>
                    <a:pt x="1072515" y="0"/>
                  </a:lnTo>
                  <a:close/>
                </a:path>
                <a:path w="1087754" h="534669">
                  <a:moveTo>
                    <a:pt x="66702" y="487299"/>
                  </a:moveTo>
                  <a:lnTo>
                    <a:pt x="34036" y="487299"/>
                  </a:lnTo>
                  <a:lnTo>
                    <a:pt x="64745" y="490116"/>
                  </a:lnTo>
                  <a:lnTo>
                    <a:pt x="66702" y="487299"/>
                  </a:lnTo>
                  <a:close/>
                </a:path>
              </a:pathLst>
            </a:custGeom>
            <a:solidFill>
              <a:srgbClr val="F79546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445886" y="3819842"/>
              <a:ext cx="1270254" cy="842327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5653023" y="4003039"/>
              <a:ext cx="1017269" cy="593090"/>
            </a:xfrm>
            <a:custGeom>
              <a:rect l="l" t="t" r="r" b="b"/>
              <a:pathLst>
                <a:path w="1017269" h="593089">
                  <a:moveTo>
                    <a:pt x="98048" y="36600"/>
                  </a:moveTo>
                  <a:lnTo>
                    <a:pt x="62080" y="36928"/>
                  </a:lnTo>
                  <a:lnTo>
                    <a:pt x="79953" y="67854"/>
                  </a:lnTo>
                  <a:lnTo>
                    <a:pt x="999235" y="593090"/>
                  </a:lnTo>
                  <a:lnTo>
                    <a:pt x="1017143" y="561848"/>
                  </a:lnTo>
                  <a:lnTo>
                    <a:pt x="98048" y="36600"/>
                  </a:lnTo>
                  <a:close/>
                </a:path>
                <a:path w="1017269" h="593089">
                  <a:moveTo>
                    <a:pt x="155955" y="0"/>
                  </a:moveTo>
                  <a:lnTo>
                    <a:pt x="0" y="1397"/>
                  </a:lnTo>
                  <a:lnTo>
                    <a:pt x="77977" y="136525"/>
                  </a:lnTo>
                  <a:lnTo>
                    <a:pt x="95819" y="145401"/>
                  </a:lnTo>
                  <a:lnTo>
                    <a:pt x="102615" y="143129"/>
                  </a:lnTo>
                  <a:lnTo>
                    <a:pt x="79953" y="67854"/>
                  </a:lnTo>
                  <a:lnTo>
                    <a:pt x="22098" y="34798"/>
                  </a:lnTo>
                  <a:lnTo>
                    <a:pt x="40004" y="3429"/>
                  </a:lnTo>
                  <a:lnTo>
                    <a:pt x="166201" y="3429"/>
                  </a:lnTo>
                  <a:lnTo>
                    <a:pt x="163026" y="1333"/>
                  </a:lnTo>
                  <a:lnTo>
                    <a:pt x="155955" y="0"/>
                  </a:lnTo>
                  <a:close/>
                </a:path>
                <a:path w="1017269" h="593089">
                  <a:moveTo>
                    <a:pt x="40004" y="3429"/>
                  </a:moveTo>
                  <a:lnTo>
                    <a:pt x="22098" y="34798"/>
                  </a:lnTo>
                  <a:lnTo>
                    <a:pt x="79953" y="67854"/>
                  </a:lnTo>
                  <a:lnTo>
                    <a:pt x="62243" y="37211"/>
                  </a:lnTo>
                  <a:lnTo>
                    <a:pt x="31114" y="37211"/>
                  </a:lnTo>
                  <a:lnTo>
                    <a:pt x="46609" y="10160"/>
                  </a:lnTo>
                  <a:lnTo>
                    <a:pt x="51783" y="10160"/>
                  </a:lnTo>
                  <a:lnTo>
                    <a:pt x="40004" y="3429"/>
                  </a:lnTo>
                  <a:close/>
                </a:path>
                <a:path w="1017269" h="593089">
                  <a:moveTo>
                    <a:pt x="46609" y="10160"/>
                  </a:moveTo>
                  <a:lnTo>
                    <a:pt x="31114" y="37211"/>
                  </a:lnTo>
                  <a:lnTo>
                    <a:pt x="62080" y="36928"/>
                  </a:lnTo>
                  <a:lnTo>
                    <a:pt x="46609" y="10160"/>
                  </a:lnTo>
                  <a:close/>
                </a:path>
                <a:path w="1017269" h="593089">
                  <a:moveTo>
                    <a:pt x="62080" y="36928"/>
                  </a:moveTo>
                  <a:lnTo>
                    <a:pt x="31114" y="37211"/>
                  </a:lnTo>
                  <a:lnTo>
                    <a:pt x="62243" y="37211"/>
                  </a:lnTo>
                  <a:lnTo>
                    <a:pt x="62080" y="36928"/>
                  </a:lnTo>
                  <a:close/>
                </a:path>
                <a:path w="1017269" h="593089">
                  <a:moveTo>
                    <a:pt x="51783" y="10160"/>
                  </a:moveTo>
                  <a:lnTo>
                    <a:pt x="46609" y="10160"/>
                  </a:lnTo>
                  <a:lnTo>
                    <a:pt x="62080" y="36928"/>
                  </a:lnTo>
                  <a:lnTo>
                    <a:pt x="98048" y="36600"/>
                  </a:lnTo>
                  <a:lnTo>
                    <a:pt x="51783" y="10160"/>
                  </a:lnTo>
                  <a:close/>
                </a:path>
                <a:path w="1017269" h="593089">
                  <a:moveTo>
                    <a:pt x="166201" y="3429"/>
                  </a:moveTo>
                  <a:lnTo>
                    <a:pt x="40004" y="3429"/>
                  </a:lnTo>
                  <a:lnTo>
                    <a:pt x="98048" y="36600"/>
                  </a:lnTo>
                  <a:lnTo>
                    <a:pt x="156337" y="36068"/>
                  </a:lnTo>
                  <a:lnTo>
                    <a:pt x="174116" y="17907"/>
                  </a:lnTo>
                  <a:lnTo>
                    <a:pt x="172690" y="10858"/>
                  </a:lnTo>
                  <a:lnTo>
                    <a:pt x="168798" y="5143"/>
                  </a:lnTo>
                  <a:lnTo>
                    <a:pt x="166201" y="3429"/>
                  </a:lnTo>
                  <a:close/>
                </a:path>
              </a:pathLst>
            </a:custGeom>
            <a:solidFill>
              <a:srgbClr val="F79546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716148" y="2454922"/>
              <a:ext cx="1112596" cy="855840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759963" y="2476245"/>
              <a:ext cx="862330" cy="607060"/>
            </a:xfrm>
            <a:custGeom>
              <a:rect l="l" t="t" r="r" b="b"/>
              <a:pathLst>
                <a:path w="862328" h="607060">
                  <a:moveTo>
                    <a:pt x="709676" y="558545"/>
                  </a:moveTo>
                  <a:lnTo>
                    <a:pt x="702585" y="559411"/>
                  </a:lnTo>
                  <a:lnTo>
                    <a:pt x="696579" y="562800"/>
                  </a:lnTo>
                  <a:lnTo>
                    <a:pt x="692263" y="568190"/>
                  </a:lnTo>
                  <a:lnTo>
                    <a:pt x="690245" y="575055"/>
                  </a:lnTo>
                  <a:lnTo>
                    <a:pt x="691112" y="582164"/>
                  </a:lnTo>
                  <a:lnTo>
                    <a:pt x="694515" y="588200"/>
                  </a:lnTo>
                  <a:lnTo>
                    <a:pt x="699942" y="592522"/>
                  </a:lnTo>
                  <a:lnTo>
                    <a:pt x="706882" y="594487"/>
                  </a:lnTo>
                  <a:lnTo>
                    <a:pt x="862330" y="606805"/>
                  </a:lnTo>
                  <a:lnTo>
                    <a:pt x="859731" y="601217"/>
                  </a:lnTo>
                  <a:lnTo>
                    <a:pt x="822706" y="601217"/>
                  </a:lnTo>
                  <a:lnTo>
                    <a:pt x="767953" y="563174"/>
                  </a:lnTo>
                  <a:lnTo>
                    <a:pt x="709676" y="558545"/>
                  </a:lnTo>
                  <a:close/>
                </a:path>
                <a:path w="862328" h="607060">
                  <a:moveTo>
                    <a:pt x="767953" y="563174"/>
                  </a:moveTo>
                  <a:lnTo>
                    <a:pt x="822706" y="601217"/>
                  </a:lnTo>
                  <a:lnTo>
                    <a:pt x="827739" y="593978"/>
                  </a:lnTo>
                  <a:lnTo>
                    <a:pt x="816737" y="593978"/>
                  </a:lnTo>
                  <a:lnTo>
                    <a:pt x="803710" y="566015"/>
                  </a:lnTo>
                  <a:lnTo>
                    <a:pt x="767953" y="563174"/>
                  </a:lnTo>
                  <a:close/>
                </a:path>
                <a:path w="862328" h="607060">
                  <a:moveTo>
                    <a:pt x="779613" y="454898"/>
                  </a:moveTo>
                  <a:lnTo>
                    <a:pt x="772668" y="456564"/>
                  </a:lnTo>
                  <a:lnTo>
                    <a:pt x="766905" y="460815"/>
                  </a:lnTo>
                  <a:lnTo>
                    <a:pt x="763333" y="466756"/>
                  </a:lnTo>
                  <a:lnTo>
                    <a:pt x="762238" y="473602"/>
                  </a:lnTo>
                  <a:lnTo>
                    <a:pt x="763905" y="480567"/>
                  </a:lnTo>
                  <a:lnTo>
                    <a:pt x="788638" y="533661"/>
                  </a:lnTo>
                  <a:lnTo>
                    <a:pt x="843280" y="571626"/>
                  </a:lnTo>
                  <a:lnTo>
                    <a:pt x="822706" y="601217"/>
                  </a:lnTo>
                  <a:lnTo>
                    <a:pt x="859731" y="601217"/>
                  </a:lnTo>
                  <a:lnTo>
                    <a:pt x="796544" y="465327"/>
                  </a:lnTo>
                  <a:lnTo>
                    <a:pt x="792313" y="459565"/>
                  </a:lnTo>
                  <a:lnTo>
                    <a:pt x="786415" y="455993"/>
                  </a:lnTo>
                  <a:lnTo>
                    <a:pt x="779613" y="454898"/>
                  </a:lnTo>
                  <a:close/>
                </a:path>
                <a:path w="862328" h="607060">
                  <a:moveTo>
                    <a:pt x="803710" y="566015"/>
                  </a:moveTo>
                  <a:lnTo>
                    <a:pt x="816737" y="593978"/>
                  </a:lnTo>
                  <a:lnTo>
                    <a:pt x="834389" y="568451"/>
                  </a:lnTo>
                  <a:lnTo>
                    <a:pt x="803710" y="566015"/>
                  </a:lnTo>
                  <a:close/>
                </a:path>
                <a:path w="862328" h="607060">
                  <a:moveTo>
                    <a:pt x="788638" y="533661"/>
                  </a:moveTo>
                  <a:lnTo>
                    <a:pt x="803710" y="566015"/>
                  </a:lnTo>
                  <a:lnTo>
                    <a:pt x="834389" y="568451"/>
                  </a:lnTo>
                  <a:lnTo>
                    <a:pt x="816737" y="593978"/>
                  </a:lnTo>
                  <a:lnTo>
                    <a:pt x="827739" y="593978"/>
                  </a:lnTo>
                  <a:lnTo>
                    <a:pt x="843280" y="571626"/>
                  </a:lnTo>
                  <a:lnTo>
                    <a:pt x="788638" y="533661"/>
                  </a:lnTo>
                  <a:close/>
                </a:path>
                <a:path w="862328" h="607060">
                  <a:moveTo>
                    <a:pt x="20574" y="0"/>
                  </a:moveTo>
                  <a:lnTo>
                    <a:pt x="0" y="29590"/>
                  </a:lnTo>
                  <a:lnTo>
                    <a:pt x="767953" y="563174"/>
                  </a:lnTo>
                  <a:lnTo>
                    <a:pt x="803710" y="566015"/>
                  </a:lnTo>
                  <a:lnTo>
                    <a:pt x="788638" y="533661"/>
                  </a:lnTo>
                  <a:lnTo>
                    <a:pt x="20574" y="0"/>
                  </a:lnTo>
                  <a:close/>
                </a:path>
              </a:pathLst>
            </a:custGeom>
            <a:solidFill>
              <a:srgbClr val="F79546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716148" y="4180141"/>
              <a:ext cx="1193673" cy="774763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2761741" y="4359401"/>
              <a:ext cx="944880" cy="525780"/>
            </a:xfrm>
            <a:custGeom>
              <a:rect l="l" t="t" r="r" b="b"/>
              <a:pathLst>
                <a:path w="944878" h="525779">
                  <a:moveTo>
                    <a:pt x="845930" y="38083"/>
                  </a:moveTo>
                  <a:lnTo>
                    <a:pt x="0" y="493648"/>
                  </a:lnTo>
                  <a:lnTo>
                    <a:pt x="17018" y="525398"/>
                  </a:lnTo>
                  <a:lnTo>
                    <a:pt x="862965" y="69888"/>
                  </a:lnTo>
                  <a:lnTo>
                    <a:pt x="881650" y="39316"/>
                  </a:lnTo>
                  <a:lnTo>
                    <a:pt x="845930" y="38083"/>
                  </a:lnTo>
                  <a:close/>
                </a:path>
                <a:path w="944878" h="525779">
                  <a:moveTo>
                    <a:pt x="943927" y="6476"/>
                  </a:moveTo>
                  <a:lnTo>
                    <a:pt x="904620" y="6476"/>
                  </a:lnTo>
                  <a:lnTo>
                    <a:pt x="921766" y="38226"/>
                  </a:lnTo>
                  <a:lnTo>
                    <a:pt x="862965" y="69888"/>
                  </a:lnTo>
                  <a:lnTo>
                    <a:pt x="832484" y="119760"/>
                  </a:lnTo>
                  <a:lnTo>
                    <a:pt x="830024" y="126488"/>
                  </a:lnTo>
                  <a:lnTo>
                    <a:pt x="830326" y="133381"/>
                  </a:lnTo>
                  <a:lnTo>
                    <a:pt x="833199" y="139656"/>
                  </a:lnTo>
                  <a:lnTo>
                    <a:pt x="838454" y="144525"/>
                  </a:lnTo>
                  <a:lnTo>
                    <a:pt x="845181" y="146986"/>
                  </a:lnTo>
                  <a:lnTo>
                    <a:pt x="852074" y="146684"/>
                  </a:lnTo>
                  <a:lnTo>
                    <a:pt x="858349" y="143811"/>
                  </a:lnTo>
                  <a:lnTo>
                    <a:pt x="863219" y="138556"/>
                  </a:lnTo>
                  <a:lnTo>
                    <a:pt x="943927" y="6476"/>
                  </a:lnTo>
                  <a:close/>
                </a:path>
                <a:path w="944878" h="525779">
                  <a:moveTo>
                    <a:pt x="881650" y="39316"/>
                  </a:moveTo>
                  <a:lnTo>
                    <a:pt x="862965" y="69888"/>
                  </a:lnTo>
                  <a:lnTo>
                    <a:pt x="917756" y="40385"/>
                  </a:lnTo>
                  <a:lnTo>
                    <a:pt x="912621" y="40385"/>
                  </a:lnTo>
                  <a:lnTo>
                    <a:pt x="881650" y="39316"/>
                  </a:lnTo>
                  <a:close/>
                </a:path>
                <a:path w="944878" h="525779">
                  <a:moveTo>
                    <a:pt x="897762" y="12953"/>
                  </a:moveTo>
                  <a:lnTo>
                    <a:pt x="881650" y="39316"/>
                  </a:lnTo>
                  <a:lnTo>
                    <a:pt x="912621" y="40385"/>
                  </a:lnTo>
                  <a:lnTo>
                    <a:pt x="897762" y="12953"/>
                  </a:lnTo>
                  <a:close/>
                </a:path>
                <a:path w="944878" h="525779">
                  <a:moveTo>
                    <a:pt x="908118" y="12953"/>
                  </a:moveTo>
                  <a:lnTo>
                    <a:pt x="897762" y="12953"/>
                  </a:lnTo>
                  <a:lnTo>
                    <a:pt x="912621" y="40385"/>
                  </a:lnTo>
                  <a:lnTo>
                    <a:pt x="917756" y="40385"/>
                  </a:lnTo>
                  <a:lnTo>
                    <a:pt x="921766" y="38226"/>
                  </a:lnTo>
                  <a:lnTo>
                    <a:pt x="908118" y="12953"/>
                  </a:lnTo>
                  <a:close/>
                </a:path>
                <a:path w="944878" h="525779">
                  <a:moveTo>
                    <a:pt x="904620" y="6476"/>
                  </a:moveTo>
                  <a:lnTo>
                    <a:pt x="845930" y="38083"/>
                  </a:lnTo>
                  <a:lnTo>
                    <a:pt x="881650" y="39316"/>
                  </a:lnTo>
                  <a:lnTo>
                    <a:pt x="897762" y="12953"/>
                  </a:lnTo>
                  <a:lnTo>
                    <a:pt x="908118" y="12953"/>
                  </a:lnTo>
                  <a:lnTo>
                    <a:pt x="904620" y="6476"/>
                  </a:lnTo>
                  <a:close/>
                </a:path>
                <a:path w="944878" h="525779">
                  <a:moveTo>
                    <a:pt x="788669" y="0"/>
                  </a:moveTo>
                  <a:lnTo>
                    <a:pt x="781629" y="1218"/>
                  </a:lnTo>
                  <a:lnTo>
                    <a:pt x="775779" y="4889"/>
                  </a:lnTo>
                  <a:lnTo>
                    <a:pt x="771739" y="10465"/>
                  </a:lnTo>
                  <a:lnTo>
                    <a:pt x="770128" y="17398"/>
                  </a:lnTo>
                  <a:lnTo>
                    <a:pt x="771274" y="24495"/>
                  </a:lnTo>
                  <a:lnTo>
                    <a:pt x="774922" y="30352"/>
                  </a:lnTo>
                  <a:lnTo>
                    <a:pt x="780522" y="34401"/>
                  </a:lnTo>
                  <a:lnTo>
                    <a:pt x="787527" y="36067"/>
                  </a:lnTo>
                  <a:lnTo>
                    <a:pt x="845930" y="38083"/>
                  </a:lnTo>
                  <a:lnTo>
                    <a:pt x="904620" y="6476"/>
                  </a:lnTo>
                  <a:lnTo>
                    <a:pt x="943927" y="6476"/>
                  </a:lnTo>
                  <a:lnTo>
                    <a:pt x="944625" y="5333"/>
                  </a:lnTo>
                  <a:lnTo>
                    <a:pt x="788669" y="0"/>
                  </a:lnTo>
                  <a:close/>
                </a:path>
              </a:pathLst>
            </a:custGeom>
            <a:solidFill>
              <a:srgbClr val="F79546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8508492" y="6405245"/>
            <a:ext cx="556260" cy="3016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spc="10">
                <a:latin typeface="Calibri"/>
                <a:cs typeface="Calibri"/>
              </a:rPr>
              <a:t>An</a:t>
            </a:r>
            <a:r>
              <a:rPr sz="1800" spc="-80">
                <a:latin typeface="Calibri"/>
                <a:cs typeface="Calibri"/>
              </a:rPr>
              <a:t> </a:t>
            </a:r>
            <a:r>
              <a:rPr sz="1800" spc="-5">
                <a:latin typeface="Calibri"/>
                <a:cs typeface="Calibri"/>
              </a:rPr>
              <a:t>yu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01114" y="586473"/>
            <a:ext cx="5542915" cy="577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30">
                <a:latin typeface="宋体"/>
                <a:cs typeface="宋体"/>
              </a:rPr>
              <a:t>遗传</a:t>
            </a:r>
            <a:r>
              <a:rPr spc="5">
                <a:latin typeface="宋体"/>
                <a:cs typeface="宋体"/>
              </a:rPr>
              <a:t>咨询中的</a:t>
            </a:r>
            <a:r>
              <a:rPr spc="-10">
                <a:latin typeface="宋体"/>
                <a:cs typeface="宋体"/>
              </a:rPr>
              <a:t>人</a:t>
            </a:r>
            <a:r>
              <a:rPr spc="5">
                <a:latin typeface="宋体"/>
                <a:cs typeface="宋体"/>
              </a:rPr>
              <a:t>际沟通</a:t>
            </a:r>
            <a:r>
              <a:rPr spc="-40">
                <a:latin typeface="宋体"/>
                <a:cs typeface="宋体"/>
              </a:rPr>
              <a:t>能</a:t>
            </a:r>
            <a:r>
              <a:rPr spc="5">
                <a:latin typeface="宋体"/>
                <a:cs typeface="宋体"/>
              </a:rPr>
              <a:t>力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793112" y="1838199"/>
            <a:ext cx="2688460" cy="268846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519932" y="2640761"/>
            <a:ext cx="1236345" cy="4362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700" spc="-254">
                <a:latin typeface="Calibri"/>
                <a:cs typeface="Calibri"/>
              </a:rPr>
              <a:t>T</a:t>
            </a:r>
            <a:r>
              <a:rPr sz="2700" spc="-5">
                <a:latin typeface="Calibri"/>
                <a:cs typeface="Calibri"/>
              </a:rPr>
              <a:t>e</a:t>
            </a:r>
            <a:r>
              <a:rPr sz="2700" spc="-15">
                <a:latin typeface="Calibri"/>
                <a:cs typeface="Calibri"/>
              </a:rPr>
              <a:t>a</a:t>
            </a:r>
            <a:r>
              <a:rPr sz="2700" spc="-5">
                <a:latin typeface="Calibri"/>
                <a:cs typeface="Calibri"/>
              </a:rPr>
              <a:t>ch</a:t>
            </a:r>
            <a:r>
              <a:rPr sz="2700" spc="-25">
                <a:latin typeface="Calibri"/>
                <a:cs typeface="Calibri"/>
              </a:rPr>
              <a:t>i</a:t>
            </a:r>
            <a:r>
              <a:rPr sz="2700" spc="-10">
                <a:latin typeface="Calibri"/>
                <a:cs typeface="Calibri"/>
              </a:rPr>
              <a:t>ng</a:t>
            </a:r>
            <a:endParaRPr sz="27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3698113" y="3513429"/>
            <a:ext cx="2734183" cy="273875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687570" y="4316742"/>
            <a:ext cx="1313815" cy="118935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510" marR="5080" indent="-4445" algn="just">
              <a:lnSpc>
                <a:spcPct val="91500"/>
              </a:lnSpc>
              <a:spcBef>
                <a:spcPts val="370"/>
              </a:spcBef>
            </a:pPr>
            <a:r>
              <a:rPr sz="2700" spc="-5">
                <a:latin typeface="Calibri"/>
                <a:cs typeface="Calibri"/>
              </a:rPr>
              <a:t>In</a:t>
            </a:r>
            <a:r>
              <a:rPr sz="2700" spc="-85">
                <a:latin typeface="Calibri"/>
                <a:cs typeface="Calibri"/>
              </a:rPr>
              <a:t>f</a:t>
            </a:r>
            <a:r>
              <a:rPr sz="2700" spc="-10">
                <a:latin typeface="Calibri"/>
                <a:cs typeface="Calibri"/>
              </a:rPr>
              <a:t>o</a:t>
            </a:r>
            <a:r>
              <a:rPr sz="2700" spc="5">
                <a:latin typeface="Calibri"/>
                <a:cs typeface="Calibri"/>
              </a:rPr>
              <a:t>r</a:t>
            </a:r>
            <a:r>
              <a:rPr sz="2700">
                <a:latin typeface="Calibri"/>
                <a:cs typeface="Calibri"/>
              </a:rPr>
              <a:t>m</a:t>
            </a:r>
            <a:r>
              <a:rPr sz="2700" spc="-5">
                <a:latin typeface="Calibri"/>
                <a:cs typeface="Calibri"/>
              </a:rPr>
              <a:t>ed  </a:t>
            </a:r>
            <a:r>
              <a:rPr sz="2700">
                <a:latin typeface="Calibri"/>
                <a:cs typeface="Calibri"/>
              </a:rPr>
              <a:t>D</a:t>
            </a:r>
            <a:r>
              <a:rPr sz="2700" spc="-5">
                <a:latin typeface="Calibri"/>
                <a:cs typeface="Calibri"/>
              </a:rPr>
              <a:t>ec</a:t>
            </a:r>
            <a:r>
              <a:rPr sz="2700" spc="-20">
                <a:latin typeface="Calibri"/>
                <a:cs typeface="Calibri"/>
              </a:rPr>
              <a:t>i</a:t>
            </a:r>
            <a:r>
              <a:rPr sz="2700">
                <a:latin typeface="Calibri"/>
                <a:cs typeface="Calibri"/>
              </a:rPr>
              <a:t>s</a:t>
            </a:r>
            <a:r>
              <a:rPr sz="2700" spc="-25">
                <a:latin typeface="Calibri"/>
                <a:cs typeface="Calibri"/>
              </a:rPr>
              <a:t>i</a:t>
            </a:r>
            <a:r>
              <a:rPr sz="2700" spc="-10">
                <a:latin typeface="Calibri"/>
                <a:cs typeface="Calibri"/>
              </a:rPr>
              <a:t>o</a:t>
            </a:r>
            <a:r>
              <a:rPr sz="2700" spc="-5">
                <a:latin typeface="Calibri"/>
                <a:cs typeface="Calibri"/>
              </a:rPr>
              <a:t>n-  </a:t>
            </a:r>
            <a:r>
              <a:rPr sz="2700" spc="-10">
                <a:latin typeface="Calibri"/>
                <a:cs typeface="Calibri"/>
              </a:rPr>
              <a:t>making</a:t>
            </a:r>
            <a:endParaRPr sz="270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1797304" y="3513429"/>
            <a:ext cx="2734183" cy="273875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2110994" y="4693551"/>
            <a:ext cx="1551305" cy="4368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700" spc="10">
                <a:latin typeface="Calibri"/>
                <a:cs typeface="Calibri"/>
              </a:rPr>
              <a:t>C</a:t>
            </a:r>
            <a:r>
              <a:rPr sz="2700" spc="-10">
                <a:latin typeface="Calibri"/>
                <a:cs typeface="Calibri"/>
              </a:rPr>
              <a:t>ou</a:t>
            </a:r>
            <a:r>
              <a:rPr sz="2700" spc="-5">
                <a:latin typeface="Calibri"/>
                <a:cs typeface="Calibri"/>
              </a:rPr>
              <a:t>n</a:t>
            </a:r>
            <a:r>
              <a:rPr sz="2700">
                <a:latin typeface="Calibri"/>
                <a:cs typeface="Calibri"/>
              </a:rPr>
              <a:t>s</a:t>
            </a:r>
            <a:r>
              <a:rPr sz="2700" spc="-5">
                <a:latin typeface="Calibri"/>
                <a:cs typeface="Calibri"/>
              </a:rPr>
              <a:t>e</a:t>
            </a:r>
            <a:r>
              <a:rPr sz="2700" spc="-15">
                <a:latin typeface="Calibri"/>
                <a:cs typeface="Calibri"/>
              </a:rPr>
              <a:t>l</a:t>
            </a:r>
            <a:r>
              <a:rPr sz="2700" spc="-25">
                <a:latin typeface="Calibri"/>
                <a:cs typeface="Calibri"/>
              </a:rPr>
              <a:t>i</a:t>
            </a:r>
            <a:r>
              <a:rPr sz="2700" spc="-10">
                <a:latin typeface="Calibri"/>
                <a:cs typeface="Calibri"/>
              </a:rPr>
              <a:t>ng</a:t>
            </a:r>
            <a:endParaRPr sz="27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6232832" y="1845949"/>
            <a:ext cx="2366735" cy="21999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943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https://d.book118.com/597151036013006032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9">
      <vt:lpstr>Arial</vt:lpstr>
      <vt:lpstr>Calibri</vt:lpstr>
      <vt:lpstr>宋体</vt:lpstr>
      <vt:lpstr>黑体</vt:lpstr>
      <vt:lpstr>Office Theme</vt:lpstr>
      <vt:lpstr>美国遗传咨询模式及经验</vt:lpstr>
      <vt:lpstr>报告提纲</vt:lpstr>
      <vt:lpstr>遗传咨询因需而生</vt:lpstr>
      <vt:lpstr>遗传咨询因需而生</vt:lpstr>
      <vt:lpstr>遗传咨询因需而生</vt:lpstr>
      <vt:lpstr>遗传咨询在美国的早期发展</vt:lpstr>
      <vt:lpstr>1975 ASHG Definition of Genetic counseling  (Ad Hoc Committee on Genetic Counseling)</vt:lpstr>
      <vt:lpstr>1975 ASHG Definition of Genetic counseling  (Ad Hoc Committee on Genetic Counseling)</vt:lpstr>
      <vt:lpstr>NSGC对遗传咨询的界定</vt:lpstr>
      <vt:lpstr>遗传咨询师的定义
First Genetic Counselor Definition 2001</vt:lpstr>
      <vt:lpstr>NSGC对遗传咨询师的界定</vt:lpstr>
      <vt:lpstr>遗传咨询的特殊内涵</vt:lpstr>
      <vt:lpstr>遗传检测和遗传咨询的临床操作构架</vt:lpstr>
      <vt:lpstr>遗传咨询是遗传检测不可缺少的一个组 成部分</vt:lpstr>
      <vt:lpstr>传统的遗传咨询对象</vt:lpstr>
      <vt:lpstr>遗传咨询对象的扩展</vt:lpstr>
      <vt:lpstr>遗传咨询必须遵循的伦理、道德原则和 法律</vt:lpstr>
      <vt:lpstr>针对病人及家属的遗传咨询</vt:lpstr>
      <vt:lpstr>知情同意的要点</vt:lpstr>
      <vt:lpstr>PowerPoint Presentation</vt:lpstr>
      <vt:lpstr>针对医生的遗传咨询</vt:lpstr>
      <vt:lpstr>遗传咨询师需要具备的素质</vt:lpstr>
      <vt:lpstr>遗传咨询中的人际沟通能力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2024-09-04T16:38:51.441</cp:lastPrinted>
  <dcterms:created xsi:type="dcterms:W3CDTF">2024-09-04T08:38:51Z</dcterms:created>
  <dcterms:modified xsi:type="dcterms:W3CDTF">2024-09-04T08:38:52Z</dcterms:modified>
</cp:coreProperties>
</file>