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C77E2-A7C5-457A-A877-45643128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2F94C-EE88-442E-A6D8-9221D273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5A111-A411-4B61-A174-EF0B81DD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454DA-CDE0-4910-B431-A6D0F470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E65F7-0C92-45CA-9F6E-F37C265C5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CC821-7674-4C22-AAE4-3A9032854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4C7C0-9474-4242-BB98-1DF446EF5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EA20F-74C5-474F-AF72-BF92C382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E6225-28AC-47E7-9BD3-F0089F61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09E78-F24C-461C-B134-E5609EB7A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ECFE1-72AE-48AF-83FB-954D586D6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1044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745376" y="2107510"/>
            <a:ext cx="5505450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54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癫痫病的治</a:t>
            </a:r>
            <a:r>
              <a:rPr sz="54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疗方案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04499" y="2583388"/>
            <a:ext cx="2346325" cy="2303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痫病概述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物治疗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治疗与康复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8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与日常护理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4944871" y="2169678"/>
            <a:ext cx="2306954" cy="2042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666063" algn="l" rtl="0" eaLnBrk="0">
              <a:lnSpc>
                <a:spcPct val="85000"/>
              </a:lnSpc>
              <a:spcBef>
                <a:spcPts val="1"/>
              </a:spcBef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8486697" y="4651255"/>
            <a:ext cx="242442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3728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癫痫病的症状包括抽搐、痉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2700" indent="2571" algn="l" rtl="0" eaLnBrk="0">
              <a:lnSpc>
                <a:spcPct val="158000"/>
              </a:lnSpc>
              <a:spcBef>
                <a:spcPts val="2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丧失意识、口吐白沫、突然跌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等，这些症状可能持续数分钟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数小时。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8486868" y="2547612"/>
            <a:ext cx="24244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癫痫病是一种慢性脑部疾病，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</a:t>
            </a:r>
            <a:endParaRPr lang="Microsoft YaHei" altLang="Microsoft YaHei" sz="1300"/>
          </a:p>
          <a:p>
            <a:pPr marL="12700" indent="686" algn="l" rtl="0" eaLnBrk="0">
              <a:lnSpc>
                <a:spcPct val="159000"/>
              </a:lnSpc>
              <a:spcBef>
                <a:spcPts val="2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大脑神经元异常放电引起，导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短暂性的功能障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B6BD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B6BD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textbox 37"/>
          <p:cNvSpPr/>
          <p:nvPr/>
        </p:nvSpPr>
        <p:spPr>
          <a:xfrm>
            <a:off x="9733383" y="4134919"/>
            <a:ext cx="42354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1500"/>
          </a:p>
        </p:txBody>
      </p:sp>
      <p:sp>
        <p:nvSpPr>
          <p:cNvPr id="38" name="textbox 38"/>
          <p:cNvSpPr/>
          <p:nvPr/>
        </p:nvSpPr>
        <p:spPr>
          <a:xfrm>
            <a:off x="9734183" y="1991372"/>
            <a:ext cx="42290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" name="picture 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41" name="table 41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1063383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部分性癫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痫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490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1041104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病因性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癫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痫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4083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发作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时表现为身体局部的抽搐或感觉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490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13224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有明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确病因的癫痫，如脑外伤、脑肿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35988" algn="l" rtl="0" eaLnBrk="0">
                        <a:lnSpc>
                          <a:spcPts val="1600"/>
                        </a:lnSpc>
                        <a:spcBef>
                          <a:spcPts val="5"/>
                        </a:spcBef>
                      </a:pPr>
                      <a:r>
                        <a:rPr sz="13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异常。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490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214176" algn="l" rtl="0" eaLnBrk="0">
                        <a:lnSpc>
                          <a:spcPts val="1609"/>
                        </a:lnSpc>
                        <a:spcBef>
                          <a:spcPts val="7"/>
                        </a:spcBef>
                      </a:pPr>
                      <a:r>
                        <a:rPr sz="13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瘤等</a:t>
                      </a:r>
                      <a:r>
                        <a:rPr sz="13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1104293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全面性癫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痫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6279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发作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时表现为全身性的抽搐和意识丧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277041" algn="l" rtl="0" eaLnBrk="0">
                        <a:lnSpc>
                          <a:spcPts val="1600"/>
                        </a:lnSpc>
                        <a:spcBef>
                          <a:spcPts val="4"/>
                        </a:spcBef>
                      </a:pPr>
                      <a:r>
                        <a:rPr sz="13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失。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2" name="textbox 42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978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的分类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65" name="textbox 6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67" name="textbox 6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6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9" name="picture 6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978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的病因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1" name="textbox 91"/>
          <p:cNvSpPr/>
          <p:nvPr/>
        </p:nvSpPr>
        <p:spPr>
          <a:xfrm>
            <a:off x="1093594" y="4735110"/>
            <a:ext cx="213106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523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约10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%的癫痫患者有家族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史，可能与基因突变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有关。</a:t>
            </a:r>
            <a:endParaRPr lang="Microsoft YaHei" altLang="Microsoft YaHei" sz="1500"/>
          </a:p>
        </p:txBody>
      </p:sp>
      <p:sp>
        <p:nvSpPr>
          <p:cNvPr id="92" name="textbox 92"/>
          <p:cNvSpPr/>
          <p:nvPr/>
        </p:nvSpPr>
        <p:spPr>
          <a:xfrm>
            <a:off x="4774992" y="4736824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42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伤、脑肿瘤、脑炎等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疾病可能导致癫痫发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作。</a:t>
            </a:r>
            <a:endParaRPr lang="Microsoft YaHei" altLang="Microsoft YaHei" sz="1500"/>
          </a:p>
        </p:txBody>
      </p:sp>
      <p:sp>
        <p:nvSpPr>
          <p:cNvPr id="93" name="textbox 93"/>
          <p:cNvSpPr/>
          <p:nvPr/>
        </p:nvSpPr>
        <p:spPr>
          <a:xfrm>
            <a:off x="8476711" y="4736443"/>
            <a:ext cx="2118995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17"/>
              </a:lnSpc>
            </a:pPr>
            <a:endParaRPr lang="Arial" altLang="Arial" sz="100"/>
          </a:p>
          <a:p>
            <a:pPr marL="12700" indent="381" algn="l" rtl="0" eaLnBrk="0">
              <a:lnSpc>
                <a:spcPct val="9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氧、低血糖、药物副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作用等也可能诱发癫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痫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4" name="textbox 94"/>
          <p:cNvSpPr/>
          <p:nvPr/>
        </p:nvSpPr>
        <p:spPr>
          <a:xfrm>
            <a:off x="1095803" y="3894229"/>
            <a:ext cx="105028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7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2000"/>
          </a:p>
        </p:txBody>
      </p:sp>
      <p:sp>
        <p:nvSpPr>
          <p:cNvPr id="95" name="textbox 95"/>
          <p:cNvSpPr/>
          <p:nvPr/>
        </p:nvSpPr>
        <p:spPr>
          <a:xfrm>
            <a:off x="4776497" y="3893715"/>
            <a:ext cx="105092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脑部疾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</a:t>
            </a:r>
            <a:endParaRPr lang="Microsoft YaHei" altLang="Microsoft YaHei" sz="2000"/>
          </a:p>
        </p:txBody>
      </p:sp>
      <p:sp>
        <p:nvSpPr>
          <p:cNvPr id="96" name="textbox 96"/>
          <p:cNvSpPr/>
          <p:nvPr/>
        </p:nvSpPr>
        <p:spPr>
          <a:xfrm>
            <a:off x="8479759" y="3894229"/>
            <a:ext cx="104901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2000"/>
          </a:p>
        </p:txBody>
      </p:sp>
      <p:sp>
        <p:nvSpPr>
          <p:cNvPr id="97" name="textbox 97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9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71A6E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00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490F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0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490F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0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B6B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0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2878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0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B6B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0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71A6E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3" name="picture 1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5175300" y="2173031"/>
            <a:ext cx="1847850" cy="2035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435633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5" name="picture 1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16" name="picture 1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117" name="textbox 117"/>
          <p:cNvSpPr/>
          <p:nvPr/>
        </p:nvSpPr>
        <p:spPr>
          <a:xfrm>
            <a:off x="1320255" y="3708391"/>
            <a:ext cx="960628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2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卡马西平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丙戊酸钠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苯妥英钠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20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拉莫三嗪</a:t>
            </a:r>
            <a:endParaRPr lang="Microsoft YaHei" altLang="Microsoft YaHei" sz="2000"/>
          </a:p>
        </p:txBody>
      </p:sp>
      <p:sp>
        <p:nvSpPr>
          <p:cNvPr id="118" name="textbox 118"/>
          <p:cNvSpPr/>
          <p:nvPr/>
        </p:nvSpPr>
        <p:spPr>
          <a:xfrm>
            <a:off x="9248000" y="4829364"/>
            <a:ext cx="2272664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51"/>
              </a:lnSpc>
            </a:pPr>
            <a:endParaRPr lang="Arial" altLang="Arial" sz="100"/>
          </a:p>
          <a:p>
            <a:pPr marL="20453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疗部分性发作和</a:t>
            </a:r>
            <a:endParaRPr lang="Microsoft YaHei" altLang="Microsoft YaHei" sz="1500"/>
          </a:p>
          <a:p>
            <a:pPr marL="202819" algn="l" rtl="0" eaLnBrk="0">
              <a:lnSpc>
                <a:spcPct val="90000"/>
              </a:lnSpc>
              <a:spcBef>
                <a:spcPts val="1080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性发作的癫痫，尤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其适用于儿童癫痫的治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9" name="textbox 119"/>
          <p:cNvSpPr/>
          <p:nvPr/>
        </p:nvSpPr>
        <p:spPr>
          <a:xfrm>
            <a:off x="3749649" y="4829745"/>
            <a:ext cx="1927225" cy="917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3080" algn="l" rtl="0" eaLnBrk="0">
              <a:lnSpc>
                <a:spcPct val="91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用于治疗全面性发作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部分性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发作和肌阵挛发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487235" algn="l" rtl="0" eaLnBrk="0">
              <a:lnSpc>
                <a:spcPct val="96000"/>
              </a:lnSpc>
              <a:spcBef>
                <a:spcPts val="3"/>
              </a:spcBef>
            </a:pPr>
            <a:r>
              <a:rPr sz="14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作的癫痫。</a:t>
            </a:r>
            <a:endParaRPr lang="Microsoft YaHei" altLang="Microsoft YaHei" sz="1400"/>
          </a:p>
        </p:txBody>
      </p:sp>
      <p:sp>
        <p:nvSpPr>
          <p:cNvPr id="120" name="textbox 120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184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常用抗癫痫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1" name="textbox 141"/>
          <p:cNvSpPr/>
          <p:nvPr/>
        </p:nvSpPr>
        <p:spPr>
          <a:xfrm>
            <a:off x="877917" y="5000814"/>
            <a:ext cx="1926589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疗部分性发作和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06235" algn="l" rtl="0" eaLnBrk="0">
              <a:lnSpc>
                <a:spcPct val="90000"/>
              </a:lnSpc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全面性发作的癫痫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2" name="textbox 142"/>
          <p:cNvSpPr/>
          <p:nvPr/>
        </p:nvSpPr>
        <p:spPr>
          <a:xfrm>
            <a:off x="6588255" y="5001195"/>
            <a:ext cx="1926589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疗全面性发作和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07568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部分性发作的癫痫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144" name="picture 14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45" name="textbox 145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47" name="textbox 147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49" name="textbox 149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150" name="picture 15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51" name="textbox 151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3678815" y="4775416"/>
            <a:ext cx="2252345" cy="1259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48"/>
              </a:lnSpc>
            </a:pPr>
            <a:endParaRPr lang="Arial" altLang="Arial" sz="100"/>
          </a:p>
          <a:p>
            <a:pPr marL="70801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单药治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优先选择单一抗癫痫药物进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  <a:p>
            <a:pPr marL="13043" algn="l" rtl="0" eaLnBrk="0">
              <a:lnSpc>
                <a:spcPct val="85000"/>
              </a:lnSpc>
              <a:spcBef>
                <a:spcPts val="81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治疗，以减少药物之间的相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</a:t>
            </a:r>
            <a:endParaRPr lang="Microsoft YaHei" altLang="Microsoft YaHei" sz="1300"/>
          </a:p>
          <a:p>
            <a:pPr marL="526535" algn="l" rtl="0" eaLnBrk="0">
              <a:lnSpc>
                <a:spcPts val="2270"/>
              </a:lnSpc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作用和副作用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3" name="textbox 153"/>
          <p:cNvSpPr/>
          <p:nvPr/>
        </p:nvSpPr>
        <p:spPr>
          <a:xfrm>
            <a:off x="9036064" y="4776216"/>
            <a:ext cx="2251075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6"/>
              </a:lnSpc>
            </a:pPr>
            <a:endParaRPr lang="Arial" altLang="Arial" sz="100"/>
          </a:p>
          <a:p>
            <a:pPr marL="50407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长期规律服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872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患者需长期规律服用药物，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endParaRPr lang="Microsoft YaHei" altLang="Microsoft YaHei" sz="1300"/>
          </a:p>
          <a:p>
            <a:pPr marL="12700" algn="l" rtl="0" eaLnBrk="0">
              <a:lnSpc>
                <a:spcPct val="87000"/>
              </a:lnSpc>
              <a:spcBef>
                <a:spcPts val="78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可随意停药或更改剂量，以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</a:t>
            </a:r>
            <a:endParaRPr lang="Microsoft YaHei" altLang="Microsoft YaHei" sz="1300"/>
          </a:p>
          <a:p>
            <a:pPr marL="536137" algn="l" rtl="0" eaLnBrk="0">
              <a:lnSpc>
                <a:spcPts val="2267"/>
              </a:lnSpc>
            </a:pP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引起癫痫复发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4" name="textbox 154"/>
          <p:cNvSpPr/>
          <p:nvPr/>
        </p:nvSpPr>
        <p:spPr>
          <a:xfrm>
            <a:off x="6271286" y="4776416"/>
            <a:ext cx="2389504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69"/>
              </a:lnSpc>
            </a:pPr>
            <a:endParaRPr lang="Arial" altLang="Arial" sz="100"/>
          </a:p>
          <a:p>
            <a:pPr marL="65722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剂量个体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99111" indent="-86411" algn="l" rtl="0" eaLnBrk="0">
              <a:lnSpc>
                <a:spcPct val="147000"/>
              </a:lnSpc>
              <a:spcBef>
                <a:spcPts val="5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根据患者的年龄、体重和病情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制定个性化的药物治疗方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5" name="textbox 155"/>
          <p:cNvSpPr/>
          <p:nvPr/>
        </p:nvSpPr>
        <p:spPr>
          <a:xfrm>
            <a:off x="1000961" y="4775416"/>
            <a:ext cx="2251710" cy="98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6"/>
              </a:lnSpc>
            </a:pPr>
            <a:endParaRPr lang="Arial" altLang="Arial" sz="100"/>
          </a:p>
          <a:p>
            <a:pPr marL="68103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早期治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83978" indent="-171278" algn="l" rtl="0" eaLnBrk="0">
              <a:lnSpc>
                <a:spcPct val="147000"/>
              </a:lnSpc>
              <a:spcBef>
                <a:spcPts val="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一旦确诊癫痫，应尽早开始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疗，以控制疾病的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发作。</a:t>
            </a:r>
            <a:endParaRPr lang="Microsoft YaHei" altLang="Microsoft YaHei" sz="1300"/>
          </a:p>
        </p:txBody>
      </p:sp>
      <p:sp>
        <p:nvSpPr>
          <p:cNvPr id="156" name="textbox 156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78" name="picture 1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800" y="2032000"/>
            <a:ext cx="5488119" cy="2826376"/>
          </a:xfrm>
          <a:prstGeom prst="rect">
            <a:avLst/>
          </a:prstGeom>
        </p:spPr>
      </p:pic>
      <p:sp>
        <p:nvSpPr>
          <p:cNvPr id="179" name="textbox 179"/>
          <p:cNvSpPr/>
          <p:nvPr/>
        </p:nvSpPr>
        <p:spPr>
          <a:xfrm>
            <a:off x="972674" y="2093314"/>
            <a:ext cx="2388870" cy="1246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0"/>
              </a:lnSpc>
            </a:pPr>
            <a:endParaRPr lang="Arial" altLang="Arial" sz="100"/>
          </a:p>
          <a:p>
            <a:pPr marL="1039742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肝肾功能损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长期服用抗癫痫药物可能对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</a:t>
            </a:r>
            <a:endParaRPr lang="Microsoft YaHei" altLang="Microsoft YaHei" sz="1300"/>
          </a:p>
          <a:p>
            <a:pPr marL="24015" algn="l" rtl="0" eaLnBrk="0">
              <a:lnSpc>
                <a:spcPct val="86000"/>
              </a:lnSpc>
              <a:spcBef>
                <a:spcPts val="96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肾功能造成一定影响，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监测肝肾功能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0" name="textbox 180"/>
          <p:cNvSpPr/>
          <p:nvPr/>
        </p:nvSpPr>
        <p:spPr>
          <a:xfrm>
            <a:off x="8951314" y="2127490"/>
            <a:ext cx="2254250" cy="1229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52"/>
              </a:lnSpc>
            </a:pPr>
            <a:endParaRPr lang="Arial" altLang="Arial" sz="100"/>
          </a:p>
          <a:p>
            <a:pPr marL="14958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endParaRPr lang="Microsoft YaHei" altLang="Microsoft YaHei" sz="1500"/>
          </a:p>
          <a:p>
            <a:pPr algn="l" rtl="0" eaLnBrk="0">
              <a:lnSpc>
                <a:spcPct val="130000"/>
              </a:lnSpc>
            </a:pPr>
            <a:endParaRPr lang="Arial" altLang="Arial" sz="300"/>
          </a:p>
          <a:p>
            <a:pPr marL="12700" indent="3086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部分患者可能对某些抗癫痫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物产生过敏反应，如皮疹、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瘙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痒等症状，需及时就医处理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1" name="textbox 181"/>
          <p:cNvSpPr/>
          <p:nvPr/>
        </p:nvSpPr>
        <p:spPr>
          <a:xfrm>
            <a:off x="442263" y="318468"/>
            <a:ext cx="5742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的副作用与注意事项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2" name="textbox 202"/>
          <p:cNvSpPr/>
          <p:nvPr/>
        </p:nvSpPr>
        <p:spPr>
          <a:xfrm>
            <a:off x="8036821" y="5238319"/>
            <a:ext cx="239013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7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孕妇在孕期服用抗癫痫药物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能增加胎儿畸形的风险，需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39566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医生的指导下进行治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3" name="textbox 203"/>
          <p:cNvSpPr/>
          <p:nvPr/>
        </p:nvSpPr>
        <p:spPr>
          <a:xfrm>
            <a:off x="2021325" y="5173024"/>
            <a:ext cx="2252345" cy="706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368"/>
              </a:lnSpc>
            </a:pPr>
            <a:endParaRPr lang="Arial" altLang="Arial" sz="100"/>
          </a:p>
          <a:p>
            <a:pPr marL="12700" indent="1371" algn="l" rtl="0" eaLnBrk="0">
              <a:lnSpc>
                <a:spcPct val="11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部分抗癫痫药物可能导致血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板减少、白细胞减少等血液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异常，需定期检查血常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规。</a:t>
            </a:r>
            <a:endParaRPr lang="Microsoft YaHei" altLang="Microsoft YaHei" sz="1300"/>
          </a:p>
        </p:txBody>
      </p:sp>
      <p:sp>
        <p:nvSpPr>
          <p:cNvPr id="204" name="textbox 204"/>
          <p:cNvSpPr/>
          <p:nvPr/>
        </p:nvSpPr>
        <p:spPr>
          <a:xfrm>
            <a:off x="2023268" y="4750557"/>
            <a:ext cx="102171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3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血液学异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endParaRPr lang="Microsoft YaHei" altLang="Microsoft YaHei" sz="1500"/>
          </a:p>
        </p:txBody>
      </p:sp>
      <p:sp>
        <p:nvSpPr>
          <p:cNvPr id="205" name="textbox 205"/>
          <p:cNvSpPr/>
          <p:nvPr/>
        </p:nvSpPr>
        <p:spPr>
          <a:xfrm>
            <a:off x="9497174" y="4751957"/>
            <a:ext cx="82359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胎儿畸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7" name="textbox 207"/>
          <p:cNvSpPr/>
          <p:nvPr/>
        </p:nvSpPr>
        <p:spPr>
          <a:xfrm>
            <a:off x="4945786" y="2173031"/>
            <a:ext cx="2306320" cy="2035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665148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https://d.book118.com/597151044102006051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2024-09-24T14:34:43.776</cp:lastPrinted>
  <dcterms:created xsi:type="dcterms:W3CDTF">2024-09-24T06:34:43Z</dcterms:created>
  <dcterms:modified xsi:type="dcterms:W3CDTF">2024-09-24T06:34:45Z</dcterms:modified>
</cp:coreProperties>
</file>