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tiff" ContentType="image/tiff"/>
  <Default Extension="emf" ContentType="image/x-emf"/>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10" r:id="rId20"/>
    <p:sldId id="313" r:id="rId21"/>
    <p:sldId id="316" r:id="rId22"/>
    <p:sldId id="319" r:id="rId23"/>
    <p:sldId id="322" r:id="rId24"/>
    <p:sldId id="325" r:id="rId25"/>
    <p:sldId id="328" r:id="rId26"/>
    <p:sldId id="331" r:id="rId27"/>
    <p:sldId id="334" r:id="rId28"/>
    <p:sldId id="337" r:id="rId29"/>
    <p:sldId id="339" r:id="rId30"/>
  </p:sldIdLst>
  <p:sldSz cx="12190095" cy="6859270"/>
  <p:notesSz cx="6858000" cy="9144000"/>
  <p:custDataLst>
    <p:tags r:id="rId3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slide" Target="slides/slide19.xml" /><Relationship Id="rId22" Type="http://schemas.openxmlformats.org/officeDocument/2006/relationships/slide" Target="slides/slide20.xml" /><Relationship Id="rId23" Type="http://schemas.openxmlformats.org/officeDocument/2006/relationships/slide" Target="slides/slide21.xml" /><Relationship Id="rId24" Type="http://schemas.openxmlformats.org/officeDocument/2006/relationships/slide" Target="slides/slide22.xml" /><Relationship Id="rId25" Type="http://schemas.openxmlformats.org/officeDocument/2006/relationships/slide" Target="slides/slide23.xml" /><Relationship Id="rId26" Type="http://schemas.openxmlformats.org/officeDocument/2006/relationships/slide" Target="slides/slide24.xml" /><Relationship Id="rId27" Type="http://schemas.openxmlformats.org/officeDocument/2006/relationships/slide" Target="slides/slide25.xml" /><Relationship Id="rId28" Type="http://schemas.openxmlformats.org/officeDocument/2006/relationships/slide" Target="slides/slide26.xml" /><Relationship Id="rId29" Type="http://schemas.openxmlformats.org/officeDocument/2006/relationships/slide" Target="slides/slide27.xml" /><Relationship Id="rId3" Type="http://schemas.openxmlformats.org/officeDocument/2006/relationships/slide" Target="slides/slide1.xml" /><Relationship Id="rId30" Type="http://schemas.openxmlformats.org/officeDocument/2006/relationships/slide" Target="slides/slide28.xml" /><Relationship Id="rId31" Type="http://schemas.openxmlformats.org/officeDocument/2006/relationships/tags" Target="tags/tag1.xml" /><Relationship Id="rId32" Type="http://schemas.openxmlformats.org/officeDocument/2006/relationships/presProps" Target="presProps.xml" /><Relationship Id="rId33" Type="http://schemas.openxmlformats.org/officeDocument/2006/relationships/viewProps" Target="viewProps.xml" /><Relationship Id="rId34" Type="http://schemas.openxmlformats.org/officeDocument/2006/relationships/theme" Target="theme/theme1.xml" /><Relationship Id="rId35" Type="http://schemas.openxmlformats.org/officeDocument/2006/relationships/tableStyles" Target="tableStyles.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19.emf"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image" Target="../media/image2.png" /><Relationship Id="rId3"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image" Target="../media/image4.png" /><Relationship Id="rId3" Type="http://schemas.openxmlformats.org/officeDocument/2006/relationships/slide" Target="../slides/slide4.xml" TargetMode="Internal" /><Relationship Id="rId4" Type="http://schemas.openxmlformats.org/officeDocument/2006/relationships/slide" Target="../slides/slide17.xml" TargetMode="Internal" /><Relationship Id="rId5" Type="http://schemas.openxmlformats.org/officeDocument/2006/relationships/slide" Target="../slides/slide1.xml" TargetMode="Interna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5.pn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1E0A01A-7010-4695-8C87-B8CE7A1165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A3DCFD-018D-4EA3-A7BE-F070B3CE32F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7B2E3AE-25C9-430D-A8D8-9547CFC737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F9B69F2-2DB9-4235-A151-B17D34C19DF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4D32B71-1006-4F70-84A4-24A1730ECBE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CFD71FC-048B-4970-9050-55A5921CF8C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85F4917-CAFD-492F-A59E-6CB523AAD44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00F7CD-4420-4EFC-A2F1-D4C84F7925A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362A4F-82EC-4A17-A83D-AAA747DAA67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329406-5029-4283-9936-AE2EA681AF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74FF38E-D387-438C-A95C-889EC05B74D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914281" y="2130919"/>
            <a:ext cx="10361851" cy="1470365"/>
          </a:xfrm>
        </p:spPr>
        <p:txBody>
          <a:bodyPr/>
          <a:lstStyle/>
          <a:p>
            <a:r>
              <a:rPr lang="zh-CN" altLang="en-US" smtClean="0"/>
              <a:t>单击此处编辑母版标题样式</a:t>
            </a:r>
            <a:endParaRPr lang="zh-CN" altLang="en-US"/>
          </a:p>
        </p:txBody>
      </p:sp>
      <p:sp>
        <p:nvSpPr>
          <p:cNvPr id="3" name="副标题 2"/>
          <p:cNvSpPr>
            <a:spLocks noGrp="1"/>
          </p:cNvSpPr>
          <p:nvPr>
            <p:ph type="subTitle" idx="1"/>
          </p:nvPr>
        </p:nvSpPr>
        <p:spPr>
          <a:xfrm>
            <a:off x="1828562" y="3887100"/>
            <a:ext cx="8533289" cy="1753006"/>
          </a:xfrm>
        </p:spPr>
        <p:txBody>
          <a:bodyPr/>
          <a:lstStyle>
            <a:lvl1pPr marL="0" indent="0" algn="ctr">
              <a:buNone/>
              <a:defRPr>
                <a:solidFill>
                  <a:schemeClr val="tx1">
                    <a:tint val="75000"/>
                  </a:schemeClr>
                </a:solidFill>
              </a:defRPr>
            </a:lvl1pPr>
            <a:lvl2pPr marL="544195" indent="0" algn="ctr">
              <a:buNone/>
              <a:defRPr>
                <a:solidFill>
                  <a:schemeClr val="tx1">
                    <a:tint val="75000"/>
                  </a:schemeClr>
                </a:solidFill>
              </a:defRPr>
            </a:lvl2pPr>
            <a:lvl3pPr marL="1088390" indent="0" algn="ctr">
              <a:buNone/>
              <a:defRPr>
                <a:solidFill>
                  <a:schemeClr val="tx1">
                    <a:tint val="75000"/>
                  </a:schemeClr>
                </a:solidFill>
              </a:defRPr>
            </a:lvl3pPr>
            <a:lvl4pPr marL="1632585" indent="0" algn="ctr">
              <a:buNone/>
              <a:defRPr>
                <a:solidFill>
                  <a:schemeClr val="tx1">
                    <a:tint val="75000"/>
                  </a:schemeClr>
                </a:solidFill>
              </a:defRPr>
            </a:lvl4pPr>
            <a:lvl5pPr marL="2176780" indent="0" algn="ctr">
              <a:buNone/>
              <a:defRPr>
                <a:solidFill>
                  <a:schemeClr val="tx1">
                    <a:tint val="75000"/>
                  </a:schemeClr>
                </a:solidFill>
              </a:defRPr>
            </a:lvl5pPr>
            <a:lvl6pPr marL="2720975" indent="0" algn="ctr">
              <a:buNone/>
              <a:defRPr>
                <a:solidFill>
                  <a:schemeClr val="tx1">
                    <a:tint val="75000"/>
                  </a:schemeClr>
                </a:solidFill>
              </a:defRPr>
            </a:lvl6pPr>
            <a:lvl7pPr marL="3265805" indent="0" algn="ctr">
              <a:buNone/>
              <a:defRPr>
                <a:solidFill>
                  <a:schemeClr val="tx1">
                    <a:tint val="75000"/>
                  </a:schemeClr>
                </a:solidFill>
              </a:defRPr>
            </a:lvl7pPr>
            <a:lvl8pPr marL="3810000" indent="0" algn="ctr">
              <a:buNone/>
              <a:defRPr>
                <a:solidFill>
                  <a:schemeClr val="tx1">
                    <a:tint val="75000"/>
                  </a:schemeClr>
                </a:solidFill>
              </a:defRPr>
            </a:lvl8pPr>
            <a:lvl9pPr marL="4354195" indent="0" algn="ctr">
              <a:buNone/>
              <a:defRPr>
                <a:solidFill>
                  <a:schemeClr val="tx1">
                    <a:tint val="75000"/>
                  </a:schemeClr>
                </a:solidFill>
              </a:defRPr>
            </a:lvl9pPr>
          </a:lstStyle>
          <a:p>
            <a:r>
              <a:rPr lang="zh-CN" altLang="en-US" smtClean="0"/>
              <a:t>单击此处编辑母版副标题样式</a:t>
            </a:r>
            <a:endParaRPr lang="zh-CN" altLang="en-US"/>
          </a:p>
        </p:txBody>
      </p:sp>
      <p:pic>
        <p:nvPicPr>
          <p:cNvPr id="4" name="Picture 2" descr="云"/>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0" y="4065588"/>
            <a:ext cx="12201525" cy="279241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3" descr="树"/>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10323513" y="4122738"/>
            <a:ext cx="1866900" cy="2735262"/>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内容">
    <p:spTree>
      <p:nvGrpSpPr>
        <p:cNvPr id="1" name=""/>
        <p:cNvGrpSpPr/>
        <p:nvPr/>
      </p:nvGrpSpPr>
      <p:grpSpPr>
        <a:xfrm>
          <a:off x="0" y="0"/>
          <a:ext cx="0" cy="0"/>
        </a:xfrm>
      </p:grpSpPr>
      <p:sp>
        <p:nvSpPr>
          <p:cNvPr id="8" name="矩形 7"/>
          <p:cNvSpPr/>
          <p:nvPr userDrawn="1"/>
        </p:nvSpPr>
        <p:spPr>
          <a:xfrm>
            <a:off x="0" y="-35169"/>
            <a:ext cx="12190413" cy="569913"/>
          </a:xfrm>
          <a:prstGeom prst="rect">
            <a:avLst/>
          </a:prstGeom>
          <a:gradFill>
            <a:gsLst>
              <a:gs pos="0">
                <a:srgbClr val="0070A7"/>
              </a:gs>
              <a:gs pos="50000">
                <a:srgbClr val="0070A7">
                  <a:gamma/>
                  <a:tint val="85882"/>
                  <a:invGamma/>
                </a:srgbClr>
              </a:gs>
              <a:gs pos="100000">
                <a:srgbClr val="0070A7"/>
              </a:gs>
            </a:gsLst>
            <a:lin ang="27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endParaRPr lang="zh-CN" altLang="en-US"/>
          </a:p>
        </p:txBody>
      </p:sp>
      <p:sp>
        <p:nvSpPr>
          <p:cNvPr id="3" name="内容占位符 2"/>
          <p:cNvSpPr>
            <a:spLocks noGrp="1"/>
          </p:cNvSpPr>
          <p:nvPr>
            <p:ph idx="1"/>
          </p:nvPr>
        </p:nvSpPr>
        <p:spPr>
          <a:xfrm>
            <a:off x="415522" y="765498"/>
            <a:ext cx="11353016" cy="713155"/>
          </a:xfrm>
        </p:spPr>
        <p:txBody>
          <a:bodyPr wrap="square">
            <a:spAutoFit/>
          </a:bodyPr>
          <a:lstStyle>
            <a:lvl1pPr marL="0" indent="720090" algn="just" hangingPunct="0">
              <a:lnSpc>
                <a:spcPct val="140000"/>
              </a:lnSpc>
              <a:spcBef>
                <a:spcPct val="0"/>
              </a:spcBef>
              <a:buNone/>
              <a:tabLst>
                <a:tab pos="5557520"/>
                <a:tab pos="9956800"/>
              </a:tabLst>
              <a:defRPr sz="2800" b="1"/>
            </a:lvl1pPr>
            <a:lvl2pPr marL="544195" indent="720090">
              <a:lnSpc>
                <a:spcPct val="140000"/>
              </a:lnSpc>
              <a:buNone/>
              <a:defRPr sz="2800" b="1"/>
            </a:lvl2pPr>
            <a:lvl3pPr marL="1088390" indent="720090">
              <a:lnSpc>
                <a:spcPct val="140000"/>
              </a:lnSpc>
              <a:buNone/>
              <a:defRPr sz="2800" b="1"/>
            </a:lvl3pPr>
            <a:lvl4pPr marL="1632585" indent="720090">
              <a:lnSpc>
                <a:spcPct val="140000"/>
              </a:lnSpc>
              <a:buNone/>
              <a:defRPr sz="2800" b="1"/>
            </a:lvl4pPr>
            <a:lvl5pPr marL="2176780" indent="720090">
              <a:lnSpc>
                <a:spcPct val="140000"/>
              </a:lnSpc>
              <a:buNone/>
              <a:defRPr sz="2800" b="1"/>
            </a:lvl5pPr>
          </a:lstStyle>
          <a:p>
            <a:pPr lvl="0"/>
            <a:r>
              <a:rPr lang="zh-CN" altLang="en-US" smtClean="0"/>
              <a:t>单击此处编辑母版文本样式</a:t>
            </a:r>
            <a:endParaRPr lang="zh-CN" altLang="en-US" smtClean="0"/>
          </a:p>
        </p:txBody>
      </p:sp>
      <p:sp>
        <p:nvSpPr>
          <p:cNvPr id="9" name="Line 55"/>
          <p:cNvSpPr>
            <a:spLocks noChangeShapeType="1"/>
          </p:cNvSpPr>
          <p:nvPr userDrawn="1"/>
        </p:nvSpPr>
        <p:spPr bwMode="auto">
          <a:xfrm>
            <a:off x="0" y="569913"/>
            <a:ext cx="12190413" cy="0"/>
          </a:xfrm>
          <a:prstGeom prst="line">
            <a:avLst/>
          </a:prstGeom>
          <a:noFill/>
          <a:ln w="19050">
            <a:solidFill>
              <a:srgbClr val="5F5F5F"/>
            </a:solidFill>
            <a:rou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endParaRPr lang="zh-CN" altLang="en-US"/>
          </a:p>
        </p:txBody>
      </p:sp>
      <p:sp>
        <p:nvSpPr>
          <p:cNvPr id="11" name="Text Box 54"/>
          <p:cNvSpPr txBox="1">
            <a:spLocks noChangeArrowheads="1"/>
          </p:cNvSpPr>
          <p:nvPr userDrawn="1"/>
        </p:nvSpPr>
        <p:spPr bwMode="auto">
          <a:xfrm>
            <a:off x="5878513" y="115888"/>
            <a:ext cx="5762625" cy="366712"/>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r"/>
            <a:r>
              <a:rPr lang="zh-CN" altLang="en-US" sz="1800" smtClean="0">
                <a:solidFill>
                  <a:schemeClr val="bg1"/>
                </a:solidFill>
                <a:ea typeface="微软雅黑" panose="020b0503020204020204" pitchFamily="34" charset="-122"/>
                <a:cs typeface="Times New Roman" panose="02020603050405020304" pitchFamily="18" charset="0"/>
              </a:rPr>
              <a:t>第</a:t>
            </a:r>
            <a:r>
              <a:rPr lang="en-US" altLang="zh-CN" sz="1800" smtClean="0">
                <a:solidFill>
                  <a:schemeClr val="bg1"/>
                </a:solidFill>
                <a:ea typeface="微软雅黑" panose="020b0503020204020204" pitchFamily="34" charset="-122"/>
                <a:cs typeface="Times New Roman" panose="02020603050405020304" pitchFamily="18" charset="0"/>
              </a:rPr>
              <a:t>2</a:t>
            </a:r>
            <a:r>
              <a:rPr lang="zh-CN" altLang="en-US" sz="1800" smtClean="0">
                <a:solidFill>
                  <a:schemeClr val="bg1"/>
                </a:solidFill>
                <a:ea typeface="微软雅黑" panose="020b0503020204020204" pitchFamily="34" charset="-122"/>
                <a:cs typeface="Times New Roman" panose="02020603050405020304" pitchFamily="18" charset="0"/>
              </a:rPr>
              <a:t>章　细胞工程</a:t>
            </a:r>
            <a:endParaRPr lang="zh-CN" altLang="en-US" sz="1800">
              <a:solidFill>
                <a:schemeClr val="bg1"/>
              </a:solidFill>
              <a:ea typeface="微软雅黑" panose="020b0503020204020204" pitchFamily="34" charset="-122"/>
              <a:cs typeface="Times New Roman" panose="02020603050405020304" pitchFamily="18" charset="0"/>
            </a:endParaRPr>
          </a:p>
        </p:txBody>
      </p:sp>
      <p:sp>
        <p:nvSpPr>
          <p:cNvPr id="12" name="Text Box 56"/>
          <p:cNvSpPr txBox="1">
            <a:spLocks noChangeArrowheads="1"/>
          </p:cNvSpPr>
          <p:nvPr userDrawn="1"/>
        </p:nvSpPr>
        <p:spPr bwMode="auto">
          <a:xfrm>
            <a:off x="1990750" y="92075"/>
            <a:ext cx="4175125" cy="396875"/>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l" fontAlgn="ctr"/>
            <a:r>
              <a:rPr lang="zh-CN" altLang="en-US" sz="2000" b="1" smtClean="0">
                <a:solidFill>
                  <a:schemeClr val="bg1"/>
                </a:solidFill>
                <a:latin typeface="+mj-lt"/>
                <a:ea typeface="楷体" panose="02010609060101010101" pitchFamily="49" charset="-122"/>
                <a:cs typeface="Times New Roman" panose="02020603050405020304" pitchFamily="18" charset="0"/>
              </a:rPr>
              <a:t>生物学　选择性必修</a:t>
            </a:r>
            <a:r>
              <a:rPr lang="en-US" altLang="zh-CN" sz="2000" b="1" smtClean="0">
                <a:solidFill>
                  <a:schemeClr val="bg1"/>
                </a:solidFill>
                <a:latin typeface="+mj-lt"/>
                <a:ea typeface="楷体" panose="02010609060101010101" pitchFamily="49" charset="-122"/>
                <a:cs typeface="Times New Roman" panose="02020603050405020304" pitchFamily="18" charset="0"/>
              </a:rPr>
              <a:t>3</a:t>
            </a:r>
            <a:r>
              <a:rPr lang="zh-CN" altLang="en-US" sz="2000" b="1" smtClean="0">
                <a:solidFill>
                  <a:schemeClr val="bg1"/>
                </a:solidFill>
                <a:latin typeface="+mj-lt"/>
                <a:ea typeface="楷体" panose="02010609060101010101" pitchFamily="49" charset="-122"/>
                <a:cs typeface="Times New Roman" panose="02020603050405020304" pitchFamily="18" charset="0"/>
              </a:rPr>
              <a:t>　配人教版</a:t>
            </a:r>
            <a:endParaRPr lang="zh-CN" altLang="en-US" sz="2000" b="1">
              <a:solidFill>
                <a:schemeClr val="bg1"/>
              </a:solidFill>
              <a:latin typeface="+mj-lt"/>
              <a:ea typeface="楷体" panose="02010609060101010101" pitchFamily="49" charset="-122"/>
              <a:cs typeface="Times New Roman" panose="02020603050405020304" pitchFamily="18" charset="0"/>
            </a:endParaRPr>
          </a:p>
        </p:txBody>
      </p:sp>
      <p:pic>
        <p:nvPicPr>
          <p:cNvPr id="13" name="Picture 60" descr="图片3"/>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11639550" y="0"/>
            <a:ext cx="447675" cy="557213"/>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E:\收集素材\！！制作样品\全优\全优·新教材做样\图片2.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2455345" y="6383080"/>
            <a:ext cx="2035175" cy="474663"/>
          </a:xfrm>
          <a:prstGeom prst="rect">
            <a:avLst/>
          </a:prstGeom>
          <a:noFill/>
          <a:extLst>
            <a:ext uri="{909E8E84-426E-40DD-AFC4-6F175D3DCCD1}">
              <a14:hiddenFill xmlns:a14="http://schemas.microsoft.com/office/drawing/2010/main">
                <a:solidFill>
                  <a:srgbClr val="FFFFFF"/>
                </a:solidFill>
              </a14:hiddenFill>
            </a:ext>
          </a:extLst>
        </p:spPr>
      </p:pic>
      <p:sp>
        <p:nvSpPr>
          <p:cNvPr id="20" name="Text Box 75">
            <a:hlinkClick r:id="rId3" action="ppaction://hlinksldjump"/>
          </p:cNvPr>
          <p:cNvSpPr txBox="1">
            <a:spLocks noChangeArrowheads="1"/>
          </p:cNvSpPr>
          <p:nvPr userDrawn="1"/>
        </p:nvSpPr>
        <p:spPr bwMode="auto">
          <a:xfrm>
            <a:off x="2636965" y="6447924"/>
            <a:ext cx="1665288" cy="2746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1200" smtClean="0">
                <a:solidFill>
                  <a:schemeClr val="tx1"/>
                </a:solidFill>
                <a:ea typeface="微软雅黑" panose="020b0503020204020204" pitchFamily="34" charset="-122"/>
              </a:rPr>
              <a:t>课前</a:t>
            </a:r>
            <a:r>
              <a:rPr lang="en-US" altLang="zh-CN" sz="1200" smtClean="0">
                <a:solidFill>
                  <a:schemeClr val="tx1"/>
                </a:solidFill>
                <a:latin typeface="+mj-ea"/>
                <a:ea typeface="+mj-ea"/>
              </a:rPr>
              <a:t>·</a:t>
            </a:r>
            <a:r>
              <a:rPr lang="zh-CN" altLang="en-US" sz="1200" smtClean="0">
                <a:solidFill>
                  <a:schemeClr val="tx1"/>
                </a:solidFill>
                <a:ea typeface="微软雅黑" panose="020b0503020204020204" pitchFamily="34" charset="-122"/>
              </a:rPr>
              <a:t>新知导学</a:t>
            </a:r>
            <a:endParaRPr lang="zh-CN" altLang="en-US" sz="1200">
              <a:solidFill>
                <a:schemeClr val="tx1"/>
              </a:solidFill>
              <a:ea typeface="微软雅黑" panose="020b0503020204020204" pitchFamily="34" charset="-122"/>
            </a:endParaRPr>
          </a:p>
        </p:txBody>
      </p:sp>
      <p:pic>
        <p:nvPicPr>
          <p:cNvPr id="15" name="Picture 2" descr="E:\收集素材\！！制作样品\全优\全优·新教材做样\图片2.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4327553" y="6383080"/>
            <a:ext cx="2035175" cy="474663"/>
          </a:xfrm>
          <a:prstGeom prst="rect">
            <a:avLst/>
          </a:prstGeom>
          <a:noFill/>
          <a:extLst>
            <a:ext uri="{909E8E84-426E-40DD-AFC4-6F175D3DCCD1}">
              <a14:hiddenFill xmlns:a14="http://schemas.microsoft.com/office/drawing/2010/main">
                <a:solidFill>
                  <a:srgbClr val="FFFFFF"/>
                </a:solidFill>
              </a14:hiddenFill>
            </a:ext>
          </a:extLst>
        </p:spPr>
      </p:pic>
      <p:sp>
        <p:nvSpPr>
          <p:cNvPr id="16" name="Text Box 75">
            <a:hlinkClick r:id="rId4" action="ppaction://hlinksldjump"/>
          </p:cNvPr>
          <p:cNvSpPr txBox="1">
            <a:spLocks noChangeArrowheads="1"/>
          </p:cNvSpPr>
          <p:nvPr userDrawn="1"/>
        </p:nvSpPr>
        <p:spPr bwMode="auto">
          <a:xfrm>
            <a:off x="4509173" y="6447924"/>
            <a:ext cx="1665288" cy="2746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1200" smtClean="0">
                <a:solidFill>
                  <a:schemeClr val="tx1"/>
                </a:solidFill>
                <a:ea typeface="微软雅黑" panose="020b0503020204020204" pitchFamily="34" charset="-122"/>
              </a:rPr>
              <a:t>课堂</a:t>
            </a:r>
            <a:r>
              <a:rPr lang="en-US" altLang="zh-CN" sz="1200" smtClean="0">
                <a:solidFill>
                  <a:schemeClr val="tx1"/>
                </a:solidFill>
                <a:latin typeface="+mj-ea"/>
                <a:ea typeface="+mj-ea"/>
              </a:rPr>
              <a:t>·</a:t>
            </a:r>
            <a:r>
              <a:rPr lang="zh-CN" altLang="en-US" sz="1200" smtClean="0">
                <a:solidFill>
                  <a:schemeClr val="tx1"/>
                </a:solidFill>
                <a:ea typeface="微软雅黑" panose="020b0503020204020204" pitchFamily="34" charset="-122"/>
              </a:rPr>
              <a:t>重难探究</a:t>
            </a:r>
            <a:endParaRPr lang="zh-CN" altLang="en-US" sz="1200" smtClean="0">
              <a:solidFill>
                <a:schemeClr val="tx1"/>
              </a:solidFill>
              <a:ea typeface="微软雅黑" panose="020b0503020204020204" pitchFamily="34" charset="-122"/>
            </a:endParaRPr>
          </a:p>
        </p:txBody>
      </p:sp>
      <p:pic>
        <p:nvPicPr>
          <p:cNvPr id="17" name="Picture 2" descr="E:\收集素材\！！制作样品\全优\全优·新教材做样\图片2.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6208709" y="6383080"/>
            <a:ext cx="2035175" cy="474663"/>
          </a:xfrm>
          <a:prstGeom prst="rect">
            <a:avLst/>
          </a:prstGeom>
          <a:noFill/>
          <a:extLst>
            <a:ext uri="{909E8E84-426E-40DD-AFC4-6F175D3DCCD1}">
              <a14:hiddenFill xmlns:a14="http://schemas.microsoft.com/office/drawing/2010/main">
                <a:solidFill>
                  <a:srgbClr val="FFFFFF"/>
                </a:solidFill>
              </a14:hiddenFill>
            </a:ext>
          </a:extLst>
        </p:spPr>
      </p:pic>
      <p:sp>
        <p:nvSpPr>
          <p:cNvPr id="18" name="Text Box 75">
            <a:hlinkClick action="ppaction://hlinksldjump?num=34"/>
          </p:cNvPr>
          <p:cNvSpPr txBox="1">
            <a:spLocks noChangeArrowheads="1"/>
          </p:cNvSpPr>
          <p:nvPr userDrawn="1"/>
        </p:nvSpPr>
        <p:spPr bwMode="auto">
          <a:xfrm>
            <a:off x="6390329" y="6447924"/>
            <a:ext cx="1665288" cy="2746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1200" smtClean="0">
                <a:solidFill>
                  <a:schemeClr val="tx1"/>
                </a:solidFill>
                <a:ea typeface="微软雅黑" panose="020b0503020204020204" pitchFamily="34" charset="-122"/>
              </a:rPr>
              <a:t>课堂</a:t>
            </a:r>
            <a:r>
              <a:rPr lang="en-US" altLang="zh-CN" sz="1200" smtClean="0">
                <a:solidFill>
                  <a:schemeClr val="tx1"/>
                </a:solidFill>
                <a:latin typeface="+mj-ea"/>
                <a:ea typeface="+mj-ea"/>
              </a:rPr>
              <a:t>·</a:t>
            </a:r>
            <a:r>
              <a:rPr lang="zh-CN" altLang="en-US" sz="1200" smtClean="0">
                <a:solidFill>
                  <a:schemeClr val="tx1"/>
                </a:solidFill>
                <a:ea typeface="微软雅黑" panose="020b0503020204020204" pitchFamily="34" charset="-122"/>
              </a:rPr>
              <a:t>延伸提分</a:t>
            </a:r>
            <a:endParaRPr lang="zh-CN" altLang="en-US" sz="1200">
              <a:solidFill>
                <a:schemeClr val="tx1"/>
              </a:solidFill>
              <a:ea typeface="微软雅黑" panose="020b0503020204020204" pitchFamily="34" charset="-122"/>
            </a:endParaRPr>
          </a:p>
        </p:txBody>
      </p:sp>
      <p:pic>
        <p:nvPicPr>
          <p:cNvPr id="19" name="Picture 2" descr="E:\收集素材\！！制作样品\全优\全优·新教材做样\图片2.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8071969" y="6383080"/>
            <a:ext cx="2035175" cy="474663"/>
          </a:xfrm>
          <a:prstGeom prst="rect">
            <a:avLst/>
          </a:prstGeom>
          <a:noFill/>
          <a:extLst>
            <a:ext uri="{909E8E84-426E-40DD-AFC4-6F175D3DCCD1}">
              <a14:hiddenFill xmlns:a14="http://schemas.microsoft.com/office/drawing/2010/main">
                <a:solidFill>
                  <a:srgbClr val="FFFFFF"/>
                </a:solidFill>
              </a14:hiddenFill>
            </a:ext>
          </a:extLst>
        </p:spPr>
      </p:pic>
      <p:sp>
        <p:nvSpPr>
          <p:cNvPr id="21" name="Text Box 75">
            <a:hlinkClick action="ppaction://hlinksldjump?num=44"/>
          </p:cNvPr>
          <p:cNvSpPr txBox="1">
            <a:spLocks noChangeArrowheads="1"/>
          </p:cNvSpPr>
          <p:nvPr userDrawn="1"/>
        </p:nvSpPr>
        <p:spPr bwMode="auto">
          <a:xfrm>
            <a:off x="8253589" y="6447924"/>
            <a:ext cx="1665288" cy="2746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1200" smtClean="0">
                <a:solidFill>
                  <a:schemeClr val="tx1"/>
                </a:solidFill>
                <a:ea typeface="微软雅黑" panose="020b0503020204020204" pitchFamily="34" charset="-122"/>
              </a:rPr>
              <a:t>小练</a:t>
            </a:r>
            <a:r>
              <a:rPr lang="en-US" altLang="zh-CN" sz="1200" smtClean="0">
                <a:solidFill>
                  <a:schemeClr val="tx1"/>
                </a:solidFill>
                <a:latin typeface="+mj-ea"/>
                <a:ea typeface="+mj-ea"/>
              </a:rPr>
              <a:t>·</a:t>
            </a:r>
            <a:r>
              <a:rPr lang="zh-CN" altLang="en-US" sz="1200" smtClean="0">
                <a:solidFill>
                  <a:schemeClr val="tx1"/>
                </a:solidFill>
                <a:ea typeface="微软雅黑" panose="020b0503020204020204" pitchFamily="34" charset="-122"/>
              </a:rPr>
              <a:t>素养达成</a:t>
            </a:r>
            <a:endParaRPr lang="zh-CN" altLang="en-US" sz="1200">
              <a:solidFill>
                <a:schemeClr val="tx1"/>
              </a:solidFill>
              <a:ea typeface="微软雅黑" panose="020b0503020204020204" pitchFamily="34" charset="-122"/>
            </a:endParaRPr>
          </a:p>
        </p:txBody>
      </p:sp>
      <p:pic>
        <p:nvPicPr>
          <p:cNvPr id="22" name="Picture 2" descr="E:\收集素材\！！制作样品\全优\全优·新教材做样\图片2.png"/>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9964687" y="6383080"/>
            <a:ext cx="2035175" cy="474663"/>
          </a:xfrm>
          <a:prstGeom prst="rect">
            <a:avLst/>
          </a:prstGeom>
          <a:noFill/>
          <a:extLst>
            <a:ext uri="{909E8E84-426E-40DD-AFC4-6F175D3DCCD1}">
              <a14:hiddenFill xmlns:a14="http://schemas.microsoft.com/office/drawing/2010/main">
                <a:solidFill>
                  <a:srgbClr val="FFFFFF"/>
                </a:solidFill>
              </a14:hiddenFill>
            </a:ext>
          </a:extLst>
        </p:spPr>
      </p:pic>
      <p:sp>
        <p:nvSpPr>
          <p:cNvPr id="23" name="Text Box 75">
            <a:hlinkClick r:id="rId5" action="ppaction://hlinksldjump"/>
          </p:cNvPr>
          <p:cNvSpPr txBox="1">
            <a:spLocks noChangeArrowheads="1"/>
          </p:cNvSpPr>
          <p:nvPr userDrawn="1"/>
        </p:nvSpPr>
        <p:spPr bwMode="auto">
          <a:xfrm>
            <a:off x="10146307" y="6447924"/>
            <a:ext cx="1665288" cy="274637"/>
          </a:xfrm>
          <a:prstGeom prst="rect">
            <a:avLst/>
          </a:prstGeom>
          <a:noFill/>
          <a:ln>
            <a:noFill/>
          </a:ln>
          <a:effectLst/>
          <a:extLst>
            <a:ext uri="{909E8E84-426E-40DD-AFC4-6F175D3DCCD1}">
              <a14:hiddenFill xmlns:a14="http://schemas.microsoft.com/office/drawing/2010/main">
                <a:solidFill>
                  <a:schemeClr val="bg1"/>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1200" smtClean="0">
                <a:solidFill>
                  <a:schemeClr val="tx1"/>
                </a:solidFill>
                <a:ea typeface="微软雅黑" panose="020b0503020204020204" pitchFamily="34" charset="-122"/>
              </a:rPr>
              <a:t>课后提能集训</a:t>
            </a:r>
            <a:endParaRPr lang="zh-CN" altLang="en-US" sz="1200">
              <a:solidFill>
                <a:schemeClr val="tx1"/>
              </a:solidFill>
              <a:ea typeface="微软雅黑" panose="020b0503020204020204" pitchFamily="34" charset="-122"/>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2" name="Picture 2" descr="谢谢观赏"/>
          <p:cNvPicPr>
            <a:picLocks noChangeAspect="1" noChangeArrowheads="1"/>
          </p:cNvPicPr>
          <p:nvPr userDrawn="1"/>
        </p:nvPicPr>
        <p:blipFill>
          <a:blip r:embed="rId1">
            <a:extLst>
              <a:ext uri="{28A0092B-C50C-407E-A947-70E740481C1C}">
                <a14:useLocalDpi xmlns:a14="http://schemas.microsoft.com/office/drawing/2010/main" val="0"/>
              </a:ext>
            </a:extLst>
          </a:blip>
          <a:stretch>
            <a:fillRect/>
          </a:stretch>
        </p:blipFill>
        <p:spPr bwMode="auto">
          <a:xfrm>
            <a:off x="0" y="385763"/>
            <a:ext cx="12203113" cy="6484937"/>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file:///D:\qq&#25991;&#20214;\712321467\Image\C2C\Image2\%7b75232B38-A165-1FB7-499C-2E1C792CACB5%7d.png" TargetMode="External" /><Relationship Id="rId5" Type="http://schemas.openxmlformats.org/officeDocument/2006/relationships/image" Target="../media/image6.png" /><Relationship Id="rId6" Type="http://schemas.openxmlformats.org/officeDocument/2006/relationships/image" Target="../media/image7.jpeg" /><Relationship Id="rId7"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6"/>
          <a:stretch>
            <a:fillRect/>
          </a:stretch>
        </a:blipFill>
        <a:effectLst/>
      </p:bgPr>
    </p:bg>
    <p:spTree>
      <p:nvGrpSpPr>
        <p:cNvPr id="1" name=""/>
        <p:cNvGrpSpPr/>
        <p:nvPr/>
      </p:nvGrpSpPr>
      <p:grpSpPr>
        <a:xfrm>
          <a:off x="0" y="0"/>
          <a:ext cx="0" cy="0"/>
        </a:xfrm>
      </p:grpSpPr>
      <p:sp>
        <p:nvSpPr>
          <p:cNvPr id="2" name="标题占位符 1"/>
          <p:cNvSpPr>
            <a:spLocks noGrp="1"/>
          </p:cNvSpPr>
          <p:nvPr>
            <p:ph type="title"/>
          </p:nvPr>
        </p:nvSpPr>
        <p:spPr>
          <a:xfrm>
            <a:off x="609521" y="274701"/>
            <a:ext cx="10971372" cy="1143265"/>
          </a:xfrm>
          <a:prstGeom prst="rect">
            <a:avLst/>
          </a:prstGeom>
        </p:spPr>
        <p:txBody>
          <a:bodyPr vert="horz" lIns="108850" tIns="54425" rIns="108850" bIns="54425"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609521" y="1600571"/>
            <a:ext cx="10971372" cy="4527011"/>
          </a:xfrm>
          <a:prstGeom prst="rect">
            <a:avLst/>
          </a:prstGeom>
        </p:spPr>
        <p:txBody>
          <a:bodyPr vert="horz" lIns="108850" tIns="54425" rIns="108850" bIns="54425" rtlCol="0">
            <a:normAutofit/>
          </a:bodyPr>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pic>
        <p:nvPicPr>
          <p:cNvPr id="4" name="图片 1073743875" descr="学科网 zxxk.com" title=""/>
          <p:cNvPicPr>
            <a:picLocks noChangeAspect="1"/>
          </p:cNvPicPr>
          <p:nvPr/>
        </p:nvPicPr>
        <p:blipFill>
          <a:blip r:embed="rId5" r:link="rId4"/>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Lst>
  <p:transition/>
  <p:timing/>
  <p:txStyles>
    <p:titleStyle>
      <a:lvl1pPr algn="ctr" defTabSz="1088390" rtl="0" eaLnBrk="1" latinLnBrk="0" hangingPunct="1">
        <a:spcBef>
          <a:spcPct val="0"/>
        </a:spcBef>
        <a:buNone/>
        <a:defRPr sz="5200" kern="1200">
          <a:solidFill>
            <a:schemeClr val="tx1"/>
          </a:solidFill>
          <a:latin typeface="+mj-lt"/>
          <a:ea typeface="+mj-ea"/>
          <a:cs typeface="+mj-cs"/>
        </a:defRPr>
      </a:lvl1pPr>
    </p:titleStyle>
    <p:bodyStyle>
      <a:lvl1pPr marL="408305" indent="-408305" algn="l" defTabSz="1088390" rtl="0" eaLnBrk="1" latinLnBrk="0" hangingPunct="1">
        <a:spcBef>
          <a:spcPct val="20000"/>
        </a:spcBef>
        <a:buFont typeface="Arial" pitchFamily="34" charset="0"/>
        <a:buChar char="•"/>
        <a:defRPr sz="3800" kern="1200">
          <a:solidFill>
            <a:schemeClr val="tx1"/>
          </a:solidFill>
          <a:latin typeface="+mn-lt"/>
          <a:ea typeface="+mn-ea"/>
          <a:cs typeface="+mn-cs"/>
        </a:defRPr>
      </a:lvl1pPr>
      <a:lvl2pPr marL="884555" indent="-340360" algn="l" defTabSz="1088390" rtl="0" eaLnBrk="1" latinLnBrk="0" hangingPunct="1">
        <a:spcBef>
          <a:spcPct val="20000"/>
        </a:spcBef>
        <a:buFont typeface="Arial" pitchFamily="34" charset="0"/>
        <a:buChar char="–"/>
        <a:defRPr sz="3300" kern="1200">
          <a:solidFill>
            <a:schemeClr val="tx1"/>
          </a:solidFill>
          <a:latin typeface="+mn-lt"/>
          <a:ea typeface="+mn-ea"/>
          <a:cs typeface="+mn-cs"/>
        </a:defRPr>
      </a:lvl2pPr>
      <a:lvl3pPr marL="1360805" indent="-272415" algn="l" defTabSz="1088390" rtl="0" eaLnBrk="1" latinLnBrk="0" hangingPunct="1">
        <a:spcBef>
          <a:spcPct val="20000"/>
        </a:spcBef>
        <a:buFont typeface="Arial" pitchFamily="34" charset="0"/>
        <a:buChar char="•"/>
        <a:defRPr sz="2900" kern="1200">
          <a:solidFill>
            <a:schemeClr val="tx1"/>
          </a:solidFill>
          <a:latin typeface="+mn-lt"/>
          <a:ea typeface="+mn-ea"/>
          <a:cs typeface="+mn-cs"/>
        </a:defRPr>
      </a:lvl3pPr>
      <a:lvl4pPr marL="190500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4pPr>
      <a:lvl5pPr marL="244919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p:bodyStyle>
    <p:other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8.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0.tiff"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tiff"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3.tiff"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tiff"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4.tiff"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5.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2.tiff"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9.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6.tiff" /><Relationship Id="rId3" Type="http://schemas.openxmlformats.org/officeDocument/2006/relationships/image" Target="../media/image17.tiff"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18.tiff"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oleObject" Target="../embeddings/oleObject1.bin" TargetMode="Internal" /><Relationship Id="rId3" Type="http://schemas.openxmlformats.org/officeDocument/2006/relationships/image" Target="../media/image19.emf" /><Relationship Id="rId4" Type="http://schemas.openxmlformats.org/officeDocument/2006/relationships/vmlDrawing" Target="../drawings/vmlDrawing1.v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NULL" TargetMode="External" /><Relationship Id="rId3" Type="http://schemas.openxmlformats.org/officeDocument/2006/relationships/image" Target="../media/image20.png"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7153050061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标题 1" title=""/>
          <p:cNvSpPr>
            <a:spLocks noGrp="1"/>
          </p:cNvSpPr>
          <p:nvPr>
            <p:ph type="ctrTitle"/>
          </p:nvPr>
        </p:nvSpPr>
        <p:spPr>
          <a:xfrm>
            <a:off x="262558" y="549474"/>
            <a:ext cx="11711831" cy="963239"/>
          </a:xfrm>
        </p:spPr>
        <p:txBody>
          <a:bodyPr>
            <a:noAutofit/>
          </a:bodyPr>
          <a:lstStyle/>
          <a:p>
            <a:pPr algn="l">
              <a:lnSpc>
                <a:spcPct val="150000"/>
              </a:lnSpc>
            </a:pPr>
            <a:r>
              <a:rPr lang="zh-CN" altLang="en-US" sz="4800" smtClean="0">
                <a:solidFill>
                  <a:schemeClr val="tx1"/>
                </a:solidFill>
                <a:latin typeface="方正综艺_GBK" pitchFamily="65" charset="-122"/>
                <a:ea typeface="方正综艺_GBK" pitchFamily="65" charset="-122"/>
              </a:rPr>
              <a:t>第</a:t>
            </a:r>
            <a:r>
              <a:rPr lang="en-US" altLang="zh-CN" sz="4800" smtClean="0">
                <a:solidFill>
                  <a:schemeClr val="tx1"/>
                </a:solidFill>
                <a:latin typeface="方正综艺_GBK" pitchFamily="65" charset="-122"/>
                <a:ea typeface="方正综艺_GBK" pitchFamily="65" charset="-122"/>
              </a:rPr>
              <a:t>2</a:t>
            </a:r>
            <a:r>
              <a:rPr lang="zh-CN" altLang="en-US" sz="4800" smtClean="0">
                <a:solidFill>
                  <a:schemeClr val="tx1"/>
                </a:solidFill>
                <a:latin typeface="方正综艺_GBK" pitchFamily="65" charset="-122"/>
                <a:ea typeface="方正综艺_GBK" pitchFamily="65" charset="-122"/>
              </a:rPr>
              <a:t>章　细胞工程</a:t>
            </a:r>
            <a:endParaRPr lang="zh-CN" altLang="en-US" sz="4800" smtClean="0">
              <a:solidFill>
                <a:schemeClr val="tx1"/>
              </a:solidFill>
              <a:latin typeface="方正综艺_GBK" pitchFamily="65" charset="-122"/>
              <a:ea typeface="方正综艺_GBK" pitchFamily="65" charset="-122"/>
            </a:endParaRPr>
          </a:p>
        </p:txBody>
      </p:sp>
      <p:sp>
        <p:nvSpPr>
          <p:cNvPr id="3" name="副标题 2" title=""/>
          <p:cNvSpPr>
            <a:spLocks noGrp="1"/>
          </p:cNvSpPr>
          <p:nvPr>
            <p:ph type="subTitle" idx="1"/>
          </p:nvPr>
        </p:nvSpPr>
        <p:spPr>
          <a:xfrm>
            <a:off x="118542" y="2061642"/>
            <a:ext cx="11881320" cy="792088"/>
          </a:xfrm>
        </p:spPr>
        <p:txBody>
          <a:bodyPr>
            <a:noAutofit/>
          </a:bodyPr>
          <a:lstStyle/>
          <a:p>
            <a:pPr indent="266700">
              <a:spcAft>
                <a:spcPct val="0"/>
              </a:spcAft>
            </a:pPr>
            <a:r>
              <a:rPr lang="zh-CN" altLang="en-US" sz="4400" kern="100" smtClean="0">
                <a:solidFill>
                  <a:schemeClr val="tx1"/>
                </a:solidFill>
                <a:latin typeface="+mj-lt"/>
                <a:ea typeface="黑体" panose="02010600030101010101" pitchFamily="2" charset="-122"/>
                <a:cs typeface="Times New Roman" panose="02020603050405020304"/>
              </a:rPr>
              <a:t>第</a:t>
            </a:r>
            <a:r>
              <a:rPr lang="en-US" altLang="zh-CN" sz="4400" kern="100" smtClean="0">
                <a:solidFill>
                  <a:schemeClr val="tx1"/>
                </a:solidFill>
                <a:latin typeface="+mj-lt"/>
                <a:ea typeface="黑体" panose="02010600030101010101" pitchFamily="2" charset="-122"/>
                <a:cs typeface="Times New Roman" panose="02020603050405020304"/>
              </a:rPr>
              <a:t>1</a:t>
            </a:r>
            <a:r>
              <a:rPr lang="zh-CN" altLang="en-US" sz="4400" kern="100" smtClean="0">
                <a:solidFill>
                  <a:schemeClr val="tx1"/>
                </a:solidFill>
                <a:latin typeface="+mj-lt"/>
                <a:ea typeface="黑体" panose="02010600030101010101" pitchFamily="2" charset="-122"/>
                <a:cs typeface="Times New Roman" panose="02020603050405020304"/>
              </a:rPr>
              <a:t>节　植物细胞工程</a:t>
            </a:r>
            <a:endParaRPr lang="zh-CN" altLang="en-US" sz="4400" kern="100" smtClean="0">
              <a:solidFill>
                <a:schemeClr val="tx1"/>
              </a:solidFill>
              <a:effectLst/>
              <a:latin typeface="+mj-lt"/>
              <a:ea typeface="黑体" panose="02010600030101010101" pitchFamily="2" charset="-122"/>
              <a:cs typeface="Times New Roman" panose="02020603050405020304"/>
            </a:endParaRPr>
          </a:p>
        </p:txBody>
      </p:sp>
      <p:sp>
        <p:nvSpPr>
          <p:cNvPr id="6" name="副标题 2" title=""/>
          <p:cNvSpPr txBox="1"/>
          <p:nvPr/>
        </p:nvSpPr>
        <p:spPr>
          <a:xfrm>
            <a:off x="118542" y="3330650"/>
            <a:ext cx="11881320" cy="792088"/>
          </a:xfrm>
          <a:prstGeom prst="rect">
            <a:avLst/>
          </a:prstGeom>
        </p:spPr>
        <p:txBody>
          <a:bodyPr vert="horz" lIns="108850" tIns="54425" rIns="108850" bIns="54425" rtlCol="0">
            <a:noAutofit/>
          </a:bodyPr>
          <a:lstStyle>
            <a:defPPr>
              <a:defRPr lang="zh-CN"/>
            </a:defPPr>
            <a:lvl1pPr marL="0" indent="0" algn="ctr" defTabSz="1088390" rtl="0" eaLnBrk="1" latinLnBrk="0" hangingPunct="1">
              <a:spcBef>
                <a:spcPct val="20000"/>
              </a:spcBef>
              <a:buFont typeface="Arial" pitchFamily="34" charset="0"/>
              <a:buNone/>
              <a:defRPr sz="3800" kern="1200">
                <a:solidFill>
                  <a:schemeClr val="tx1">
                    <a:tint val="75000"/>
                  </a:schemeClr>
                </a:solidFill>
                <a:latin typeface="+mn-lt"/>
                <a:ea typeface="+mn-ea"/>
                <a:cs typeface="+mn-cs"/>
              </a:defRPr>
            </a:lvl1pPr>
            <a:lvl2pPr marL="544195" indent="0" algn="ctr" defTabSz="1088390" rtl="0" eaLnBrk="1" latinLnBrk="0" hangingPunct="1">
              <a:spcBef>
                <a:spcPct val="20000"/>
              </a:spcBef>
              <a:buFont typeface="Arial" pitchFamily="34" charset="0"/>
              <a:buNone/>
              <a:defRPr sz="3300" kern="1200">
                <a:solidFill>
                  <a:schemeClr val="tx1">
                    <a:tint val="75000"/>
                  </a:schemeClr>
                </a:solidFill>
                <a:latin typeface="+mn-lt"/>
                <a:ea typeface="+mn-ea"/>
                <a:cs typeface="+mn-cs"/>
              </a:defRPr>
            </a:lvl2pPr>
            <a:lvl3pPr marL="1088390" indent="0" algn="ctr" defTabSz="1088390" rtl="0" eaLnBrk="1" latinLnBrk="0" hangingPunct="1">
              <a:spcBef>
                <a:spcPct val="20000"/>
              </a:spcBef>
              <a:buFont typeface="Arial" pitchFamily="34" charset="0"/>
              <a:buNone/>
              <a:defRPr sz="2900" kern="1200">
                <a:solidFill>
                  <a:schemeClr val="tx1">
                    <a:tint val="75000"/>
                  </a:schemeClr>
                </a:solidFill>
                <a:latin typeface="+mn-lt"/>
                <a:ea typeface="+mn-ea"/>
                <a:cs typeface="+mn-cs"/>
              </a:defRPr>
            </a:lvl3pPr>
            <a:lvl4pPr marL="163258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4pPr>
            <a:lvl5pPr marL="2176780"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5pPr>
            <a:lvl6pPr marL="272097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6pPr>
            <a:lvl7pPr marL="326580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7pPr>
            <a:lvl8pPr marL="3810000"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8pPr>
            <a:lvl9pPr marL="4354195" indent="0" algn="ctr" defTabSz="1088390" rtl="0" eaLnBrk="1" latinLnBrk="0" hangingPunct="1">
              <a:spcBef>
                <a:spcPct val="20000"/>
              </a:spcBef>
              <a:buFont typeface="Arial" pitchFamily="34" charset="0"/>
              <a:buNone/>
              <a:defRPr sz="2400" kern="1200">
                <a:solidFill>
                  <a:schemeClr val="tx1">
                    <a:tint val="75000"/>
                  </a:schemeClr>
                </a:solidFill>
                <a:latin typeface="+mn-lt"/>
                <a:ea typeface="+mn-ea"/>
                <a:cs typeface="+mn-cs"/>
              </a:defRPr>
            </a:lvl9pPr>
          </a:lstStyle>
          <a:p>
            <a:pPr indent="266700"/>
            <a:r>
              <a:rPr lang="zh-CN" altLang="en-US" sz="4000" kern="100" smtClean="0">
                <a:solidFill>
                  <a:schemeClr val="tx1"/>
                </a:solidFill>
                <a:latin typeface="方正小标宋_GBK" pitchFamily="65" charset="-122"/>
                <a:ea typeface="方正小标宋_GBK" pitchFamily="65" charset="-122"/>
                <a:cs typeface="Times New Roman" panose="02020603050405020304"/>
              </a:rPr>
              <a:t>二　植物细胞工程的应用</a:t>
            </a:r>
            <a:endParaRPr lang="zh-CN" altLang="en-US" sz="4000" kern="100" smtClean="0">
              <a:solidFill>
                <a:schemeClr val="tx1"/>
              </a:solidFill>
              <a:latin typeface="方正小标宋_GBK" pitchFamily="65" charset="-122"/>
              <a:ea typeface="方正小标宋_GBK" pitchFamily="65" charset="-122"/>
              <a:cs typeface="Times New Roman" panose="02020603050405020304"/>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4" name="表格 3" title=""/>
          <p:cNvGraphicFramePr>
            <a:graphicFrameLocks noGrp="1"/>
          </p:cNvGraphicFramePr>
          <p:nvPr/>
        </p:nvGraphicFramePr>
        <p:xfrm>
          <a:off x="406574" y="837506"/>
          <a:ext cx="11377264" cy="4768596"/>
        </p:xfrm>
        <a:graphic>
          <a:graphicData uri="http://schemas.openxmlformats.org/drawingml/2006/table">
            <a:tbl>
              <a:tblPr/>
              <a:tblGrid>
                <a:gridCol w="4752528"/>
                <a:gridCol w="6624736"/>
              </a:tblGrid>
              <a:tr h="586740">
                <a:tc>
                  <a:txBody>
                    <a:bodyPr vert="horz" wrap="square"/>
                    <a:lstStyle/>
                    <a:p>
                      <a:pPr algn="ctr">
                        <a:spcAft>
                          <a:spcPct val="0"/>
                        </a:spcAft>
                        <a:tabLst>
                          <a:tab pos="2743200"/>
                        </a:tabLst>
                      </a:pPr>
                      <a:r>
                        <a:rPr lang="zh-CN" altLang="zh-CN" sz="2800" b="1" kern="100" smtClean="0">
                          <a:effectLst/>
                          <a:latin typeface="+mn-lt"/>
                          <a:ea typeface="黑体" panose="02010600030101010101" pitchFamily="2" charset="-122"/>
                          <a:cs typeface="Times New Roman" panose="02020603050405020304"/>
                        </a:rPr>
                        <a:t>课标要点</a:t>
                      </a:r>
                      <a:endParaRPr lang="zh-CN" sz="2800" kern="100">
                        <a:effectLst/>
                        <a:latin typeface="宋体" panose="02010600030101010101" pitchFamily="2" charset="-122"/>
                        <a:ea typeface="Times New Roman" panose="02020603050405020304"/>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spcAft>
                          <a:spcPct val="0"/>
                        </a:spcAft>
                        <a:tabLst>
                          <a:tab pos="2743200"/>
                        </a:tabLst>
                      </a:pPr>
                      <a:r>
                        <a:rPr lang="zh-CN" sz="2800" b="1" kern="100">
                          <a:effectLst/>
                          <a:latin typeface="Times New Roman"/>
                          <a:ea typeface="黑体" panose="02010600030101010101" pitchFamily="2" charset="-122"/>
                          <a:cs typeface="Times New Roman" panose="02020603050405020304"/>
                        </a:rPr>
                        <a:t>学法指导</a:t>
                      </a:r>
                      <a:endParaRPr lang="zh-CN" sz="2800" kern="100">
                        <a:effectLst/>
                        <a:latin typeface="宋体" panose="02010600030101010101" pitchFamily="2" charset="-122"/>
                        <a:ea typeface="Times New Roman" panose="02020603050405020304"/>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97408">
                <a:tc>
                  <a:txBody>
                    <a:bodyPr vert="horz" wrap="square"/>
                    <a:lstStyle/>
                    <a:p>
                      <a:pPr algn="just">
                        <a:lnSpc>
                          <a:spcPct val="140000"/>
                        </a:lnSpc>
                        <a:spcAft>
                          <a:spcPct val="0"/>
                        </a:spcAft>
                        <a:tabLst>
                          <a:tab pos="5581015"/>
                          <a:tab pos="9541510"/>
                        </a:tabLst>
                      </a:pPr>
                      <a:r>
                        <a:rPr lang="en-US" sz="2800" b="1" kern="100">
                          <a:effectLst/>
                          <a:latin typeface="Times New Roman" panose="02020603050405020304" pitchFamily="18" charset="0"/>
                          <a:ea typeface="宋体" panose="02010600030101010101" pitchFamily="2" charset="-122"/>
                          <a:cs typeface="Courier New" panose="02070309020205020404" pitchFamily="49" charset="0"/>
                        </a:rPr>
                        <a:t>1</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．列举植物繁殖的新途径的应用实例</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p>
                      <a:pPr algn="just">
                        <a:lnSpc>
                          <a:spcPct val="140000"/>
                        </a:lnSpc>
                        <a:spcAft>
                          <a:spcPct val="0"/>
                        </a:spcAft>
                        <a:tabLst>
                          <a:tab pos="5581015"/>
                          <a:tab pos="9541510"/>
                        </a:tabLst>
                      </a:pPr>
                      <a:r>
                        <a:rPr lang="en-US" sz="2800" b="1" kern="100">
                          <a:effectLst/>
                          <a:latin typeface="Times New Roman" panose="02020603050405020304" pitchFamily="18" charset="0"/>
                          <a:ea typeface="宋体" panose="02010600030101010101" pitchFamily="2" charset="-122"/>
                          <a:cs typeface="Courier New" panose="02070309020205020404" pitchFamily="49" charset="0"/>
                        </a:rPr>
                        <a:t>2</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．阐述作物新品种培育的过程及优点</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p>
                      <a:pPr algn="just">
                        <a:lnSpc>
                          <a:spcPct val="140000"/>
                        </a:lnSpc>
                        <a:spcAft>
                          <a:spcPct val="0"/>
                        </a:spcAft>
                        <a:tabLst>
                          <a:tab pos="5581015"/>
                          <a:tab pos="9541510"/>
                        </a:tabLst>
                      </a:pPr>
                      <a:r>
                        <a:rPr lang="en-US" sz="2800" b="1" kern="100">
                          <a:effectLst/>
                          <a:latin typeface="Times New Roman" panose="02020603050405020304" pitchFamily="18" charset="0"/>
                          <a:ea typeface="宋体" panose="02010600030101010101" pitchFamily="2" charset="-122"/>
                          <a:cs typeface="Courier New" panose="02070309020205020404" pitchFamily="49" charset="0"/>
                        </a:rPr>
                        <a:t>3</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．举例说明细胞产物的工厂化生产的过程</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en-US" sz="2800" b="1" kern="100">
                          <a:effectLst/>
                          <a:latin typeface="Times New Roman" panose="02020603050405020304" pitchFamily="18" charset="0"/>
                          <a:ea typeface="宋体" panose="02010600030101010101" pitchFamily="2" charset="-122"/>
                          <a:cs typeface="Courier New" panose="02070309020205020404" pitchFamily="49" charset="0"/>
                        </a:rPr>
                        <a:t>1</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．结合具体实例，说明植物细胞工程在快速繁殖、作物脱毒等方面的应用</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p>
                      <a:pPr algn="just">
                        <a:lnSpc>
                          <a:spcPct val="140000"/>
                        </a:lnSpc>
                        <a:spcAft>
                          <a:spcPct val="0"/>
                        </a:spcAft>
                        <a:tabLst>
                          <a:tab pos="5581015"/>
                          <a:tab pos="9541510"/>
                        </a:tabLst>
                      </a:pPr>
                      <a:r>
                        <a:rPr lang="en-US" sz="2800" b="1" kern="100">
                          <a:effectLst/>
                          <a:latin typeface="Times New Roman" panose="02020603050405020304" pitchFamily="18" charset="0"/>
                          <a:ea typeface="宋体" panose="02010600030101010101" pitchFamily="2" charset="-122"/>
                          <a:cs typeface="Courier New" panose="02070309020205020404" pitchFamily="49" charset="0"/>
                        </a:rPr>
                        <a:t>2</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．结合必修</a:t>
                      </a:r>
                      <a:r>
                        <a:rPr lang="en-US" sz="2800" b="1" kern="100">
                          <a:effectLst/>
                          <a:latin typeface="Times New Roman" panose="02020603050405020304" pitchFamily="18" charset="0"/>
                          <a:ea typeface="宋体" panose="02010600030101010101" pitchFamily="2" charset="-122"/>
                          <a:cs typeface="Courier New" panose="02070309020205020404" pitchFamily="49" charset="0"/>
                        </a:rPr>
                        <a:t>2</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教材中的染色体变异和基因突变的原理来理解植物组织培养在培育作物新品种方面的应用</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p>
                      <a:pPr algn="just">
                        <a:lnSpc>
                          <a:spcPct val="140000"/>
                        </a:lnSpc>
                        <a:spcAft>
                          <a:spcPct val="0"/>
                        </a:spcAft>
                        <a:tabLst>
                          <a:tab pos="5581015"/>
                          <a:tab pos="9541510"/>
                        </a:tabLst>
                      </a:pPr>
                      <a:r>
                        <a:rPr lang="en-US" sz="2800" b="1" kern="100">
                          <a:effectLst/>
                          <a:latin typeface="Times New Roman" panose="02020603050405020304" pitchFamily="18" charset="0"/>
                          <a:ea typeface="宋体" panose="02010600030101010101" pitchFamily="2" charset="-122"/>
                          <a:cs typeface="Courier New" panose="02070309020205020404" pitchFamily="49" charset="0"/>
                        </a:rPr>
                        <a:t>3</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．结合植物组织培养的流程图，阐述细胞产物的工厂化生产的过程</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4" name="表格 3" title=""/>
          <p:cNvGraphicFramePr>
            <a:graphicFrameLocks noGrp="1"/>
          </p:cNvGraphicFramePr>
          <p:nvPr/>
        </p:nvGraphicFramePr>
        <p:xfrm>
          <a:off x="406574" y="787270"/>
          <a:ext cx="11377264" cy="5400600"/>
        </p:xfrm>
        <a:graphic>
          <a:graphicData uri="http://schemas.openxmlformats.org/drawingml/2006/table">
            <a:tbl>
              <a:tblPr/>
              <a:tblGrid>
                <a:gridCol w="11377264"/>
              </a:tblGrid>
              <a:tr h="586740">
                <a:tc>
                  <a:txBody>
                    <a:bodyPr vert="horz" wrap="square"/>
                    <a:lstStyle/>
                    <a:p>
                      <a:pPr algn="ctr">
                        <a:spcAft>
                          <a:spcPct val="0"/>
                        </a:spcAft>
                        <a:tabLst>
                          <a:tab pos="2743200"/>
                        </a:tabLst>
                      </a:pPr>
                      <a:r>
                        <a:rPr lang="zh-CN" altLang="en-US" sz="2800" b="1" kern="100" smtClean="0">
                          <a:effectLst/>
                          <a:latin typeface="Times New Roman"/>
                          <a:ea typeface="黑体" panose="02010600030101010101" pitchFamily="2" charset="-122"/>
                          <a:cs typeface="Times New Roman" panose="02020603050405020304"/>
                        </a:rPr>
                        <a:t>知识导图</a:t>
                      </a:r>
                      <a:endParaRPr lang="zh-CN" sz="2800" kern="100">
                        <a:effectLst/>
                        <a:latin typeface="宋体" panose="02010600030101010101" pitchFamily="2" charset="-122"/>
                        <a:ea typeface="Times New Roman" panose="02020603050405020304"/>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4813860">
                <a:tc>
                  <a:txBody>
                    <a:bodyPr vert="horz" wrap="square"/>
                    <a:lstStyle/>
                    <a:p>
                      <a:pPr algn="ctr">
                        <a:lnSpc>
                          <a:spcPct val="140000"/>
                        </a:lnSpc>
                        <a:spcAft>
                          <a:spcPct val="0"/>
                        </a:spcAft>
                        <a:tabLst>
                          <a:tab pos="2743200"/>
                        </a:tabLst>
                      </a:pPr>
                      <a:r>
                        <a:rPr lang="en-US" sz="2800" b="1" kern="100">
                          <a:effectLst/>
                          <a:latin typeface="Times New Roman"/>
                          <a:ea typeface="黑体" panose="02010600030101010101" pitchFamily="2" charset="-122"/>
                          <a:cs typeface="Courier New" panose="02070309020205020404"/>
                        </a:rPr>
                        <a:t> </a:t>
                      </a:r>
                      <a:endParaRPr lang="en-US" sz="2800" b="1" kern="100" smtClean="0">
                        <a:effectLst/>
                        <a:latin typeface="Times New Roman"/>
                        <a:ea typeface="黑体" panose="02010600030101010101" pitchFamily="2" charset="-122"/>
                        <a:cs typeface="Courier New" panose="02070309020205020404"/>
                      </a:endParaRPr>
                    </a:p>
                    <a:p>
                      <a:pPr algn="ctr">
                        <a:lnSpc>
                          <a:spcPct val="140000"/>
                        </a:lnSpc>
                        <a:spcAft>
                          <a:spcPct val="0"/>
                        </a:spcAft>
                        <a:tabLst>
                          <a:tab pos="2743200"/>
                        </a:tabLst>
                      </a:pPr>
                      <a:endParaRPr lang="zh-CN" sz="2800" kern="100">
                        <a:effectLst/>
                        <a:latin typeface="宋体" panose="02010600030101010101" pitchFamily="2" charset="-122"/>
                        <a:ea typeface="Times New Roman" panose="02020603050405020304"/>
                        <a:cs typeface="Courier New" panose="02070309020205020404"/>
                      </a:endParaRPr>
                    </a:p>
                    <a:p>
                      <a:pPr algn="ctr">
                        <a:lnSpc>
                          <a:spcPct val="140000"/>
                        </a:lnSpc>
                        <a:spcAft>
                          <a:spcPct val="0"/>
                        </a:spcAft>
                        <a:tabLst>
                          <a:tab pos="2743200"/>
                        </a:tabLst>
                      </a:pPr>
                      <a:r>
                        <a:rPr lang="en-US" sz="2800" b="1" kern="100">
                          <a:effectLst/>
                          <a:latin typeface="Times New Roman"/>
                          <a:ea typeface="黑体" panose="02010600030101010101" pitchFamily="2" charset="-122"/>
                          <a:cs typeface="Courier New" panose="02070309020205020404"/>
                        </a:rPr>
                        <a:t> </a:t>
                      </a:r>
                      <a:endParaRPr lang="zh-CN" sz="2800" kern="100">
                        <a:effectLst/>
                        <a:latin typeface="宋体" panose="02010600030101010101" pitchFamily="2" charset="-122"/>
                        <a:ea typeface="Times New Roman" panose="02020603050405020304"/>
                        <a:cs typeface="Courier New" panose="02070309020205020404"/>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pic>
        <p:nvPicPr>
          <p:cNvPr id="1026" name="Picture 2" title=""/>
          <p:cNvPicPr>
            <a:picLocks noChangeAspect="1" noChangeArrowheads="1"/>
          </p:cNvPicPr>
          <p:nvPr/>
        </p:nvPicPr>
        <p:blipFill>
          <a:blip r:embed="rId2">
            <a:clrChange>
              <a:clrFrom>
                <a:srgbClr val="FFFFFF"/>
              </a:clrFrom>
              <a:clrTo>
                <a:srgbClr val="FFFFFF">
                  <a:alpha val="0"/>
                </a:srgbClr>
              </a:clrTo>
            </a:clrChange>
            <a:lum bright="-80000"/>
            <a:extLst>
              <a:ext uri="{28A0092B-C50C-407E-A947-70E740481C1C}">
                <a14:useLocalDpi xmlns:a14="http://schemas.microsoft.com/office/drawing/2010/main" val="0"/>
              </a:ext>
            </a:extLst>
          </a:blip>
          <a:stretch>
            <a:fillRect/>
          </a:stretch>
        </p:blipFill>
        <p:spPr bwMode="auto">
          <a:xfrm>
            <a:off x="3430910" y="1584498"/>
            <a:ext cx="5328592" cy="41495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1027"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02718" y="1413570"/>
            <a:ext cx="8764588" cy="4125913"/>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3" title=""/>
          <p:cNvSpPr txBox="1">
            <a:spLocks noChangeArrowheads="1"/>
          </p:cNvSpPr>
          <p:nvPr/>
        </p:nvSpPr>
        <p:spPr bwMode="auto">
          <a:xfrm>
            <a:off x="2495550" y="3730212"/>
            <a:ext cx="7343775" cy="701675"/>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4000" smtClean="0">
                <a:solidFill>
                  <a:schemeClr val="tx1"/>
                </a:solidFill>
                <a:latin typeface="方正综艺_GBK" pitchFamily="65" charset="-122"/>
                <a:ea typeface="方正综艺_GBK" pitchFamily="65" charset="-122"/>
              </a:rPr>
              <a:t>课前</a:t>
            </a:r>
            <a:r>
              <a:rPr lang="en-US" altLang="zh-CN" sz="4000" smtClean="0">
                <a:solidFill>
                  <a:schemeClr val="tx1"/>
                </a:solidFill>
                <a:latin typeface="方正综艺_GBK" pitchFamily="65" charset="-122"/>
                <a:ea typeface="方正综艺_GBK" pitchFamily="65" charset="-122"/>
              </a:rPr>
              <a:t>·</a:t>
            </a:r>
            <a:r>
              <a:rPr lang="zh-CN" altLang="en-US" sz="4000" smtClean="0">
                <a:solidFill>
                  <a:schemeClr val="tx1"/>
                </a:solidFill>
                <a:latin typeface="方正综艺_GBK" pitchFamily="65" charset="-122"/>
                <a:ea typeface="方正综艺_GBK" pitchFamily="65" charset="-122"/>
              </a:rPr>
              <a:t>新知导学</a:t>
            </a:r>
            <a:endParaRPr lang="zh-CN" altLang="en-US" sz="4000">
              <a:solidFill>
                <a:schemeClr val="tx1"/>
              </a:solidFill>
              <a:latin typeface="方正综艺_GBK" pitchFamily="65" charset="-122"/>
              <a:ea typeface="方正综艺_GBK" pitchFamily="65" charset="-122"/>
            </a:endParaRP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719169"/>
            <a:ext cx="11353016" cy="5108204"/>
          </a:xfrm>
        </p:spPr>
        <p:txBody>
          <a:bodyPr/>
          <a:lstStyle/>
          <a:p>
            <a:pPr indent="713740">
              <a:tabLst>
                <a:tab pos="5581015"/>
                <a:tab pos="9541510"/>
              </a:tabLst>
            </a:pPr>
            <a:r>
              <a:rPr lang="zh-CN" altLang="zh-CN"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kern="100">
                <a:latin typeface="Times New Roman" panose="02020603050405020304" pitchFamily="18" charset="0"/>
                <a:ea typeface="黑体" panose="02010600030101010101" pitchFamily="2" charset="-122"/>
                <a:cs typeface="Times New Roman" panose="02020603050405020304" pitchFamily="18" charset="0"/>
              </a:rPr>
              <a:t>植物繁殖的新途径</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lnSpc>
                <a:spcPct val="180000"/>
              </a:lnSpc>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快速繁殖</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快速繁殖技术：用于快速繁殖优良品种的技术，也叫</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 ___</a:t>
            </a:r>
            <a:r>
              <a:rPr lang="en-US" altLang="zh-CN" kern="100">
                <a:latin typeface="Times New Roman" panose="02020603050405020304" pitchFamily="18" charset="0"/>
                <a:ea typeface="宋体" panose="02010600030101010101" pitchFamily="2" charset="-122"/>
                <a:cs typeface="Courier New" panose="02070309020205020404" pitchFamily="49" charset="0"/>
              </a:rPr>
              <a:t>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技术。</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特点：</a:t>
            </a:r>
            <a:r>
              <a:rPr lang="en-US" altLang="zh-CN" kern="100">
                <a:latin typeface="宋体" panose="02010600030101010101" pitchFamily="2" charset="-122"/>
                <a:ea typeface="等线" panose="02010600030101010101" pitchFamily="2" charset="-122"/>
                <a:cs typeface="Times New Roman" panose="02020603050405020304" pitchFamily="18" charset="0"/>
              </a:rPr>
              <a:t>①</a:t>
            </a:r>
            <a:r>
              <a:rPr lang="zh-CN" altLang="zh-CN" kern="100">
                <a:latin typeface="Times New Roman" panose="02020603050405020304" pitchFamily="18" charset="0"/>
                <a:ea typeface="宋体" panose="02010600030101010101" pitchFamily="2" charset="-122"/>
                <a:cs typeface="Times New Roman" panose="02020603050405020304" pitchFamily="18" charset="0"/>
              </a:rPr>
              <a:t>保持优良品种的</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a:t>
            </a:r>
            <a:r>
              <a:rPr lang="en-US" altLang="zh-CN" kern="100">
                <a:latin typeface="Times New Roman" panose="02020603050405020304" pitchFamily="18" charset="0"/>
                <a:ea typeface="宋体" panose="02010600030101010101" pitchFamily="2" charset="-122"/>
                <a:cs typeface="Courier New" panose="02070309020205020404" pitchFamily="49" charset="0"/>
              </a:rPr>
              <a:t>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宋体" panose="02010600030101010101" pitchFamily="2" charset="-122"/>
                <a:ea typeface="等线" panose="02010600030101010101" pitchFamily="2" charset="-122"/>
                <a:cs typeface="Times New Roman" panose="02020603050405020304" pitchFamily="18" charset="0"/>
              </a:rPr>
              <a:t>②</a:t>
            </a:r>
            <a:r>
              <a:rPr lang="zh-CN" altLang="zh-CN" kern="100">
                <a:latin typeface="Times New Roman" panose="02020603050405020304" pitchFamily="18" charset="0"/>
                <a:ea typeface="宋体" panose="02010600030101010101" pitchFamily="2" charset="-122"/>
                <a:cs typeface="Times New Roman" panose="02020603050405020304" pitchFamily="18" charset="0"/>
              </a:rPr>
              <a:t>高效、快速地实现种苗的</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a:t>
            </a:r>
            <a:r>
              <a:rPr lang="en-US" altLang="zh-CN" kern="100">
                <a:latin typeface="Times New Roman" panose="02020603050405020304" pitchFamily="18" charset="0"/>
                <a:ea typeface="宋体" panose="02010600030101010101" pitchFamily="2" charset="-122"/>
                <a:cs typeface="Courier New" panose="02070309020205020404" pitchFamily="49" charset="0"/>
              </a:rPr>
              <a:t>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(3)</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对象：一些优良的</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a:t>
            </a:r>
            <a:r>
              <a:rPr lang="en-US" altLang="zh-CN" kern="100">
                <a:latin typeface="Times New Roman" panose="02020603050405020304" pitchFamily="18" charset="0"/>
                <a:ea typeface="宋体" panose="02010600030101010101" pitchFamily="2" charset="-122"/>
                <a:cs typeface="Courier New" panose="02070309020205020404" pitchFamily="49" charset="0"/>
              </a:rPr>
              <a:t>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、经济林木、无性繁殖作物和濒危植物等</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pic>
        <p:nvPicPr>
          <p:cNvPr id="4099"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0169" y="830238"/>
            <a:ext cx="2218359" cy="491019"/>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3" title=""/>
          <p:cNvSpPr>
            <a:spLocks noChangeArrowheads="1"/>
          </p:cNvSpPr>
          <p:nvPr/>
        </p:nvSpPr>
        <p:spPr bwMode="auto">
          <a:xfrm>
            <a:off x="10593785" y="2133650"/>
            <a:ext cx="1266693"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smtClean="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微型</a:t>
            </a: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endParaRPr lang="zh-CN" altLang="zh-CN" sz="1050" kern="100">
              <a:effectLst/>
              <a:latin typeface="等线" panose="02010600030101010101" pitchFamily="2" charset="-122"/>
              <a:ea typeface="等线" panose="02010600030101010101" pitchFamily="2" charset="-122"/>
              <a:cs typeface="Courier New" panose="02070309020205020404" pitchFamily="49" charset="0"/>
            </a:endParaRPr>
          </a:p>
        </p:txBody>
      </p:sp>
      <p:sp>
        <p:nvSpPr>
          <p:cNvPr id="5" name="Rectangle 3" title=""/>
          <p:cNvSpPr>
            <a:spLocks noChangeArrowheads="1"/>
          </p:cNvSpPr>
          <p:nvPr/>
        </p:nvSpPr>
        <p:spPr bwMode="auto">
          <a:xfrm>
            <a:off x="653652" y="2690550"/>
            <a:ext cx="1265090"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just">
              <a:spcAft>
                <a:spcPct val="0"/>
              </a:spcAf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繁殖</a:t>
            </a:r>
            <a:r>
              <a:rPr lang="zh-CN" altLang="zh-CN" sz="2800" kern="100">
                <a:solidFill>
                  <a:srgbClr val="FF0000"/>
                </a:solidFill>
              </a:rPr>
              <a:t>　</a:t>
            </a:r>
            <a:endParaRPr lang="zh-CN" altLang="zh-CN" sz="1050" kern="100"/>
          </a:p>
        </p:txBody>
      </p:sp>
      <p:sp>
        <p:nvSpPr>
          <p:cNvPr id="7" name="Rectangle 3" title=""/>
          <p:cNvSpPr>
            <a:spLocks noChangeArrowheads="1"/>
          </p:cNvSpPr>
          <p:nvPr/>
        </p:nvSpPr>
        <p:spPr bwMode="auto">
          <a:xfrm>
            <a:off x="5752079" y="3357111"/>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遗传特性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8" name="Rectangle 3" title=""/>
          <p:cNvSpPr>
            <a:spLocks noChangeArrowheads="1"/>
          </p:cNvSpPr>
          <p:nvPr/>
        </p:nvSpPr>
        <p:spPr bwMode="auto">
          <a:xfrm>
            <a:off x="5735166" y="3914686"/>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大量繁殖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9" name="Rectangle 3" title=""/>
          <p:cNvSpPr>
            <a:spLocks noChangeArrowheads="1"/>
          </p:cNvSpPr>
          <p:nvPr/>
        </p:nvSpPr>
        <p:spPr bwMode="auto">
          <a:xfrm>
            <a:off x="4688494" y="4509914"/>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观赏植物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blinds(horizontal)">
                                      <p:cBhvr>
                                        <p:cTn id="7" dur="500"/>
                                        <p:tgtEl>
                                          <p:spTgt spid="6">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linds(horizontal)">
                                      <p:cBhvr>
                                        <p:cTn id="12" dur="500"/>
                                        <p:tgtEl>
                                          <p:spTgt spid="5">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7">
                                            <p:txEl>
                                              <p:pRg st="0" end="0"/>
                                            </p:txEl>
                                          </p:spTgt>
                                        </p:tgtEl>
                                        <p:attrNameLst>
                                          <p:attrName>style.visibility</p:attrName>
                                        </p:attrNameLst>
                                      </p:cBhvr>
                                      <p:to>
                                        <p:strVal val="visible"/>
                                      </p:to>
                                    </p:set>
                                    <p:animEffect transition="in" filter="blinds(horizontal)">
                                      <p:cBhvr>
                                        <p:cTn id="17" dur="500"/>
                                        <p:tgtEl>
                                          <p:spTgt spid="7">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8">
                                            <p:txEl>
                                              <p:pRg st="0" end="0"/>
                                            </p:txEl>
                                          </p:spTgt>
                                        </p:tgtEl>
                                        <p:attrNameLst>
                                          <p:attrName>style.visibility</p:attrName>
                                        </p:attrNameLst>
                                      </p:cBhvr>
                                      <p:to>
                                        <p:strVal val="visible"/>
                                      </p:to>
                                    </p:set>
                                    <p:animEffect transition="in" filter="blinds(horizontal)">
                                      <p:cBhvr>
                                        <p:cTn id="22" dur="500"/>
                                        <p:tgtEl>
                                          <p:spTgt spid="8">
                                            <p:txEl>
                                              <p:pRg st="0" end="0"/>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animEffect transition="in" filter="blinds(horizontal)">
                                      <p:cBhvr>
                                        <p:cTn id="2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197546"/>
            <a:ext cx="11353016" cy="3729365"/>
          </a:xfrm>
        </p:spPr>
        <p:txBody>
          <a:bodyPr/>
          <a:lstStyle/>
          <a:p>
            <a:pPr indent="713740">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作物脱毒</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材料：植物顶端</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附近</a:t>
            </a:r>
            <a:r>
              <a:rPr lang="en-US" altLang="zh-CN" kern="100">
                <a:latin typeface="Times New Roman" panose="02020603050405020304" pitchFamily="18" charset="0"/>
                <a:ea typeface="宋体" panose="02010600030101010101" pitchFamily="2" charset="-122"/>
                <a:cs typeface="Courier New" panose="02070309020205020404" pitchFamily="49" charset="0"/>
              </a:rPr>
              <a:t>(</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如茎尖</a:t>
            </a:r>
            <a:r>
              <a:rPr lang="en-US" altLang="zh-CN" kern="100">
                <a:latin typeface="Times New Roman" panose="02020603050405020304" pitchFamily="18" charset="0"/>
                <a:ea typeface="宋体" panose="02010600030101010101" pitchFamily="2" charset="-122"/>
                <a:cs typeface="Courier New" panose="02070309020205020404" pitchFamily="49" charset="0"/>
              </a:rPr>
              <a:t>)</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。分生区附近的病毒极少，</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甚至</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a:t>
            </a:r>
            <a:r>
              <a:rPr lang="en-US" altLang="zh-CN" kern="100">
                <a:latin typeface="Times New Roman" panose="02020603050405020304" pitchFamily="18" charset="0"/>
                <a:ea typeface="宋体" panose="02010600030101010101" pitchFamily="2" charset="-122"/>
                <a:cs typeface="Courier New" panose="02070309020205020404" pitchFamily="49" charset="0"/>
              </a:rPr>
              <a:t>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脱毒苗：切取</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___________________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进行组织培养获得的。</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(3)</a:t>
            </a:r>
            <a:r>
              <a:rPr lang="zh-CN" altLang="zh-CN" kern="100">
                <a:latin typeface="Times New Roman" panose="02020603050405020304" pitchFamily="18" charset="0"/>
                <a:ea typeface="宋体" panose="02010600030101010101" pitchFamily="2" charset="-122"/>
                <a:cs typeface="Times New Roman" panose="02020603050405020304" pitchFamily="18" charset="0"/>
              </a:rPr>
              <a:t>优点：使农作物</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明显优于没有脱毒的农作物。</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(4)</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实例：马铃薯、草莓、大蒜、香蕉等无病毒植株</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4" name="Rectangle 3" title=""/>
          <p:cNvSpPr>
            <a:spLocks noChangeArrowheads="1"/>
          </p:cNvSpPr>
          <p:nvPr/>
        </p:nvSpPr>
        <p:spPr bwMode="auto">
          <a:xfrm>
            <a:off x="4436783" y="1826454"/>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分生区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5" name="Rectangle 3" title=""/>
          <p:cNvSpPr>
            <a:spLocks noChangeArrowheads="1"/>
          </p:cNvSpPr>
          <p:nvPr/>
        </p:nvSpPr>
        <p:spPr bwMode="auto">
          <a:xfrm>
            <a:off x="2091573" y="2421682"/>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无病毒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6" name="Rectangle 3" title=""/>
          <p:cNvSpPr>
            <a:spLocks noChangeArrowheads="1"/>
          </p:cNvSpPr>
          <p:nvPr/>
        </p:nvSpPr>
        <p:spPr bwMode="auto">
          <a:xfrm>
            <a:off x="4093300" y="3051072"/>
            <a:ext cx="3070071"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一定大小的茎尖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7" name="Rectangle 3" title=""/>
          <p:cNvSpPr>
            <a:spLocks noChangeArrowheads="1"/>
          </p:cNvSpPr>
          <p:nvPr/>
        </p:nvSpPr>
        <p:spPr bwMode="auto">
          <a:xfrm>
            <a:off x="4434318" y="3664714"/>
            <a:ext cx="2348720"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产量和品质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linds(horizontal)">
                                      <p:cBhvr>
                                        <p:cTn id="12" dur="500"/>
                                        <p:tgtEl>
                                          <p:spTgt spid="5">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blinds(horizontal)">
                                      <p:cBhvr>
                                        <p:cTn id="17" dur="500"/>
                                        <p:tgtEl>
                                          <p:spTgt spid="6">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blinds(horizontal)">
                                      <p:cBhvr>
                                        <p:cTn id="22"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608328"/>
            <a:ext cx="11353016" cy="3341567"/>
          </a:xfrm>
          <a:ln>
            <a:solidFill>
              <a:schemeClr val="tx1"/>
            </a:solidFill>
          </a:ln>
        </p:spPr>
        <p:txBody>
          <a:bodyPr/>
          <a:lstStyle/>
          <a:p>
            <a:pPr>
              <a:lnSpc>
                <a:spcPct val="50000"/>
              </a:lnSpc>
            </a:pPr>
            <a:endParaRPr lang="en-US" altLang="zh-CN" smtClean="0"/>
          </a:p>
          <a:p>
            <a:pPr indent="713740">
              <a:tabLst>
                <a:tab pos="5581015"/>
                <a:tab pos="9541510"/>
              </a:tabLst>
            </a:pPr>
            <a:r>
              <a:rPr lang="zh-CN" altLang="zh-CN" kern="100">
                <a:latin typeface="Times New Roman" panose="02020603050405020304" pitchFamily="18" charset="0"/>
                <a:ea typeface="楷体" panose="02010609060101010101" pitchFamily="49" charset="-122"/>
                <a:cs typeface="Times New Roman" panose="02020603050405020304" pitchFamily="18" charset="0"/>
              </a:rPr>
              <a:t>快速繁殖是无性生殖吗</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楷体" panose="02010609060101010101" pitchFamily="49" charset="-122"/>
                <a:cs typeface="Courier New" panose="02070309020205020404" pitchFamily="49" charset="0"/>
              </a:rPr>
              <a:t>_____________________________________</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FF0000"/>
                </a:solidFill>
                <a:latin typeface="Times New Roman" panose="02020603050405020304" pitchFamily="18" charset="0"/>
                <a:ea typeface="黑体" panose="02010600030101010101" pitchFamily="2" charset="-122"/>
                <a:cs typeface="Times New Roman" panose="02020603050405020304" pitchFamily="18" charset="0"/>
              </a:rPr>
              <a:t>【答案】</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快速繁殖实际是一种无性生殖，没有两性生殖细胞的参与，繁殖过程只有有丝分裂，亲子代细胞内遗传物质相同，因此，能保证亲子代遗传特性</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不变</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pic>
        <p:nvPicPr>
          <p:cNvPr id="1026" name="Picture 2"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8622" y="1383696"/>
            <a:ext cx="1689100" cy="44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041403"/>
            <a:ext cx="11353016" cy="4332607"/>
          </a:xfrm>
        </p:spPr>
        <p:txBody>
          <a:bodyPr/>
          <a:lstStyle/>
          <a:p>
            <a:pPr indent="713740">
              <a:tabLst>
                <a:tab pos="5581015"/>
                <a:tab pos="9541510"/>
              </a:tabLst>
            </a:pPr>
            <a:r>
              <a:rPr lang="zh-CN" altLang="zh-CN"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若要获得脱毒苗，一般选取植物体的哪一部分组织？</a:t>
            </a:r>
            <a:r>
              <a:rPr lang="en-US" altLang="zh-CN" kern="100">
                <a:latin typeface="Times New Roman" panose="02020603050405020304" pitchFamily="18" charset="0"/>
                <a:ea typeface="宋体" panose="02010600030101010101" pitchFamily="2" charset="-122"/>
                <a:cs typeface="Courier New" panose="02070309020205020404" pitchFamily="49" charset="0"/>
              </a:rPr>
              <a:t>	</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		(</a:t>
            </a:r>
            <a:r>
              <a:rPr lang="zh-CN" altLang="zh-CN" kern="100">
                <a:latin typeface="Times New Roman" panose="02020603050405020304" pitchFamily="18" charset="0"/>
                <a:ea typeface="宋体" panose="02010600030101010101" pitchFamily="2" charset="-122"/>
                <a:cs typeface="Times New Roman" panose="02020603050405020304" pitchFamily="18" charset="0"/>
              </a:rPr>
              <a:t>　　</a:t>
            </a:r>
            <a:r>
              <a:rPr lang="en-US" altLang="zh-CN" kern="100">
                <a:latin typeface="Times New Roman" panose="02020603050405020304" pitchFamily="18" charset="0"/>
                <a:ea typeface="宋体" panose="02010600030101010101" pitchFamily="2" charset="-122"/>
                <a:cs typeface="Courier New" panose="02070309020205020404" pitchFamily="49"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A</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．叶　</a:t>
            </a:r>
            <a:r>
              <a:rPr lang="en-US" altLang="zh-CN" kern="100">
                <a:latin typeface="Times New Roman" panose="02020603050405020304" pitchFamily="18" charset="0"/>
                <a:ea typeface="宋体" panose="02010600030101010101" pitchFamily="2" charset="-122"/>
                <a:cs typeface="Courier New" panose="02070309020205020404" pitchFamily="49" charset="0"/>
              </a:rPr>
              <a:t>	B</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．花粉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C</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．根　</a:t>
            </a:r>
            <a:r>
              <a:rPr lang="en-US" altLang="zh-CN" kern="100">
                <a:latin typeface="Times New Roman" panose="02020603050405020304" pitchFamily="18" charset="0"/>
                <a:ea typeface="宋体" panose="02010600030101010101" pitchFamily="2" charset="-122"/>
                <a:cs typeface="Courier New" panose="02070309020205020404" pitchFamily="49" charset="0"/>
              </a:rPr>
              <a:t>	D</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．茎尖</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FF0000"/>
                </a:solidFill>
                <a:latin typeface="Times New Roman" panose="02020603050405020304" pitchFamily="18" charset="0"/>
                <a:ea typeface="黑体" panose="02010600030101010101" pitchFamily="2" charset="-122"/>
                <a:cs typeface="Times New Roman" panose="02020603050405020304" pitchFamily="18" charset="0"/>
              </a:rPr>
              <a:t>【答案】</a:t>
            </a:r>
            <a:r>
              <a:rPr lang="en-US" altLang="zh-CN" kern="100">
                <a:latin typeface="Times New Roman" panose="02020603050405020304" pitchFamily="18" charset="0"/>
                <a:ea typeface="宋体" panose="02010600030101010101" pitchFamily="2" charset="-122"/>
                <a:cs typeface="Courier New" panose="02070309020205020404" pitchFamily="49" charset="0"/>
              </a:rPr>
              <a:t>D</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003399"/>
                </a:solidFill>
                <a:latin typeface="Times New Roman" panose="02020603050405020304" pitchFamily="18" charset="0"/>
                <a:ea typeface="黑体" panose="02010600030101010101" pitchFamily="2" charset="-122"/>
                <a:cs typeface="Times New Roman" panose="02020603050405020304" pitchFamily="18" charset="0"/>
              </a:rPr>
              <a:t>【解析】</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茎尖分裂速度十分迅速，病毒来不及侵染，且茎尖细胞的全能性较高，容易诱导脱分化形成愈伤组织</a:t>
            </a:r>
            <a:r>
              <a:rPr lang="zh-CN" altLang="zh-CN" kern="100" smtClean="0">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pic>
        <p:nvPicPr>
          <p:cNvPr id="5122" name="Picture 2"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198662" y="1257427"/>
            <a:ext cx="1314298" cy="3840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7" dur="500"/>
                                        <p:tgtEl>
                                          <p:spTgt spid="3">
                                            <p:txEl>
                                              <p:pRg st="3" end="3"/>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034919"/>
            <a:ext cx="11353016" cy="3901720"/>
          </a:xfrm>
        </p:spPr>
        <p:txBody>
          <a:bodyPr/>
          <a:lstStyle/>
          <a:p>
            <a:pPr indent="713740">
              <a:tabLst>
                <a:tab pos="5581015"/>
                <a:tab pos="9541510"/>
              </a:tabLst>
            </a:pPr>
            <a:r>
              <a:rPr lang="zh-CN" altLang="zh-CN"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kern="100">
                <a:latin typeface="Times New Roman" panose="02020603050405020304" pitchFamily="18" charset="0"/>
                <a:ea typeface="黑体" panose="02010600030101010101" pitchFamily="2" charset="-122"/>
                <a:cs typeface="Times New Roman" panose="02020603050405020304" pitchFamily="18" charset="0"/>
              </a:rPr>
              <a:t>作物新品种的培育</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lnSpc>
                <a:spcPct val="180000"/>
              </a:lnSpc>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单倍体育种</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方法：</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______________</a:t>
            </a:r>
            <a:r>
              <a:rPr lang="en-US" altLang="zh-CN" kern="100">
                <a:latin typeface="宋体" panose="02010600030101010101" pitchFamily="2" charset="-122"/>
                <a:ea typeface="等线" panose="02010600030101010101" pitchFamily="2" charset="-122"/>
                <a:cs typeface="Times New Roman" panose="02020603050405020304" pitchFamily="18" charset="0"/>
              </a:rPr>
              <a:t>→</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离体培养</a:t>
            </a:r>
            <a:r>
              <a:rPr lang="en-US" altLang="zh-CN" kern="100">
                <a:latin typeface="宋体" panose="02010600030101010101" pitchFamily="2" charset="-122"/>
                <a:ea typeface="等线" panose="02010600030101010101" pitchFamily="2" charset="-122"/>
                <a:cs typeface="Times New Roman" panose="02020603050405020304" pitchFamily="18" charset="0"/>
              </a:rPr>
              <a:t>→</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植株</a:t>
            </a:r>
            <a:r>
              <a:rPr lang="en-US" altLang="zh-CN" kern="100">
                <a:latin typeface="宋体" panose="02010600030101010101" pitchFamily="2" charset="-122"/>
                <a:ea typeface="等线" panose="02010600030101010101" pitchFamily="2" charset="-122"/>
                <a:cs typeface="Times New Roman" panose="02020603050405020304" pitchFamily="18" charset="0"/>
              </a:rPr>
              <a:t>→</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染色体加倍</a:t>
            </a:r>
            <a:r>
              <a:rPr lang="en-US" altLang="zh-CN" kern="100" smtClean="0">
                <a:latin typeface="宋体" panose="02010600030101010101" pitchFamily="2" charset="-122"/>
                <a:ea typeface="等线" panose="02010600030101010101" pitchFamily="2" charset="-122"/>
                <a:cs typeface="Times New Roman" panose="02020603050405020304" pitchFamily="18" charset="0"/>
              </a:rPr>
              <a:t>→</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a:t>
            </a:r>
            <a:r>
              <a:rPr lang="en-US" altLang="zh-CN" kern="100">
                <a:latin typeface="Times New Roman" panose="02020603050405020304" pitchFamily="18" charset="0"/>
                <a:ea typeface="宋体" panose="02010600030101010101" pitchFamily="2" charset="-122"/>
                <a:cs typeface="Courier New" panose="02070309020205020404" pitchFamily="49" charset="0"/>
              </a:rPr>
              <a:t>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植株。</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优点：</a:t>
            </a:r>
            <a:r>
              <a:rPr lang="en-US" altLang="zh-CN" kern="100">
                <a:latin typeface="宋体" panose="02010600030101010101" pitchFamily="2" charset="-122"/>
                <a:ea typeface="等线" panose="02010600030101010101" pitchFamily="2" charset="-122"/>
                <a:cs typeface="Times New Roman" panose="02020603050405020304" pitchFamily="18" charset="0"/>
              </a:rPr>
              <a:t>①</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后代</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en-US" altLang="zh-CN" kern="100">
                <a:latin typeface="宋体" panose="02010600030101010101" pitchFamily="2" charset="-122"/>
                <a:ea typeface="等线" panose="02010600030101010101" pitchFamily="2" charset="-122"/>
                <a:cs typeface="Times New Roman" panose="02020603050405020304" pitchFamily="18" charset="0"/>
              </a:rPr>
              <a:t>②</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能明显缩短</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a:t>
            </a:r>
            <a:r>
              <a:rPr lang="en-US" altLang="zh-CN" kern="100">
                <a:latin typeface="Times New Roman" panose="02020603050405020304" pitchFamily="18" charset="0"/>
                <a:ea typeface="宋体" panose="02010600030101010101" pitchFamily="2" charset="-122"/>
                <a:cs typeface="Courier New" panose="02070309020205020404" pitchFamily="49" charset="0"/>
              </a:rPr>
              <a:t>__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endParaRPr lang="zh-CN" altLang="en-US"/>
          </a:p>
        </p:txBody>
      </p:sp>
      <p:pic>
        <p:nvPicPr>
          <p:cNvPr id="4100" name="Picture 4"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80169" y="1177540"/>
            <a:ext cx="2219543" cy="493231"/>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3" title=""/>
          <p:cNvSpPr>
            <a:spLocks noChangeArrowheads="1"/>
          </p:cNvSpPr>
          <p:nvPr/>
        </p:nvSpPr>
        <p:spPr bwMode="auto">
          <a:xfrm>
            <a:off x="2779964" y="2402099"/>
            <a:ext cx="2348720"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花药或花粉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5" name="Rectangle 3" title=""/>
          <p:cNvSpPr>
            <a:spLocks noChangeArrowheads="1"/>
          </p:cNvSpPr>
          <p:nvPr/>
        </p:nvSpPr>
        <p:spPr bwMode="auto">
          <a:xfrm>
            <a:off x="7484263" y="2402099"/>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单倍体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6" name="Rectangle 3" title=""/>
          <p:cNvSpPr>
            <a:spLocks noChangeArrowheads="1"/>
          </p:cNvSpPr>
          <p:nvPr/>
        </p:nvSpPr>
        <p:spPr bwMode="auto">
          <a:xfrm>
            <a:off x="1072343" y="3042762"/>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纯合子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7" name="Rectangle 3" title=""/>
          <p:cNvSpPr>
            <a:spLocks noChangeArrowheads="1"/>
          </p:cNvSpPr>
          <p:nvPr/>
        </p:nvSpPr>
        <p:spPr bwMode="auto">
          <a:xfrm>
            <a:off x="3899932" y="3626654"/>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稳定遗传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9" name="Rectangle 3" title=""/>
          <p:cNvSpPr>
            <a:spLocks noChangeArrowheads="1"/>
          </p:cNvSpPr>
          <p:nvPr/>
        </p:nvSpPr>
        <p:spPr bwMode="auto">
          <a:xfrm>
            <a:off x="8139610" y="3626654"/>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育种年限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blinds(horizontal)">
                                      <p:cBhvr>
                                        <p:cTn id="7" dur="500"/>
                                        <p:tgtEl>
                                          <p:spTgt spid="8">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linds(horizontal)">
                                      <p:cBhvr>
                                        <p:cTn id="12" dur="500"/>
                                        <p:tgtEl>
                                          <p:spTgt spid="5">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blinds(horizontal)">
                                      <p:cBhvr>
                                        <p:cTn id="17" dur="500"/>
                                        <p:tgtEl>
                                          <p:spTgt spid="6">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blinds(horizontal)">
                                      <p:cBhvr>
                                        <p:cTn id="22" dur="500"/>
                                        <p:tgtEl>
                                          <p:spTgt spid="7">
                                            <p:txEl>
                                              <p:pRg st="0" end="0"/>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animEffect transition="in" filter="blinds(horizontal)">
                                      <p:cBhvr>
                                        <p:cTn id="27" dur="500"/>
                                        <p:tgtEl>
                                          <p:spTgt spid="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284605"/>
            <a:ext cx="11353016" cy="3729365"/>
          </a:xfrm>
        </p:spPr>
        <p:txBody>
          <a:bodyPr/>
          <a:lstStyle/>
          <a:p>
            <a:pPr indent="713740">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突变体的利用</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产生原因：在植物的组织培养过程中，由于培养细胞一直处于</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的状态，易受</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和</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如</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a:t>
            </a:r>
            <a:r>
              <a:rPr lang="en-US" altLang="zh-CN" kern="100">
                <a:latin typeface="Times New Roman" panose="02020603050405020304" pitchFamily="18" charset="0"/>
                <a:ea typeface="宋体" panose="02010600030101010101" pitchFamily="2" charset="-122"/>
                <a:cs typeface="Courier New" panose="02070309020205020404" pitchFamily="49" charset="0"/>
              </a:rPr>
              <a:t>__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等</a:t>
            </a:r>
            <a:r>
              <a:rPr lang="en-US" altLang="zh-CN" kern="100">
                <a:latin typeface="Times New Roman" panose="02020603050405020304" pitchFamily="18" charset="0"/>
                <a:ea typeface="宋体" panose="02010600030101010101" pitchFamily="2" charset="-122"/>
                <a:cs typeface="Courier New" panose="02070309020205020404" pitchFamily="49" charset="0"/>
              </a:rPr>
              <a:t>)</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的影响而产生</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利用：筛选出对人们有用的</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，进而培育成</a:t>
            </a:r>
            <a:r>
              <a:rPr lang="en-US" altLang="zh-CN" kern="100">
                <a:latin typeface="Times New Roman" panose="02020603050405020304" pitchFamily="18" charset="0"/>
                <a:ea typeface="宋体" panose="02010600030101010101" pitchFamily="2" charset="-122"/>
                <a:cs typeface="Courier New" panose="02070309020205020404" pitchFamily="49" charset="0"/>
              </a:rPr>
              <a:t>________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(3)</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实例：抗花叶病毒的甘蔗、抗盐碱的烟草。</a:t>
            </a:r>
            <a:endParaRPr lang="zh-CN" altLang="zh-CN" sz="1050" kern="100">
              <a:effectLst/>
              <a:latin typeface="等线" panose="02010600030101010101" pitchFamily="2" charset="-122"/>
              <a:ea typeface="等线" panose="02010600030101010101" pitchFamily="2" charset="-122"/>
              <a:cs typeface="Courier New" panose="02070309020205020404" pitchFamily="49" charset="0"/>
            </a:endParaRPr>
          </a:p>
        </p:txBody>
      </p:sp>
      <p:sp>
        <p:nvSpPr>
          <p:cNvPr id="4" name="Rectangle 3" title=""/>
          <p:cNvSpPr>
            <a:spLocks noChangeArrowheads="1"/>
          </p:cNvSpPr>
          <p:nvPr/>
        </p:nvSpPr>
        <p:spPr bwMode="auto">
          <a:xfrm>
            <a:off x="800062" y="2508741"/>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不断增殖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5" name="Rectangle 3" title=""/>
          <p:cNvSpPr>
            <a:spLocks noChangeArrowheads="1"/>
          </p:cNvSpPr>
          <p:nvPr/>
        </p:nvSpPr>
        <p:spPr bwMode="auto">
          <a:xfrm>
            <a:off x="5098008" y="2508741"/>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培养条件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6" name="Rectangle 3" title=""/>
          <p:cNvSpPr>
            <a:spLocks noChangeArrowheads="1"/>
          </p:cNvSpPr>
          <p:nvPr/>
        </p:nvSpPr>
        <p:spPr bwMode="auto">
          <a:xfrm>
            <a:off x="7352790" y="2508741"/>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诱变因素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7" name="Rectangle 3" title=""/>
          <p:cNvSpPr>
            <a:spLocks noChangeArrowheads="1"/>
          </p:cNvSpPr>
          <p:nvPr/>
        </p:nvSpPr>
        <p:spPr bwMode="auto">
          <a:xfrm>
            <a:off x="10161737" y="2508741"/>
            <a:ext cx="1266693"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射线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8" name="Rectangle 3" title=""/>
          <p:cNvSpPr>
            <a:spLocks noChangeArrowheads="1"/>
          </p:cNvSpPr>
          <p:nvPr/>
        </p:nvSpPr>
        <p:spPr bwMode="auto">
          <a:xfrm>
            <a:off x="650778" y="3142382"/>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化学物质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9" name="Rectangle 3" title=""/>
          <p:cNvSpPr>
            <a:spLocks noChangeArrowheads="1"/>
          </p:cNvSpPr>
          <p:nvPr/>
        </p:nvSpPr>
        <p:spPr bwMode="auto">
          <a:xfrm>
            <a:off x="5188553" y="3142382"/>
            <a:ext cx="1266693"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突变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10" name="Rectangle 3" title=""/>
          <p:cNvSpPr>
            <a:spLocks noChangeArrowheads="1"/>
          </p:cNvSpPr>
          <p:nvPr/>
        </p:nvSpPr>
        <p:spPr bwMode="auto">
          <a:xfrm>
            <a:off x="6164975" y="3713713"/>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突变体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11" name="Rectangle 3" title=""/>
          <p:cNvSpPr>
            <a:spLocks noChangeArrowheads="1"/>
          </p:cNvSpPr>
          <p:nvPr/>
        </p:nvSpPr>
        <p:spPr bwMode="auto">
          <a:xfrm>
            <a:off x="9765375" y="3713713"/>
            <a:ext cx="1627369"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新品种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linds(horizontal)">
                                      <p:cBhvr>
                                        <p:cTn id="12" dur="500"/>
                                        <p:tgtEl>
                                          <p:spTgt spid="5">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blinds(horizontal)">
                                      <p:cBhvr>
                                        <p:cTn id="17" dur="500"/>
                                        <p:tgtEl>
                                          <p:spTgt spid="6">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blinds(horizontal)">
                                      <p:cBhvr>
                                        <p:cTn id="22" dur="500"/>
                                        <p:tgtEl>
                                          <p:spTgt spid="7">
                                            <p:txEl>
                                              <p:pRg st="0" end="0"/>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nodeType="clickEffect">
                                  <p:stCondLst>
                                    <p:cond delay="0"/>
                                  </p:stCondLst>
                                  <p:childTnLst>
                                    <p:set>
                                      <p:cBhvr>
                                        <p:cTn id="26" dur="1" fill="hold">
                                          <p:stCondLst>
                                            <p:cond delay="0"/>
                                          </p:stCondLst>
                                        </p:cTn>
                                        <p:tgtEl>
                                          <p:spTgt spid="8">
                                            <p:txEl>
                                              <p:pRg st="0" end="0"/>
                                            </p:txEl>
                                          </p:spTgt>
                                        </p:tgtEl>
                                        <p:attrNameLst>
                                          <p:attrName>style.visibility</p:attrName>
                                        </p:attrNameLst>
                                      </p:cBhvr>
                                      <p:to>
                                        <p:strVal val="visible"/>
                                      </p:to>
                                    </p:set>
                                    <p:animEffect transition="in" filter="blinds(horizontal)">
                                      <p:cBhvr>
                                        <p:cTn id="27" dur="500"/>
                                        <p:tgtEl>
                                          <p:spTgt spid="8">
                                            <p:txEl>
                                              <p:pRg st="0" end="0"/>
                                            </p:tx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nodeType="clickEffect">
                                  <p:stCondLst>
                                    <p:cond delay="0"/>
                                  </p:stCondLst>
                                  <p:childTnLst>
                                    <p:set>
                                      <p:cBhvr>
                                        <p:cTn id="31" dur="1" fill="hold">
                                          <p:stCondLst>
                                            <p:cond delay="0"/>
                                          </p:stCondLst>
                                        </p:cTn>
                                        <p:tgtEl>
                                          <p:spTgt spid="9">
                                            <p:txEl>
                                              <p:pRg st="0" end="0"/>
                                            </p:txEl>
                                          </p:spTgt>
                                        </p:tgtEl>
                                        <p:attrNameLst>
                                          <p:attrName>style.visibility</p:attrName>
                                        </p:attrNameLst>
                                      </p:cBhvr>
                                      <p:to>
                                        <p:strVal val="visible"/>
                                      </p:to>
                                    </p:set>
                                    <p:animEffect transition="in" filter="blinds(horizontal)">
                                      <p:cBhvr>
                                        <p:cTn id="32" dur="500"/>
                                        <p:tgtEl>
                                          <p:spTgt spid="9">
                                            <p:txEl>
                                              <p:pRg st="0" end="0"/>
                                            </p:txEl>
                                          </p:spTgt>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nodeType="clickEffect">
                                  <p:stCondLst>
                                    <p:cond delay="0"/>
                                  </p:stCondLst>
                                  <p:childTnLst>
                                    <p:set>
                                      <p:cBhvr>
                                        <p:cTn id="36" dur="1" fill="hold">
                                          <p:stCondLst>
                                            <p:cond delay="0"/>
                                          </p:stCondLst>
                                        </p:cTn>
                                        <p:tgtEl>
                                          <p:spTgt spid="10">
                                            <p:txEl>
                                              <p:pRg st="0" end="0"/>
                                            </p:txEl>
                                          </p:spTgt>
                                        </p:tgtEl>
                                        <p:attrNameLst>
                                          <p:attrName>style.visibility</p:attrName>
                                        </p:attrNameLst>
                                      </p:cBhvr>
                                      <p:to>
                                        <p:strVal val="visible"/>
                                      </p:to>
                                    </p:set>
                                    <p:animEffect transition="in" filter="blinds(horizontal)">
                                      <p:cBhvr>
                                        <p:cTn id="37" dur="500"/>
                                        <p:tgtEl>
                                          <p:spTgt spid="10">
                                            <p:txEl>
                                              <p:pRg st="0" end="0"/>
                                            </p:txEl>
                                          </p:spTgt>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3" presetClass="entr" presetSubtype="10" dur="500" fill="hold" nodeType="clickEffect">
                                  <p:stCondLst>
                                    <p:cond delay="0"/>
                                  </p:stCondLst>
                                  <p:childTnLst>
                                    <p:set>
                                      <p:cBhvr>
                                        <p:cTn id="41" dur="1" fill="hold">
                                          <p:stCondLst>
                                            <p:cond delay="0"/>
                                          </p:stCondLst>
                                        </p:cTn>
                                        <p:tgtEl>
                                          <p:spTgt spid="11">
                                            <p:txEl>
                                              <p:pRg st="0" end="0"/>
                                            </p:txEl>
                                          </p:spTgt>
                                        </p:tgtEl>
                                        <p:attrNameLst>
                                          <p:attrName>style.visibility</p:attrName>
                                        </p:attrNameLst>
                                      </p:cBhvr>
                                      <p:to>
                                        <p:strVal val="visible"/>
                                      </p:to>
                                    </p:set>
                                    <p:animEffect transition="in" filter="blinds(horizontal)">
                                      <p:cBhvr>
                                        <p:cTn id="42" dur="500"/>
                                        <p:tgtEl>
                                          <p:spTgt spid="11">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608328"/>
            <a:ext cx="11353016" cy="2867591"/>
          </a:xfrm>
          <a:ln>
            <a:solidFill>
              <a:schemeClr val="tx1"/>
            </a:solidFill>
          </a:ln>
        </p:spPr>
        <p:txBody>
          <a:bodyPr/>
          <a:lstStyle/>
          <a:p>
            <a:pPr>
              <a:lnSpc>
                <a:spcPct val="80000"/>
              </a:lnSpc>
            </a:pPr>
            <a:endParaRPr lang="en-US" altLang="zh-CN" smtClean="0"/>
          </a:p>
          <a:p>
            <a:pPr indent="713740">
              <a:tabLst>
                <a:tab pos="5581015"/>
                <a:tab pos="9541510"/>
              </a:tabLst>
            </a:pPr>
            <a:r>
              <a:rPr lang="zh-CN" altLang="zh-CN" kern="100">
                <a:latin typeface="Times New Roman" panose="02020603050405020304" pitchFamily="18" charset="0"/>
                <a:ea typeface="楷体" panose="02010609060101010101" pitchFamily="49" charset="-122"/>
                <a:cs typeface="Times New Roman" panose="02020603050405020304" pitchFamily="18" charset="0"/>
              </a:rPr>
              <a:t>单倍体育种中为何要进行人工诱导染色体加倍</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常用的诱导方法是什么</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en-US" altLang="zh-CN" kern="100">
                <a:latin typeface="Times New Roman" panose="02020603050405020304" pitchFamily="18" charset="0"/>
                <a:ea typeface="楷体" panose="02010609060101010101" pitchFamily="49" charset="-122"/>
                <a:cs typeface="Courier New" panose="02070309020205020404" pitchFamily="49" charset="0"/>
              </a:rPr>
              <a:t>_____________________________________</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FF0000"/>
                </a:solidFill>
                <a:latin typeface="Times New Roman" panose="02020603050405020304" pitchFamily="18" charset="0"/>
                <a:ea typeface="黑体" panose="02010600030101010101" pitchFamily="2" charset="-122"/>
                <a:cs typeface="Times New Roman" panose="02020603050405020304" pitchFamily="18" charset="0"/>
              </a:rPr>
              <a:t>【答案】</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单倍体植株弱小，高度不育。通常用秋水仙素或低温处理单倍体幼苗，诱导其染色体数目</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加倍</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pic>
        <p:nvPicPr>
          <p:cNvPr id="1026" name="Picture 2"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8622" y="1383696"/>
            <a:ext cx="1689100" cy="44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765498"/>
            <a:ext cx="11353016" cy="5539092"/>
          </a:xfrm>
        </p:spPr>
        <p:txBody>
          <a:bodyPr/>
          <a:lstStyle/>
          <a:p>
            <a:pPr indent="713740">
              <a:tabLst>
                <a:tab pos="5581015"/>
                <a:tab pos="9541510"/>
              </a:tabLst>
            </a:pPr>
            <a:r>
              <a:rPr lang="zh-CN" altLang="zh-CN"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在植物组织培养过程中，容易获得突变体的原因是</a:t>
            </a:r>
            <a:r>
              <a:rPr lang="en-US" altLang="zh-CN" kern="100">
                <a:latin typeface="Times New Roman" panose="02020603050405020304" pitchFamily="18" charset="0"/>
                <a:ea typeface="宋体" panose="02010600030101010101" pitchFamily="2" charset="-122"/>
                <a:cs typeface="Courier New" panose="02070309020205020404" pitchFamily="49" charset="0"/>
              </a:rPr>
              <a:t>	</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		(</a:t>
            </a:r>
            <a:r>
              <a:rPr lang="zh-CN" altLang="zh-CN" kern="100">
                <a:latin typeface="Times New Roman" panose="02020603050405020304" pitchFamily="18" charset="0"/>
                <a:ea typeface="宋体" panose="02010600030101010101" pitchFamily="2" charset="-122"/>
                <a:cs typeface="Times New Roman" panose="02020603050405020304" pitchFamily="18" charset="0"/>
              </a:rPr>
              <a:t>　　</a:t>
            </a:r>
            <a:r>
              <a:rPr lang="en-US" altLang="zh-CN" kern="100">
                <a:latin typeface="Times New Roman" panose="02020603050405020304" pitchFamily="18" charset="0"/>
                <a:ea typeface="宋体" panose="02010600030101010101" pitchFamily="2" charset="-122"/>
                <a:cs typeface="Courier New" panose="02070309020205020404" pitchFamily="49"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A</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．培养的细胞一直处于不断增殖的状态</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B</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．培养基营养丰富，易于植物生长</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C</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．纺锤丝的形成容易受抑制</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D</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en-US" altLang="zh-CN" kern="100">
                <a:latin typeface="Times New Roman" panose="02020603050405020304" pitchFamily="18" charset="0"/>
                <a:ea typeface="宋体" panose="02010600030101010101" pitchFamily="2" charset="-122"/>
                <a:cs typeface="Courier New" panose="02070309020205020404" pitchFamily="49" charset="0"/>
              </a:rPr>
              <a:t>DNA</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复制容易受抑制</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FF0000"/>
                </a:solidFill>
                <a:latin typeface="Times New Roman" panose="02020603050405020304" pitchFamily="18" charset="0"/>
                <a:ea typeface="黑体" panose="02010600030101010101" pitchFamily="2" charset="-122"/>
                <a:cs typeface="Times New Roman" panose="02020603050405020304" pitchFamily="18" charset="0"/>
              </a:rPr>
              <a:t>【答案】</a:t>
            </a:r>
            <a:r>
              <a:rPr lang="en-US" altLang="zh-CN" kern="100">
                <a:latin typeface="Times New Roman" panose="02020603050405020304" pitchFamily="18" charset="0"/>
                <a:ea typeface="宋体" panose="02010600030101010101" pitchFamily="2" charset="-122"/>
                <a:cs typeface="Courier New" panose="02070309020205020404" pitchFamily="49" charset="0"/>
              </a:rPr>
              <a:t>A</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003399"/>
                </a:solidFill>
                <a:latin typeface="Times New Roman" panose="02020603050405020304" pitchFamily="18" charset="0"/>
                <a:ea typeface="黑体" panose="02010600030101010101" pitchFamily="2" charset="-122"/>
                <a:cs typeface="Times New Roman" panose="02020603050405020304" pitchFamily="18" charset="0"/>
              </a:rPr>
              <a:t>【解析】</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在植物的组织培养过程中，由于培养细胞一直处于不断增殖的状态，容易受到培养条件和诱变因素的影响而产生突变</a:t>
            </a:r>
            <a:r>
              <a:rPr lang="zh-CN" altLang="zh-CN" kern="100" smtClean="0">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pic>
        <p:nvPicPr>
          <p:cNvPr id="5122" name="Picture 2"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70670" y="959750"/>
            <a:ext cx="1314298" cy="3840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7" dur="500"/>
                                        <p:tgtEl>
                                          <p:spTgt spid="3">
                                            <p:txEl>
                                              <p:pRg st="5" end="5"/>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nodeType="clickEffect">
                                  <p:stCondLst>
                                    <p:cond delay="0"/>
                                  </p:stCondLst>
                                  <p:childTnLst>
                                    <p:set>
                                      <p:cBhvr>
                                        <p:cTn id="1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12"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102058"/>
            <a:ext cx="11353016" cy="4127936"/>
          </a:xfrm>
        </p:spPr>
        <p:txBody>
          <a:bodyPr/>
          <a:lstStyle/>
          <a:p>
            <a:pPr indent="713740">
              <a:tabLst>
                <a:tab pos="5581015"/>
                <a:tab pos="9541510"/>
              </a:tabLst>
            </a:pPr>
            <a:r>
              <a:rPr lang="zh-CN" altLang="zh-CN"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kern="100">
                <a:latin typeface="Times New Roman" panose="02020603050405020304" pitchFamily="18" charset="0"/>
                <a:ea typeface="黑体" panose="02010600030101010101" pitchFamily="2" charset="-122"/>
                <a:cs typeface="Times New Roman" panose="02020603050405020304" pitchFamily="18" charset="0"/>
              </a:rPr>
              <a:t>细胞产物的工厂化生产</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lnSpc>
                <a:spcPct val="180000"/>
              </a:lnSpc>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细胞产物的工厂化生产</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latin typeface="Times New Roman" panose="02020603050405020304" pitchFamily="18" charset="0"/>
                <a:ea typeface="宋体" panose="02010600030101010101" pitchFamily="2" charset="-122"/>
                <a:cs typeface="Times New Roman" panose="02020603050405020304" pitchFamily="18" charset="0"/>
              </a:rPr>
              <a:t>利用植物细胞培养来获得植物细胞的</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a:t>
            </a:r>
            <a:r>
              <a:rPr lang="en-US" altLang="zh-CN" kern="100">
                <a:latin typeface="Times New Roman" panose="02020603050405020304" pitchFamily="18" charset="0"/>
                <a:ea typeface="宋体" panose="02010600030101010101" pitchFamily="2" charset="-122"/>
                <a:cs typeface="Courier New" panose="02070309020205020404" pitchFamily="49" charset="0"/>
              </a:rPr>
              <a:t>__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的过程。</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植物细胞培养</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latin typeface="Times New Roman" panose="02020603050405020304" pitchFamily="18" charset="0"/>
                <a:ea typeface="宋体" panose="02010600030101010101" pitchFamily="2" charset="-122"/>
                <a:cs typeface="Times New Roman" panose="02020603050405020304" pitchFamily="18" charset="0"/>
              </a:rPr>
              <a:t>在</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条件下对</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a:t>
            </a:r>
            <a:r>
              <a:rPr lang="en-US" altLang="zh-CN" kern="100">
                <a:latin typeface="Times New Roman" panose="02020603050405020304" pitchFamily="18" charset="0"/>
                <a:ea typeface="宋体" panose="02010600030101010101" pitchFamily="2" charset="-122"/>
                <a:cs typeface="Courier New" panose="02070309020205020404" pitchFamily="49" charset="0"/>
              </a:rPr>
              <a:t>__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细胞或细胞团进行培养使</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其</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的技术。</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pic>
        <p:nvPicPr>
          <p:cNvPr id="4101" name="Picture 5"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78582" y="1223091"/>
            <a:ext cx="2221078" cy="492862"/>
          </a:xfrm>
          <a:prstGeom prst="rect">
            <a:avLst/>
          </a:prstGeom>
          <a:noFill/>
          <a:extLst>
            <a:ext uri="{909E8E84-426E-40DD-AFC4-6F175D3DCCD1}">
              <a14:hiddenFill xmlns:a14="http://schemas.microsoft.com/office/drawing/2010/main">
                <a:solidFill>
                  <a:srgbClr val="FFFFFF"/>
                </a:solidFill>
              </a14:hiddenFill>
            </a:ext>
          </a:extLst>
        </p:spPr>
      </p:pic>
      <p:sp>
        <p:nvSpPr>
          <p:cNvPr id="8" name="Rectangle 3" title=""/>
          <p:cNvSpPr>
            <a:spLocks noChangeArrowheads="1"/>
          </p:cNvSpPr>
          <p:nvPr/>
        </p:nvSpPr>
        <p:spPr bwMode="auto">
          <a:xfrm>
            <a:off x="6986846" y="2493690"/>
            <a:ext cx="2348720"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次生代谢物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5" name="Rectangle 3" title=""/>
          <p:cNvSpPr>
            <a:spLocks noChangeArrowheads="1"/>
          </p:cNvSpPr>
          <p:nvPr/>
        </p:nvSpPr>
        <p:spPr bwMode="auto">
          <a:xfrm>
            <a:off x="1846734" y="3717826"/>
            <a:ext cx="1266693"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离体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6" name="Rectangle 3" title=""/>
          <p:cNvSpPr>
            <a:spLocks noChangeArrowheads="1"/>
          </p:cNvSpPr>
          <p:nvPr/>
        </p:nvSpPr>
        <p:spPr bwMode="auto">
          <a:xfrm>
            <a:off x="4400462" y="3717826"/>
            <a:ext cx="1988044"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单个植物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7" name="Rectangle 3" title=""/>
          <p:cNvSpPr>
            <a:spLocks noChangeArrowheads="1"/>
          </p:cNvSpPr>
          <p:nvPr/>
        </p:nvSpPr>
        <p:spPr bwMode="auto">
          <a:xfrm>
            <a:off x="10661161" y="3717826"/>
            <a:ext cx="1266693"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增殖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blinds(horizontal)">
                                      <p:cBhvr>
                                        <p:cTn id="7" dur="500"/>
                                        <p:tgtEl>
                                          <p:spTgt spid="8">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linds(horizontal)">
                                      <p:cBhvr>
                                        <p:cTn id="12" dur="500"/>
                                        <p:tgtEl>
                                          <p:spTgt spid="5">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blinds(horizontal)">
                                      <p:cBhvr>
                                        <p:cTn id="17" dur="500"/>
                                        <p:tgtEl>
                                          <p:spTgt spid="6">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blinds(horizontal)">
                                      <p:cBhvr>
                                        <p:cTn id="22" dur="500"/>
                                        <p:tgtEl>
                                          <p:spTgt spid="7">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629594"/>
            <a:ext cx="11353016" cy="2522881"/>
          </a:xfrm>
        </p:spPr>
        <p:txBody>
          <a:bodyPr/>
          <a:lstStyle/>
          <a:p>
            <a:pPr indent="713740">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3</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优点</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latin typeface="Times New Roman" panose="02020603050405020304" pitchFamily="18" charset="0"/>
                <a:ea typeface="宋体" panose="02010600030101010101" pitchFamily="2" charset="-122"/>
                <a:cs typeface="Times New Roman" panose="02020603050405020304" pitchFamily="18" charset="0"/>
              </a:rPr>
              <a:t>不占用耕地，几乎不</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受</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a:t>
            </a:r>
            <a:r>
              <a:rPr lang="en-US" altLang="zh-CN" kern="100">
                <a:latin typeface="Times New Roman" panose="02020603050405020304" pitchFamily="18" charset="0"/>
                <a:ea typeface="宋体" panose="02010600030101010101" pitchFamily="2" charset="-122"/>
                <a:cs typeface="Courier New" panose="02070309020205020404" pitchFamily="49" charset="0"/>
              </a:rPr>
              <a:t>__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a:t>
            </a:r>
            <a:r>
              <a:rPr lang="en-US" altLang="zh-CN" kern="100">
                <a:latin typeface="Times New Roman" panose="02020603050405020304" pitchFamily="18" charset="0"/>
                <a:ea typeface="宋体" panose="02010600030101010101" pitchFamily="2" charset="-122"/>
                <a:cs typeface="Courier New" panose="02070309020205020404" pitchFamily="49" charset="0"/>
              </a:rPr>
              <a:t>__</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___</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等的限制。</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4</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实例</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latin typeface="Times New Roman" panose="02020603050405020304" pitchFamily="18" charset="0"/>
                <a:ea typeface="宋体" panose="02010600030101010101" pitchFamily="2" charset="-122"/>
                <a:cs typeface="Times New Roman" panose="02020603050405020304" pitchFamily="18" charset="0"/>
              </a:rPr>
              <a:t>人参皂苷、紫草宁、紫杉醇等的生产。</a:t>
            </a:r>
            <a:endParaRPr lang="zh-CN" altLang="en-US"/>
          </a:p>
        </p:txBody>
      </p:sp>
      <p:sp>
        <p:nvSpPr>
          <p:cNvPr id="4" name="Rectangle 3" title=""/>
          <p:cNvSpPr>
            <a:spLocks noChangeArrowheads="1"/>
          </p:cNvSpPr>
          <p:nvPr/>
        </p:nvSpPr>
        <p:spPr bwMode="auto">
          <a:xfrm>
            <a:off x="5082462" y="2258502"/>
            <a:ext cx="1266693"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季节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
        <p:nvSpPr>
          <p:cNvPr id="5" name="Rectangle 3" title=""/>
          <p:cNvSpPr>
            <a:spLocks noChangeArrowheads="1"/>
          </p:cNvSpPr>
          <p:nvPr/>
        </p:nvSpPr>
        <p:spPr bwMode="auto">
          <a:xfrm>
            <a:off x="6849369" y="2258502"/>
            <a:ext cx="1266693" cy="523220"/>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vert="horz" wrap="none" lIns="91440" tIns="45720" rIns="91440" bIns="45720" numCol="1" anchor="ctr" anchorCtr="0" compatLnSpc="1">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spcAft>
                <a:spcPct val="0"/>
              </a:spcAft>
              <a:tabLst>
                <a:tab pos="5581015"/>
                <a:tab pos="9541510"/>
              </a:tabLst>
            </a:pPr>
            <a:r>
              <a:rPr lang="zh-CN" altLang="zh-CN" sz="2800" b="1"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天气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pic>
        <p:nvPicPr>
          <p:cNvPr id="2" name="Picture 2"/>
          <p:cNvPicPr>
            <a:picLocks noChangeAspect="1"/>
          </p:cNvPicPr>
          <p:nvPr/>
        </p:nvPicPr>
        <p:blipFill>
          <a:blip r:embed="rId2"/>
          <a:stretch>
            <a:fillRect/>
          </a:stretch>
        </p:blipFill>
        <p:spPr>
          <a:xfrm flipH="1">
            <a:off x="10325100" y="10629900"/>
            <a:ext cx="0" cy="0"/>
          </a:xfrm>
          <a:prstGeom prst="rect">
            <a:avLst/>
          </a:prstGeom>
          <a:ln>
            <a:noFill/>
          </a:ln>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5">
                                            <p:txEl>
                                              <p:pRg st="0" end="0"/>
                                            </p:txEl>
                                          </p:spTgt>
                                        </p:tgtEl>
                                        <p:attrNameLst>
                                          <p:attrName>style.visibility</p:attrName>
                                        </p:attrNameLst>
                                      </p:cBhvr>
                                      <p:to>
                                        <p:strVal val="visible"/>
                                      </p:to>
                                    </p:set>
                                    <p:animEffect transition="in" filter="blinds(horizontal)">
                                      <p:cBhvr>
                                        <p:cTn id="12"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608328"/>
            <a:ext cx="11353016" cy="2135083"/>
          </a:xfrm>
          <a:ln>
            <a:solidFill>
              <a:schemeClr val="tx1"/>
            </a:solidFill>
          </a:ln>
        </p:spPr>
        <p:txBody>
          <a:bodyPr/>
          <a:lstStyle/>
          <a:p>
            <a:pPr>
              <a:lnSpc>
                <a:spcPct val="50000"/>
              </a:lnSpc>
            </a:pPr>
            <a:endParaRPr lang="en-US" altLang="zh-CN" smtClean="0"/>
          </a:p>
          <a:p>
            <a:pPr indent="713740">
              <a:tabLst>
                <a:tab pos="5581015"/>
                <a:tab pos="9541510"/>
              </a:tabLst>
            </a:pPr>
            <a:r>
              <a:rPr lang="zh-CN" altLang="zh-CN" kern="100">
                <a:latin typeface="Times New Roman" panose="02020603050405020304" pitchFamily="18" charset="0"/>
                <a:ea typeface="楷体" panose="02010609060101010101" pitchFamily="49" charset="-122"/>
                <a:cs typeface="Times New Roman" panose="02020603050405020304" pitchFamily="18" charset="0"/>
              </a:rPr>
              <a:t>细胞产物的工厂化生产运用了什么技术</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楷体" panose="02010609060101010101" pitchFamily="49" charset="-122"/>
                <a:cs typeface="Courier New" panose="02070309020205020404" pitchFamily="49" charset="0"/>
              </a:rPr>
              <a:t>____________________________</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FF0000"/>
                </a:solidFill>
                <a:latin typeface="Times New Roman" panose="02020603050405020304" pitchFamily="18" charset="0"/>
                <a:ea typeface="黑体" panose="02010600030101010101" pitchFamily="2" charset="-122"/>
                <a:cs typeface="Times New Roman" panose="02020603050405020304" pitchFamily="18" charset="0"/>
              </a:rPr>
              <a:t>【答案】</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植物组织培养</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技术</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pic>
        <p:nvPicPr>
          <p:cNvPr id="1026" name="Picture 2"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38622" y="1383696"/>
            <a:ext cx="1689100" cy="44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959518"/>
            <a:ext cx="11353016" cy="4270476"/>
          </a:xfrm>
        </p:spPr>
        <p:txBody>
          <a:bodyPr/>
          <a:lstStyle/>
          <a:p>
            <a:pPr indent="713740">
              <a:tabLst>
                <a:tab pos="5581015"/>
                <a:tab pos="9541510"/>
              </a:tabLst>
            </a:pPr>
            <a:r>
              <a:rPr lang="zh-CN" altLang="zh-CN" kern="100">
                <a:solidFill>
                  <a:srgbClr val="FF0000"/>
                </a:solidFill>
                <a:latin typeface="Times New Roman" panose="02020603050405020304" pitchFamily="18" charset="0"/>
                <a:ea typeface="宋体" panose="02010600030101010101" pitchFamily="2" charset="-122"/>
                <a:cs typeface="Times New Roman" panose="02020603050405020304" pitchFamily="18" charset="0"/>
              </a:rPr>
              <a:t>　　　　　</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进行细胞产物的工厂化生产的过程中，细胞需要培养到哪个阶段？</a:t>
            </a:r>
            <a:r>
              <a:rPr lang="en-US" altLang="zh-CN" kern="100">
                <a:latin typeface="Times New Roman" panose="02020603050405020304" pitchFamily="18" charset="0"/>
                <a:ea typeface="宋体" panose="02010600030101010101" pitchFamily="2" charset="-122"/>
                <a:cs typeface="Courier New" panose="02070309020205020404" pitchFamily="49" charset="0"/>
              </a:rPr>
              <a:t>	</a:t>
            </a: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	(</a:t>
            </a:r>
            <a:r>
              <a:rPr lang="zh-CN" altLang="zh-CN" kern="100">
                <a:latin typeface="Times New Roman" panose="02020603050405020304" pitchFamily="18" charset="0"/>
                <a:ea typeface="宋体" panose="02010600030101010101" pitchFamily="2" charset="-122"/>
                <a:cs typeface="Times New Roman" panose="02020603050405020304" pitchFamily="18" charset="0"/>
              </a:rPr>
              <a:t>　　</a:t>
            </a:r>
            <a:r>
              <a:rPr lang="en-US" altLang="zh-CN" kern="100">
                <a:latin typeface="Times New Roman" panose="02020603050405020304" pitchFamily="18" charset="0"/>
                <a:ea typeface="宋体" panose="02010600030101010101" pitchFamily="2" charset="-122"/>
                <a:cs typeface="Courier New" panose="02070309020205020404" pitchFamily="49"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A</a:t>
            </a:r>
            <a:r>
              <a:rPr lang="zh-CN" altLang="zh-CN" kern="100">
                <a:latin typeface="Times New Roman" panose="02020603050405020304" pitchFamily="18" charset="0"/>
                <a:ea typeface="宋体" panose="02010600030101010101" pitchFamily="2" charset="-122"/>
                <a:cs typeface="Times New Roman" panose="02020603050405020304" pitchFamily="18" charset="0"/>
              </a:rPr>
              <a:t>．愈伤组织阶段</a:t>
            </a:r>
            <a:r>
              <a:rPr lang="en-US" altLang="zh-CN" kern="100">
                <a:latin typeface="Times New Roman" panose="02020603050405020304" pitchFamily="18" charset="0"/>
                <a:ea typeface="宋体" panose="02010600030101010101" pitchFamily="2" charset="-122"/>
                <a:cs typeface="Courier New" panose="02070309020205020404" pitchFamily="49" charset="0"/>
              </a:rPr>
              <a:t>	B</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．生芽阶段</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C</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．生根阶段　　　　</a:t>
            </a:r>
            <a:r>
              <a:rPr lang="en-US" altLang="zh-CN" kern="100">
                <a:latin typeface="Times New Roman" panose="02020603050405020304" pitchFamily="18" charset="0"/>
                <a:ea typeface="宋体" panose="02010600030101010101" pitchFamily="2" charset="-122"/>
                <a:cs typeface="Courier New" panose="02070309020205020404" pitchFamily="49" charset="0"/>
              </a:rPr>
              <a:t>	D</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．完整植株阶段</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FF0000"/>
                </a:solidFill>
                <a:latin typeface="Times New Roman" panose="02020603050405020304" pitchFamily="18" charset="0"/>
                <a:ea typeface="黑体" panose="02010600030101010101" pitchFamily="2" charset="-122"/>
                <a:cs typeface="Times New Roman" panose="02020603050405020304" pitchFamily="18" charset="0"/>
              </a:rPr>
              <a:t>【答案】</a:t>
            </a:r>
            <a:r>
              <a:rPr lang="en-US" altLang="zh-CN" kern="100">
                <a:latin typeface="Times New Roman" panose="02020603050405020304" pitchFamily="18" charset="0"/>
                <a:ea typeface="宋体" panose="02010600030101010101" pitchFamily="2" charset="-122"/>
                <a:cs typeface="Courier New" panose="02070309020205020404" pitchFamily="49" charset="0"/>
              </a:rPr>
              <a:t>A</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003399"/>
                </a:solidFill>
                <a:latin typeface="Times New Roman" panose="02020603050405020304" pitchFamily="18" charset="0"/>
                <a:ea typeface="黑体" panose="02010600030101010101" pitchFamily="2" charset="-122"/>
                <a:cs typeface="Times New Roman" panose="02020603050405020304" pitchFamily="18" charset="0"/>
              </a:rPr>
              <a:t>【解析】</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单个植物细胞或细胞团脱分化形成愈伤组织，再经悬浮培养愈伤组织细胞，然后收集细胞破碎提取即可。</a:t>
            </a:r>
            <a:endParaRPr lang="zh-CN" altLang="zh-CN" sz="1050" kern="100">
              <a:effectLst/>
              <a:latin typeface="等线" panose="02010600030101010101" pitchFamily="2" charset="-122"/>
              <a:ea typeface="等线" panose="02010600030101010101" pitchFamily="2" charset="-122"/>
              <a:cs typeface="Courier New" panose="02070309020205020404" pitchFamily="49" charset="0"/>
            </a:endParaRPr>
          </a:p>
        </p:txBody>
      </p:sp>
      <p:pic>
        <p:nvPicPr>
          <p:cNvPr id="5122" name="Picture 2"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270670" y="1175542"/>
            <a:ext cx="1314298" cy="38404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grpId="0"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7" dur="500"/>
                                        <p:tgtEl>
                                          <p:spTgt spid="3">
                                            <p:txEl>
                                              <p:pRg st="3" end="3"/>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grpId="0" nodeType="clickEffect">
                                  <p:stCondLst>
                                    <p:cond delay="0"/>
                                  </p:stCondLst>
                                  <p:childTnLst>
                                    <p:set>
                                      <p:cBhvr>
                                        <p:cTn id="1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1027" name="Picture 3"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702718" y="1413570"/>
            <a:ext cx="8764588" cy="4125913"/>
          </a:xfrm>
          <a:prstGeom prst="rect">
            <a:avLst/>
          </a:prstGeom>
          <a:noFill/>
          <a:extLst>
            <a:ext uri="{909E8E84-426E-40DD-AFC4-6F175D3DCCD1}">
              <a14:hiddenFill xmlns:a14="http://schemas.microsoft.com/office/drawing/2010/main">
                <a:solidFill>
                  <a:srgbClr val="FFFFFF"/>
                </a:solidFill>
              </a14:hiddenFill>
            </a:ext>
          </a:extLst>
        </p:spPr>
      </p:pic>
      <p:sp>
        <p:nvSpPr>
          <p:cNvPr id="7" name="Text Box 3" title=""/>
          <p:cNvSpPr txBox="1">
            <a:spLocks noChangeArrowheads="1"/>
          </p:cNvSpPr>
          <p:nvPr/>
        </p:nvSpPr>
        <p:spPr bwMode="auto">
          <a:xfrm>
            <a:off x="2495550" y="3730212"/>
            <a:ext cx="7343775" cy="707886"/>
          </a:xfrm>
          <a:prstGeom prst="rect">
            <a:avLst/>
          </a:prstGeom>
          <a:noFill/>
          <a:ln>
            <a:noFill/>
          </a:ln>
          <a:effectLst/>
          <a:extLst>
            <a:ext uri="{909E8E84-426E-40DD-AFC4-6F175D3DCCD1}">
              <a14:hiddenFill xmlns:a14="http://schemas.microsoft.com/office/drawing/2010/main">
                <a:solidFill>
                  <a:srgbClr val="3FB564"/>
                </a:solidFill>
              </a14:hiddenFill>
            </a:ext>
            <a:ext uri="{91240B29-F687-4F45-9708-019B960494DF}">
              <a14:hiddenLine xmlns:a14="http://schemas.microsoft.com/office/drawing/2010/main" w="9525">
                <a:solidFill>
                  <a:srgbClr val="003300"/>
                </a:solidFill>
                <a:miter lim="800000"/>
                <a:headEnd/>
                <a:tailEnd/>
              </a14:hiddenLine>
            </a:ext>
            <a:ext uri="{AF507438-7753-43E0-B8FC-AC1667EBCBE1}">
              <a14:hiddenEffects xmlns:a14="http://schemas.microsoft.com/office/drawing/2010/main">
                <a:effectLst>
                  <a:outerShdw algn="ctr" dir="2700000" dist="35921" rotWithShape="0">
                    <a:schemeClr val="bg2"/>
                  </a:outerShdw>
                </a:effectLst>
              </a14:hiddenEffects>
            </a:ext>
          </a:extLst>
        </p:spPr>
        <p:txBody>
          <a:bodyPr>
            <a:spAutoFit/>
          </a:bodyPr>
          <a:lstStyle>
            <a:defPPr>
              <a:defRPr lang="zh-CN"/>
            </a:defPPr>
            <a:lvl1pPr marL="0" algn="l" defTabSz="1088390" rtl="0" eaLnBrk="1" latinLnBrk="0" hangingPunct="1">
              <a:defRPr sz="2100" kern="1200">
                <a:solidFill>
                  <a:schemeClr val="tx1"/>
                </a:solidFill>
                <a:latin typeface="+mn-lt"/>
                <a:ea typeface="+mn-ea"/>
                <a:cs typeface="+mn-cs"/>
              </a:defRPr>
            </a:lvl1pPr>
            <a:lvl2pPr marL="544195" algn="l" defTabSz="1088390" rtl="0" eaLnBrk="1" latinLnBrk="0" hangingPunct="1">
              <a:defRPr sz="2100" kern="1200">
                <a:solidFill>
                  <a:schemeClr val="tx1"/>
                </a:solidFill>
                <a:latin typeface="+mn-lt"/>
                <a:ea typeface="+mn-ea"/>
                <a:cs typeface="+mn-cs"/>
              </a:defRPr>
            </a:lvl2pPr>
            <a:lvl3pPr marL="1088390" algn="l" defTabSz="1088390" rtl="0" eaLnBrk="1" latinLnBrk="0" hangingPunct="1">
              <a:defRPr sz="2100" kern="1200">
                <a:solidFill>
                  <a:schemeClr val="tx1"/>
                </a:solidFill>
                <a:latin typeface="+mn-lt"/>
                <a:ea typeface="+mn-ea"/>
                <a:cs typeface="+mn-cs"/>
              </a:defRPr>
            </a:lvl3pPr>
            <a:lvl4pPr marL="1632585" algn="l" defTabSz="1088390" rtl="0" eaLnBrk="1" latinLnBrk="0" hangingPunct="1">
              <a:defRPr sz="2100" kern="1200">
                <a:solidFill>
                  <a:schemeClr val="tx1"/>
                </a:solidFill>
                <a:latin typeface="+mn-lt"/>
                <a:ea typeface="+mn-ea"/>
                <a:cs typeface="+mn-cs"/>
              </a:defRPr>
            </a:lvl4pPr>
            <a:lvl5pPr marL="2176780" algn="l" defTabSz="1088390" rtl="0" eaLnBrk="1" latinLnBrk="0" hangingPunct="1">
              <a:defRPr sz="2100" kern="1200">
                <a:solidFill>
                  <a:schemeClr val="tx1"/>
                </a:solidFill>
                <a:latin typeface="+mn-lt"/>
                <a:ea typeface="+mn-ea"/>
                <a:cs typeface="+mn-cs"/>
              </a:defRPr>
            </a:lvl5pPr>
            <a:lvl6pPr marL="2720975" algn="l" defTabSz="1088390" rtl="0" eaLnBrk="1" latinLnBrk="0" hangingPunct="1">
              <a:defRPr sz="2100" kern="1200">
                <a:solidFill>
                  <a:schemeClr val="tx1"/>
                </a:solidFill>
                <a:latin typeface="+mn-lt"/>
                <a:ea typeface="+mn-ea"/>
                <a:cs typeface="+mn-cs"/>
              </a:defRPr>
            </a:lvl6pPr>
            <a:lvl7pPr marL="3265805" algn="l" defTabSz="1088390" rtl="0" eaLnBrk="1" latinLnBrk="0" hangingPunct="1">
              <a:defRPr sz="2100" kern="1200">
                <a:solidFill>
                  <a:schemeClr val="tx1"/>
                </a:solidFill>
                <a:latin typeface="+mn-lt"/>
                <a:ea typeface="+mn-ea"/>
                <a:cs typeface="+mn-cs"/>
              </a:defRPr>
            </a:lvl7pPr>
            <a:lvl8pPr marL="3810000" algn="l" defTabSz="1088390" rtl="0" eaLnBrk="1" latinLnBrk="0" hangingPunct="1">
              <a:defRPr sz="2100" kern="1200">
                <a:solidFill>
                  <a:schemeClr val="tx1"/>
                </a:solidFill>
                <a:latin typeface="+mn-lt"/>
                <a:ea typeface="+mn-ea"/>
                <a:cs typeface="+mn-cs"/>
              </a:defRPr>
            </a:lvl8pPr>
            <a:lvl9pPr marL="4354195" algn="l" defTabSz="1088390" rtl="0" eaLnBrk="1" latinLnBrk="0" hangingPunct="1">
              <a:defRPr sz="2100" kern="1200">
                <a:solidFill>
                  <a:schemeClr val="tx1"/>
                </a:solidFill>
                <a:latin typeface="+mn-lt"/>
                <a:ea typeface="+mn-ea"/>
                <a:cs typeface="+mn-cs"/>
              </a:defRPr>
            </a:lvl9pPr>
          </a:lstStyle>
          <a:p>
            <a:pPr algn="ctr"/>
            <a:r>
              <a:rPr lang="zh-CN" altLang="en-US" sz="4000" smtClean="0">
                <a:solidFill>
                  <a:schemeClr val="tx1"/>
                </a:solidFill>
                <a:latin typeface="方正综艺_GBK" pitchFamily="65" charset="-122"/>
                <a:ea typeface="方正综艺_GBK" pitchFamily="65" charset="-122"/>
              </a:rPr>
              <a:t>课堂</a:t>
            </a:r>
            <a:r>
              <a:rPr lang="en-US" altLang="zh-CN" sz="4000" smtClean="0">
                <a:solidFill>
                  <a:schemeClr val="tx1"/>
                </a:solidFill>
                <a:latin typeface="方正综艺_GBK" pitchFamily="65" charset="-122"/>
                <a:ea typeface="方正综艺_GBK" pitchFamily="65" charset="-122"/>
              </a:rPr>
              <a:t>·</a:t>
            </a:r>
            <a:r>
              <a:rPr lang="zh-CN" altLang="en-US" sz="4000">
                <a:latin typeface="方正综艺_GBK" pitchFamily="65" charset="-122"/>
                <a:ea typeface="方正综艺_GBK" pitchFamily="65" charset="-122"/>
              </a:rPr>
              <a:t>重难</a:t>
            </a:r>
            <a:r>
              <a:rPr lang="zh-CN" altLang="en-US" sz="4000" smtClean="0">
                <a:latin typeface="方正综艺_GBK" pitchFamily="65" charset="-122"/>
                <a:ea typeface="方正综艺_GBK" pitchFamily="65" charset="-122"/>
              </a:rPr>
              <a:t>探究</a:t>
            </a:r>
            <a:endParaRPr lang="zh-CN" altLang="en-US" sz="4000">
              <a:latin typeface="方正综艺_GBK" pitchFamily="65" charset="-122"/>
              <a:ea typeface="方正综艺_GBK" pitchFamily="65" charset="-122"/>
            </a:endParaRP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076" name="Picture 4"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7207" y="765498"/>
            <a:ext cx="11393540" cy="564266"/>
          </a:xfrm>
          <a:prstGeom prst="rect">
            <a:avLst/>
          </a:prstGeom>
          <a:noFill/>
          <a:extLst>
            <a:ext uri="{909E8E84-426E-40DD-AFC4-6F175D3DCCD1}">
              <a14:hiddenFill xmlns:a14="http://schemas.microsoft.com/office/drawing/2010/main">
                <a:solidFill>
                  <a:srgbClr val="FFFFFF"/>
                </a:solidFill>
              </a14:hiddenFill>
            </a:ext>
          </a:extLst>
        </p:spPr>
      </p:pic>
      <p:pic>
        <p:nvPicPr>
          <p:cNvPr id="11" name="Picture 3" titl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17207" y="799597"/>
            <a:ext cx="11393540" cy="564266"/>
          </a:xfrm>
          <a:prstGeom prst="rect">
            <a:avLst/>
          </a:prstGeom>
          <a:noFill/>
          <a:extLst>
            <a:ext uri="{909E8E84-426E-40DD-AFC4-6F175D3DCCD1}">
              <a14:hiddenFill xmlns:a14="http://schemas.microsoft.com/office/drawing/2010/main">
                <a:solidFill>
                  <a:srgbClr val="FFFFFF"/>
                </a:solidFill>
              </a14:hiddenFill>
            </a:ext>
          </a:extLst>
        </p:spPr>
      </p:pic>
      <p:sp>
        <p:nvSpPr>
          <p:cNvPr id="13" name="内容占位符 2" title=""/>
          <p:cNvSpPr txBox="1"/>
          <p:nvPr/>
        </p:nvSpPr>
        <p:spPr>
          <a:xfrm>
            <a:off x="2422798" y="834861"/>
            <a:ext cx="9345740" cy="540800"/>
          </a:xfrm>
          <a:prstGeom prst="rect">
            <a:avLst/>
          </a:prstGeom>
        </p:spPr>
        <p:txBody>
          <a:bodyPr vert="horz" wrap="square" lIns="108850" tIns="54425" rIns="108850" bIns="54425" rtlCol="0">
            <a:spAutoFit/>
          </a:bodyPr>
          <a:lstStyle>
            <a:defPPr>
              <a:defRPr lang="zh-CN"/>
            </a:defPPr>
            <a:lvl1pPr marL="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pPr indent="0">
              <a:lnSpc>
                <a:spcPct val="100000"/>
              </a:lnSpc>
            </a:pPr>
            <a:r>
              <a:rPr lang="zh-CN" altLang="zh-CN">
                <a:latin typeface="Times New Roman" panose="02020603050405020304" pitchFamily="18" charset="0"/>
                <a:ea typeface="黑体" panose="02010600030101010101" pitchFamily="2" charset="-122"/>
                <a:cs typeface="Times New Roman" panose="02020603050405020304" pitchFamily="18" charset="0"/>
              </a:rPr>
              <a:t>植物繁殖的新途径</a:t>
            </a:r>
            <a:endParaRPr lang="zh-CN" altLang="en-US"/>
          </a:p>
        </p:txBody>
      </p:sp>
      <p:sp>
        <p:nvSpPr>
          <p:cNvPr id="14" name="内容占位符 2" title=""/>
          <p:cNvSpPr txBox="1"/>
          <p:nvPr/>
        </p:nvSpPr>
        <p:spPr>
          <a:xfrm>
            <a:off x="415522" y="1375661"/>
            <a:ext cx="11353016" cy="662180"/>
          </a:xfrm>
          <a:prstGeom prst="rect">
            <a:avLst/>
          </a:prstGeom>
        </p:spPr>
        <p:txBody>
          <a:bodyPr vert="horz" wrap="square" lIns="108850" tIns="54425" rIns="108850" bIns="54425" rtlCol="0">
            <a:spAutoFit/>
          </a:bodyPr>
          <a:lstStyle>
            <a:defPPr>
              <a:defRPr lang="zh-CN"/>
            </a:defPPr>
            <a:lvl1pPr marL="0" indent="720090" algn="l" defTabSz="1088390" rtl="0" eaLnBrk="1" latinLnBrk="0" hangingPunct="1">
              <a:lnSpc>
                <a:spcPct val="140000"/>
              </a:lnSpc>
              <a:spcBef>
                <a:spcPct val="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pPr indent="0" algn="ctr"/>
            <a:r>
              <a:rPr lang="en-US" altLang="zh-CN" kern="100">
                <a:ea typeface="方正小标宋_GBK"/>
              </a:rPr>
              <a:t>[</a:t>
            </a:r>
            <a:r>
              <a:rPr lang="zh-CN" altLang="zh-CN" kern="100">
                <a:ea typeface="方正小标宋_GBK"/>
                <a:cs typeface="Times New Roman" panose="02020603050405020304"/>
              </a:rPr>
              <a:t>知识归纳</a:t>
            </a:r>
            <a:r>
              <a:rPr lang="en-US" altLang="zh-CN" kern="100">
                <a:ea typeface="方正小标宋_GBK"/>
              </a:rPr>
              <a:t>]</a:t>
            </a:r>
            <a:endParaRPr lang="zh-CN" altLang="en-US"/>
          </a:p>
        </p:txBody>
      </p:sp>
      <p:sp>
        <p:nvSpPr>
          <p:cNvPr id="15" name="内容占位符 2" title=""/>
          <p:cNvSpPr>
            <a:spLocks noGrp="1"/>
          </p:cNvSpPr>
          <p:nvPr>
            <p:ph idx="1"/>
          </p:nvPr>
        </p:nvSpPr>
        <p:spPr>
          <a:xfrm>
            <a:off x="415522" y="2023733"/>
            <a:ext cx="11353016" cy="651023"/>
          </a:xfrm>
        </p:spPr>
        <p:txBody>
          <a:bodyPr/>
          <a:lstStyle/>
          <a:p>
            <a:pPr indent="713740">
              <a:tabLst>
                <a:tab pos="5581015"/>
                <a:tab pos="9541510"/>
              </a:tabLst>
            </a:pPr>
            <a:r>
              <a:rPr lang="zh-CN" altLang="zh-CN" kern="100">
                <a:latin typeface="Times New Roman" panose="02020603050405020304" pitchFamily="18" charset="0"/>
                <a:ea typeface="黑体" panose="02010600030101010101" pitchFamily="2" charset="-122"/>
                <a:cs typeface="Times New Roman" panose="02020603050405020304" pitchFamily="18" charset="0"/>
              </a:rPr>
              <a:t>快速繁殖和作物脱毒的</a:t>
            </a:r>
            <a:r>
              <a:rPr lang="zh-CN" altLang="zh-CN" kern="100" smtClean="0">
                <a:latin typeface="Times New Roman" panose="02020603050405020304" pitchFamily="18" charset="0"/>
                <a:ea typeface="黑体" panose="02010600030101010101" pitchFamily="2" charset="-122"/>
                <a:cs typeface="Times New Roman" panose="02020603050405020304" pitchFamily="18" charset="0"/>
              </a:rPr>
              <a:t>比较</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graphicFrame>
        <p:nvGraphicFramePr>
          <p:cNvPr id="7" name="表格 6" title=""/>
          <p:cNvGraphicFramePr>
            <a:graphicFrameLocks noGrp="1"/>
          </p:cNvGraphicFramePr>
          <p:nvPr/>
        </p:nvGraphicFramePr>
        <p:xfrm>
          <a:off x="406574" y="2688370"/>
          <a:ext cx="11361965" cy="3584448"/>
        </p:xfrm>
        <a:graphic>
          <a:graphicData uri="http://schemas.openxmlformats.org/drawingml/2006/table">
            <a:tbl>
              <a:tblPr/>
              <a:tblGrid>
                <a:gridCol w="1224136"/>
                <a:gridCol w="4608512"/>
                <a:gridCol w="5529317"/>
              </a:tblGrid>
              <a:tr h="597408">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项目</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概念</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优点</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97408">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快速</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繁殖</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用于快速繁殖优良品种的植物组织培养技术</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en-US" sz="2800" b="1" kern="100">
                          <a:effectLst/>
                          <a:latin typeface="宋体" panose="02010600030101010101" pitchFamily="2" charset="-122"/>
                          <a:ea typeface="等线" panose="02010600030101010101" pitchFamily="2" charset="-122"/>
                          <a:cs typeface="Times New Roman" panose="02020603050405020304" pitchFamily="18" charset="0"/>
                        </a:rPr>
                        <a:t>①</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保持优良品种的遗传特性；</a:t>
                      </a:r>
                      <a:r>
                        <a:rPr lang="en-US" sz="2800" b="1" kern="100">
                          <a:effectLst/>
                          <a:latin typeface="宋体" panose="02010600030101010101" pitchFamily="2" charset="-122"/>
                          <a:ea typeface="等线" panose="02010600030101010101" pitchFamily="2" charset="-122"/>
                          <a:cs typeface="Times New Roman" panose="02020603050405020304" pitchFamily="18" charset="0"/>
                        </a:rPr>
                        <a:t>②</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高效、快速地实现种苗的大量繁殖</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597408">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作物</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脱毒</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植物分生区附近的病毒极少，甚至无病毒，取茎尖等进行组织培养形成脱毒苗</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en-US" sz="2800" b="1" kern="100">
                          <a:effectLst/>
                          <a:latin typeface="宋体" panose="02010600030101010101" pitchFamily="2" charset="-122"/>
                          <a:ea typeface="等线" panose="02010600030101010101" pitchFamily="2" charset="-122"/>
                          <a:cs typeface="Times New Roman" panose="02020603050405020304" pitchFamily="18" charset="0"/>
                        </a:rPr>
                        <a:t>①</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获得高产、优质的脱毒植株；</a:t>
                      </a:r>
                      <a:r>
                        <a:rPr lang="en-US" sz="2800" b="1" kern="100">
                          <a:effectLst/>
                          <a:latin typeface="宋体" panose="02010600030101010101" pitchFamily="2" charset="-122"/>
                          <a:ea typeface="等线" panose="02010600030101010101" pitchFamily="2" charset="-122"/>
                          <a:cs typeface="Times New Roman" panose="02020603050405020304" pitchFamily="18" charset="0"/>
                        </a:rPr>
                        <a:t>②</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繁殖速度快，保持植株的遗传特性</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6" name="内容占位符 2" title=""/>
          <p:cNvSpPr txBox="1"/>
          <p:nvPr/>
        </p:nvSpPr>
        <p:spPr>
          <a:xfrm>
            <a:off x="415522" y="996573"/>
            <a:ext cx="11353016" cy="662180"/>
          </a:xfrm>
          <a:prstGeom prst="rect">
            <a:avLst/>
          </a:prstGeom>
        </p:spPr>
        <p:txBody>
          <a:bodyPr vert="horz" wrap="square" lIns="108850" tIns="54425" rIns="108850" bIns="54425" rtlCol="0">
            <a:spAutoFit/>
          </a:bodyPr>
          <a:lstStyle>
            <a:defPPr>
              <a:defRPr lang="zh-CN"/>
            </a:defPPr>
            <a:lvl1pPr marL="0" indent="720090" algn="l" defTabSz="1088390" rtl="0" eaLnBrk="1" latinLnBrk="0" hangingPunct="1">
              <a:lnSpc>
                <a:spcPct val="140000"/>
              </a:lnSpc>
              <a:spcBef>
                <a:spcPct val="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pPr indent="0" algn="ctr"/>
            <a:r>
              <a:rPr lang="en-US" altLang="zh-CN" kern="100" smtClean="0">
                <a:ea typeface="方正小标宋_GBK"/>
              </a:rPr>
              <a:t>[</a:t>
            </a:r>
            <a:r>
              <a:rPr lang="zh-CN" altLang="zh-CN" kern="100">
                <a:ea typeface="方正小标宋_GBK"/>
                <a:cs typeface="Times New Roman" panose="02020603050405020304"/>
              </a:rPr>
              <a:t>对点精练</a:t>
            </a:r>
            <a:r>
              <a:rPr lang="en-US" altLang="zh-CN" kern="100" smtClean="0">
                <a:ea typeface="方正小标宋_GBK"/>
              </a:rPr>
              <a:t>]</a:t>
            </a:r>
            <a:endParaRPr lang="zh-CN" altLang="en-US"/>
          </a:p>
        </p:txBody>
      </p:sp>
      <p:sp>
        <p:nvSpPr>
          <p:cNvPr id="7" name="内容占位符 2" title=""/>
          <p:cNvSpPr>
            <a:spLocks noGrp="1"/>
          </p:cNvSpPr>
          <p:nvPr>
            <p:ph idx="1"/>
          </p:nvPr>
        </p:nvSpPr>
        <p:spPr>
          <a:xfrm>
            <a:off x="415522" y="1788661"/>
            <a:ext cx="11353016" cy="3729365"/>
          </a:xfrm>
        </p:spPr>
        <p:txBody>
          <a:bodyPr/>
          <a:lstStyle/>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利用植物的茎尖或叶片、茎段等，在无菌条件下，培养在玻璃器皿中人工配制的培养基上，使它发育成完整的植株，这种技术可以用来培育植物新品种，也可以在较短时间内大量繁殖植物，还可以防止植物病毒的危害。下列关于这种技术的叙述，正确的是</a:t>
            </a:r>
            <a:r>
              <a:rPr lang="en-US" altLang="zh-CN" kern="100">
                <a:latin typeface="Times New Roman" panose="02020603050405020304" pitchFamily="18" charset="0"/>
                <a:ea typeface="宋体" panose="02010600030101010101" pitchFamily="2" charset="-122"/>
                <a:cs typeface="Courier New" panose="02070309020205020404" pitchFamily="49" charset="0"/>
              </a:rPr>
              <a:t>	(</a:t>
            </a:r>
            <a:r>
              <a:rPr lang="zh-CN" altLang="zh-CN" kern="100">
                <a:latin typeface="Times New Roman" panose="02020603050405020304" pitchFamily="18" charset="0"/>
                <a:ea typeface="宋体" panose="02010600030101010101" pitchFamily="2" charset="-122"/>
                <a:cs typeface="Times New Roman" panose="02020603050405020304" pitchFamily="18" charset="0"/>
              </a:rPr>
              <a:t>　　</a:t>
            </a:r>
            <a:r>
              <a:rPr lang="en-US" altLang="zh-CN" kern="100">
                <a:latin typeface="Times New Roman" panose="02020603050405020304" pitchFamily="18" charset="0"/>
                <a:ea typeface="宋体" panose="02010600030101010101" pitchFamily="2" charset="-122"/>
                <a:cs typeface="Courier New" panose="02070309020205020404" pitchFamily="49"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latin typeface="等线" panose="02010600030101010101" pitchFamily="2" charset="-122"/>
                <a:ea typeface="宋体" panose="02010600030101010101" pitchFamily="2" charset="-122"/>
                <a:cs typeface="Times New Roman" panose="02020603050405020304" pitchFamily="18" charset="0"/>
              </a:rPr>
              <a:t>①</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这种技术利用了植物细胞的全能性</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latin typeface="等线" panose="02010600030101010101" pitchFamily="2" charset="-122"/>
                <a:ea typeface="宋体" panose="02010600030101010101" pitchFamily="2" charset="-122"/>
                <a:cs typeface="Times New Roman" panose="02020603050405020304" pitchFamily="18" charset="0"/>
              </a:rPr>
              <a:t>②</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这种技术叫作植物组织培养，仅用它就可以得到抗病毒</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植株</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765498"/>
            <a:ext cx="11353016" cy="5476960"/>
          </a:xfrm>
        </p:spPr>
        <p:txBody>
          <a:bodyPr/>
          <a:lstStyle/>
          <a:p>
            <a:pPr indent="713740">
              <a:tabLst>
                <a:tab pos="5581015"/>
                <a:tab pos="9541510"/>
              </a:tabLst>
            </a:pPr>
            <a:r>
              <a:rPr lang="zh-CN" altLang="zh-CN" kern="100">
                <a:latin typeface="等线" panose="02010600030101010101" pitchFamily="2" charset="-122"/>
                <a:ea typeface="宋体" panose="02010600030101010101" pitchFamily="2" charset="-122"/>
                <a:cs typeface="Times New Roman" panose="02020603050405020304" pitchFamily="18" charset="0"/>
              </a:rPr>
              <a:t>③</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这种技术属于细胞工程的应用领域之一</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latin typeface="等线" panose="02010600030101010101" pitchFamily="2" charset="-122"/>
                <a:ea typeface="宋体" panose="02010600030101010101" pitchFamily="2" charset="-122"/>
                <a:cs typeface="Times New Roman" panose="02020603050405020304" pitchFamily="18" charset="0"/>
              </a:rPr>
              <a:t>④</a:t>
            </a:r>
            <a:r>
              <a:rPr lang="zh-CN" altLang="zh-CN" kern="100">
                <a:latin typeface="Times New Roman" panose="02020603050405020304" pitchFamily="18" charset="0"/>
                <a:ea typeface="宋体" panose="02010600030101010101" pitchFamily="2" charset="-122"/>
                <a:cs typeface="Times New Roman" panose="02020603050405020304" pitchFamily="18" charset="0"/>
              </a:rPr>
              <a:t>这种技术是一种无性繁殖新技术</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A</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en-US" altLang="zh-CN" kern="100">
                <a:latin typeface="宋体" panose="02010600030101010101" pitchFamily="2" charset="-122"/>
                <a:ea typeface="等线" panose="02010600030101010101" pitchFamily="2" charset="-122"/>
                <a:cs typeface="Times New Roman" panose="02020603050405020304" pitchFamily="18" charset="0"/>
              </a:rPr>
              <a:t>①④</a:t>
            </a:r>
            <a:r>
              <a:rPr lang="zh-CN" altLang="zh-CN" kern="100">
                <a:latin typeface="Times New Roman" panose="02020603050405020304" pitchFamily="18" charset="0"/>
                <a:ea typeface="宋体" panose="02010600030101010101" pitchFamily="2" charset="-122"/>
                <a:cs typeface="Times New Roman" panose="02020603050405020304" pitchFamily="18" charset="0"/>
              </a:rPr>
              <a:t>　　　</a:t>
            </a:r>
            <a:r>
              <a:rPr lang="en-US" altLang="zh-CN" kern="100">
                <a:latin typeface="Times New Roman" panose="02020603050405020304" pitchFamily="18" charset="0"/>
                <a:ea typeface="宋体" panose="02010600030101010101" pitchFamily="2" charset="-122"/>
                <a:cs typeface="Courier New" panose="02070309020205020404" pitchFamily="49" charset="0"/>
              </a:rPr>
              <a:t>	B</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en-US" altLang="zh-CN" kern="100">
                <a:latin typeface="宋体" panose="02010600030101010101" pitchFamily="2" charset="-122"/>
                <a:ea typeface="等线" panose="02010600030101010101" pitchFamily="2" charset="-122"/>
                <a:cs typeface="Times New Roman" panose="02020603050405020304" pitchFamily="18" charset="0"/>
              </a:rPr>
              <a:t>②③</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C</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en-US" altLang="zh-CN" kern="100">
                <a:latin typeface="宋体" panose="02010600030101010101" pitchFamily="2" charset="-122"/>
                <a:ea typeface="等线" panose="02010600030101010101" pitchFamily="2" charset="-122"/>
                <a:cs typeface="Times New Roman" panose="02020603050405020304" pitchFamily="18" charset="0"/>
              </a:rPr>
              <a:t>①②④</a:t>
            </a:r>
            <a:r>
              <a:rPr lang="en-US" altLang="zh-CN" kern="100">
                <a:latin typeface="Times New Roman" panose="02020603050405020304" pitchFamily="18" charset="0"/>
                <a:ea typeface="宋体" panose="02010600030101010101" pitchFamily="2" charset="-122"/>
                <a:cs typeface="Courier New" panose="02070309020205020404" pitchFamily="49" charset="0"/>
              </a:rPr>
              <a:t>	D</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en-US" altLang="zh-CN" kern="100">
                <a:latin typeface="宋体" panose="02010600030101010101" pitchFamily="2" charset="-122"/>
                <a:ea typeface="等线" panose="02010600030101010101" pitchFamily="2" charset="-122"/>
                <a:cs typeface="Times New Roman" panose="02020603050405020304" pitchFamily="18" charset="0"/>
              </a:rPr>
              <a:t>①③④</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FF0000"/>
                </a:solidFill>
                <a:latin typeface="Times New Roman" panose="02020603050405020304" pitchFamily="18" charset="0"/>
                <a:ea typeface="黑体" panose="02010600030101010101" pitchFamily="2" charset="-122"/>
                <a:cs typeface="Times New Roman" panose="02020603050405020304" pitchFamily="18" charset="0"/>
              </a:rPr>
              <a:t>【答案】</a:t>
            </a:r>
            <a:r>
              <a:rPr lang="en-US" altLang="zh-CN" kern="100">
                <a:latin typeface="Times New Roman" panose="02020603050405020304" pitchFamily="18" charset="0"/>
                <a:ea typeface="宋体" panose="02010600030101010101" pitchFamily="2" charset="-122"/>
                <a:cs typeface="Courier New" panose="02070309020205020404" pitchFamily="49" charset="0"/>
              </a:rPr>
              <a:t>D</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003399"/>
                </a:solidFill>
                <a:latin typeface="Times New Roman" panose="02020603050405020304" pitchFamily="18" charset="0"/>
                <a:ea typeface="黑体" panose="02010600030101010101" pitchFamily="2" charset="-122"/>
                <a:cs typeface="Times New Roman" panose="02020603050405020304" pitchFamily="18" charset="0"/>
              </a:rPr>
              <a:t>【解析】</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该过程称为植物组织培养，利用了植物细胞的全能性，用它可得到无病毒植株，但不能得到抗病毒植株，</a:t>
            </a:r>
            <a:r>
              <a:rPr lang="zh-CN" altLang="zh-CN" kern="100">
                <a:latin typeface="宋体" panose="02010600030101010101" pitchFamily="2" charset="-122"/>
                <a:ea typeface="楷体" panose="02010609060101010101" pitchFamily="49" charset="-122"/>
                <a:cs typeface="Times New Roman" panose="02020603050405020304" pitchFamily="18" charset="0"/>
              </a:rPr>
              <a:t>①</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正确、</a:t>
            </a:r>
            <a:r>
              <a:rPr lang="zh-CN" altLang="zh-CN" kern="100">
                <a:latin typeface="宋体" panose="02010600030101010101" pitchFamily="2" charset="-122"/>
                <a:ea typeface="楷体" panose="02010609060101010101" pitchFamily="49" charset="-122"/>
                <a:cs typeface="Times New Roman" panose="02020603050405020304" pitchFamily="18" charset="0"/>
              </a:rPr>
              <a:t>②</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错误；这种技术属于植物细胞工程的应用领域，</a:t>
            </a:r>
            <a:r>
              <a:rPr lang="zh-CN" altLang="zh-CN" kern="100">
                <a:latin typeface="宋体" panose="02010600030101010101" pitchFamily="2" charset="-122"/>
                <a:ea typeface="楷体" panose="02010609060101010101" pitchFamily="49" charset="-122"/>
                <a:cs typeface="Times New Roman" panose="02020603050405020304" pitchFamily="18" charset="0"/>
              </a:rPr>
              <a:t>③</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正确；这种技术没有经过两性生殖细胞的参与，是一种无性繁殖新技术，</a:t>
            </a:r>
            <a:r>
              <a:rPr lang="zh-CN" altLang="zh-CN" kern="100">
                <a:latin typeface="宋体" panose="02010600030101010101" pitchFamily="2" charset="-122"/>
                <a:ea typeface="楷体" panose="02010609060101010101" pitchFamily="49" charset="-122"/>
                <a:cs typeface="Times New Roman" panose="02020603050405020304" pitchFamily="18" charset="0"/>
              </a:rPr>
              <a:t>④</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正确，所以</a:t>
            </a:r>
            <a:r>
              <a:rPr lang="en-US" altLang="zh-CN" kern="100">
                <a:latin typeface="Times New Roman" panose="02020603050405020304" pitchFamily="18" charset="0"/>
                <a:ea typeface="楷体" panose="02010609060101010101" pitchFamily="49" charset="-122"/>
                <a:cs typeface="Courier New" panose="02070309020205020404" pitchFamily="49" charset="0"/>
              </a:rPr>
              <a:t>D</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正确</a:t>
            </a:r>
            <a:r>
              <a:rPr lang="zh-CN" altLang="zh-CN" kern="100" smtClean="0">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7" dur="500"/>
                                        <p:tgtEl>
                                          <p:spTgt spid="3">
                                            <p:txEl>
                                              <p:pRg st="4" end="4"/>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4" presetClass="entr" presetSubtype="10" dur="500" fill="hold" nodeType="clickEffect">
                                  <p:stCondLst>
                                    <p:cond delay="0"/>
                                  </p:stCondLst>
                                  <p:childTnLst>
                                    <p:set>
                                      <p:cBhvr>
                                        <p:cTn id="1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12" dur="500"/>
                                        <p:tgtEl>
                                          <p:spTgt spid="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125538"/>
            <a:ext cx="11353016" cy="4332607"/>
          </a:xfrm>
        </p:spPr>
        <p:txBody>
          <a:bodyPr/>
          <a:lstStyle/>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甘薯由于能增强免疫功能、防癌抗癌、抗衰老、防止动脉硬化等，越来越被人们喜爱。但甘薯属无性繁殖作物，同时又是同源六倍体，具有自交不育和杂交不亲和性，这使甘薯生产和育种存在诸多常规方法难于解决的问题。下列相关操作不合理的是</a:t>
            </a:r>
            <a:r>
              <a:rPr lang="en-US" altLang="zh-CN" kern="100">
                <a:latin typeface="Times New Roman" panose="02020603050405020304" pitchFamily="18" charset="0"/>
                <a:ea typeface="宋体" panose="02010600030101010101" pitchFamily="2" charset="-122"/>
                <a:cs typeface="Courier New" panose="02070309020205020404" pitchFamily="49" charset="0"/>
              </a:rPr>
              <a:t>	(</a:t>
            </a:r>
            <a:r>
              <a:rPr lang="zh-CN" altLang="zh-CN" kern="100">
                <a:latin typeface="Times New Roman" panose="02020603050405020304" pitchFamily="18" charset="0"/>
                <a:ea typeface="宋体" panose="02010600030101010101" pitchFamily="2" charset="-122"/>
                <a:cs typeface="Times New Roman" panose="02020603050405020304" pitchFamily="18" charset="0"/>
              </a:rPr>
              <a:t>　　</a:t>
            </a:r>
            <a:r>
              <a:rPr lang="en-US" altLang="zh-CN" kern="100">
                <a:latin typeface="Times New Roman" panose="02020603050405020304" pitchFamily="18" charset="0"/>
                <a:ea typeface="宋体" panose="02010600030101010101" pitchFamily="2" charset="-122"/>
                <a:cs typeface="Courier New" panose="02070309020205020404" pitchFamily="49"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A</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．利用组织培养进行快速繁殖，可以实现甘薯种苗的大量繁殖</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B</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．利用茎尖分生组织培养脱毒苗，使植株具备抗病毒的能力，产品质量得到</a:t>
            </a:r>
            <a:r>
              <a:rPr lang="zh-CN" altLang="zh-CN" kern="100" smtClean="0">
                <a:latin typeface="Times New Roman" panose="02020603050405020304" pitchFamily="18" charset="0"/>
                <a:ea typeface="宋体" panose="02010600030101010101" pitchFamily="2" charset="-122"/>
                <a:cs typeface="Times New Roman" panose="02020603050405020304" pitchFamily="18" charset="0"/>
              </a:rPr>
              <a:t>提高</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765498"/>
            <a:ext cx="11353016" cy="3667233"/>
          </a:xfrm>
        </p:spPr>
        <p:txBody>
          <a:bodyPr/>
          <a:lstStyle/>
          <a:p>
            <a:pPr indent="713740">
              <a:tabLst>
                <a:tab pos="5581015"/>
                <a:tab pos="9541510"/>
              </a:tabLst>
            </a:pPr>
            <a:endParaRPr lang="en-US" altLang="zh-CN" kern="100" smtClean="0">
              <a:latin typeface="Times New Roman" panose="02020603050405020304" pitchFamily="18" charset="0"/>
              <a:ea typeface="宋体" panose="02010600030101010101" pitchFamily="2" charset="-122"/>
              <a:cs typeface="Courier New" panose="02070309020205020404" pitchFamily="49" charset="0"/>
            </a:endParaRPr>
          </a:p>
          <a:p>
            <a:pPr indent="713740">
              <a:tabLst>
                <a:tab pos="5581015"/>
                <a:tab pos="9541510"/>
              </a:tabLst>
            </a:pPr>
            <a:r>
              <a:rPr lang="en-US" altLang="zh-CN" kern="100" smtClean="0">
                <a:latin typeface="Times New Roman" panose="02020603050405020304" pitchFamily="18" charset="0"/>
                <a:ea typeface="宋体" panose="02010600030101010101" pitchFamily="2" charset="-122"/>
                <a:cs typeface="Courier New" panose="02070309020205020404" pitchFamily="49" charset="0"/>
              </a:rPr>
              <a:t>C</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．利用原生质体融合实现体细胞杂交，可以克服杂交不亲和，充分利用遗传资源</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D</a:t>
            </a:r>
            <a:r>
              <a:rPr lang="zh-CN" altLang="zh-CN" kern="100">
                <a:latin typeface="Times New Roman" panose="02020603050405020304" pitchFamily="18" charset="0"/>
                <a:ea typeface="宋体" panose="02010600030101010101" pitchFamily="2" charset="-122"/>
                <a:cs typeface="Times New Roman" panose="02020603050405020304" pitchFamily="18" charset="0"/>
              </a:rPr>
              <a:t>．利用培养的愈伤组织容易受到培养条件和诱变因素的影响而发生突变</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FF0000"/>
                </a:solidFill>
                <a:latin typeface="Times New Roman" panose="02020603050405020304" pitchFamily="18" charset="0"/>
                <a:ea typeface="黑体" panose="02010600030101010101" pitchFamily="2" charset="-122"/>
                <a:cs typeface="Times New Roman" panose="02020603050405020304" pitchFamily="18" charset="0"/>
              </a:rPr>
              <a:t>【答案】</a:t>
            </a:r>
            <a:r>
              <a:rPr lang="en-US" altLang="zh-CN" kern="100">
                <a:latin typeface="Times New Roman" panose="02020603050405020304" pitchFamily="18" charset="0"/>
                <a:ea typeface="宋体" panose="02010600030101010101" pitchFamily="2" charset="-122"/>
                <a:cs typeface="Courier New" panose="02070309020205020404" pitchFamily="49" charset="0"/>
              </a:rPr>
              <a:t>B</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197546"/>
            <a:ext cx="11353016" cy="4270476"/>
          </a:xfrm>
        </p:spPr>
        <p:txBody>
          <a:bodyPr/>
          <a:lstStyle/>
          <a:p>
            <a:pPr indent="713740">
              <a:tabLst>
                <a:tab pos="5581015"/>
                <a:tab pos="9541510"/>
              </a:tabLst>
            </a:pPr>
            <a:r>
              <a:rPr lang="zh-CN" altLang="zh-CN" kern="100">
                <a:solidFill>
                  <a:srgbClr val="003399"/>
                </a:solidFill>
                <a:latin typeface="Times New Roman" panose="02020603050405020304" pitchFamily="18" charset="0"/>
                <a:ea typeface="黑体" panose="02010600030101010101" pitchFamily="2" charset="-122"/>
                <a:cs typeface="Times New Roman" panose="02020603050405020304" pitchFamily="18" charset="0"/>
              </a:rPr>
              <a:t>【解析】</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利用组织培养进行快速繁殖，可以实现甘薯种苗的大量繁殖，</a:t>
            </a:r>
            <a:r>
              <a:rPr lang="en-US" altLang="zh-CN" kern="100">
                <a:latin typeface="Times New Roman" panose="02020603050405020304" pitchFamily="18" charset="0"/>
                <a:ea typeface="楷体" panose="02010609060101010101" pitchFamily="49" charset="-122"/>
                <a:cs typeface="Courier New" panose="02070309020205020404" pitchFamily="49" charset="0"/>
              </a:rPr>
              <a:t>A</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正确；茎尖等分裂旺盛部位无病毒感染，所以利用茎尖分生组织可以培养出无病毒且保持优良性状的幼苗，但这种幼苗不具有抗病毒的能力，</a:t>
            </a:r>
            <a:r>
              <a:rPr lang="en-US" altLang="zh-CN" kern="100">
                <a:latin typeface="Times New Roman" panose="02020603050405020304" pitchFamily="18" charset="0"/>
                <a:ea typeface="楷体" panose="02010609060101010101" pitchFamily="49" charset="-122"/>
                <a:cs typeface="Courier New" panose="02070309020205020404" pitchFamily="49" charset="0"/>
              </a:rPr>
              <a:t>B</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错误；原生质的融合原理是细胞膜的流动性，通过去壁、促融、细胞壁再生、组织培养技术可培育异源杂合体，</a:t>
            </a:r>
            <a:r>
              <a:rPr lang="en-US" altLang="zh-CN" kern="100">
                <a:latin typeface="Times New Roman" panose="02020603050405020304" pitchFamily="18" charset="0"/>
                <a:ea typeface="楷体" panose="02010609060101010101" pitchFamily="49" charset="-122"/>
                <a:cs typeface="Courier New" panose="02070309020205020404" pitchFamily="49" charset="0"/>
              </a:rPr>
              <a:t>C</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正确；愈伤组织具有分裂旺盛的特点，处于不断增殖的状态，容易受到培养条件和诱变因素的影响而发生突变，</a:t>
            </a:r>
            <a:r>
              <a:rPr lang="en-US" altLang="zh-CN" kern="100">
                <a:latin typeface="Times New Roman" panose="02020603050405020304" pitchFamily="18" charset="0"/>
                <a:ea typeface="楷体" panose="02010609060101010101" pitchFamily="49" charset="-122"/>
                <a:cs typeface="Courier New" panose="02070309020205020404" pitchFamily="49" charset="0"/>
              </a:rPr>
              <a:t>D</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正确</a:t>
            </a:r>
            <a:r>
              <a:rPr lang="zh-CN" altLang="zh-CN" kern="100" smtClean="0">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spTree>
  </p:cSld>
  <p:clrMapOvr>
    <a:masterClrMapping/>
  </p:clrMapOvr>
  <p:transition/>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14" name="内容占位符 2" title=""/>
          <p:cNvSpPr txBox="1"/>
          <p:nvPr/>
        </p:nvSpPr>
        <p:spPr>
          <a:xfrm>
            <a:off x="415522" y="1543478"/>
            <a:ext cx="11353016" cy="662180"/>
          </a:xfrm>
          <a:prstGeom prst="rect">
            <a:avLst/>
          </a:prstGeom>
        </p:spPr>
        <p:txBody>
          <a:bodyPr vert="horz" wrap="square" lIns="108850" tIns="54425" rIns="108850" bIns="54425" rtlCol="0">
            <a:spAutoFit/>
          </a:bodyPr>
          <a:lstStyle>
            <a:defPPr>
              <a:defRPr lang="zh-CN"/>
            </a:defPPr>
            <a:lvl1pPr marL="0" indent="720090" algn="l" defTabSz="1088390" rtl="0" eaLnBrk="1" latinLnBrk="0" hangingPunct="1">
              <a:lnSpc>
                <a:spcPct val="140000"/>
              </a:lnSpc>
              <a:spcBef>
                <a:spcPct val="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pPr indent="0" algn="ctr"/>
            <a:r>
              <a:rPr lang="en-US" altLang="zh-CN" kern="100">
                <a:ea typeface="方正小标宋_GBK"/>
              </a:rPr>
              <a:t>[</a:t>
            </a:r>
            <a:r>
              <a:rPr lang="zh-CN" altLang="zh-CN" kern="100">
                <a:ea typeface="方正小标宋_GBK"/>
                <a:cs typeface="Times New Roman" panose="02020603050405020304"/>
              </a:rPr>
              <a:t>知识归纳</a:t>
            </a:r>
            <a:r>
              <a:rPr lang="en-US" altLang="zh-CN" kern="100">
                <a:ea typeface="方正小标宋_GBK"/>
              </a:rPr>
              <a:t>]</a:t>
            </a:r>
            <a:endParaRPr lang="zh-CN" altLang="en-US"/>
          </a:p>
        </p:txBody>
      </p:sp>
      <p:sp>
        <p:nvSpPr>
          <p:cNvPr id="15" name="内容占位符 2" title=""/>
          <p:cNvSpPr>
            <a:spLocks noGrp="1"/>
          </p:cNvSpPr>
          <p:nvPr>
            <p:ph idx="1"/>
          </p:nvPr>
        </p:nvSpPr>
        <p:spPr>
          <a:xfrm>
            <a:off x="415522" y="2277666"/>
            <a:ext cx="11353016" cy="651023"/>
          </a:xfrm>
        </p:spPr>
        <p:txBody>
          <a:bodyPr/>
          <a:lstStyle/>
          <a:p>
            <a:pPr indent="713740">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几种生物育种方法的</a:t>
            </a:r>
            <a:r>
              <a:rPr lang="zh-CN" altLang="zh-CN" kern="100" smtClean="0">
                <a:latin typeface="Times New Roman" panose="02020603050405020304" pitchFamily="18" charset="0"/>
                <a:ea typeface="黑体" panose="02010600030101010101" pitchFamily="2" charset="-122"/>
                <a:cs typeface="Times New Roman" panose="02020603050405020304" pitchFamily="18" charset="0"/>
              </a:rPr>
              <a:t>比较</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pic>
        <p:nvPicPr>
          <p:cNvPr id="17" name="Picture 5" title=""/>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17207" y="921312"/>
            <a:ext cx="11393540" cy="564266"/>
          </a:xfrm>
          <a:prstGeom prst="rect">
            <a:avLst/>
          </a:prstGeom>
          <a:noFill/>
          <a:extLst>
            <a:ext uri="{909E8E84-426E-40DD-AFC4-6F175D3DCCD1}">
              <a14:hiddenFill xmlns:a14="http://schemas.microsoft.com/office/drawing/2010/main">
                <a:solidFill>
                  <a:srgbClr val="FFFFFF"/>
                </a:solidFill>
              </a14:hiddenFill>
            </a:ext>
          </a:extLst>
        </p:spPr>
      </p:pic>
      <p:sp>
        <p:nvSpPr>
          <p:cNvPr id="10" name="内容占位符 2" title=""/>
          <p:cNvSpPr txBox="1"/>
          <p:nvPr/>
        </p:nvSpPr>
        <p:spPr>
          <a:xfrm>
            <a:off x="2422798" y="944778"/>
            <a:ext cx="9345740" cy="540800"/>
          </a:xfrm>
          <a:prstGeom prst="rect">
            <a:avLst/>
          </a:prstGeom>
        </p:spPr>
        <p:txBody>
          <a:bodyPr vert="horz" wrap="square" lIns="108850" tIns="54425" rIns="108850" bIns="54425" rtlCol="0">
            <a:spAutoFit/>
          </a:bodyPr>
          <a:lstStyle>
            <a:defPPr>
              <a:defRPr lang="zh-CN"/>
            </a:defPPr>
            <a:lvl1pPr marL="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1pPr>
            <a:lvl2pPr marL="54419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2pPr>
            <a:lvl3pPr marL="108839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3pPr>
            <a:lvl4pPr marL="1632585"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4pPr>
            <a:lvl5pPr marL="2176780" indent="720090" algn="l" defTabSz="1088390" rtl="0" eaLnBrk="1" latinLnBrk="0" hangingPunct="1">
              <a:lnSpc>
                <a:spcPct val="140000"/>
              </a:lnSpc>
              <a:spcBef>
                <a:spcPct val="20000"/>
              </a:spcBef>
              <a:buFont typeface="Arial" pitchFamily="34" charset="0"/>
              <a:buNone/>
              <a:defRPr sz="2800" b="1" kern="1200">
                <a:solidFill>
                  <a:schemeClr val="tx1"/>
                </a:solidFill>
                <a:latin typeface="+mn-lt"/>
                <a:ea typeface="+mn-ea"/>
                <a:cs typeface="+mn-cs"/>
              </a:defRPr>
            </a:lvl5pPr>
            <a:lvl6pPr marL="299339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6pPr>
            <a:lvl7pPr marL="353758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7pPr>
            <a:lvl8pPr marL="4081780"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8pPr>
            <a:lvl9pPr marL="4625975" indent="-272415" algn="l" defTabSz="1088390" rtl="0" eaLnBrk="1" latinLnBrk="0" hangingPunct="1">
              <a:spcBef>
                <a:spcPct val="20000"/>
              </a:spcBef>
              <a:buFont typeface="Arial" pitchFamily="34" charset="0"/>
              <a:buChar char="•"/>
              <a:defRPr sz="2400" kern="1200">
                <a:solidFill>
                  <a:schemeClr val="tx1"/>
                </a:solidFill>
                <a:latin typeface="+mn-lt"/>
                <a:ea typeface="+mn-ea"/>
                <a:cs typeface="+mn-cs"/>
              </a:defRPr>
            </a:lvl9pPr>
          </a:lstStyle>
          <a:p>
            <a:pPr indent="0">
              <a:lnSpc>
                <a:spcPct val="100000"/>
              </a:lnSpc>
            </a:pPr>
            <a:r>
              <a:rPr lang="zh-CN" altLang="zh-CN">
                <a:latin typeface="Times New Roman" panose="02020603050405020304" pitchFamily="18" charset="0"/>
                <a:ea typeface="黑体" panose="02010600030101010101" pitchFamily="2" charset="-122"/>
                <a:cs typeface="Times New Roman" panose="02020603050405020304" pitchFamily="18" charset="0"/>
              </a:rPr>
              <a:t>作物新品种的培育和细胞产物工厂化生产</a:t>
            </a:r>
            <a:endParaRPr lang="zh-CN" altLang="en-US"/>
          </a:p>
        </p:txBody>
      </p:sp>
      <p:graphicFrame>
        <p:nvGraphicFramePr>
          <p:cNvPr id="2" name="表格 1" title=""/>
          <p:cNvGraphicFramePr>
            <a:graphicFrameLocks noGrp="1"/>
          </p:cNvGraphicFramePr>
          <p:nvPr/>
        </p:nvGraphicFramePr>
        <p:xfrm>
          <a:off x="406574" y="3128394"/>
          <a:ext cx="11361963" cy="2389632"/>
        </p:xfrm>
        <a:graphic>
          <a:graphicData uri="http://schemas.openxmlformats.org/drawingml/2006/table">
            <a:tbl>
              <a:tblPr/>
              <a:tblGrid>
                <a:gridCol w="1336435"/>
                <a:gridCol w="2854696"/>
                <a:gridCol w="2391035"/>
                <a:gridCol w="2391035"/>
                <a:gridCol w="2388762"/>
              </a:tblGrid>
              <a:tr h="0">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方式</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植物体细胞杂交</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植物组织培养</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单倍体育种</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突变体的利用</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原理</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细胞膜的流动性、植物细胞的全能性</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植物细胞的全能性</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花药细胞的全能性、染色体变异</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a:lnSpc>
                          <a:spcPct val="14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基因突变、植物细胞的全能性</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graphicFrame>
        <p:nvGraphicFramePr>
          <p:cNvPr id="4" name="表格 3" title=""/>
          <p:cNvGraphicFramePr>
            <a:graphicFrameLocks noGrp="1"/>
          </p:cNvGraphicFramePr>
          <p:nvPr/>
        </p:nvGraphicFramePr>
        <p:xfrm>
          <a:off x="406574" y="981522"/>
          <a:ext cx="11361963" cy="4992624"/>
        </p:xfrm>
        <a:graphic>
          <a:graphicData uri="http://schemas.openxmlformats.org/drawingml/2006/table">
            <a:tbl>
              <a:tblPr/>
              <a:tblGrid>
                <a:gridCol w="1080120"/>
                <a:gridCol w="3111011"/>
                <a:gridCol w="2391035"/>
                <a:gridCol w="2391035"/>
                <a:gridCol w="2388762"/>
              </a:tblGrid>
              <a:tr h="0">
                <a:tc>
                  <a:txBody>
                    <a:bodyPr vert="horz" wrap="square"/>
                    <a:lstStyle/>
                    <a:p>
                      <a:pPr algn="ctr"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方式</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植物体细胞杂交</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植物组织培养</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单倍体育种</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ctr"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突变体的利用</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重要</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p>
                      <a:pPr algn="ctr"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步骤</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原生质体融合、杂种细胞组织培养</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脱分化、再分化</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花药离体培养、诱导染色体数目加倍</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对愈伤组织诱变处理</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优点</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克服远缘杂交不亲和的障碍</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保持优良品种的遗传特性</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明显缩短育种年限</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提高突变率，获得优良性状</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r h="0">
                <a:tc>
                  <a:txBody>
                    <a:bodyPr vert="horz" wrap="square"/>
                    <a:lstStyle/>
                    <a:p>
                      <a:pPr algn="ctr"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举例</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培育</a:t>
                      </a:r>
                      <a:r>
                        <a:rPr lang="zh-CN" sz="2800" b="1" kern="100">
                          <a:effectLst/>
                          <a:latin typeface="等线" panose="02010600030101010101" pitchFamily="2" charset="-122"/>
                          <a:ea typeface="宋体" panose="02010600030101010101" pitchFamily="2" charset="-122"/>
                          <a:cs typeface="Times New Roman" panose="02020603050405020304" pitchFamily="18" charset="0"/>
                        </a:rPr>
                        <a:t>“</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番茄－马铃薯</a:t>
                      </a:r>
                      <a:r>
                        <a:rPr lang="zh-CN" sz="2800" b="1" kern="100">
                          <a:effectLst/>
                          <a:latin typeface="等线" panose="02010600030101010101" pitchFamily="2" charset="-122"/>
                          <a:ea typeface="宋体" panose="02010600030101010101" pitchFamily="2" charset="-122"/>
                          <a:cs typeface="Times New Roman" panose="02020603050405020304" pitchFamily="18" charset="0"/>
                        </a:rPr>
                        <a:t>”</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杂种植株</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快速繁殖、脱毒苗培育</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单育</a:t>
                      </a:r>
                      <a:r>
                        <a:rPr lang="en-US" sz="2800" b="1" kern="100">
                          <a:effectLst/>
                          <a:latin typeface="Times New Roman" panose="02020603050405020304" pitchFamily="18" charset="0"/>
                          <a:ea typeface="宋体" panose="02010600030101010101" pitchFamily="2" charset="-122"/>
                          <a:cs typeface="Courier New" panose="02070309020205020404" pitchFamily="49" charset="0"/>
                        </a:rPr>
                        <a:t>1</a:t>
                      </a: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号烟草</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vert="horz" wrap="square"/>
                    <a:lstStyle/>
                    <a:p>
                      <a:pPr algn="just" hangingPunct="0">
                        <a:lnSpc>
                          <a:spcPct val="130000"/>
                        </a:lnSpc>
                        <a:spcAft>
                          <a:spcPct val="0"/>
                        </a:spcAft>
                        <a:tabLst>
                          <a:tab pos="5581015"/>
                          <a:tab pos="9541510"/>
                        </a:tabLst>
                      </a:pPr>
                      <a:r>
                        <a:rPr lang="zh-CN" sz="2800" b="1" kern="100">
                          <a:effectLst/>
                          <a:latin typeface="Times New Roman" panose="02020603050405020304" pitchFamily="18" charset="0"/>
                          <a:ea typeface="宋体" panose="02010600030101010101" pitchFamily="2" charset="-122"/>
                          <a:cs typeface="Times New Roman" panose="02020603050405020304" pitchFamily="18" charset="0"/>
                        </a:rPr>
                        <a:t>抗花叶病毒的甘蔗、抗盐碱的野生烟草</a:t>
                      </a:r>
                      <a:endParaRPr lang="zh-CN" sz="1050" kern="100">
                        <a:effectLst/>
                        <a:latin typeface="等线" panose="02010600030101010101" pitchFamily="2" charset="-122"/>
                        <a:ea typeface="等线" panose="02010600030101010101" pitchFamily="2" charset="-122"/>
                        <a:cs typeface="Courier New" panose="02070309020205020404" pitchFamily="49" charset="0"/>
                      </a:endParaRPr>
                    </a:p>
                  </a:txBody>
                  <a:tcPr marL="68580" marR="68580"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r>
            </a:tbl>
          </a:graphicData>
        </a:graphic>
      </p:graphicFrame>
    </p:spTree>
  </p:cSld>
  <p:clrMapOvr>
    <a:masterClrMapping/>
  </p:clrMapOvr>
  <p:transition/>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765498"/>
            <a:ext cx="11353016" cy="1852954"/>
          </a:xfrm>
        </p:spPr>
        <p:txBody>
          <a:bodyPr/>
          <a:lstStyle/>
          <a:p>
            <a:pPr indent="713740">
              <a:tabLst>
                <a:tab pos="5581015"/>
                <a:tab pos="9541510"/>
              </a:tabLst>
            </a:pPr>
            <a:r>
              <a:rPr lang="en-US" altLang="zh-CN" kern="100">
                <a:latin typeface="Times New Roman" panose="02020603050405020304" pitchFamily="18" charset="0"/>
                <a:ea typeface="宋体" panose="02010600030101010101" pitchFamily="2" charset="-122"/>
                <a:cs typeface="Courier New" panose="02070309020205020404" pitchFamily="49" charset="0"/>
              </a:rPr>
              <a:t> </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en-US" altLang="zh-CN" kern="100">
                <a:latin typeface="Times New Roman" panose="02020603050405020304" pitchFamily="18" charset="0"/>
                <a:ea typeface="黑体" panose="02010600030101010101" pitchFamily="2" charset="-122"/>
                <a:cs typeface="Courier New" panose="02070309020205020404" pitchFamily="49" charset="0"/>
              </a:rPr>
              <a:t>2</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黑体" panose="02010600030101010101" pitchFamily="2" charset="-122"/>
                <a:cs typeface="Times New Roman" panose="02020603050405020304" pitchFamily="18" charset="0"/>
              </a:rPr>
              <a:t>细胞产物工厂化生产的过程</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endParaRPr lang="zh-CN" altLang="en-US"/>
          </a:p>
        </p:txBody>
      </p:sp>
      <p:graphicFrame>
        <p:nvGraphicFramePr>
          <p:cNvPr id="2" name="对象 1" title=""/>
          <p:cNvGraphicFramePr>
            <a:graphicFrameLocks noChangeAspect="1"/>
          </p:cNvGraphicFramePr>
          <p:nvPr/>
        </p:nvGraphicFramePr>
        <p:xfrm>
          <a:off x="517525" y="2277666"/>
          <a:ext cx="11155363" cy="1209675"/>
        </p:xfrm>
        <a:graphic>
          <a:graphicData uri="http://schemas.openxmlformats.org/presentationml/2006/ole">
            <mc:AlternateContent>
              <mc:Choice xmlns:v="urn:schemas-microsoft-com:vml" Requires="v">
                <p:oleObj spid="_x0000_s1038" name="文档" r:id="rId2" imgW="11156950" imgH="1211580" progId="Word.Document.12">
                  <p:embed/>
                </p:oleObj>
              </mc:Choice>
              <mc:Fallback>
                <p:oleObj name="文档" r:id="rId2" imgW="11156950" imgH="1211580" progId="Word.Document.12">
                  <p:embed/>
                  <p:pic>
                    <p:nvPicPr>
                      <p:cNvPr id="0" name="OLE substitute image"/>
                      <p:cNvPicPr/>
                      <p:nvPr/>
                    </p:nvPicPr>
                    <p:blipFill>
                      <a:blip r:embed="rId3"/>
                      <a:stretch>
                        <a:fillRect/>
                      </a:stretch>
                    </p:blipFill>
                    <p:spPr>
                      <a:xfrm>
                        <a:off x="517525" y="2277666"/>
                        <a:ext cx="11155363" cy="1209675"/>
                      </a:xfrm>
                      <a:prstGeom prst="rect">
                        <a:avLst/>
                      </a:prstGeom>
                    </p:spPr>
                  </p:pic>
                </p:oleObj>
              </mc:Fallback>
            </mc:AlternateContent>
          </a:graphicData>
        </a:graphic>
      </p:graphicFrame>
    </p:spTree>
  </p:cSld>
  <p:clrMapOvr>
    <a:masterClrMapping/>
  </p:clrMapOvr>
  <p:transition/>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 name="内容占位符 2" title=""/>
          <p:cNvSpPr>
            <a:spLocks noGrp="1"/>
          </p:cNvSpPr>
          <p:nvPr>
            <p:ph idx="1"/>
          </p:nvPr>
        </p:nvSpPr>
        <p:spPr>
          <a:xfrm>
            <a:off x="415522" y="1442210"/>
            <a:ext cx="11353016" cy="3427744"/>
          </a:xfrm>
          <a:ln>
            <a:solidFill>
              <a:schemeClr val="tx1"/>
            </a:solidFill>
            <a:prstDash val="lgDash"/>
          </a:ln>
        </p:spPr>
        <p:txBody>
          <a:bodyPr/>
          <a:lstStyle/>
          <a:p>
            <a:pPr>
              <a:lnSpc>
                <a:spcPct val="70000"/>
              </a:lnSpc>
            </a:pPr>
            <a:endParaRPr lang="en-US" altLang="zh-CN" smtClean="0"/>
          </a:p>
          <a:p>
            <a:pPr indent="713740">
              <a:tabLst>
                <a:tab pos="5581015"/>
                <a:tab pos="9541510"/>
              </a:tabLst>
            </a:pPr>
            <a:r>
              <a:rPr lang="en-US" altLang="zh-CN" kern="100">
                <a:latin typeface="Times New Roman" panose="02020603050405020304" pitchFamily="18" charset="0"/>
                <a:ea typeface="楷体" panose="02010609060101010101" pitchFamily="49" charset="-122"/>
                <a:cs typeface="Courier New" panose="02070309020205020404" pitchFamily="49" charset="0"/>
              </a:rPr>
              <a:t>1</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单倍体育种和花药离体培养获得的植株有什么区别</a:t>
            </a:r>
            <a:r>
              <a:rPr lang="zh-CN" altLang="zh-CN" kern="100">
                <a:latin typeface="Times New Roman" panose="02020603050405020304" pitchFamily="18" charset="0"/>
                <a:ea typeface="宋体" panose="02010600030101010101" pitchFamily="2"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a:p>
            <a:pPr indent="713740">
              <a:tabLst>
                <a:tab pos="5581015"/>
                <a:tab pos="9541510"/>
              </a:tabLst>
            </a:pPr>
            <a:r>
              <a:rPr lang="zh-CN" altLang="zh-CN" kern="100">
                <a:solidFill>
                  <a:srgbClr val="CC00CC"/>
                </a:solidFill>
                <a:latin typeface="Times New Roman" panose="02020603050405020304" pitchFamily="18" charset="0"/>
                <a:ea typeface="黑体" panose="02010600030101010101" pitchFamily="2" charset="-122"/>
                <a:cs typeface="Times New Roman" panose="02020603050405020304" pitchFamily="18" charset="0"/>
              </a:rPr>
              <a:t>提示：</a:t>
            </a:r>
            <a:r>
              <a:rPr lang="zh-CN" altLang="zh-CN" kern="100">
                <a:latin typeface="Times New Roman" panose="02020603050405020304" pitchFamily="18" charset="0"/>
                <a:ea typeface="楷体" panose="02010609060101010101" pitchFamily="49" charset="-122"/>
                <a:cs typeface="Times New Roman" panose="02020603050405020304" pitchFamily="18" charset="0"/>
              </a:rPr>
              <a:t>单倍体育种和花药离体培养的区别：花药离体培养是单倍体育种的一个过程，该过程得到的植株一般是单倍体，表现出高度不育；单倍体育种是在花药离体培养的基础上，用秋水仙素或低温处理，获得纯合的植株，而且自交后代不发生性状分离</a:t>
            </a:r>
            <a:r>
              <a:rPr lang="zh-CN" altLang="zh-CN" kern="100" smtClean="0">
                <a:latin typeface="Times New Roman" panose="02020603050405020304" pitchFamily="18" charset="0"/>
                <a:ea typeface="楷体" panose="02010609060101010101" pitchFamily="49" charset="-122"/>
                <a:cs typeface="Times New Roman" panose="02020603050405020304" pitchFamily="18" charset="0"/>
              </a:rPr>
              <a:t>。</a:t>
            </a:r>
            <a:endParaRPr lang="zh-CN" altLang="zh-CN" sz="1050" kern="100">
              <a:latin typeface="等线" panose="02010600030101010101" pitchFamily="2" charset="-122"/>
              <a:ea typeface="等线" panose="02010600030101010101" pitchFamily="2" charset="-122"/>
              <a:cs typeface="Courier New" panose="02070309020205020404" pitchFamily="49" charset="0"/>
            </a:endParaRPr>
          </a:p>
        </p:txBody>
      </p:sp>
      <p:pic>
        <p:nvPicPr>
          <p:cNvPr id="4098" name="Picture 2" title=""/>
          <p:cNvPicPr>
            <a:picLocks noChangeAspect="1" noChangeArrowheads="1"/>
          </p:cNvPicPr>
          <p:nvPr/>
        </p:nvPicPr>
        <p:blipFill>
          <a:blip r:embed="rId3" r:link="rId2">
            <a:extLst>
              <a:ext uri="{28A0092B-C50C-407E-A947-70E740481C1C}">
                <a14:useLocalDpi xmlns:a14="http://schemas.microsoft.com/office/drawing/2010/main" val="0"/>
              </a:ext>
            </a:extLst>
          </a:blip>
          <a:stretch>
            <a:fillRect/>
          </a:stretch>
        </p:blipFill>
        <p:spPr bwMode="auto">
          <a:xfrm>
            <a:off x="694606" y="1219260"/>
            <a:ext cx="1957270" cy="4550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4" presetClass="entr" presetSubtype="10" dur="50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095" cy="558927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https://d.book118.com/597153050061006046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1">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自定义 2">
      <a:majorFont>
        <a:latin typeface="Times New Roman"/>
        <a:ea typeface="宋体"/>
        <a:cs typeface="Arial"/>
      </a:majorFont>
      <a:minorFont>
        <a:latin typeface="Times New Roman"/>
        <a:ea typeface="宋体"/>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114</Paragraphs>
  <Slides>28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28</vt:i4>
      </vt:variant>
    </vt:vector>
  </HeadingPairs>
  <TitlesOfParts>
    <vt:vector baseType="lpstr" size="40">
      <vt:lpstr>Arial</vt:lpstr>
      <vt:lpstr>Calibri</vt:lpstr>
      <vt:lpstr>Times New Roman</vt:lpstr>
      <vt:lpstr>宋体</vt:lpstr>
      <vt:lpstr>微软雅黑</vt:lpstr>
      <vt:lpstr>楷体</vt:lpstr>
      <vt:lpstr>方正综艺_GBK</vt:lpstr>
      <vt:lpstr>黑体</vt:lpstr>
      <vt:lpstr>方正小标宋_GBK</vt:lpstr>
      <vt:lpstr>Courier New</vt:lpstr>
      <vt:lpstr>等线</vt:lpstr>
      <vt:lpstr>Office Theme</vt:lpstr>
      <vt:lpstr>第2章　细胞工程</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2024-09-21T12:12:24.394</cp:lastPrinted>
  <dcterms:created xsi:type="dcterms:W3CDTF">2024-09-21T04:12:24Z</dcterms:created>
  <dcterms:modified xsi:type="dcterms:W3CDTF">2024-09-21T04:12:26Z</dcterms:modified>
</cp:coreProperties>
</file>