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98A8F93-56E7-4DFE-9894-7B1B301261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E81221-6997-4E57-A65E-41807B5299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2D38C07-F149-4B04-86F1-F1D03FC898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7989F5D-CC21-4E21-8E3B-285381EEA7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4763D4D-9CC6-4842-8148-A19DE3CB17C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C54B15D-BFB3-48F9-95D3-05AF4C63B6E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5E15A5B-A04D-4207-A74E-7DBA713E6FA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0B7205-F7F1-4E4B-BE56-43DDF6EE24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AFB50F3-1C49-4B98-9B73-656D23EF7E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567DCC-8495-47C0-B157-86F9095E46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D1CE34-413D-4EE1-AE30-415F40F310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rcRect l="28268" r="21731"/>
          <a:stretch>
            <a:fillRect/>
          </a:stretch>
        </p:blipFill>
        <p:spPr>
          <a:xfrm>
            <a:off x="6096000" y="-1"/>
            <a:ext cx="6096000" cy="6858000"/>
          </a:xfrm>
          <a:prstGeom prst="rect">
            <a:avLst/>
          </a:prstGeom>
        </p:spPr>
      </p:pic>
      <p:sp>
        <p:nvSpPr>
          <p:cNvPr id="3" name="标题 1"/>
          <p:cNvSpPr>
            <a:spLocks noGrp="1"/>
          </p:cNvSpPr>
          <p:nvPr>
            <p:ph type="ctrTitle" idx="2147483647" hasCustomPrompt="1"/>
          </p:nvPr>
        </p:nvSpPr>
        <p:spPr>
          <a:xfrm>
            <a:off x="391695" y="5544503"/>
            <a:ext cx="4224233" cy="923330"/>
          </a:xfrm>
        </p:spPr>
        <p:txBody>
          <a:bodyPr wrap="none" anchor="b">
            <a:spAutoFit/>
          </a:bodyPr>
          <a:lstStyle>
            <a:lvl1pPr algn="l">
              <a:defRPr sz="6000" b="0" i="0" spc="300">
                <a:solidFill>
                  <a:schemeClr val="tx2"/>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文本占位符 17"/>
          <p:cNvSpPr>
            <a:spLocks noGrp="1"/>
          </p:cNvSpPr>
          <p:nvPr>
            <p:ph type="body" sz="quarter" idx="10" hasCustomPrompt="1"/>
          </p:nvPr>
        </p:nvSpPr>
        <p:spPr>
          <a:xfrm>
            <a:off x="391695" y="5051672"/>
            <a:ext cx="1980029" cy="480131"/>
          </a:xfrm>
        </p:spPr>
        <p:txBody>
          <a:bodyPr wrap="none" anchor="b">
            <a:spAutoFit/>
          </a:bodyPr>
          <a:lstStyle>
            <a:lvl1pPr marL="0" indent="0" algn="l">
              <a:buNone/>
              <a:defRPr sz="2800" b="0" i="0" spc="0">
                <a:solidFill>
                  <a:schemeClr val="tx1">
                    <a:lumMod val="50000"/>
                    <a:lumOff val="50000"/>
                  </a:schemeClr>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5" name=""/>
        <p:cNvGrpSpPr/>
        <p:nvPr/>
      </p:nvGrpSpPr>
      <p:grpSpPr>
        <a:xfrm>
          <a:off x="0" y="0"/>
          <a:ext cx="0" cy="0"/>
        </a:xfrm>
      </p:grpSpPr>
      <p:sp>
        <p:nvSpPr>
          <p:cNvPr id="6"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7"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1" name=""/>
        <p:cNvGrpSpPr/>
        <p:nvPr/>
      </p:nvGrpSpPr>
      <p:grpSpPr>
        <a:xfrm>
          <a:off x="0" y="0"/>
          <a:ext cx="0" cy="0"/>
        </a:xfrm>
      </p:grpSpPr>
      <p:sp>
        <p:nvSpPr>
          <p:cNvPr id="12"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13"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4"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5" name="图片 2"/>
          <p:cNvPicPr>
            <a:picLocks noChangeAspect="1"/>
          </p:cNvPicPr>
          <p:nvPr userDrawn="1"/>
        </p:nvPicPr>
        <p:blipFill>
          <a:blip r:embed="rId1"/>
          <a:srcRect l="28268" r="21731"/>
          <a:stretch>
            <a:fillRect/>
          </a:stretch>
        </p:blipFill>
        <p:spPr>
          <a:xfrm>
            <a:off x="6096000" y="-1"/>
            <a:ext cx="6096000" cy="6858000"/>
          </a:xfrm>
          <a:prstGeom prst="rect">
            <a:avLst/>
          </a:prstGeom>
        </p:spPr>
      </p:pic>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6" name=""/>
        <p:cNvGrpSpPr/>
        <p:nvPr/>
      </p:nvGrpSpPr>
      <p:grpSpPr>
        <a:xfrm>
          <a:off x="0" y="0"/>
          <a:ext cx="0" cy="0"/>
        </a:xfrm>
      </p:grpSpPr>
      <p:pic>
        <p:nvPicPr>
          <p:cNvPr id="17"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8"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9"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20"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1"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2" name=""/>
        <p:cNvGrpSpPr/>
        <p:nvPr/>
      </p:nvGrpSpPr>
      <p:grpSpPr>
        <a:xfrm>
          <a:off x="0" y="0"/>
          <a:ext cx="0" cy="0"/>
        </a:xfrm>
      </p:grpSpPr>
      <p:sp>
        <p:nvSpPr>
          <p:cNvPr id="23"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24"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5"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6" name=""/>
        <p:cNvGrpSpPr/>
        <p:nvPr/>
      </p:nvGrpSpPr>
      <p:grpSpPr>
        <a:xfrm>
          <a:off x="0" y="0"/>
          <a:ext cx="0" cy="0"/>
        </a:xfrm>
      </p:grpSpPr>
      <p:pic>
        <p:nvPicPr>
          <p:cNvPr id="27" name="图片 2"/>
          <p:cNvPicPr>
            <a:picLocks noChangeAspect="1"/>
          </p:cNvPicPr>
          <p:nvPr userDrawn="1"/>
        </p:nvPicPr>
        <p:blipFill>
          <a:blip r:embed="rId1"/>
          <a:srcRect l="28268" r="21731"/>
          <a:stretch>
            <a:fillRect/>
          </a:stretch>
        </p:blipFill>
        <p:spPr>
          <a:xfrm>
            <a:off x="6096000" y="-1"/>
            <a:ext cx="6096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28" name=""/>
        <p:cNvGrpSpPr/>
        <p:nvPr/>
      </p:nvGrpSpPr>
      <p:grpSpPr>
        <a:xfrm>
          <a:off x="0" y="0"/>
          <a:ext cx="0" cy="0"/>
        </a:xfrm>
      </p:grpSpPr>
      <p:sp>
        <p:nvSpPr>
          <p:cNvPr id="29"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0"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1" name="页脚占位符 2"/>
          <p:cNvSpPr>
            <a:spLocks noGrp="1"/>
          </p:cNvSpPr>
          <p:nvPr>
            <p:ph type="ftr" sz="quarter" idx="10"/>
          </p:nvPr>
        </p:nvSpPr>
        <p:spPr>
          <a:xfrm>
            <a:off x="673101" y="6423740"/>
            <a:ext cx="3992171" cy="246221"/>
          </a:xfrm>
        </p:spPr>
        <p:txBody>
          <a:bodyPr/>
          <a:lstStyle/>
          <a:p>
            <a:endParaRPr lang="zh-CN" altLang="en-US"/>
          </a:p>
        </p:txBody>
      </p:sp>
      <p:sp>
        <p:nvSpPr>
          <p:cNvPr id="32" name="日期占位符 3"/>
          <p:cNvSpPr>
            <a:spLocks noGrp="1"/>
          </p:cNvSpPr>
          <p:nvPr>
            <p:ph type="dt" sz="half" idx="11"/>
          </p:nvPr>
        </p:nvSpPr>
        <p:spPr>
          <a:xfrm>
            <a:off x="5517356" y="6423740"/>
            <a:ext cx="1802924" cy="246221"/>
          </a:xfrm>
        </p:spPr>
        <p:txBody>
          <a:bodyPr/>
          <a:lstStyle/>
          <a:p>
            <a:fld id="{AC4CC43B-9EB6-4465-8B1A-3F7180DAD0DF}" type="datetime1">
              <a:rPr/>
              <a:t>2024/1/11</a:t>
            </a:fld>
            <a:endParaRPr lang="en-US" altLang="zh-CN"/>
          </a:p>
        </p:txBody>
      </p:sp>
      <p:sp>
        <p:nvSpPr>
          <p:cNvPr id="33"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4"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5"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2024/1/11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7201065144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工商行政处罚程序概述与实践\n## 1.工商行政处罚程序的基本概念与重要性\n### 1.1工商行政处罚程序的定义与类型\n### 1.2工商行政处罚程序的基本原则与要求\n### 1.3工商行政处罚程序的重要性及其影响\n## 2.工商行政处罚程序的实施主体与管辖\n### 2.1工商行政处罚程序的实施主体及其职责\n### 2.2工商行政处罚程序的管辖原则与规定\n### 2.3工商行政处罚程序的实施主体与管辖的实务操作\n## 3.工商行政处罚程序的调查取证与决定\n### 3.1工商行政处罚程序的调查取证原则与方法\n### 3.2工商行政处罚程序的决定程序与内容\n### 3.3工商行政处罚程序的调查取证与决定的实务操作\n## 4.工商行政处罚程序的执行与监督\n### 4.1工商行政处罚程序的执行原则与方法\n### 4.2工商行政处罚程序的监督主体与职责\n### 4.3工商行政处罚程序的执行与监督的实务操作\n## 5.工商行政处罚程序的救济与法律责任\n### 5.1工商行政处罚程序的救济途径与方式\n### 5.2工商行政处罚程序的法律责任及其承担\n### 5.3工商行政处罚程序的救济与法律责任的实务操作\n## 6.工商行政处罚程序的实践案例与启示\n### 6.1工商行政处罚程序的成功实践案例分析\n### 6.2工商行政处罚程序存在的问题与挑战\n### 6.3工商行政处罚程序的改进措施与建议\n&quot;,&quot;templateId&quot;:&quot;g4cp6mxhy78uudam11m8zmqt9y&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1695" y="5553433"/>
            <a:ext cx="9931400" cy="914400"/>
          </a:xfrm>
        </p:spPr>
        <p:txBody>
          <a:bodyPr vert="horz" wrap="square" lIns="91440" tIns="45720" rIns="91440" bIns="45720" anchor="t">
            <a:spAutoFit/>
          </a:bodyPr>
          <a:lstStyle/>
          <a:p>
            <a:pPr>
              <a:buNone/>
            </a:pPr>
            <a:r>
              <a:rPr lang="zh-CN" sz="5500"/>
              <a:t>工商行政处罚程序概述与实践</a:t>
            </a:r>
            <a:endParaRPr/>
          </a:p>
        </p:txBody>
      </p:sp>
      <p:sp>
        <p:nvSpPr>
          <p:cNvPr id="3" name="文本占位符 3" descr="{&quot;isTemplate&quot;:false,&quot;type&quot;:&quot;content&quot;,&quot;canOmit&quot;:true,&quot;range&quot;:0}"/>
          <p:cNvSpPr>
            <a:spLocks noGrp="1"/>
          </p:cNvSpPr>
          <p:nvPr>
            <p:ph type="body" sz="quarter" idx="10"/>
          </p:nvPr>
        </p:nvSpPr>
        <p:spPr>
          <a:xfrm>
            <a:off x="391695" y="5055553"/>
            <a:ext cx="5786771" cy="476250"/>
          </a:xfrm>
        </p:spPr>
        <p:txBody>
          <a:bodyPr vert="horz" wrap="square" lIns="91440" tIns="45720" rIns="91440" bIns="45720" anchor="b">
            <a:spAutoFit/>
          </a:bodyPr>
          <a:lstStyle/>
          <a:p>
            <a:r>
              <a:rPr lang="en-US"/>
              <a:t> </a:t>
            </a:r>
            <a:endParaRPr lang="zh-CN" spc="0"/>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latin typeface="+mj-ea"/>
              <a:ea typeface="+mj-ea"/>
            </a:endParaRPr>
          </a:p>
        </p:txBody>
      </p:sp>
      <p:sp>
        <p:nvSpPr>
          <p:cNvPr id="5" name="文本占位符 20" descr="{&quot;isTemplate&quot;:false,&quot;type&quot;:&quot;subTitle&quot;,&quot;canOmit&quot;:true,&quot;range&quot;:0}"/>
          <p:cNvSpPr txBox="1"/>
          <p:nvPr/>
        </p:nvSpPr>
        <p:spPr>
          <a:xfrm>
            <a:off x="10314921" y="6131138"/>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cxnSp>
        <p:nvCxnSpPr>
          <p:cNvPr id="6" name="Tencent"/>
          <p:cNvCxnSpPr/>
          <p:nvPr/>
        </p:nvCxnSpPr>
        <p:spPr>
          <a:xfrm>
            <a:off x="443999" y="402867"/>
            <a:ext cx="72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6" name="" descr="{&quot;isTemplate&quot;:true,&quot;type&quot;:2}"/>
        <p:cNvGrpSpPr/>
        <p:nvPr/>
      </p:nvGrpSpPr>
      <p:grpSpPr>
        <a:xfrm>
          <a:off x="0" y="0"/>
          <a:ext cx="0" cy="0"/>
        </a:xfrm>
      </p:grpSpPr>
      <p:sp>
        <p:nvSpPr>
          <p:cNvPr id="137" name="标题 1" descr="{&quot;isTemplate&quot;:true,&quot;type&quot;:&quot;title&quot;,&quot;canOmit&quot;:false,&quot;range&quot;:0}"/>
          <p:cNvSpPr txBox="1"/>
          <p:nvPr/>
        </p:nvSpPr>
        <p:spPr>
          <a:xfrm>
            <a:off x="384898" y="5184101"/>
            <a:ext cx="11241408"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工商行政处罚程序的基本概念与重要性</a:t>
            </a:r>
            <a:endParaRPr/>
          </a:p>
        </p:txBody>
      </p:sp>
      <p:sp>
        <p:nvSpPr>
          <p:cNvPr id="138"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01</a:t>
            </a:r>
            <a:endParaRPr kumimoji="1" lang="zh-CN" altLang="en-US" sz="4800">
              <a:solidFill>
                <a:schemeClr val="tx1">
                  <a:lumMod val="50000"/>
                  <a:lumOff val="50000"/>
                </a:schemeClr>
              </a:solidFil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3" name="" descr="{&quot;isTemplate&quot;:true,&quot;type&quot;:3}"/>
        <p:cNvGrpSpPr/>
        <p:nvPr/>
      </p:nvGrpSpPr>
      <p:grpSpPr>
        <a:xfrm>
          <a:off x="0" y="0"/>
          <a:ext cx="0" cy="0"/>
        </a:xfrm>
      </p:grpSpPr>
      <p:pic>
        <p:nvPicPr>
          <p:cNvPr id="224"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25"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26" name="Group 598"/>
            <p:cNvGrpSpPr/>
            <p:nvPr/>
          </p:nvGrpSpPr>
          <p:grpSpPr>
            <a:xfrm>
              <a:off x="763829" y="1414808"/>
              <a:ext cx="6972294" cy="2337649"/>
              <a:chOff x="763829" y="1414808"/>
              <a:chExt cx="6972294" cy="2337649"/>
            </a:xfrm>
          </p:grpSpPr>
          <p:sp>
            <p:nvSpPr>
              <p:cNvPr id="227"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工商行政处罚程序的定义</a:t>
                </a:r>
                <a:endParaRPr/>
              </a:p>
            </p:txBody>
          </p:sp>
          <p:sp>
            <p:nvSpPr>
              <p:cNvPr id="228"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工商行政处罚程序是指工商行政管理部门在依法对违反工商管理法规的行为进行调查、处理的过程中，所遵循的一系列法定程序和手续。</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工商行政处罚程序是保障当事人合法权益、维护市场秩序的重要手段。</a:t>
                </a:r>
                <a:endParaRPr/>
              </a:p>
            </p:txBody>
          </p:sp>
          <p:sp>
            <p:nvSpPr>
              <p:cNvPr id="229"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0"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1"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32"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33" name="Group 591"/>
            <p:cNvGrpSpPr/>
            <p:nvPr/>
          </p:nvGrpSpPr>
          <p:grpSpPr>
            <a:xfrm>
              <a:off x="689593" y="3949139"/>
              <a:ext cx="7078256" cy="2128975"/>
              <a:chOff x="689593" y="3949139"/>
              <a:chExt cx="7078256" cy="2128975"/>
            </a:xfrm>
          </p:grpSpPr>
          <p:sp>
            <p:nvSpPr>
              <p:cNvPr id="234"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工商行政处罚程序的类型</a:t>
                </a:r>
                <a:endParaRPr/>
              </a:p>
            </p:txBody>
          </p:sp>
          <p:sp>
            <p:nvSpPr>
              <p:cNvPr id="235"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按处罚对象分：对个人、企业和个体工商户的处罚程序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按处罚性质分：罚款、没收违法所得、吊销营业执照等处罚程序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按处罚程序分：立案、调查、审查、决定、执行等阶段</a:t>
                </a:r>
                <a:endParaRPr/>
              </a:p>
            </p:txBody>
          </p:sp>
          <p:sp>
            <p:nvSpPr>
              <p:cNvPr id="236"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7"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8"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3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40"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工商行政处罚程序的定义与类型</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1" name="" descr="{&quot;isTemplate&quot;:true,&quot;type&quot;:3}"/>
        <p:cNvGrpSpPr/>
        <p:nvPr/>
      </p:nvGrpSpPr>
      <p:grpSpPr>
        <a:xfrm>
          <a:off x="0" y="0"/>
          <a:ext cx="0" cy="0"/>
        </a:xfrm>
      </p:grpSpPr>
      <p:pic>
        <p:nvPicPr>
          <p:cNvPr id="242"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43"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44" name="Group 598"/>
            <p:cNvGrpSpPr/>
            <p:nvPr/>
          </p:nvGrpSpPr>
          <p:grpSpPr>
            <a:xfrm>
              <a:off x="763829" y="1414808"/>
              <a:ext cx="6972294" cy="2337649"/>
              <a:chOff x="763829" y="1414808"/>
              <a:chExt cx="6972294" cy="2337649"/>
            </a:xfrm>
          </p:grpSpPr>
          <p:sp>
            <p:nvSpPr>
              <p:cNvPr id="245"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工商行政处罚程序的基本原则</a:t>
                </a:r>
                <a:endParaRPr/>
              </a:p>
            </p:txBody>
          </p:sp>
          <p:sp>
            <p:nvSpPr>
              <p:cNvPr id="246"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法定原则：处罚程序、处罚种类和幅度必须符合法律法规的规定。</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公正原则：在处罚过程中，应当公平对待当事人，不得偏袒或歧视任何一方。</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公开原则：处罚程序应当公开进行，接受社会监督。</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处罚与教育相结合原则：在处罚违法行为的同时，应当加强对当事人的教育，使其认识到违法的后果。</a:t>
                </a:r>
                <a:endParaRPr/>
              </a:p>
            </p:txBody>
          </p:sp>
          <p:sp>
            <p:nvSpPr>
              <p:cNvPr id="247"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8"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9"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50"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51" name="Group 591"/>
            <p:cNvGrpSpPr/>
            <p:nvPr/>
          </p:nvGrpSpPr>
          <p:grpSpPr>
            <a:xfrm>
              <a:off x="689593" y="3949139"/>
              <a:ext cx="7078256" cy="2128975"/>
              <a:chOff x="689593" y="3949139"/>
              <a:chExt cx="7078256" cy="2128975"/>
            </a:xfrm>
          </p:grpSpPr>
          <p:sp>
            <p:nvSpPr>
              <p:cNvPr id="252"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工商行政处罚程序的要求</a:t>
                </a:r>
                <a:endParaRPr/>
              </a:p>
            </p:txBody>
          </p:sp>
          <p:sp>
            <p:nvSpPr>
              <p:cNvPr id="253"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程序合法：处罚程序必须符合法律法规的规定，不得违反法定程序。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手续完备：在处罚过程中，应当履行各项手续，确保案件的顺利进行。</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证据确凿：对违法行为的认定和处罚，必须有确凿的证据支持。</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处罚适当：处罚种类和幅度应当与违法行为的性质、情节和后果相适应。</a:t>
                </a:r>
                <a:endParaRPr/>
              </a:p>
            </p:txBody>
          </p:sp>
          <p:sp>
            <p:nvSpPr>
              <p:cNvPr id="254"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5"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6"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57"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5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工商行政处罚程序的基本原则与要求</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59" name="" descr="{&quot;isTemplate&quot;:true,&quot;type&quot;:3}"/>
        <p:cNvGrpSpPr/>
        <p:nvPr/>
      </p:nvGrpSpPr>
      <p:grpSpPr>
        <a:xfrm>
          <a:off x="0" y="0"/>
          <a:ext cx="0" cy="0"/>
        </a:xfrm>
      </p:grpSpPr>
      <p:pic>
        <p:nvPicPr>
          <p:cNvPr id="260"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61"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62" name="Group 598"/>
            <p:cNvGrpSpPr/>
            <p:nvPr/>
          </p:nvGrpSpPr>
          <p:grpSpPr>
            <a:xfrm>
              <a:off x="763829" y="1414808"/>
              <a:ext cx="6972294" cy="2337649"/>
              <a:chOff x="763829" y="1414808"/>
              <a:chExt cx="6972294" cy="2337649"/>
            </a:xfrm>
          </p:grpSpPr>
          <p:sp>
            <p:nvSpPr>
              <p:cNvPr id="263"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工商行政处罚程序的重要性</a:t>
                </a:r>
                <a:endParaRPr/>
              </a:p>
            </p:txBody>
          </p:sp>
          <p:sp>
            <p:nvSpPr>
              <p:cNvPr id="264"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保障当事人的合法权益：通过法定程序，确保当事人得到公正、公平的对待。</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维护市场秩序：对违法行为进行有效制裁，维护市场公平竞争环境。</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提高执法公信力：严格遵循处罚程序，提高工商行政管理部门的执法公信力。</a:t>
                </a:r>
                <a:endParaRPr/>
              </a:p>
            </p:txBody>
          </p:sp>
          <p:sp>
            <p:nvSpPr>
              <p:cNvPr id="265"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6"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7"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8"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69" name="Group 591"/>
            <p:cNvGrpSpPr/>
            <p:nvPr/>
          </p:nvGrpSpPr>
          <p:grpSpPr>
            <a:xfrm>
              <a:off x="689593" y="3949139"/>
              <a:ext cx="7078256" cy="2128975"/>
              <a:chOff x="689593" y="3949139"/>
              <a:chExt cx="7078256" cy="2128975"/>
            </a:xfrm>
          </p:grpSpPr>
          <p:sp>
            <p:nvSpPr>
              <p:cNvPr id="270"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工商行政处罚程序的影响</a:t>
                </a:r>
                <a:endParaRPr/>
              </a:p>
            </p:txBody>
          </p:sp>
          <p:sp>
            <p:nvSpPr>
              <p:cNvPr id="271"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对当事人的影响：处罚程序的正确与否直接关系到当事人的合法权益是否得到保障。</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对市场的影响：处罚程序的有效实施有助于维护市场秩序，促进市场健康发展。</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对执法部门的影响：严格遵循处罚程序，提高执法部门的执法水平和公信力。</a:t>
                </a:r>
                <a:endParaRPr/>
              </a:p>
            </p:txBody>
          </p:sp>
          <p:sp>
            <p:nvSpPr>
              <p:cNvPr id="272"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3"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4"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75"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7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工商行政处罚程序的重要性及其影响</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77" name="" descr="{&quot;isTemplate&quot;:true,&quot;type&quot;:2}"/>
        <p:cNvGrpSpPr/>
        <p:nvPr/>
      </p:nvGrpSpPr>
      <p:grpSpPr>
        <a:xfrm>
          <a:off x="0" y="0"/>
          <a:ext cx="0" cy="0"/>
        </a:xfrm>
      </p:grpSpPr>
      <p:sp>
        <p:nvSpPr>
          <p:cNvPr id="278" name="标题 1" descr="{&quot;isTemplate&quot;:true,&quot;type&quot;:&quot;title&quot;,&quot;canOmit&quot;:false,&quot;range&quot;:0}"/>
          <p:cNvSpPr txBox="1"/>
          <p:nvPr/>
        </p:nvSpPr>
        <p:spPr>
          <a:xfrm>
            <a:off x="384898" y="5184101"/>
            <a:ext cx="11241408"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工商行政处罚程序的实施主体与管辖</a:t>
            </a:r>
            <a:endParaRPr/>
          </a:p>
        </p:txBody>
      </p:sp>
      <p:sp>
        <p:nvSpPr>
          <p:cNvPr id="279"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02</a:t>
            </a:r>
            <a:endParaRPr kumimoji="1" lang="zh-CN" altLang="en-US" sz="4800">
              <a:solidFill>
                <a:schemeClr val="tx1">
                  <a:lumMod val="50000"/>
                  <a:lumOff val="50000"/>
                </a:schemeClr>
              </a:solidFil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80" name="" descr="{&quot;isTemplate&quot;:true,&quot;type&quot;:3}"/>
        <p:cNvGrpSpPr/>
        <p:nvPr/>
      </p:nvGrpSpPr>
      <p:grpSpPr>
        <a:xfrm>
          <a:off x="0" y="0"/>
          <a:ext cx="0" cy="0"/>
        </a:xfrm>
      </p:grpSpPr>
      <p:pic>
        <p:nvPicPr>
          <p:cNvPr id="28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8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83" name="Group 598"/>
            <p:cNvGrpSpPr/>
            <p:nvPr/>
          </p:nvGrpSpPr>
          <p:grpSpPr>
            <a:xfrm>
              <a:off x="763829" y="1414808"/>
              <a:ext cx="6972294" cy="2337649"/>
              <a:chOff x="763829" y="1414808"/>
              <a:chExt cx="6972294" cy="2337649"/>
            </a:xfrm>
          </p:grpSpPr>
          <p:sp>
            <p:nvSpPr>
              <p:cNvPr id="28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工商行政处罚程序的实施主体</a:t>
                </a:r>
                <a:endParaRPr/>
              </a:p>
            </p:txBody>
          </p:sp>
          <p:sp>
            <p:nvSpPr>
              <p:cNvPr id="28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工商行政管理部门：负责依法对违反工商管理法规的行为进行调查、处理。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法律法规授权的组织：在法定授权范围内，承担工商行政处罚程序的组织实施。</a:t>
                </a:r>
                <a:endParaRPr/>
              </a:p>
            </p:txBody>
          </p:sp>
          <p:sp>
            <p:nvSpPr>
              <p:cNvPr id="28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8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90" name="Group 591"/>
            <p:cNvGrpSpPr/>
            <p:nvPr/>
          </p:nvGrpSpPr>
          <p:grpSpPr>
            <a:xfrm>
              <a:off x="689593" y="3949139"/>
              <a:ext cx="7078256" cy="2128975"/>
              <a:chOff x="689593" y="3949139"/>
              <a:chExt cx="7078256" cy="2128975"/>
            </a:xfrm>
          </p:grpSpPr>
          <p:sp>
            <p:nvSpPr>
              <p:cNvPr id="29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实施主体的职责</a:t>
                </a:r>
                <a:endParaRPr/>
              </a:p>
            </p:txBody>
          </p:sp>
          <p:sp>
            <p:nvSpPr>
              <p:cNvPr id="29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受理举报：对收到的举报进行调查核实，决定是否立案。</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调查取证：依法对违法行为进行调查，收集证据。</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作出处罚决定：根据调查结果，作出相应的处罚决定。</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执行处罚决定：依法执行处罚决定，督促当事人履行处罚义务。</a:t>
                </a:r>
                <a:endParaRPr/>
              </a:p>
            </p:txBody>
          </p:sp>
          <p:sp>
            <p:nvSpPr>
              <p:cNvPr id="29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9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9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工商行政处罚程序的实施主体及其职责</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8" name="" descr="{&quot;isTemplate&quot;:true,&quot;type&quot;:3}"/>
        <p:cNvGrpSpPr/>
        <p:nvPr/>
      </p:nvGrpSpPr>
      <p:grpSpPr>
        <a:xfrm>
          <a:off x="0" y="0"/>
          <a:ext cx="0" cy="0"/>
        </a:xfrm>
      </p:grpSpPr>
      <p:grpSp>
        <p:nvGrpSpPr>
          <p:cNvPr id="299"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300" name="Group 686"/>
            <p:cNvGrpSpPr/>
            <p:nvPr/>
          </p:nvGrpSpPr>
          <p:grpSpPr>
            <a:xfrm>
              <a:off x="1075314" y="1520189"/>
              <a:ext cx="9868911" cy="2072418"/>
              <a:chOff x="1075314" y="1520189"/>
              <a:chExt cx="9868911" cy="2072418"/>
            </a:xfrm>
          </p:grpSpPr>
          <p:sp>
            <p:nvSpPr>
              <p:cNvPr id="301"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地域管辖：原则上由违法行为发生地的工商行政管理部门管辖。</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级别管辖：原则上由违法行为发生地的上级工商行政管理部门管辖。</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指定管辖：当某一案件涉及多个地区时，可由上级工商行政管理部门指定某一地区管辖。</a:t>
                </a:r>
                <a:endParaRPr/>
              </a:p>
            </p:txBody>
          </p:sp>
          <p:sp>
            <p:nvSpPr>
              <p:cNvPr id="302"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工商行政处罚程序的管辖原则</a:t>
                </a:r>
                <a:endParaRPr/>
              </a:p>
            </p:txBody>
          </p:sp>
          <p:sp>
            <p:nvSpPr>
              <p:cNvPr id="303"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4"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305" name="Group 691"/>
            <p:cNvGrpSpPr/>
            <p:nvPr/>
          </p:nvGrpSpPr>
          <p:grpSpPr>
            <a:xfrm>
              <a:off x="1075314" y="3881882"/>
              <a:ext cx="9868911" cy="2072418"/>
              <a:chOff x="1075314" y="3881882"/>
              <a:chExt cx="9868911" cy="2072418"/>
            </a:xfrm>
          </p:grpSpPr>
          <p:sp>
            <p:nvSpPr>
              <p:cNvPr id="306"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管辖权的确定：依据法律法规的规定，明确各级工商行政管理部门的管辖权限。</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管辖权的转移：在特定情况下，上级工商行政管理部门可以将管辖权转移给下级工商行政管理部门。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管辖权的异议：当事人对管辖权有异议的，可以向有管辖权的工商行政管理部门提出。</a:t>
                </a:r>
                <a:endParaRPr/>
              </a:p>
            </p:txBody>
          </p:sp>
          <p:sp>
            <p:nvSpPr>
              <p:cNvPr id="307"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工商行政处罚程序的规定</a:t>
                </a:r>
                <a:endParaRPr/>
              </a:p>
            </p:txBody>
          </p:sp>
          <p:sp>
            <p:nvSpPr>
              <p:cNvPr id="308"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9"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310"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工商行政处罚程序的管辖原则与规定</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11" name="" descr="{&quot;isTemplate&quot;:true,&quot;type&quot;:3}"/>
        <p:cNvGrpSpPr/>
        <p:nvPr/>
      </p:nvGrpSpPr>
      <p:grpSpPr>
        <a:xfrm>
          <a:off x="0" y="0"/>
          <a:ext cx="0" cy="0"/>
        </a:xfrm>
      </p:grpSpPr>
      <p:grpSp>
        <p:nvGrpSpPr>
          <p:cNvPr id="312"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313" name="Group 628"/>
            <p:cNvGrpSpPr/>
            <p:nvPr/>
          </p:nvGrpSpPr>
          <p:grpSpPr>
            <a:xfrm>
              <a:off x="1197254" y="3971227"/>
              <a:ext cx="11008530" cy="2106887"/>
              <a:chOff x="1197254" y="3971227"/>
              <a:chExt cx="11008530" cy="2106887"/>
            </a:xfrm>
          </p:grpSpPr>
          <p:sp>
            <p:nvSpPr>
              <p:cNvPr id="314"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5"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6"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17"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18"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实施主体的实务操作</a:t>
                </a:r>
                <a:endParaRPr/>
              </a:p>
            </p:txBody>
          </p:sp>
          <p:sp>
            <p:nvSpPr>
              <p:cNvPr id="319"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受理举报：对收到的举报进行登记，核实举报信息，决定是否立案。</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调查取证：依法进行调查，收集证据，确保证据的合法性、真实性和充分性。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作出处罚决定：根据调查结果，依据法律法规的规定，作出相应的处罚决定。</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执行处罚决定：依法执行处罚决定，采取相应措施，督促当事人履行处罚义务。</a:t>
                </a:r>
                <a:endParaRPr/>
              </a:p>
            </p:txBody>
          </p:sp>
        </p:grpSp>
        <p:grpSp>
          <p:nvGrpSpPr>
            <p:cNvPr id="320" name="Group 635"/>
            <p:cNvGrpSpPr/>
            <p:nvPr/>
          </p:nvGrpSpPr>
          <p:grpSpPr>
            <a:xfrm>
              <a:off x="3499345" y="1423099"/>
              <a:ext cx="11008530" cy="2005901"/>
              <a:chOff x="3499345" y="1423099"/>
              <a:chExt cx="11008530" cy="2005901"/>
            </a:xfrm>
          </p:grpSpPr>
          <p:sp>
            <p:nvSpPr>
              <p:cNvPr id="321"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管辖的实务操作</a:t>
                </a:r>
                <a:endParaRPr/>
              </a:p>
            </p:txBody>
          </p:sp>
          <p:sp>
            <p:nvSpPr>
              <p:cNvPr id="322"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地域管辖：根据违法行为发生地，确定管辖的工商行政管理部门。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级别管辖：根据违法行为的性质、情节和后果，确定管辖的上级工商行政管理部门。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指定管辖：当某一案件涉及多个地区时，由上级工商行政管理部门指定某一地区管辖。</a:t>
                </a:r>
                <a:endParaRPr/>
              </a:p>
            </p:txBody>
          </p:sp>
          <p:sp>
            <p:nvSpPr>
              <p:cNvPr id="323"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4"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5"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26"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32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工商行政处罚程序的实施主体与管辖的实务操作</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84898" y="5184101"/>
            <a:ext cx="11241408"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工商行政处罚程序的调查取证与决定</a:t>
            </a:r>
            <a:endParaRPr/>
          </a:p>
        </p:txBody>
      </p:sp>
      <p:sp>
        <p:nvSpPr>
          <p:cNvPr id="9"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03</a:t>
            </a:r>
            <a:endParaRPr kumimoji="1" lang="zh-CN" altLang="en-US" sz="4800">
              <a:solidFill>
                <a:schemeClr val="tx1">
                  <a:lumMod val="50000"/>
                  <a:lumOff val="50000"/>
                </a:schemeClr>
              </a:solidFil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pic>
        <p:nvPicPr>
          <p:cNvPr id="1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3" name="Group 598"/>
            <p:cNvGrpSpPr/>
            <p:nvPr/>
          </p:nvGrpSpPr>
          <p:grpSpPr>
            <a:xfrm>
              <a:off x="763829" y="1414808"/>
              <a:ext cx="6972294" cy="2337649"/>
              <a:chOff x="763829" y="1414808"/>
              <a:chExt cx="6972294" cy="2337649"/>
            </a:xfrm>
          </p:grpSpPr>
          <p:sp>
            <p:nvSpPr>
              <p:cNvPr id="1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调查取证原则</a:t>
                </a:r>
                <a:endParaRPr/>
              </a:p>
            </p:txBody>
          </p:sp>
          <p:sp>
            <p:nvSpPr>
              <p:cNvPr id="1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合法原则：调查取证必须符合法律法规的规定，不得侵犯当事人的合法权益。</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客观原则：调查取证应当客观、全面、公正，不得主观臆断、偏袒一方。</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充分原则：调查取证应当充分、全面，确保证据的合法性、真实性和充分性。</a:t>
                </a:r>
                <a:endParaRPr/>
              </a:p>
            </p:txBody>
          </p:sp>
          <p:sp>
            <p:nvSpPr>
              <p:cNvPr id="1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0" name="Group 591"/>
            <p:cNvGrpSpPr/>
            <p:nvPr/>
          </p:nvGrpSpPr>
          <p:grpSpPr>
            <a:xfrm>
              <a:off x="689593" y="3949139"/>
              <a:ext cx="7078256" cy="2128975"/>
              <a:chOff x="689593" y="3949139"/>
              <a:chExt cx="7078256" cy="2128975"/>
            </a:xfrm>
          </p:grpSpPr>
          <p:sp>
            <p:nvSpPr>
              <p:cNvPr id="2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调查取证方法</a:t>
                </a:r>
                <a:endParaRPr/>
              </a:p>
            </p:txBody>
          </p:sp>
          <p:sp>
            <p:nvSpPr>
              <p:cNvPr id="2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书面调查：收集与违法行为相关的文件、资料、合同等书面证据。</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实地调查：对违法行为发生地进行实地勘查、拍照、录像等取证工作。</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口头调查：对当事人、证人等相关人员进行询问，了解违法行为的相关情况。</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其他调查：依法采取其他调查手段，如委托调查、鉴定等，收集证据。</a:t>
                </a:r>
                <a:endParaRPr/>
              </a:p>
            </p:txBody>
          </p:sp>
          <p:sp>
            <p:nvSpPr>
              <p:cNvPr id="2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工商行政处罚程序的调查取证原则与方法</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8" name="" descr="{&quot;isTemplate&quot;:true,&quot;type&quot;:3}"/>
        <p:cNvGrpSpPr/>
        <p:nvPr/>
      </p:nvGrpSpPr>
      <p:grpSpPr>
        <a:xfrm>
          <a:off x="0" y="0"/>
          <a:ext cx="0" cy="0"/>
        </a:xfrm>
      </p:grpSpPr>
      <p:grpSp>
        <p:nvGrpSpPr>
          <p:cNvPr id="29"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30" name="Group 686"/>
            <p:cNvGrpSpPr/>
            <p:nvPr/>
          </p:nvGrpSpPr>
          <p:grpSpPr>
            <a:xfrm>
              <a:off x="1075314" y="1520189"/>
              <a:ext cx="9868911" cy="2072418"/>
              <a:chOff x="1075314" y="1520189"/>
              <a:chExt cx="9868911" cy="2072418"/>
            </a:xfrm>
          </p:grpSpPr>
          <p:sp>
            <p:nvSpPr>
              <p:cNvPr id="31"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审查案件：对调查结果进行审查，确保案件的合法性、真实性和充分性。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告知当事人权利：在作出处罚决定前，告知当事人享有的陈述权、申辩权等权利。</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作出处罚决定：根据审查结果，依据法律法规的规定，作出相应的处罚决定。</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送达处罚决定书：将处罚决定书送达当事人，告知其履行处罚决定的期限和方式。</a:t>
                </a:r>
                <a:endParaRPr/>
              </a:p>
            </p:txBody>
          </p:sp>
          <p:sp>
            <p:nvSpPr>
              <p:cNvPr id="32"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处罚决定程序</a:t>
                </a:r>
                <a:endParaRPr/>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35" name="Group 691"/>
            <p:cNvGrpSpPr/>
            <p:nvPr/>
          </p:nvGrpSpPr>
          <p:grpSpPr>
            <a:xfrm>
              <a:off x="1075314" y="3881882"/>
              <a:ext cx="9868911" cy="2072418"/>
              <a:chOff x="1075314" y="3881882"/>
              <a:chExt cx="9868911" cy="2072418"/>
            </a:xfrm>
          </p:grpSpPr>
          <p:sp>
            <p:nvSpPr>
              <p:cNvPr id="36"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处罚种类：依据法律法规的规定，确定适用的处罚种类，如罚款、没收违法所得等。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处罚幅度：根据违法行为的性质、情节和后果，确定具体的处罚幅度。</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履行期限：明确当事人履行处罚决定的期限。</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履行方式：告知当事人履行处罚决定的方式，如缴纳罚款、退还违法所得等。</a:t>
                </a:r>
                <a:endParaRPr/>
              </a:p>
            </p:txBody>
          </p:sp>
          <p:sp>
            <p:nvSpPr>
              <p:cNvPr id="37"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处罚决定内容</a:t>
                </a:r>
                <a:endParaRPr/>
              </a:p>
            </p:txBody>
          </p:sp>
          <p:sp>
            <p:nvSpPr>
              <p:cNvPr id="38"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40"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工商行政处罚程序的决定程序与内容</a:t>
            </a:r>
            <a:endParaRPr lang="en-US" altLang="zh-CN" sz="2800" b="1">
              <a:latin typeface="+mj-ea"/>
              <a:ea typeface="+mj-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41" name="" descr="{&quot;isTemplate&quot;:true,&quot;type&quot;:3}"/>
        <p:cNvGrpSpPr/>
        <p:nvPr/>
      </p:nvGrpSpPr>
      <p:grpSpPr>
        <a:xfrm>
          <a:off x="0" y="0"/>
          <a:ext cx="0" cy="0"/>
        </a:xfrm>
      </p:grpSpPr>
      <p:pic>
        <p:nvPicPr>
          <p:cNvPr id="42"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43"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44" name="Group 598"/>
            <p:cNvGrpSpPr/>
            <p:nvPr/>
          </p:nvGrpSpPr>
          <p:grpSpPr>
            <a:xfrm>
              <a:off x="763829" y="1414808"/>
              <a:ext cx="6972294" cy="2337649"/>
              <a:chOff x="763829" y="1414808"/>
              <a:chExt cx="6972294" cy="2337649"/>
            </a:xfrm>
          </p:grpSpPr>
          <p:sp>
            <p:nvSpPr>
              <p:cNvPr id="45"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调查取证的实务操作</a:t>
                </a:r>
                <a:endParaRPr/>
              </a:p>
            </p:txBody>
          </p:sp>
          <p:sp>
            <p:nvSpPr>
              <p:cNvPr id="46"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受理举报后，对举报信息进行核实，决定是否立案。</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立案后，依法进行调查，收集证据，确保证据的合法性、真实性和充分性。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调查过程中，遵循合法、客观、充分的原则，采用书面调查、实地调查、口头调查等方法收集证据。</a:t>
                </a:r>
                <a:endParaRPr/>
              </a:p>
            </p:txBody>
          </p:sp>
          <p:sp>
            <p:nvSpPr>
              <p:cNvPr id="47"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50"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51" name="Group 591"/>
            <p:cNvGrpSpPr/>
            <p:nvPr/>
          </p:nvGrpSpPr>
          <p:grpSpPr>
            <a:xfrm>
              <a:off x="689593" y="3949139"/>
              <a:ext cx="7078256" cy="2128975"/>
              <a:chOff x="689593" y="3949139"/>
              <a:chExt cx="7078256" cy="2128975"/>
            </a:xfrm>
          </p:grpSpPr>
          <p:sp>
            <p:nvSpPr>
              <p:cNvPr id="52"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处罚决定的实务操作</a:t>
                </a:r>
                <a:endParaRPr/>
              </a:p>
            </p:txBody>
          </p:sp>
          <p:sp>
            <p:nvSpPr>
              <p:cNvPr id="53"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对调查结果进行审查，确保案件的合法性、真实性和充分性。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在作出处罚决定前，告知当事人享有的陈述权、申辩权等权利。</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根据审查结果，依据法律法规的规定，作出相应的处罚决定。</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将处罚决定书送达当事人，告知其履行处罚决定的期限和方式。</a:t>
                </a:r>
                <a:endParaRPr/>
              </a:p>
            </p:txBody>
          </p:sp>
          <p:sp>
            <p:nvSpPr>
              <p:cNvPr id="54"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57"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5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工商行政处罚程序的调查取证与决定的实务操作</a:t>
            </a:r>
            <a:endParaRPr lang="en-US" altLang="zh-CN" sz="2800" b="1">
              <a:latin typeface="+mj-ea"/>
              <a:ea typeface="+mj-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https://d.book118.com/597201065144006043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humanities_architecture_blue">
      <a:dk1>
        <a:srgbClr val="000000"/>
      </a:dk1>
      <a:lt1>
        <a:srgbClr val="FFFFFF"/>
      </a:lt1>
      <a:dk2>
        <a:srgbClr val="0A102F"/>
      </a:dk2>
      <a:lt2>
        <a:srgbClr val="DEEFF8"/>
      </a:lt2>
      <a:accent1>
        <a:srgbClr val="2565A9"/>
      </a:accent1>
      <a:accent2>
        <a:srgbClr val="94CAE9"/>
      </a:accent2>
      <a:accent3>
        <a:srgbClr val="4D98D1"/>
      </a:accent3>
      <a:accent4>
        <a:srgbClr val="315C89"/>
      </a:accent4>
      <a:accent5>
        <a:srgbClr val="5880A4"/>
      </a:accent5>
      <a:accent6>
        <a:srgbClr val="1C2F45"/>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14</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Arial Black</vt:lpstr>
      <vt:lpstr>微软雅黑</vt:lpstr>
      <vt:lpstr>黑体</vt:lpstr>
      <vt:lpstr>Microsoft YaHei</vt:lpstr>
      <vt:lpstr>Microsoft YaHei Light</vt:lpstr>
      <vt:lpstr>Microsoft Yahei</vt:lpstr>
      <vt:lpstr>Office Theme</vt:lpstr>
      <vt:lpstr>工商行政处罚程序概述与实践</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2024-09-17T18:26:18.006</cp:lastPrinted>
  <dcterms:created xsi:type="dcterms:W3CDTF">2024-09-17T10:26:18Z</dcterms:created>
  <dcterms:modified xsi:type="dcterms:W3CDTF">2024-09-17T10:26:19Z</dcterms:modified>
</cp:coreProperties>
</file>