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22A9B39-6743-46A9-B7F7-2144888024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05BC19-8A86-4367-A796-1BF643BB1C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02145BB-6CC2-4F73-9133-AC4B9B143C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24321EE-21CD-46B6-89F0-A7D039238A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DBFB333-2322-48F3-992D-BF9112B1536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E750731-62DB-4992-A7E9-5BEF16D81F9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5130576-BCE0-4216-84A3-6F28E73E821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F4286E8-D575-4663-BF52-3001DAF5B4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C37A69A-BF1E-4279-82F5-A5EB2656A5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357277-CB8C-4A30-9A09-D0FB7508C1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CD50C7-A988-43EB-B0EB-331E796A27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8012037031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人教版五年级上期信息技术教案第七课数字照片展风采</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汇报时间：2024-01-21</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汇报人：AA</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课程介绍与目标</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数字照片基础知识</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拍摄技巧与构图方法</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后期处理与美化技巧</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创意设计与应用实例</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课堂活动与互动环节</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课程总结与拓展延伸</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课程介绍与目标</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教材内容</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重点</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本课主要介绍数字照片的基本概念和特点，包括数字照片的获取、编辑、处理和展示等方面。</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掌握数字照片的基本操作和处理技巧，如调整色彩、裁剪、滤镜等；了解数字照片的展示方式和应用场景。</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教材内容和重点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知识目标</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了解数字照片的基本概念和特点，掌握数字照片的基本操作和处理技巧。</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能力目标</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能够独立完成数字照片的获取、编辑、处理和展示等任务，具备一定的数字照片处理能力和审美水平。</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情感目标</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培养学生对数字照片的兴趣和爱好，提高学生的审美意识和艺术素养。</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教学目标与要求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课程安排</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课共分为导入、新课学习、实践操作和课堂总结四个环节。其中，导入环节通过展示优秀的数字照片作品，激发学生的学习兴趣；新课学习环节介绍数字照片的基本概念和特点，演示数字照片的基本操作和处理技巧；实践操作环节让学生动手实践，完成数字照片的获取、编辑、处理和展示等任务；课堂总结环节回顾本课所学内容，总结学习成果。</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时间安排</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本课建议安排1个课时进行教学。其中，导入环节约5分钟，新课学习环节约20分钟，实践操作环节约15分钟，课堂总结环节约5分钟。</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课程安排与时间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数字照片基础知识</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数字照片是用数码相机或扫描仪将传统照片转化为计算机能处理的数字图像文件。</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数字照片概念</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数字照片具有易于编辑、存储、传输和共享等特点，同时数字照片的质量受设备、光线、拍摄技术等因素影响。</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数字照片特点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数字照片概念及特点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JPEG是一种有损压缩格式，文件较小，适用于Web和电子邮件传输。</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JPEG格式</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TIFF是一种无损压缩格式，图像质量高，适用于印刷和出版。</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TIFF格式</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RAW是数码相机原始数据格式，保留了拍摄时的所有信息，后期处理空间大。</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RAW格式</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常见数字照片格式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数字照片分辨率和像素</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分辨率概念</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分辨率指图像中每英寸包含的像素数，通常用dpi（dots per inch）表示。</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像素概念</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像素是数字图像的基本单位，即图像中的一个小点，像素越多，图像越清晰。</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分辨率与像素关系</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分辨率越高，图像包含的像素越多，图像越清晰；反之，分辨率越低，图像包含的像素越少，图像越模糊。</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拍摄技巧与构图方法</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明确拍摄目的和主题，有助于更好地进行拍摄准备和构图设计。</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确定拍摄主题</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检查设备</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选择拍摄环境</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确保相机或手机电量充足，储存空间足够，镜头清洁等。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根据拍摄主题选择合适的拍摄环境，如室内、室外、自然光、人造光等。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拍摄前准备工作</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942376"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使用三脚架或寻找稳定的支撑点，避免照片模糊。</a:t>
            </a:r>
            <a:endParaRPr lang="en-US" sz="1100"/>
          </a:p>
        </p:txBody>
      </p:sp>
      <p:grpSp>
        <p:nvGrpSpPr>
          <p:cNvPr id="3" name="Group 3"/>
          <p:cNvGrpSpPr/>
          <p:nvPr/>
        </p:nvGrpSpPr>
        <p:grpSpPr>
          <a:xfrm>
            <a:off x="4987195" y="1802035"/>
            <a:ext cx="561213" cy="561213"/>
            <a:chOff x="4987195" y="1802035"/>
            <a:chExt cx="561213" cy="561213"/>
          </a:xfrm>
        </p:grpSpPr>
        <p:sp>
          <p:nvSpPr>
            <p:cNvPr id="4" name="AutoShape 4"/>
            <p:cNvSpPr/>
            <p:nvPr/>
          </p:nvSpPr>
          <p:spPr>
            <a:xfrm>
              <a:off x="4987195"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5121688" y="1936528"/>
            <a:ext cx="292227" cy="292227"/>
            <a:chOff x="5121688" y="1936528"/>
            <a:chExt cx="292227" cy="292227"/>
          </a:xfrm>
        </p:grpSpPr>
        <p:sp>
          <p:nvSpPr>
            <p:cNvPr id="6" name="Freeform 6"/>
            <p:cNvSpPr/>
            <p:nvPr/>
          </p:nvSpPr>
          <p:spPr>
            <a:xfrm>
              <a:off x="5175885" y="1990630"/>
              <a:ext cx="182880" cy="73533"/>
            </a:xfrm>
            <a:custGeom>
              <a:rect l="l" t="t"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267801" y="1990630"/>
              <a:ext cx="54197" cy="36766"/>
            </a:xfrm>
            <a:custGeom>
              <a:rect l="l" t="t" r="r" b="b"/>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121688" y="1936528"/>
              <a:ext cx="292227" cy="292227"/>
            </a:xfrm>
            <a:custGeom>
              <a:rect l="l" t="t"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75885" y="2100929"/>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175885" y="2136743"/>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175885" y="2173510"/>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5554409" y="1919002"/>
            <a:ext cx="1897189" cy="368046"/>
            <a:chOff x="5554409" y="1919002"/>
            <a:chExt cx="1897189" cy="368046"/>
          </a:xfrm>
        </p:grpSpPr>
        <p:sp>
          <p:nvSpPr>
            <p:cNvPr id="13" name="AutoShape 13"/>
            <p:cNvSpPr/>
            <p:nvPr/>
          </p:nvSpPr>
          <p:spPr>
            <a:xfrm>
              <a:off x="5554409" y="1919002"/>
              <a:ext cx="1897189" cy="36804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稳定拍摄</a:t>
              </a:r>
              <a:endParaRPr lang="en-US" sz="1100"/>
            </a:p>
          </p:txBody>
        </p:sp>
      </p:grpSp>
      <p:sp>
        <p:nvSpPr>
          <p:cNvPr id="14" name="AutoShape 14"/>
          <p:cNvSpPr/>
          <p:nvPr/>
        </p:nvSpPr>
        <p:spPr>
          <a:xfrm>
            <a:off x="8335955"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充分利用自然光和人造光，注意光线的方向和强度，避免过度曝光或曝光不足。</a:t>
            </a:r>
            <a:endParaRPr lang="en-US" sz="1100"/>
          </a:p>
        </p:txBody>
      </p:sp>
      <p:sp>
        <p:nvSpPr>
          <p:cNvPr id="15" name="AutoShape 15"/>
          <p:cNvSpPr/>
          <p:nvPr/>
        </p:nvSpPr>
        <p:spPr>
          <a:xfrm>
            <a:off x="8948027" y="191837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合理用光</a:t>
            </a:r>
            <a:endParaRPr lang="en-US" sz="1100"/>
          </a:p>
        </p:txBody>
      </p:sp>
      <p:grpSp>
        <p:nvGrpSpPr>
          <p:cNvPr id="16" name="Group 16"/>
          <p:cNvGrpSpPr/>
          <p:nvPr/>
        </p:nvGrpSpPr>
        <p:grpSpPr>
          <a:xfrm>
            <a:off x="8380762" y="1802035"/>
            <a:ext cx="561213" cy="561213"/>
            <a:chOff x="8380762" y="1802035"/>
            <a:chExt cx="561213" cy="561213"/>
          </a:xfrm>
        </p:grpSpPr>
        <p:sp>
          <p:nvSpPr>
            <p:cNvPr id="17" name="AutoShape 17"/>
            <p:cNvSpPr/>
            <p:nvPr/>
          </p:nvSpPr>
          <p:spPr>
            <a:xfrm>
              <a:off x="8380762"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8515255" y="1990630"/>
            <a:ext cx="292227" cy="201263"/>
            <a:chOff x="8515255" y="1990630"/>
            <a:chExt cx="292227" cy="201263"/>
          </a:xfrm>
        </p:grpSpPr>
        <p:sp>
          <p:nvSpPr>
            <p:cNvPr id="19" name="AutoShape 19"/>
            <p:cNvSpPr/>
            <p:nvPr/>
          </p:nvSpPr>
          <p:spPr>
            <a:xfrm>
              <a:off x="85694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624601"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6797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734901" y="2072926"/>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5694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8624601"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86797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8734901" y="2036159"/>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8587835" y="2128075"/>
              <a:ext cx="147066"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8515255" y="1990630"/>
              <a:ext cx="292227" cy="201263"/>
            </a:xfrm>
            <a:custGeom>
              <a:rect l="l" t="t"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9" name="AutoShape 29"/>
          <p:cNvSpPr/>
          <p:nvPr/>
        </p:nvSpPr>
        <p:spPr>
          <a:xfrm>
            <a:off x="4942376"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确保拍摄主体清晰，背景虚化适度，突出主题。</a:t>
            </a:r>
            <a:endParaRPr lang="en-US" sz="1100"/>
          </a:p>
        </p:txBody>
      </p:sp>
      <p:sp>
        <p:nvSpPr>
          <p:cNvPr id="30" name="AutoShape 30"/>
          <p:cNvSpPr/>
          <p:nvPr/>
        </p:nvSpPr>
        <p:spPr>
          <a:xfrm>
            <a:off x="5554448"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对焦准确</a:t>
            </a:r>
            <a:endParaRPr lang="en-US" sz="1100"/>
          </a:p>
        </p:txBody>
      </p:sp>
      <p:grpSp>
        <p:nvGrpSpPr>
          <p:cNvPr id="31" name="Group 31"/>
          <p:cNvGrpSpPr/>
          <p:nvPr/>
        </p:nvGrpSpPr>
        <p:grpSpPr>
          <a:xfrm>
            <a:off x="4987195" y="4188148"/>
            <a:ext cx="561213" cy="561213"/>
            <a:chOff x="4987195" y="4188148"/>
            <a:chExt cx="561213" cy="561213"/>
          </a:xfrm>
        </p:grpSpPr>
        <p:sp>
          <p:nvSpPr>
            <p:cNvPr id="32" name="AutoShape 32"/>
            <p:cNvSpPr/>
            <p:nvPr/>
          </p:nvSpPr>
          <p:spPr>
            <a:xfrm>
              <a:off x="4987195" y="4188148"/>
              <a:ext cx="561213" cy="56121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grpSp>
      <p:grpSp>
        <p:nvGrpSpPr>
          <p:cNvPr id="33" name="Group 33"/>
          <p:cNvGrpSpPr/>
          <p:nvPr/>
        </p:nvGrpSpPr>
        <p:grpSpPr>
          <a:xfrm>
            <a:off x="5122640" y="4315015"/>
            <a:ext cx="290322" cy="285560"/>
            <a:chOff x="5122640" y="4315015"/>
            <a:chExt cx="290322" cy="285560"/>
          </a:xfrm>
        </p:grpSpPr>
        <p:sp>
          <p:nvSpPr>
            <p:cNvPr id="34" name="Freeform 34"/>
            <p:cNvSpPr/>
            <p:nvPr/>
          </p:nvSpPr>
          <p:spPr>
            <a:xfrm>
              <a:off x="5182267" y="4370832"/>
              <a:ext cx="176879" cy="175927"/>
            </a:xfrm>
            <a:custGeom>
              <a:rect l="l" t="t"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122640" y="4484275"/>
              <a:ext cx="120110" cy="116300"/>
            </a:xfrm>
            <a:custGeom>
              <a:rect l="l" t="t"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5296662" y="4315015"/>
              <a:ext cx="116300" cy="115348"/>
            </a:xfrm>
            <a:custGeom>
              <a:rect l="l" t="t"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5220081" y="4453128"/>
              <a:ext cx="27432" cy="26479"/>
            </a:xfrm>
            <a:custGeom>
              <a:rect l="l" t="t" r="r" b="b"/>
              <a:pathLst>
                <a:path w="28" h="28">
                  <a:moveTo>
                    <a:pt x="15" y="28"/>
                  </a:moveTo>
                  <a:lnTo>
                    <a:pt x="0" y="14"/>
                  </a:lnTo>
                  <a:lnTo>
                    <a:pt x="15" y="0"/>
                  </a:lnTo>
                  <a:lnTo>
                    <a:pt x="29" y="14"/>
                  </a:lnTo>
                  <a:lnTo>
                    <a:pt x="15"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5255990" y="4444555"/>
              <a:ext cx="27432" cy="26479"/>
            </a:xfrm>
            <a:custGeom>
              <a:rect l="l" t="t" r="r" b="b"/>
              <a:pathLst>
                <a:path w="28" h="28">
                  <a:moveTo>
                    <a:pt x="14" y="28"/>
                  </a:moveTo>
                  <a:lnTo>
                    <a:pt x="0" y="14"/>
                  </a:lnTo>
                  <a:lnTo>
                    <a:pt x="14" y="0"/>
                  </a:lnTo>
                  <a:lnTo>
                    <a:pt x="29"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5265420" y="4408646"/>
              <a:ext cx="26479" cy="26479"/>
            </a:xfrm>
            <a:custGeom>
              <a:rect l="l" t="t" r="r" b="b"/>
              <a:pathLst>
                <a:path w="28" h="28">
                  <a:moveTo>
                    <a:pt x="14" y="28"/>
                  </a:moveTo>
                  <a:lnTo>
                    <a:pt x="0" y="14"/>
                  </a:lnTo>
                  <a:lnTo>
                    <a:pt x="14" y="0"/>
                  </a:lnTo>
                  <a:lnTo>
                    <a:pt x="28"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247513" y="4479607"/>
              <a:ext cx="26479" cy="27432"/>
            </a:xfrm>
            <a:custGeom>
              <a:rect l="l" t="t" r="r" b="b"/>
              <a:pathLst>
                <a:path w="28" h="28">
                  <a:moveTo>
                    <a:pt x="14" y="29"/>
                  </a:moveTo>
                  <a:lnTo>
                    <a:pt x="0" y="15"/>
                  </a:lnTo>
                  <a:lnTo>
                    <a:pt x="14" y="0"/>
                  </a:lnTo>
                  <a:lnTo>
                    <a:pt x="28" y="15"/>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5291900" y="4435126"/>
              <a:ext cx="26479" cy="27432"/>
            </a:xfrm>
            <a:custGeom>
              <a:rect l="l" t="t" r="r" b="b"/>
              <a:pathLst>
                <a:path w="28" h="28">
                  <a:moveTo>
                    <a:pt x="14" y="29"/>
                  </a:moveTo>
                  <a:lnTo>
                    <a:pt x="0" y="14"/>
                  </a:lnTo>
                  <a:lnTo>
                    <a:pt x="14" y="0"/>
                  </a:lnTo>
                  <a:lnTo>
                    <a:pt x="28" y="14"/>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2" name="AutoShape 42"/>
          <p:cNvSpPr/>
          <p:nvPr/>
        </p:nvSpPr>
        <p:spPr>
          <a:xfrm>
            <a:off x="8335955"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尝试不同的拍摄角度和构图方式，如低角度、高角度、俯拍、仰拍等，增加照片的视觉冲击力。</a:t>
            </a:r>
            <a:endParaRPr lang="en-US" sz="1100"/>
          </a:p>
        </p:txBody>
      </p:sp>
      <p:sp>
        <p:nvSpPr>
          <p:cNvPr id="43" name="AutoShape 43"/>
          <p:cNvSpPr/>
          <p:nvPr/>
        </p:nvSpPr>
        <p:spPr>
          <a:xfrm>
            <a:off x="8948027"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创意角度</a:t>
            </a:r>
            <a:endParaRPr lang="en-US" sz="1100"/>
          </a:p>
        </p:txBody>
      </p:sp>
      <p:grpSp>
        <p:nvGrpSpPr>
          <p:cNvPr id="44" name="Group 44"/>
          <p:cNvGrpSpPr/>
          <p:nvPr/>
        </p:nvGrpSpPr>
        <p:grpSpPr>
          <a:xfrm>
            <a:off x="8380762" y="4177284"/>
            <a:ext cx="561213" cy="561213"/>
            <a:chOff x="8380762" y="4177284"/>
            <a:chExt cx="561213" cy="561213"/>
          </a:xfrm>
        </p:grpSpPr>
        <p:sp>
          <p:nvSpPr>
            <p:cNvPr id="45" name="AutoShape 45"/>
            <p:cNvSpPr/>
            <p:nvPr/>
          </p:nvSpPr>
          <p:spPr>
            <a:xfrm>
              <a:off x="8380762" y="4177284"/>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8533542" y="4316063"/>
            <a:ext cx="282417" cy="283559"/>
            <a:chOff x="8533542" y="4316063"/>
            <a:chExt cx="282417" cy="283559"/>
          </a:xfrm>
        </p:grpSpPr>
        <p:sp>
          <p:nvSpPr>
            <p:cNvPr id="47" name="Freeform 47"/>
            <p:cNvSpPr/>
            <p:nvPr/>
          </p:nvSpPr>
          <p:spPr>
            <a:xfrm>
              <a:off x="8562499" y="4316063"/>
              <a:ext cx="253460" cy="254508"/>
            </a:xfrm>
            <a:custGeom>
              <a:rect l="l" t="t"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8624507" y="4371213"/>
              <a:ext cx="134493" cy="109347"/>
            </a:xfrm>
            <a:custGeom>
              <a:rect l="l" t="t" r="r" b="b"/>
              <a:pathLst>
                <a:path w="139" h="113">
                  <a:moveTo>
                    <a:pt x="12" y="113"/>
                  </a:moveTo>
                  <a:lnTo>
                    <a:pt x="0" y="99"/>
                  </a:lnTo>
                  <a:lnTo>
                    <a:pt x="128" y="0"/>
                  </a:lnTo>
                  <a:lnTo>
                    <a:pt x="139" y="14"/>
                  </a:lnTo>
                  <a:lnTo>
                    <a:pt x="12" y="11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8540305" y="4495038"/>
              <a:ext cx="97727" cy="97727"/>
            </a:xfrm>
            <a:custGeom>
              <a:rect l="l" t="t"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8533542" y="4565713"/>
              <a:ext cx="33909" cy="33909"/>
            </a:xfrm>
            <a:custGeom>
              <a:rect l="l" t="t" r="r" b="b"/>
              <a:pathLst>
                <a:path w="35" h="35">
                  <a:moveTo>
                    <a:pt x="14" y="35"/>
                  </a:moveTo>
                  <a:lnTo>
                    <a:pt x="0" y="21"/>
                  </a:lnTo>
                  <a:lnTo>
                    <a:pt x="21" y="0"/>
                  </a:lnTo>
                  <a:lnTo>
                    <a:pt x="35" y="14"/>
                  </a:lnTo>
                  <a:lnTo>
                    <a:pt x="14" y="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51" name="Picture 51"/>
          <p:cNvPicPr>
            <a:picLocks noChangeAspect="1"/>
          </p:cNvPicPr>
          <p:nvPr/>
        </p:nvPicPr>
        <p:blipFill>
          <a:blip r:embed="rId2"/>
          <a:srcRect l="3716" r="3716"/>
          <a:stretch>
            <a:fillRect/>
          </a:stretch>
        </p:blipFill>
        <p:spPr>
          <a:xfrm>
            <a:off x="706988" y="1587639"/>
            <a:ext cx="3579894" cy="3867314"/>
          </a:xfrm>
          <a:prstGeom prst="rect">
            <a:avLst/>
          </a:prstGeom>
        </p:spPr>
      </p:pic>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拍摄技巧分享</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094413" y="2032650"/>
            <a:ext cx="2205363" cy="2203315"/>
          </a:xfrm>
          <a:custGeom>
            <a:rect l="l" t="t"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471134" y="1450565"/>
            <a:ext cx="2205363" cy="2203315"/>
          </a:xfrm>
          <a:custGeom>
            <a:rect l="l" t="t"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673654" y="2016804"/>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黄金分割法</a:t>
            </a:r>
            <a:endParaRPr lang="en-US" sz="1100"/>
          </a:p>
        </p:txBody>
      </p:sp>
      <p:sp>
        <p:nvSpPr>
          <p:cNvPr id="5" name="AutoShape 5"/>
          <p:cNvSpPr/>
          <p:nvPr/>
        </p:nvSpPr>
        <p:spPr>
          <a:xfrm>
            <a:off x="1673654" y="2271013"/>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将画面分为9个等分，将重要元素放在分割线或交点上，使画面更加和谐美观。</a:t>
            </a:r>
            <a:endParaRPr lang="en-US" sz="1100"/>
          </a:p>
        </p:txBody>
      </p:sp>
      <p:sp>
        <p:nvSpPr>
          <p:cNvPr id="6" name="AutoShape 6"/>
          <p:cNvSpPr/>
          <p:nvPr/>
        </p:nvSpPr>
        <p:spPr>
          <a:xfrm>
            <a:off x="1067480" y="3781051"/>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对称法</a:t>
            </a:r>
            <a:endParaRPr lang="en-US" sz="1100"/>
          </a:p>
        </p:txBody>
      </p:sp>
      <p:sp>
        <p:nvSpPr>
          <p:cNvPr id="7" name="AutoShape 7"/>
          <p:cNvSpPr/>
          <p:nvPr/>
        </p:nvSpPr>
        <p:spPr>
          <a:xfrm>
            <a:off x="1067480"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利用对称元素进行构图，如建筑物、自然景观等，营造出平衡稳定的视觉效果。</a:t>
            </a:r>
            <a:endParaRPr lang="en-US" sz="1100"/>
          </a:p>
        </p:txBody>
      </p:sp>
      <p:sp>
        <p:nvSpPr>
          <p:cNvPr id="8" name="AutoShape 8"/>
          <p:cNvSpPr/>
          <p:nvPr/>
        </p:nvSpPr>
        <p:spPr>
          <a:xfrm>
            <a:off x="8402519" y="2032650"/>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引导线法</a:t>
            </a:r>
            <a:endParaRPr lang="en-US" sz="1100"/>
          </a:p>
        </p:txBody>
      </p:sp>
      <p:sp>
        <p:nvSpPr>
          <p:cNvPr id="9" name="AutoShape 9"/>
          <p:cNvSpPr/>
          <p:nvPr/>
        </p:nvSpPr>
        <p:spPr>
          <a:xfrm>
            <a:off x="8402519" y="2286858"/>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利用画面中的线条引导观众视线，突出主题，增强画面层次感。</a:t>
            </a:r>
            <a:endParaRPr lang="en-US" sz="1100"/>
          </a:p>
        </p:txBody>
      </p:sp>
      <p:sp>
        <p:nvSpPr>
          <p:cNvPr id="10" name="AutoShape 10"/>
          <p:cNvSpPr/>
          <p:nvPr/>
        </p:nvSpPr>
        <p:spPr>
          <a:xfrm>
            <a:off x="7901767" y="3781052"/>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框架法</a:t>
            </a:r>
            <a:endParaRPr lang="en-US" sz="1100"/>
          </a:p>
        </p:txBody>
      </p:sp>
      <p:sp>
        <p:nvSpPr>
          <p:cNvPr id="11" name="AutoShape 11"/>
          <p:cNvSpPr/>
          <p:nvPr/>
        </p:nvSpPr>
        <p:spPr>
          <a:xfrm>
            <a:off x="7901767"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利用前景元素作为框架，将主题元素框起来，增加画面的空间感和深度。</a:t>
            </a:r>
            <a:endParaRPr lang="en-US" sz="1100"/>
          </a:p>
        </p:txBody>
      </p:sp>
      <p:sp>
        <p:nvSpPr>
          <p:cNvPr id="12" name="Freeform 12"/>
          <p:cNvSpPr/>
          <p:nvPr/>
        </p:nvSpPr>
        <p:spPr>
          <a:xfrm>
            <a:off x="3889049" y="3073844"/>
            <a:ext cx="2205363" cy="2203315"/>
          </a:xfrm>
          <a:custGeom>
            <a:rect l="l" t="t"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512328" y="3653879"/>
            <a:ext cx="2205363" cy="2205364"/>
          </a:xfrm>
          <a:custGeom>
            <a:rect l="l" t="t"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构图方法及实例分析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后期处理与美化技巧</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04</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专业的图像编辑软件，提供了丰富的工具和特效，适用于各种照片后期处理需求。</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Adobe Photoshop</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一款开源的图像编辑软件，功能强大且免费使用，支持多种操作系统。</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GIMP</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专注于照片后期处理的软件，提供了强大的色彩调整、滤镜和批处理功能。</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Lightroom</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常用后期处理软件介绍</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通过调整照片的色相、饱和度和明度等参数，改变照片的整体色调和色彩表现。</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色彩调整</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提高或降低照片的亮度，使照片更加明亮或昏暗。</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亮度调整</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增强或减弱照片的对比度，使照片的色彩更加鲜明或柔和。</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对比度调整</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调整色彩、亮度和对比度</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https://d.book118.com/598012037031006035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109</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2024-09-13T22:08:13.794</cp:lastPrinted>
  <dcterms:created xsi:type="dcterms:W3CDTF">2024-09-13T14:08:13Z</dcterms:created>
  <dcterms:modified xsi:type="dcterms:W3CDTF">2024-09-13T14:08:16Z</dcterms:modified>
</cp:coreProperties>
</file>