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xls" ContentType="application/vnd.ms-excel"/>
  <Default Extension="xlsx" ContentType="application/vnd.openxmlformats-officedocument.spreadsheetml.sheet"/>
  <Default Extension="ppt" ContentType="application/vnd.ms-powerpoint"/>
  <Default Extension="bin" ContentType="application/vnd.openxmlformats-officedocument.oleObject"/>
  <Default Extension="emf" ContentType="image/x-emf"/>
  <Default Extension="png" ContentType="image/png"/>
  <Default Extension="wmf" ContentType="image/x-wmf"/>
  <Override PartName="/docProps/app.xml" ContentType="application/vnd.openxmlformats-officedocument.extended-properties+xml"/>
  <Override PartName="/docProps/core.xml" ContentType="application/vnd.openxmlformats-package.core-properties+xml"/>
  <Override PartName="/ppt/charts/chart1.xml" ContentType="application/vnd.openxmlformats-officedocument.drawingml.chart+xml"/>
  <Override PartName="/ppt/drawings/drawing1.xml" ContentType="application/vnd.openxmlformats-officedocument.drawingml.chartshap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961"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0" r:id="rId18"/>
  </p:sldIdLst>
  <p:sldSz cx="9144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charts/_rels/chart1.xml.rels>&#65279;<?xml version="1.0" encoding="utf-8" standalone="yes"?><Relationships xmlns="http://schemas.openxmlformats.org/package/2006/relationships"><Relationship Id="rId1" Type="http://schemas.openxmlformats.org/officeDocument/2006/relationships/package" Target="../embeddings/Microsoft_Excel_Worksheet6.xlsx" /><Relationship Id="rId2" Type="http://schemas.openxmlformats.org/officeDocument/2006/relationships/chartUserShapes" Target="../drawings/drawing1.xml" /></Relationships>
</file>

<file path=ppt/charts/chart1.xml><?xml version="1.0" encoding="utf-8"?>
<c:chartSpace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c="http://schemas.openxmlformats.org/drawingml/20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barChart>
        <c:barDir val="col"/>
        <c:grouping val="clustered"/>
        <c:varyColors val="0"/>
        <c:ser>
          <c:idx val="1"/>
          <c:order val="0"/>
          <c:tx>
            <c:strRef>
              <c:f>Sheet1!$B$1</c:f>
              <c:strCache>
                <c:ptCount val="1"/>
                <c:pt idx="0">
                  <c:v>市场P50（10%）</c:v>
                </c:pt>
              </c:strCache>
            </c:strRef>
          </c:tx>
          <c:spPr>
            <a:solidFill>
              <a:srgbClr val="C00000"/>
            </a:solidFill>
          </c:spPr>
          <c:invertIfNegative val="0"/>
          <c:cat>
            <c:numRef>
              <c:f>Sheet1!$A$2:$A$7</c:f>
              <c:numCache>
                <c:formatCode>General</c:formatCode>
                <c:ptCount val="6"/>
                <c:pt idx="0">
                  <c:v>2016</c:v>
                </c:pt>
                <c:pt idx="1">
                  <c:v>2017</c:v>
                </c:pt>
                <c:pt idx="2">
                  <c:v>2018</c:v>
                </c:pt>
                <c:pt idx="3">
                  <c:v>2019</c:v>
                </c:pt>
                <c:pt idx="4">
                  <c:v>2020</c:v>
                </c:pt>
                <c:pt idx="5">
                  <c:v>2021</c:v>
                </c:pt>
              </c:numCache>
            </c:numRef>
          </c:cat>
          <c:val>
            <c:numRef>
              <c:f>Sheet1!$B$2:$B$7</c:f>
              <c:numCache>
                <c:formatCode>#,##0</c:formatCode>
                <c:ptCount val="6"/>
                <c:pt idx="0">
                  <c:v>9012500</c:v>
                </c:pt>
                <c:pt idx="1">
                  <c:v>20325350</c:v>
                </c:pt>
                <c:pt idx="2">
                  <c:v>34068464</c:v>
                </c:pt>
                <c:pt idx="3">
                  <c:v>68383898</c:v>
                </c:pt>
                <c:pt idx="4">
                  <c:v>82848116</c:v>
                </c:pt>
                <c:pt idx="5">
                  <c:v>98013503</c:v>
                </c:pt>
              </c:numCache>
            </c:numRef>
          </c:val>
        </c:ser>
        <c:dLbls>
          <c:showLegendKey val="0"/>
          <c:showVal val="0"/>
          <c:showCatName val="0"/>
          <c:showSerName val="0"/>
          <c:showPercent val="0"/>
          <c:showBubbleSize val="0"/>
          <c:showLeaderLines val="0"/>
        </c:dLbls>
        <c:gapWidth/>
        <c:overlap/>
        <c:axId val="332551728"/>
        <c:axId val="332550944"/>
      </c:barChart>
      <c:catAx>
        <c:axId val="332551728"/>
        <c:scaling>
          <c:orientation/>
        </c:scaling>
        <c:delete val="0"/>
        <c:axPos val="b"/>
        <c:numFmt formatCode="General" sourceLinked="1"/>
        <c:majorTickMark val="none"/>
        <c:minorTickMark val="none"/>
        <c:spPr>
          <a:noFill/>
          <a:ln w="9525" cap="flat" cmpd="sng" algn="ctr">
            <a:solidFill>
              <a:schemeClr val="tx1">
                <a:lumMod val="15000"/>
                <a:lumOff val="85000"/>
              </a:schemeClr>
            </a:solidFill>
            <a:round/>
          </a:ln>
          <a:effectLst/>
        </c:spPr>
        <c:txPr>
          <a:bodyPr rot="-60000000" spcFirstLastPara="1" vertOverflow="ellipsis" vert="horz" wrap="square" anchor="ctr" anchorCtr="1"/>
          <a:p>
            <a:pPr>
              <a:defRPr sz="1197" b="0" i="0" u="none" strike="noStrike" kern="1200" baseline="0" smtId="4294967295">
                <a:solidFill>
                  <a:schemeClr val="tx1"/>
                </a:solidFill>
                <a:latin typeface="+mn-lt"/>
                <a:ea typeface="+mn-ea"/>
                <a:cs typeface="+mn-cs"/>
              </a:defRPr>
            </a:pPr>
            <a:endParaRPr sz="1197" b="0" i="0" u="none" strike="noStrike" kern="1200" baseline="0" smtId="4294967295">
              <a:solidFill>
                <a:schemeClr val="tx1"/>
              </a:solidFill>
              <a:latin typeface="+mn-lt"/>
              <a:ea typeface="+mn-ea"/>
              <a:cs typeface="+mn-cs"/>
            </a:endParaRPr>
          </a:p>
        </c:txPr>
        <c:crossAx val="332550944"/>
        <c:crosses val="autoZero"/>
        <c:auto val="0"/>
        <c:lblAlgn val="ctr"/>
        <c:lblOffset/>
        <c:noMultiLvlLbl val="0"/>
      </c:catAx>
      <c:valAx>
        <c:axId val="332550944"/>
        <c:scaling>
          <c:orientation/>
        </c:scaling>
        <c:delete val="0"/>
        <c:axPos val="l"/>
        <c:numFmt formatCode="#,##0" sourceLinked="1"/>
        <c:majorTickMark val="none"/>
        <c:minorTickMark val="none"/>
        <c:spPr>
          <a:noFill/>
          <a:ln>
            <a:noFill/>
          </a:ln>
          <a:effectLst/>
        </c:spPr>
        <c:txPr>
          <a:bodyPr rot="-60000000" spcFirstLastPara="1" vertOverflow="ellipsis" vert="horz" wrap="square" anchor="ctr" anchorCtr="1"/>
          <a:p>
            <a:pPr>
              <a:defRPr sz="1197" b="0" i="0" u="none" strike="noStrike" kern="1200" baseline="0" smtId="4294967295">
                <a:solidFill>
                  <a:schemeClr val="tx1"/>
                </a:solidFill>
                <a:latin typeface="+mn-lt"/>
                <a:ea typeface="+mn-ea"/>
                <a:cs typeface="+mn-cs"/>
              </a:defRPr>
            </a:pPr>
            <a:endParaRPr sz="1197" b="0" i="0" u="none" strike="noStrike" kern="1200" baseline="0" smtId="4294967295">
              <a:solidFill>
                <a:schemeClr val="tx1"/>
              </a:solidFill>
              <a:latin typeface="+mn-lt"/>
              <a:ea typeface="+mn-ea"/>
              <a:cs typeface="+mn-cs"/>
            </a:endParaRPr>
          </a:p>
        </c:txPr>
        <c:crossAx val="332551728"/>
        <c:crosses val="autoZero"/>
        <c:crossBetween val="between"/>
      </c:valAx>
      <c:dTable>
        <c:showHorzBorder val="1"/>
        <c:showVertBorder val="1"/>
        <c:showOutline val="1"/>
        <c:showKeys val="1"/>
        <c:spPr>
          <a:noFill/>
          <a:ln w="9525" cap="flat" cmpd="sng" algn="ctr">
            <a:solidFill>
              <a:schemeClr val="tx1">
                <a:lumMod val="15000"/>
                <a:lumOff val="85000"/>
              </a:schemeClr>
            </a:solidFill>
            <a:round/>
          </a:ln>
          <a:effectLst/>
        </c:spPr>
        <c:txPr>
          <a:bodyPr rot="0" spcFirstLastPara="1" vertOverflow="ellipsis" vert="horz" wrap="square" anchor="ctr" anchorCtr="1"/>
          <a:p>
            <a:pPr rtl="0">
              <a:defRPr sz="1197" b="0" i="0" u="none" strike="noStrike" kern="1200" baseline="0" smtId="4294967295">
                <a:solidFill>
                  <a:schemeClr val="tx1"/>
                </a:solidFill>
                <a:latin typeface="+mj-lt"/>
                <a:ea typeface="华文楷体" pitchFamily="2" charset="-122"/>
                <a:cs typeface="+mn-cs"/>
              </a:defRPr>
            </a:pPr>
            <a:endParaRPr sz="1197" b="0" i="0" u="none" strike="noStrike" kern="1200" baseline="0" smtId="4294967295">
              <a:solidFill>
                <a:schemeClr val="tx1"/>
              </a:solidFill>
              <a:latin typeface="+mj-lt"/>
              <a:ea typeface="华文楷体" pitchFamily="2" charset="-122"/>
              <a:cs typeface="+mn-cs"/>
            </a:endParaRPr>
          </a:p>
        </c:txPr>
      </c:dTable>
      <c:spPr>
        <a:noFill/>
        <a:ln>
          <a:noFill/>
        </a:ln>
        <a:effectLst/>
      </c:spPr>
    </c:plotArea>
    <c:plotVisOnly val="1"/>
    <c:dispBlanksAs val="gap"/>
    <c:showDLblsOverMax val="0"/>
  </c:chart>
  <c:spPr>
    <a:noFill/>
    <a:ln>
      <a:noFill/>
    </a:ln>
    <a:effectLst/>
  </c:spPr>
  <c:txPr>
    <a:bodyPr/>
    <a:p>
      <a:pPr>
        <a:defRPr smtId="4294967295">
          <a:solidFill>
            <a:schemeClr val="tx1"/>
          </a:solidFill>
        </a:defRPr>
      </a:pPr>
      <a:endParaRPr smtId="4294967295">
        <a:solidFill>
          <a:schemeClr val="tx1"/>
        </a:solidFill>
      </a:endParaRPr>
    </a:p>
  </c:txPr>
  <c:externalData r:id="rId1">
    <c:autoUpdate val="0"/>
  </c:externalData>
  <c:userShapes r:id="rId2"/>
</c:chartSpace>
</file>

<file path=ppt/drawings/_rels/vmlDrawing1.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5.w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6.png" /><Relationship Id="rId2" Type="http://schemas.openxmlformats.org/officeDocument/2006/relationships/image" Target="../media/image7.png"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5.wmf" /></Relationships>
</file>

<file path=ppt/drawings/drawing1.xml><?xml version="1.0" encoding="utf-8"?>
<c:userShapes xmlns:cdr="http://schemas.openxmlformats.org/drawingml/2006/chartDrawing"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http://schemas.openxmlformats.org/presentationml/2006/main" xmlns:p14="http://schemas.microsoft.com/office/powerpoint/2010/main" xmlns:c="http://schemas.openxmlformats.org/drawingml/2006/chart">
  <cdr:relSizeAnchor>
    <cdr:from>
      <cdr:x>0.11467</cdr:x>
      <cdr:y>0.82382</cdr:y>
    </cdr:from>
    <cdr:to>
      <cdr:x>0.20518</cdr:x>
      <cdr:y>0.88274</cdr:y>
    </cdr:to>
    <cdr:sp macro="" textlink="">
      <cdr:nvSpPr>
        <cdr:cNvPr id="2" name="Rectangle 1"/>
        <cdr:cNvSpPr/>
      </cdr:nvSpPr>
      <cdr:spPr>
        <a:xfrm>
          <a:off x="845185" y="2871089"/>
          <a:ext cx="667131" cy="205359"/>
        </a:xfrm>
        <a:prstGeom prst="rect">
          <a:avLst/>
        </a:prstGeom>
        <a:noFill/>
        <a:ln w="9525">
          <a:noFill/>
        </a:ln>
      </cdr:spPr>
      <cdr:style>
        <a:lnRef idx="2">
          <a:schemeClr val="accent1">
            <a:shade val="50000"/>
          </a:schemeClr>
        </a:lnRef>
        <a:fillRef idx="1">
          <a:schemeClr val="accent1"/>
        </a:fillRef>
        <a:effectRef idx="0">
          <a:schemeClr val="accent1"/>
        </a:effectRef>
        <a:fontRef idx="minor">
          <a:schemeClr val="lt1"/>
        </a:fontRef>
      </cdr:style>
      <cdr:txBody>
        <a:bodyPr vertOverflow="clip" rtlCol="0" anchor="t" anchorCtr="0"/>
        <a:lstStyle/>
        <a:p>
          <a:r>
            <a:rPr lang="zh-CN" altLang="en-US" sz="1200" b="1" smtClean="0">
              <a:solidFill>
                <a:schemeClr val="tx1"/>
              </a:solidFill>
              <a:latin typeface="华文楷体" pitchFamily="2" charset="-122"/>
              <a:ea typeface="华文楷体" pitchFamily="2" charset="-122"/>
            </a:rPr>
            <a:t>年份</a:t>
          </a:r>
          <a:endParaRPr lang="zh-CN" sz="1200" b="1">
            <a:solidFill>
              <a:schemeClr val="tx1"/>
            </a:solidFill>
            <a:latin typeface="华文楷体" pitchFamily="2" charset="-122"/>
            <a:ea typeface="华文楷体" pitchFamily="2" charset="-122"/>
          </a:endParaRPr>
        </a:p>
      </cdr:txBody>
    </cdr:sp>
  </cdr:relSizeAnchor>
</c:userShape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Header Placeholder 1"/>
          <p:cNvSpPr>
            <a:spLocks noGrp="1"/>
          </p:cNvSpPr>
          <p:nvPr>
            <p:ph type="hdr" sz="quarter"/>
          </p:nvPr>
        </p:nvSpPr>
        <p:spPr>
          <a:xfrm>
            <a:off x="1" y="0"/>
            <a:ext cx="2944283" cy="495300"/>
          </a:xfrm>
          <a:prstGeom prst="rect">
            <a:avLst/>
          </a:prstGeom>
        </p:spPr>
        <p:txBody>
          <a:bodyPr vert="horz" lIns="92446" tIns="46223" rIns="92446" bIns="46223" rtlCol="0"/>
          <a:lstStyle>
            <a:lvl1pPr algn="l">
              <a:defRPr sz="1200"/>
            </a:lvl1pPr>
          </a:lstStyle>
          <a:p>
            <a:endParaRPr lang="en-GB"/>
          </a:p>
        </p:txBody>
      </p:sp>
      <p:sp>
        <p:nvSpPr>
          <p:cNvPr id="3" name="Date Placeholder 2"/>
          <p:cNvSpPr>
            <a:spLocks noGrp="1"/>
          </p:cNvSpPr>
          <p:nvPr>
            <p:ph type="dt" idx="1"/>
          </p:nvPr>
        </p:nvSpPr>
        <p:spPr>
          <a:xfrm>
            <a:off x="3848646" y="0"/>
            <a:ext cx="2944283" cy="495300"/>
          </a:xfrm>
          <a:prstGeom prst="rect">
            <a:avLst/>
          </a:prstGeom>
        </p:spPr>
        <p:txBody>
          <a:bodyPr vert="horz" lIns="92446" tIns="46223" rIns="92446" bIns="46223" rtlCol="0"/>
          <a:lstStyle>
            <a:lvl1pPr algn="r">
              <a:defRPr sz="1200"/>
            </a:lvl1pPr>
          </a:lstStyle>
          <a:p>
            <a:fld id="{8045EBA9-A28D-4849-BFEA-AA04F6A21B63}" type="datetimeFigureOut">
              <a:rPr lang="en-GB" smtClean="0"/>
              <a:t>30/05/2016</a:t>
            </a:fld>
            <a:endParaRPr lang="en-GB"/>
          </a:p>
        </p:txBody>
      </p:sp>
      <p:sp>
        <p:nvSpPr>
          <p:cNvPr id="4" name="Slide Image Placeholder 3"/>
          <p:cNvSpPr>
            <a:spLocks noGrp="1" noRot="1" noChangeAspect="1"/>
          </p:cNvSpPr>
          <p:nvPr>
            <p:ph type="sldImg" idx="2"/>
          </p:nvPr>
        </p:nvSpPr>
        <p:spPr>
          <a:xfrm>
            <a:off x="922338" y="742950"/>
            <a:ext cx="4951412" cy="3714750"/>
          </a:xfrm>
          <a:prstGeom prst="rect">
            <a:avLst/>
          </a:prstGeom>
          <a:noFill/>
          <a:ln w="12700">
            <a:solidFill>
              <a:prstClr val="black"/>
            </a:solidFill>
          </a:ln>
        </p:spPr>
      </p:sp>
      <p:sp>
        <p:nvSpPr>
          <p:cNvPr id="5" name="Notes Placeholder 4"/>
          <p:cNvSpPr>
            <a:spLocks noGrp="1"/>
          </p:cNvSpPr>
          <p:nvPr>
            <p:ph type="body" sz="quarter" idx="3"/>
          </p:nvPr>
        </p:nvSpPr>
        <p:spPr>
          <a:xfrm>
            <a:off x="679450" y="4705350"/>
            <a:ext cx="5435600" cy="4457700"/>
          </a:xfrm>
          <a:prstGeom prst="rect">
            <a:avLst/>
          </a:prstGeom>
        </p:spPr>
        <p:txBody>
          <a:bodyPr vert="horz" lIns="92446" tIns="46223" rIns="92446" bIns="46223"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1" y="9408981"/>
            <a:ext cx="2944283" cy="495300"/>
          </a:xfrm>
          <a:prstGeom prst="rect">
            <a:avLst/>
          </a:prstGeom>
        </p:spPr>
        <p:txBody>
          <a:bodyPr vert="horz" lIns="92446" tIns="46223" rIns="92446" bIns="46223" rtlCol="0" anchor="b"/>
          <a:lstStyle>
            <a:lvl1pPr algn="l">
              <a:defRPr sz="1200"/>
            </a:lvl1pPr>
          </a:lstStyle>
          <a:p>
            <a:endParaRPr lang="en-GB"/>
          </a:p>
        </p:txBody>
      </p:sp>
      <p:sp>
        <p:nvSpPr>
          <p:cNvPr id="7" name="Slide Number Placeholder 6"/>
          <p:cNvSpPr>
            <a:spLocks noGrp="1"/>
          </p:cNvSpPr>
          <p:nvPr>
            <p:ph type="sldNum" sz="quarter" idx="5"/>
          </p:nvPr>
        </p:nvSpPr>
        <p:spPr>
          <a:xfrm>
            <a:off x="3848646" y="9408981"/>
            <a:ext cx="2944283" cy="495300"/>
          </a:xfrm>
          <a:prstGeom prst="rect">
            <a:avLst/>
          </a:prstGeom>
        </p:spPr>
        <p:txBody>
          <a:bodyPr vert="horz" lIns="92446" tIns="46223" rIns="92446" bIns="46223" rtlCol="0" anchor="b"/>
          <a:lstStyle>
            <a:lvl1pPr algn="r">
              <a:defRPr sz="1200"/>
            </a:lvl1pPr>
          </a:lstStyle>
          <a:p>
            <a:fld id="{5B43D19E-BFDB-4C92-8EDD-32EDDA8F41DF}" type="slidenum">
              <a:rPr lang="en-GB" smtClean="0"/>
              <a:t>‹#›</a:t>
            </a:fld>
            <a:endParaRPr lang="en-GB"/>
          </a:p>
        </p:txBody>
      </p:sp>
    </p:spTree>
    <p:extLst>
      <p:ext uri="{BB962C8B-B14F-4D97-AF65-F5344CB8AC3E}">
        <p14:creationId xmlns:p14="http://schemas.microsoft.com/office/powerpoint/2010/main" val="16062703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5B43D19E-BFDB-4C92-8EDD-32EDDA8F41DF}" type="slidenum">
              <a:rPr lang="en-GB" smtClean="0"/>
              <a:t>1</a:t>
            </a:fld>
            <a:endParaRPr lang="en-GB"/>
          </a:p>
        </p:txBody>
      </p:sp>
    </p:spTree>
    <p:extLst>
      <p:ext uri="{BB962C8B-B14F-4D97-AF65-F5344CB8AC3E}">
        <p14:creationId xmlns:p14="http://schemas.microsoft.com/office/powerpoint/2010/main" val="1159614857"/>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2535D4D-C957-4E30-8482-2C5E643417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03FC77-07BE-4CCB-AE29-7C42C18FDB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CF0F3D7-E9EC-466F-9874-40769048BB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F5B9FF6-0058-49EA-B08E-B6104D217A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64041B4-2556-42B6-815F-98413074453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6F86F59-5D35-475A-98DB-BA73D7F8DA1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E15E954-5011-4914-95E2-5E1855919C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D20A31-CA83-49F7-99F5-DDFB2E7D474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4F0E57-364B-4FDB-8062-54148D9CA3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89FAAF-8C01-4613-B9FD-D25220BD290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9C7A0A-FA49-4D99-8013-9CD04F9297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Standard slide">
    <p:spTree>
      <p:nvGrpSpPr>
        <p:cNvPr id="1" name=""/>
        <p:cNvGrpSpPr/>
        <p:nvPr/>
      </p:nvGrpSpPr>
      <p:grpSpPr>
        <a:xfrm>
          <a:off x="0" y="0"/>
          <a:ext cx="0" cy="0"/>
        </a:xfrm>
      </p:grpSpPr>
      <p:sp>
        <p:nvSpPr>
          <p:cNvPr id="2" name="Title 1"/>
          <p:cNvSpPr>
            <a:spLocks noGrp="1"/>
          </p:cNvSpPr>
          <p:nvPr>
            <p:ph type="title" hasCustomPrompt="1"/>
          </p:nvPr>
        </p:nvSpPr>
        <p:spPr/>
        <p:txBody>
          <a:bodyPr/>
          <a:lstStyle>
            <a:lvl1pPr>
              <a:defRPr sz="2400" baseline="0">
                <a:latin typeface="Arial" pitchFamily="34" charset="0"/>
                <a:ea typeface="华文楷体" pitchFamily="2" charset="-122"/>
              </a:defRPr>
            </a:lvl1pPr>
          </a:lstStyle>
          <a:p>
            <a:r>
              <a:rPr lang="zh-TW" altLang="en-US" smtClean="0"/>
              <a:t>按一下以編輯母片標題樣式</a:t>
            </a:r>
            <a:endParaRPr lang="en-GB"/>
          </a:p>
        </p:txBody>
      </p:sp>
      <p:sp>
        <p:nvSpPr>
          <p:cNvPr id="3" name="Content Placeholder 2"/>
          <p:cNvSpPr>
            <a:spLocks noGrp="1"/>
          </p:cNvSpPr>
          <p:nvPr>
            <p:ph idx="1" hasCustomPrompt="1"/>
          </p:nvPr>
        </p:nvSpPr>
        <p:spPr/>
        <p:txBody>
          <a:bodyPr/>
          <a:lstStyle>
            <a:lvl1pPr>
              <a:defRPr baseline="0">
                <a:latin typeface="Arial" pitchFamily="34" charset="0"/>
                <a:ea typeface="华文楷体" pitchFamily="2" charset="-122"/>
              </a:defRPr>
            </a:lvl1pPr>
            <a:lvl2pPr>
              <a:defRPr baseline="0">
                <a:latin typeface="Arial" pitchFamily="34" charset="0"/>
                <a:ea typeface="华文楷体" pitchFamily="2" charset="-122"/>
              </a:defRPr>
            </a:lvl2pPr>
            <a:lvl3pPr>
              <a:defRPr baseline="0">
                <a:latin typeface="Arial" pitchFamily="34" charset="0"/>
                <a:ea typeface="华文楷体" pitchFamily="2" charset="-122"/>
              </a:defRPr>
            </a:lvl3pPr>
            <a:lvl4pPr>
              <a:defRPr baseline="0">
                <a:latin typeface="Arial" pitchFamily="34" charset="0"/>
                <a:ea typeface="华文楷体" pitchFamily="2" charset="-122"/>
              </a:defRPr>
            </a:lvl4pPr>
            <a:lvl5pPr>
              <a:defRPr baseline="0">
                <a:latin typeface="Arial" pitchFamily="34" charset="0"/>
                <a:ea typeface="华文楷体" pitchFamily="2" charset="-122"/>
              </a:defRPr>
            </a:lvl5p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GB"/>
          </a:p>
        </p:txBody>
      </p:sp>
      <p:sp>
        <p:nvSpPr>
          <p:cNvPr id="7" name="Line 10"/>
          <p:cNvSpPr>
            <a:spLocks noChangeShapeType="1"/>
          </p:cNvSpPr>
          <p:nvPr userDrawn="1"/>
        </p:nvSpPr>
        <p:spPr bwMode="auto">
          <a:xfrm>
            <a:off x="457200" y="1044000"/>
            <a:ext cx="8229600" cy="0"/>
          </a:xfrm>
          <a:prstGeom prst="line">
            <a:avLst/>
          </a:prstGeom>
          <a:noFill/>
          <a:ln w="19050">
            <a:solidFill>
              <a:schemeClr val="accent2"/>
            </a:solidFill>
            <a:rou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baseline="0" noProof="0">
              <a:solidFill>
                <a:schemeClr val="bg1"/>
              </a:solidFill>
              <a:latin typeface="Arial" pitchFamily="34" charset="0"/>
              <a:ea typeface="华文楷体" pitchFamily="2" charset="-122"/>
            </a:endParaRPr>
          </a:p>
        </p:txBody>
      </p:sp>
      <p:sp>
        <p:nvSpPr>
          <p:cNvPr id="8" name="Line 11"/>
          <p:cNvSpPr>
            <a:spLocks noChangeShapeType="1"/>
          </p:cNvSpPr>
          <p:nvPr userDrawn="1"/>
        </p:nvSpPr>
        <p:spPr bwMode="auto">
          <a:xfrm>
            <a:off x="457200" y="6242400"/>
            <a:ext cx="8229600" cy="0"/>
          </a:xfrm>
          <a:prstGeom prst="line">
            <a:avLst/>
          </a:prstGeom>
          <a:noFill/>
          <a:ln w="3175">
            <a:solidFill>
              <a:schemeClr val="bg1"/>
            </a:solidFill>
            <a:rou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baseline="0" noProof="0">
              <a:solidFill>
                <a:schemeClr val="bg1"/>
              </a:solidFill>
              <a:latin typeface="Arial" pitchFamily="34" charset="0"/>
              <a:ea typeface="华文楷体" pitchFamily="2" charset="-122"/>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p:spTree>
      <p:nvGrpSpPr>
        <p:cNvPr id="1" name=""/>
        <p:cNvGrpSpPr/>
        <p:nvPr/>
      </p:nvGrpSpPr>
      <p:grpSpPr>
        <a:xfrm>
          <a:off x="0" y="0"/>
          <a:ext cx="0" cy="0"/>
        </a:xfrm>
      </p:grpSpPr>
      <p:sp>
        <p:nvSpPr>
          <p:cNvPr id="2" name="Title 1"/>
          <p:cNvSpPr>
            <a:spLocks noGrp="1"/>
          </p:cNvSpPr>
          <p:nvPr>
            <p:ph type="title" hasCustomPrompt="1"/>
          </p:nvPr>
        </p:nvSpPr>
        <p:spPr/>
        <p:txBody>
          <a:bodyPr/>
          <a:lstStyle>
            <a:lvl1pPr>
              <a:defRPr baseline="0">
                <a:latin typeface="Arial" pitchFamily="34" charset="0"/>
                <a:ea typeface="华文楷体" pitchFamily="2" charset="-122"/>
              </a:defRPr>
            </a:lvl1pPr>
          </a:lstStyle>
          <a:p>
            <a:r>
              <a:rPr lang="zh-TW" altLang="en-US" smtClean="0"/>
              <a:t>按一下以編輯母片標題樣式</a:t>
            </a:r>
            <a:endParaRPr lang="en-GB"/>
          </a:p>
        </p:txBody>
      </p:sp>
      <p:sp>
        <p:nvSpPr>
          <p:cNvPr id="7" name="Line 10"/>
          <p:cNvSpPr>
            <a:spLocks noChangeShapeType="1"/>
          </p:cNvSpPr>
          <p:nvPr userDrawn="1"/>
        </p:nvSpPr>
        <p:spPr bwMode="auto">
          <a:xfrm>
            <a:off x="457200" y="1044000"/>
            <a:ext cx="8229600" cy="0"/>
          </a:xfrm>
          <a:prstGeom prst="line">
            <a:avLst/>
          </a:prstGeom>
          <a:noFill/>
          <a:ln w="19050">
            <a:solidFill>
              <a:schemeClr val="accent2"/>
            </a:solidFill>
            <a:rou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baseline="0" noProof="0">
              <a:solidFill>
                <a:schemeClr val="bg1"/>
              </a:solidFill>
              <a:latin typeface="Arial" pitchFamily="34" charset="0"/>
              <a:ea typeface="华文楷体" pitchFamily="2" charset="-122"/>
            </a:endParaRPr>
          </a:p>
        </p:txBody>
      </p:sp>
      <p:sp>
        <p:nvSpPr>
          <p:cNvPr id="8" name="Line 11"/>
          <p:cNvSpPr>
            <a:spLocks noChangeShapeType="1"/>
          </p:cNvSpPr>
          <p:nvPr userDrawn="1"/>
        </p:nvSpPr>
        <p:spPr bwMode="auto">
          <a:xfrm>
            <a:off x="457200" y="6242400"/>
            <a:ext cx="8229600" cy="0"/>
          </a:xfrm>
          <a:prstGeom prst="line">
            <a:avLst/>
          </a:prstGeom>
          <a:noFill/>
          <a:ln w="3175">
            <a:solidFill>
              <a:schemeClr val="bg1"/>
            </a:solidFill>
            <a:round/>
          </a:ln>
          <a:effec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baseline="0" noProof="0">
              <a:solidFill>
                <a:schemeClr val="bg1"/>
              </a:solidFill>
              <a:latin typeface="Arial" pitchFamily="34" charset="0"/>
              <a:ea typeface="华文楷体" pitchFamily="2" charset="-122"/>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cSld name="1_空白">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image" Target="../media/image1.emf" /><Relationship Id="rId5" Type="http://schemas.openxmlformats.org/officeDocument/2006/relationships/image" Target="../media/image2.jpeg" /><Relationship Id="rId6"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Pr>
        <a:solidFill>
          <a:schemeClr val="tx2"/>
        </a:solidFill>
        <a:effectLst/>
      </p:bgPr>
    </p:bg>
    <p:spTree>
      <p:nvGrpSpPr>
        <p:cNvPr id="1" name=""/>
        <p:cNvGrpSpPr/>
        <p:nvPr/>
      </p:nvGrpSpPr>
      <p:grpSpPr>
        <a:xfrm>
          <a:off x="0" y="0"/>
          <a:ext cx="0" cy="0"/>
        </a:xfrm>
      </p:grpSpPr>
      <p:sp>
        <p:nvSpPr>
          <p:cNvPr id="2" name="Title Placeholder 1"/>
          <p:cNvSpPr>
            <a:spLocks noGrp="1"/>
          </p:cNvSpPr>
          <p:nvPr>
            <p:ph type="title"/>
          </p:nvPr>
        </p:nvSpPr>
        <p:spPr>
          <a:xfrm>
            <a:off x="457200" y="201600"/>
            <a:ext cx="8229600" cy="860400"/>
          </a:xfrm>
          <a:prstGeom prst="rect">
            <a:avLst/>
          </a:prstGeom>
        </p:spPr>
        <p:txBody>
          <a:bodyPr vert="horz" lIns="0" tIns="0" rIns="0" bIns="0" rtlCol="0" anchor="ctr" anchorCtr="0">
            <a:noAutofit/>
          </a:bodyPr>
          <a:lstStyle/>
          <a:p>
            <a:r>
              <a:rPr lang="zh-TW" altLang="en-US" smtClean="0"/>
              <a:t>按一下以編輯母片標題樣式</a:t>
            </a:r>
            <a:endParaRPr lang="en-GB"/>
          </a:p>
        </p:txBody>
      </p:sp>
      <p:sp>
        <p:nvSpPr>
          <p:cNvPr id="3" name="Text Placeholder 2"/>
          <p:cNvSpPr>
            <a:spLocks noGrp="1"/>
          </p:cNvSpPr>
          <p:nvPr>
            <p:ph type="body" idx="1"/>
          </p:nvPr>
        </p:nvSpPr>
        <p:spPr>
          <a:xfrm>
            <a:off x="457200" y="1425600"/>
            <a:ext cx="8229600" cy="4698000"/>
          </a:xfrm>
          <a:prstGeom prst="rect">
            <a:avLst/>
          </a:prstGeom>
        </p:spPr>
        <p:txBody>
          <a:bodyPr vert="horz" lIns="0" tIns="0" rIns="0" bIns="0" rtlCol="0" anchor="t" anchorCtr="0">
            <a:noAutofit/>
          </a:bodyPr>
          <a:lstStyle/>
          <a:p>
            <a:pPr lvl="0"/>
            <a:r>
              <a:rPr lang="zh-TW" altLang="en-US" smtClean="0"/>
              <a:t>按一下以編輯母片文字樣式</a:t>
            </a:r>
          </a:p>
          <a:p>
            <a:pPr lvl="1"/>
            <a:r>
              <a:rPr lang="zh-TW" altLang="en-US" smtClean="0"/>
              <a:t>第二層</a:t>
            </a:r>
          </a:p>
          <a:p>
            <a:pPr lvl="2"/>
            <a:r>
              <a:rPr lang="zh-TW" altLang="en-US" smtClean="0"/>
              <a:t>第三層</a:t>
            </a:r>
          </a:p>
          <a:p>
            <a:pPr lvl="3"/>
            <a:r>
              <a:rPr lang="zh-TW" altLang="en-US" smtClean="0"/>
              <a:t>第四層</a:t>
            </a:r>
          </a:p>
          <a:p>
            <a:pPr lvl="4"/>
            <a:r>
              <a:rPr lang="zh-TW" altLang="en-US" smtClean="0"/>
              <a:t>第五層</a:t>
            </a:r>
            <a:endParaRPr lang="en-GB"/>
          </a:p>
        </p:txBody>
      </p:sp>
      <p:sp>
        <p:nvSpPr>
          <p:cNvPr id="7" name="TextBox 6"/>
          <p:cNvSpPr txBox="1"/>
          <p:nvPr/>
        </p:nvSpPr>
        <p:spPr>
          <a:xfrm>
            <a:off x="457200" y="6415200"/>
            <a:ext cx="720000" cy="198000"/>
          </a:xfrm>
          <a:prstGeom prst="rect">
            <a:avLst/>
          </a:prstGeom>
          <a:noFill/>
        </p:spPr>
        <p:txBody>
          <a:bodyPr wrap="square" lIns="0" tIns="0" rIns="0" bIns="0" rtlCol="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l" defTabSz="914400" rtl="0" eaLnBrk="1" fontAlgn="auto" latinLnBrk="0" hangingPunct="1">
              <a:lnSpc>
                <a:spcPct val="100000"/>
              </a:lnSpc>
              <a:spcBef>
                <a:spcPct val="0"/>
              </a:spcBef>
              <a:spcAft>
                <a:spcPct val="0"/>
              </a:spcAft>
              <a:buClrTx/>
              <a:buSzTx/>
              <a:buFontTx/>
              <a:buNone/>
              <a:defRPr/>
            </a:pPr>
            <a:r>
              <a:rPr lang="zh-CN" altLang="en-US" sz="1100" b="0" i="0" smtClean="0">
                <a:solidFill>
                  <a:schemeClr val="bg1"/>
                </a:solidFill>
                <a:latin typeface="Arial" pitchFamily="34" charset="0"/>
                <a:ea typeface="华文楷体" pitchFamily="2" charset="-122"/>
                <a:cs typeface="Arial"/>
              </a:rPr>
              <a:t>第</a:t>
            </a:r>
            <a:fld id="{9AE4D82F-B047-469B-AC52-A46321747EAF}" type="slidenum">
              <a:rPr lang="en-GB" sz="1100" baseline="0" smtClean="0">
                <a:solidFill>
                  <a:schemeClr val="bg1"/>
                </a:solidFill>
                <a:latin typeface="Arial" pitchFamily="34" charset="0"/>
                <a:ea typeface="华文楷体" pitchFamily="2" charset="-122"/>
              </a:rPr>
              <a:pPr marL="0" marR="0" indent="0" algn="l" defTabSz="914400" rtl="0" eaLnBrk="1" fontAlgn="auto" latinLnBrk="0" hangingPunct="1">
                <a:lnSpc>
                  <a:spcPct val="100000"/>
                </a:lnSpc>
                <a:spcBef>
                  <a:spcPct val="0"/>
                </a:spcBef>
                <a:spcAft>
                  <a:spcPct val="0"/>
                </a:spcAft>
                <a:buClrTx/>
                <a:buSzTx/>
                <a:buFontTx/>
                <a:buNone/>
                <a:defRPr/>
              </a:pPr>
              <a:t>‹#›</a:t>
            </a:fld>
            <a:r>
              <a:rPr lang="zh-CN" altLang="en-US" sz="1100" b="0" i="0" smtClean="0">
                <a:solidFill>
                  <a:schemeClr val="bg1"/>
                </a:solidFill>
                <a:latin typeface="Arial" pitchFamily="34" charset="0"/>
                <a:ea typeface="华文楷体" pitchFamily="2" charset="-122"/>
                <a:cs typeface="Arial"/>
              </a:rPr>
              <a:t>页</a:t>
            </a:r>
            <a:endParaRPr lang="en-GB" sz="1100" baseline="0">
              <a:solidFill>
                <a:schemeClr val="bg1"/>
              </a:solidFill>
              <a:latin typeface="Arial" pitchFamily="34" charset="0"/>
              <a:ea typeface="华文楷体" pitchFamily="2" charset="-122"/>
            </a:endParaRPr>
          </a:p>
        </p:txBody>
      </p:sp>
      <p:pic>
        <p:nvPicPr>
          <p:cNvPr id="9" name="圖片 8"/>
          <p:cNvPicPr/>
          <p:nvPr/>
        </p:nvPicPr>
        <p:blipFill>
          <a:blip r:embed="rId4">
            <a:extLst>
              <a:ext uri="{28A0092B-C50C-407E-A947-70E740481C1C}">
                <a14:useLocalDpi xmlns:a14="http://schemas.microsoft.com/office/drawing/2010/main"/>
              </a:ext>
            </a:extLst>
          </a:blip>
          <a:stretch>
            <a:fillRect/>
          </a:stretch>
        </p:blipFill>
        <p:spPr bwMode="auto">
          <a:xfrm>
            <a:off x="8083660" y="6454783"/>
            <a:ext cx="603140" cy="204787"/>
          </a:xfrm>
          <a:prstGeom prst="rect">
            <a:avLst/>
          </a:prstGeom>
          <a:noFill/>
          <a:ln w="9525">
            <a:noFill/>
            <a:miter lim="800000"/>
          </a:ln>
        </p:spPr>
      </p:pic>
      <p:pic>
        <p:nvPicPr>
          <p:cNvPr id="6" name="Picture 5"/>
          <p:cNvPicPr>
            <a:picLocks noChangeAspect="1"/>
          </p:cNvPicPr>
          <p:nvPr/>
        </p:nvPicPr>
        <p:blipFill>
          <a:blip r:embed="rId5"/>
          <a:stretch>
            <a:fillRect/>
          </a:stretch>
        </p:blipFill>
        <p:spPr>
          <a:xfrm>
            <a:off x="1177200" y="6239550"/>
            <a:ext cx="2162175" cy="495300"/>
          </a:xfrm>
          <a:prstGeom prst="rect">
            <a:avLst/>
          </a:prstGeom>
        </p:spPr>
      </p:pic>
    </p:spTree>
  </p:cSld>
  <p:clrMap bg1="lt1" tx1="dk1" bg2="lt2" tx2="dk2" accent1="accent1" accent2="accent2" accent3="accent3" accent4="accent4" accent5="accent5" accent6="accent6" hlink="hlink" folHlink="folHlink"/>
  <p:sldLayoutIdLst>
    <p:sldLayoutId id="2147483660" r:id="rId1"/>
    <p:sldLayoutId id="2147483669" r:id="rId2"/>
    <p:sldLayoutId id="2147483670" r:id="rId3"/>
  </p:sldLayoutIdLst>
  <p:transition/>
  <p:timing/>
  <p:hf sldNum="0" hdr="0" dt="0"/>
  <p:txStyles>
    <p:titleStyle>
      <a:lvl1pPr algn="l" defTabSz="914400" rtl="0" eaLnBrk="1" latinLnBrk="0" hangingPunct="1">
        <a:lnSpc>
          <a:spcPct val="85000"/>
        </a:lnSpc>
        <a:spcBef>
          <a:spcPct val="0"/>
        </a:spcBef>
        <a:buNone/>
        <a:defRPr sz="2400" b="1" kern="1200" baseline="0">
          <a:solidFill>
            <a:schemeClr val="tx1"/>
          </a:solidFill>
          <a:latin typeface="Arial" pitchFamily="34" charset="0"/>
          <a:ea typeface="华文楷体" pitchFamily="2" charset="-122"/>
          <a:cs typeface="Arial" pitchFamily="34" charset="0"/>
        </a:defRPr>
      </a:lvl1pPr>
    </p:titleStyle>
    <p:bodyStyle>
      <a:lvl1pPr marL="342900" indent="-342900" algn="l" defTabSz="914400" rtl="0" eaLnBrk="1" latinLnBrk="0" hangingPunct="1">
        <a:spcBef>
          <a:spcPct val="20000"/>
        </a:spcBef>
        <a:buClr>
          <a:schemeClr val="accent2"/>
        </a:buClr>
        <a:buSzPct val="70000"/>
        <a:buFont typeface="Arial" pitchFamily="34" charset="0"/>
        <a:buChar char="►"/>
        <a:defRPr sz="1800" kern="1200" baseline="0">
          <a:solidFill>
            <a:schemeClr val="bg1"/>
          </a:solidFill>
          <a:latin typeface="Arial" pitchFamily="34" charset="0"/>
          <a:ea typeface="华文楷体" pitchFamily="2" charset="-122"/>
          <a:cs typeface="+mn-cs"/>
        </a:defRPr>
      </a:lvl1pPr>
      <a:lvl2pPr marL="709613" indent="-354013" algn="l" defTabSz="914400" rtl="0" eaLnBrk="1" latinLnBrk="0" hangingPunct="1">
        <a:spcBef>
          <a:spcPct val="20000"/>
        </a:spcBef>
        <a:buClr>
          <a:schemeClr val="accent2"/>
        </a:buClr>
        <a:buSzPct val="70000"/>
        <a:buFont typeface="Arial" pitchFamily="34" charset="0"/>
        <a:buChar char="►"/>
        <a:defRPr sz="2000" kern="1200" baseline="0">
          <a:solidFill>
            <a:schemeClr val="bg1"/>
          </a:solidFill>
          <a:latin typeface="Arial" pitchFamily="34" charset="0"/>
          <a:ea typeface="华文楷体" pitchFamily="2" charset="-122"/>
          <a:cs typeface="+mn-cs"/>
        </a:defRPr>
      </a:lvl2pPr>
      <a:lvl3pPr marL="1077913" indent="-354013" algn="l" defTabSz="914400" rtl="0" eaLnBrk="1" latinLnBrk="0" hangingPunct="1">
        <a:spcBef>
          <a:spcPct val="20000"/>
        </a:spcBef>
        <a:buClr>
          <a:schemeClr val="accent2"/>
        </a:buClr>
        <a:buSzPct val="70000"/>
        <a:buFont typeface="Arial" pitchFamily="34" charset="0"/>
        <a:buChar char="►"/>
        <a:defRPr sz="1800" kern="1200" baseline="0">
          <a:solidFill>
            <a:schemeClr val="bg1"/>
          </a:solidFill>
          <a:latin typeface="Arial" pitchFamily="34" charset="0"/>
          <a:ea typeface="华文楷体" pitchFamily="2" charset="-122"/>
          <a:cs typeface="+mn-cs"/>
        </a:defRPr>
      </a:lvl3pPr>
      <a:lvl4pPr marL="1433513" indent="-355600" algn="l" defTabSz="914400" rtl="0" eaLnBrk="1" latinLnBrk="0" hangingPunct="1">
        <a:spcBef>
          <a:spcPct val="20000"/>
        </a:spcBef>
        <a:buClr>
          <a:schemeClr val="accent2"/>
        </a:buClr>
        <a:buSzPct val="70000"/>
        <a:buFont typeface="Arial" pitchFamily="34" charset="0"/>
        <a:buChar char="►"/>
        <a:defRPr sz="1600" kern="1200" baseline="0">
          <a:solidFill>
            <a:schemeClr val="bg1"/>
          </a:solidFill>
          <a:latin typeface="Arial" pitchFamily="34" charset="0"/>
          <a:ea typeface="华文楷体" pitchFamily="2" charset="-122"/>
          <a:cs typeface="+mn-cs"/>
        </a:defRPr>
      </a:lvl4pPr>
      <a:lvl5pPr marL="1787525" indent="-354013" algn="l" defTabSz="914400" rtl="0" eaLnBrk="1" latinLnBrk="0" hangingPunct="1">
        <a:spcBef>
          <a:spcPct val="20000"/>
        </a:spcBef>
        <a:buClr>
          <a:schemeClr val="accent2"/>
        </a:buClr>
        <a:buSzPct val="70000"/>
        <a:buFont typeface="Arial" pitchFamily="34" charset="0"/>
        <a:buChar char="►"/>
        <a:defRPr sz="1600" kern="1200" baseline="0">
          <a:solidFill>
            <a:schemeClr val="bg1"/>
          </a:solidFill>
          <a:latin typeface="Arial" pitchFamily="34" charset="0"/>
          <a:ea typeface="华文楷体" pitchFamily="2" charset="-122"/>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4.xml" /><Relationship Id="rId2" Type="http://schemas.openxmlformats.org/officeDocument/2006/relationships/notesSlide" Target="../notesSlides/notesSlide1.xml" /><Relationship Id="rId3" Type="http://schemas.openxmlformats.org/officeDocument/2006/relationships/image" Target="../media/image3.jpeg" /><Relationship Id="rId4" Type="http://schemas.openxmlformats.org/officeDocument/2006/relationships/image" Target="../media/image4.emf" /><Relationship Id="rId5"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oleObject" Target="../embeddings/Microsoft_PowerPoint_97-2003_Presentation1.ppt" TargetMode="Internal" /><Relationship Id="rId3" Type="http://schemas.openxmlformats.org/officeDocument/2006/relationships/oleObject" Target="../embeddings/oleObject1.bin" /><Relationship Id="rId4" Type="http://schemas.openxmlformats.org/officeDocument/2006/relationships/image" Target="../media/image5.wmf" /><Relationship Id="rId5" Type="http://schemas.openxmlformats.org/officeDocument/2006/relationships/vmlDrawing" Target="../drawings/vmlDrawing1.v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oleObject" Target="../embeddings/Microsoft_PowerPoint_97-2003_Presentation2.ppt" TargetMode="Internal" /><Relationship Id="rId3" Type="http://schemas.openxmlformats.org/officeDocument/2006/relationships/oleObject" Target="../embeddings/oleObject2.bin" /><Relationship Id="rId4" Type="http://schemas.openxmlformats.org/officeDocument/2006/relationships/image" Target="../media/image5.wmf" /><Relationship Id="rId5" Type="http://schemas.openxmlformats.org/officeDocument/2006/relationships/vmlDrawing" Target="../drawings/vmlDrawing2.v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oleObject" Target="../embeddings/Microsoft_Excel_97-2003_Worksheet3.xls" TargetMode="Internal" /><Relationship Id="rId3" Type="http://schemas.openxmlformats.org/officeDocument/2006/relationships/oleObject" Target="../embeddings/oleObject3.bin" /><Relationship Id="rId4" Type="http://schemas.openxmlformats.org/officeDocument/2006/relationships/image" Target="../media/image6.png" /><Relationship Id="rId5" Type="http://schemas.openxmlformats.org/officeDocument/2006/relationships/oleObject" Target="../embeddings/Microsoft_Excel_97-2003_Worksheet4.xls" TargetMode="Internal" /><Relationship Id="rId6" Type="http://schemas.openxmlformats.org/officeDocument/2006/relationships/oleObject" Target="../embeddings/oleObject4.bin" /><Relationship Id="rId7" Type="http://schemas.openxmlformats.org/officeDocument/2006/relationships/image" Target="../media/image7.png" /><Relationship Id="rId8" Type="http://schemas.openxmlformats.org/officeDocument/2006/relationships/vmlDrawing" Target="../drawings/vmlDrawing3.v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oleObject" Target="../embeddings/Microsoft_PowerPoint_97-2003_Presentation5.ppt" TargetMode="Internal" /><Relationship Id="rId3" Type="http://schemas.openxmlformats.org/officeDocument/2006/relationships/oleObject" Target="../embeddings/oleObject5.bin" /><Relationship Id="rId4" Type="http://schemas.openxmlformats.org/officeDocument/2006/relationships/image" Target="../media/image5.wmf" /><Relationship Id="rId5" Type="http://schemas.openxmlformats.org/officeDocument/2006/relationships/vmlDrawing" Target="../drawings/vmlDrawing4.v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8.png" /><Relationship Id="rId3" Type="http://schemas.openxmlformats.org/officeDocument/2006/relationships/image" Target="../media/image9.png" /><Relationship Id="rId4" Type="http://schemas.openxmlformats.org/officeDocument/2006/relationships/image" Target="../media/image10.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chart" Target="../charts/chart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802013502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44" name="Line 4"/>
          <p:cNvSpPr>
            <a:spLocks noChangeShapeType="1"/>
          </p:cNvSpPr>
          <p:nvPr/>
        </p:nvSpPr>
        <p:spPr bwMode="auto">
          <a:xfrm>
            <a:off x="0" y="4646612"/>
            <a:ext cx="9144000" cy="0"/>
          </a:xfrm>
          <a:prstGeom prst="line">
            <a:avLst/>
          </a:prstGeom>
          <a:noFill/>
          <a:ln w="12700">
            <a:solidFill>
              <a:srgbClr val="ABAFB2"/>
            </a:solidFill>
            <a:round/>
          </a:ln>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endParaRPr lang="zh-CN" altLang="en-US">
              <a:solidFill>
                <a:srgbClr val="646464"/>
              </a:solidFill>
            </a:endParaRPr>
          </a:p>
        </p:txBody>
      </p:sp>
      <p:sp>
        <p:nvSpPr>
          <p:cNvPr id="46" name="Rectangle 3"/>
          <p:cNvSpPr txBox="1">
            <a:spLocks noChangeArrowheads="1"/>
          </p:cNvSpPr>
          <p:nvPr/>
        </p:nvSpPr>
        <p:spPr>
          <a:xfrm>
            <a:off x="457200" y="4267200"/>
            <a:ext cx="7315200" cy="274638"/>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60363" indent="-360363" fontAlgn="base">
              <a:spcBef>
                <a:spcPct val="20000"/>
              </a:spcBef>
              <a:spcAft>
                <a:spcPct val="0"/>
              </a:spcAft>
              <a:buClr>
                <a:srgbClr val="FFD200"/>
              </a:buClr>
              <a:buSzPct val="75000"/>
            </a:pPr>
            <a:r>
              <a:rPr lang="zh-CN" altLang="en-US" b="1" kern="0" smtClean="0">
                <a:ea typeface="华文楷体" pitchFamily="2" charset="-122"/>
              </a:rPr>
              <a:t>致：</a:t>
            </a:r>
            <a:r>
              <a:rPr lang="zh-CN" altLang="en-US" b="1">
                <a:latin typeface="华文楷体" pitchFamily="2" charset="-122"/>
                <a:ea typeface="华文楷体" pitchFamily="2" charset="-122"/>
              </a:rPr>
              <a:t>华</a:t>
            </a:r>
            <a:r>
              <a:rPr lang="zh-CN" altLang="en-US" b="1" smtClean="0">
                <a:latin typeface="华文楷体" pitchFamily="2" charset="-122"/>
                <a:ea typeface="华文楷体" pitchFamily="2" charset="-122"/>
              </a:rPr>
              <a:t>为海洋网络有限公司</a:t>
            </a:r>
            <a:endParaRPr lang="zh-CN" altLang="en-US" b="1" kern="0">
              <a:ea typeface="华文楷体" pitchFamily="2" charset="-122"/>
            </a:endParaRPr>
          </a:p>
        </p:txBody>
      </p:sp>
      <p:sp>
        <p:nvSpPr>
          <p:cNvPr id="47" name="Rectangle 2"/>
          <p:cNvSpPr txBox="1">
            <a:spLocks noChangeArrowheads="1"/>
          </p:cNvSpPr>
          <p:nvPr/>
        </p:nvSpPr>
        <p:spPr>
          <a:xfrm>
            <a:off x="457200" y="4878568"/>
            <a:ext cx="8001000" cy="593562"/>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0"/>
              </a:spcBef>
              <a:spcAft>
                <a:spcPct val="0"/>
              </a:spcAft>
            </a:pPr>
            <a:r>
              <a:rPr lang="zh-CN" altLang="en-US" sz="2800" b="1" smtClean="0">
                <a:latin typeface="华文楷体" pitchFamily="2" charset="-122"/>
                <a:ea typeface="华文楷体" pitchFamily="2" charset="-122"/>
                <a:cs typeface="Segoe UI Semilight" panose="020b0402040204020203" pitchFamily="34" charset="0"/>
              </a:rPr>
              <a:t>长期激励项目方案设计报告</a:t>
            </a:r>
            <a:endParaRPr lang="en-US" altLang="zh-CN" sz="2800" b="1" smtClean="0">
              <a:latin typeface="华文楷体" pitchFamily="2" charset="-122"/>
              <a:ea typeface="华文楷体" pitchFamily="2" charset="-122"/>
              <a:cs typeface="Segoe UI Semilight" panose="020b0402040204020203" pitchFamily="34" charset="0"/>
            </a:endParaRPr>
          </a:p>
        </p:txBody>
      </p:sp>
      <p:pic>
        <p:nvPicPr>
          <p:cNvPr id="48" name="Picture 47" descr="14H04470_RM.jpg"/>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0" y="0"/>
            <a:ext cx="9144000" cy="4038600"/>
          </a:xfrm>
          <a:prstGeom prst="rect">
            <a:avLst/>
          </a:prstGeom>
        </p:spPr>
      </p:pic>
      <p:pic>
        <p:nvPicPr>
          <p:cNvPr id="8" name="圖片 8"/>
          <p:cNvPicPr/>
          <p:nvPr/>
        </p:nvPicPr>
        <p:blipFill>
          <a:blip r:embed="rId4">
            <a:extLst>
              <a:ext uri="{28A0092B-C50C-407E-A947-70E740481C1C}">
                <a14:useLocalDpi xmlns:a14="http://schemas.microsoft.com/office/drawing/2010/main"/>
              </a:ext>
            </a:extLst>
          </a:blip>
          <a:stretch>
            <a:fillRect/>
          </a:stretch>
        </p:blipFill>
        <p:spPr bwMode="auto">
          <a:xfrm>
            <a:off x="7626039" y="5896833"/>
            <a:ext cx="1156860" cy="748319"/>
          </a:xfrm>
          <a:prstGeom prst="rect">
            <a:avLst/>
          </a:prstGeom>
          <a:noFill/>
          <a:ln w="9525">
            <a:noFill/>
            <a:miter lim="800000"/>
          </a:ln>
        </p:spPr>
      </p:pic>
      <p:sp>
        <p:nvSpPr>
          <p:cNvPr id="2" name="TextBox 1"/>
          <p:cNvSpPr txBox="1"/>
          <p:nvPr/>
        </p:nvSpPr>
        <p:spPr>
          <a:xfrm>
            <a:off x="648181" y="6065902"/>
            <a:ext cx="2963119" cy="248722"/>
          </a:xfrm>
          <a:prstGeom prst="rect">
            <a:avLst/>
          </a:prstGeom>
          <a:noFill/>
        </p:spPr>
        <p:txBody>
          <a:bodyPr wrap="square" lIns="0" tIns="36576"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5000"/>
              </a:lnSpc>
              <a:spcAft>
                <a:spcPts val="600"/>
              </a:spcAft>
              <a:buClr>
                <a:schemeClr val="accent2"/>
              </a:buClr>
              <a:buSzPct val="70000"/>
            </a:pPr>
            <a:r>
              <a:rPr lang="en-US" altLang="zh-CN" sz="1600" smtClean="0">
                <a:latin typeface="+mj-lt"/>
                <a:ea typeface="华文楷体" pitchFamily="2" charset="-122"/>
              </a:rPr>
              <a:t>2016</a:t>
            </a:r>
            <a:r>
              <a:rPr lang="zh-CN" altLang="en-US" sz="1600" smtClean="0">
                <a:latin typeface="+mj-lt"/>
                <a:ea typeface="华文楷体" pitchFamily="2" charset="-122"/>
              </a:rPr>
              <a:t>年</a:t>
            </a:r>
            <a:r>
              <a:rPr lang="en-US" altLang="zh-CN" sz="1600">
                <a:latin typeface="+mj-lt"/>
                <a:ea typeface="华文楷体" pitchFamily="2" charset="-122"/>
              </a:rPr>
              <a:t>3</a:t>
            </a:r>
            <a:r>
              <a:rPr lang="zh-CN" altLang="en-US" sz="1600" smtClean="0">
                <a:latin typeface="+mj-lt"/>
                <a:ea typeface="华文楷体" pitchFamily="2" charset="-122"/>
              </a:rPr>
              <a:t>月</a:t>
            </a:r>
            <a:endParaRPr lang="en-US" sz="1600" smtClean="0">
              <a:latin typeface="+mj-lt"/>
              <a:ea typeface="华文楷体" pitchFamily="2" charset="-122"/>
            </a:endParaRPr>
          </a:p>
        </p:txBody>
      </p:sp>
      <p:pic>
        <p:nvPicPr>
          <p:cNvPr id="3" name="Picture 2"/>
          <p:cNvPicPr>
            <a:picLocks noChangeAspect="1"/>
          </p:cNvPicPr>
          <p:nvPr/>
        </p:nvPicPr>
        <p:blipFill>
          <a:blip r:embed="rId5"/>
          <a:stretch>
            <a:fillRect/>
          </a:stretch>
        </p:blipFill>
        <p:spPr>
          <a:xfrm>
            <a:off x="5178198" y="6023342"/>
            <a:ext cx="2162175" cy="495300"/>
          </a:xfrm>
          <a:prstGeom prst="rect">
            <a:avLst/>
          </a:prstGeom>
        </p:spPr>
      </p:pic>
    </p:spTree>
    <p:extLst>
      <p:ext uri="{BB962C8B-B14F-4D97-AF65-F5344CB8AC3E}">
        <p14:creationId xmlns:p14="http://schemas.microsoft.com/office/powerpoint/2010/main" val="3230985086"/>
      </p:ext>
    </p:extLst>
  </p:cSld>
  <p:clrMapOvr>
    <a:masterClrMapping/>
  </p:clrMapOvr>
  <mc:AlternateContent>
    <mc:Choice xmlns:p14="http://schemas.microsoft.com/office/powerpoint/2010/main" Requires="p14">
      <p:transition p14:dur="0"/>
    </mc:Choice>
    <mc:Fallback>
      <p:transition/>
    </mc:Fallback>
  </mc:AlternateConten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方案核心设计总结</a:t>
            </a:r>
            <a:endParaRPr lang="en-US"/>
          </a:p>
        </p:txBody>
      </p:sp>
      <p:sp>
        <p:nvSpPr>
          <p:cNvPr id="19" name="Rectangle 16"/>
          <p:cNvSpPr>
            <a:spLocks noChangeArrowheads="1"/>
          </p:cNvSpPr>
          <p:nvPr/>
        </p:nvSpPr>
        <p:spPr bwMode="auto">
          <a:xfrm>
            <a:off x="1589810" y="2091707"/>
            <a:ext cx="7101654" cy="946151"/>
          </a:xfrm>
          <a:prstGeom prst="rect">
            <a:avLst/>
          </a:prstGeom>
          <a:solidFill>
            <a:schemeClr val="tx2"/>
          </a:solidFill>
          <a:ln w="9525">
            <a:solidFill>
              <a:srgbClr val="263C6B"/>
            </a:solidFill>
            <a:miter lim="800000"/>
          </a:ln>
          <a:extLst/>
        </p:spPr>
        <p:txBody>
          <a:bodyPr wrap="squar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4625" lvl="0" indent="-174625" fontAlgn="base">
              <a:lnSpc>
                <a:spcPct val="110000"/>
              </a:lnSpc>
              <a:spcBef>
                <a:spcPct val="0"/>
              </a:spcBef>
              <a:spcAft>
                <a:spcPct val="0"/>
              </a:spcAft>
              <a:buClr>
                <a:schemeClr val="tx1">
                  <a:lumMod val="50000"/>
                  <a:lumOff val="50000"/>
                </a:schemeClr>
              </a:buClr>
              <a:buSzPct val="75000"/>
              <a:buFont typeface="Arial" pitchFamily="34" charset="0"/>
              <a:buChar char="►"/>
              <a:defRPr/>
            </a:pPr>
            <a:r>
              <a:rPr lang="zh-CN" altLang="en-US" sz="1400" smtClean="0">
                <a:ea typeface="华文楷体" pitchFamily="2" charset="-122"/>
                <a:cs typeface="Arial" pitchFamily="34" charset="0"/>
              </a:rPr>
              <a:t>根据职级设计激励水平，与固定</a:t>
            </a:r>
            <a:r>
              <a:rPr lang="zh-CN" altLang="en-US" sz="1400">
                <a:ea typeface="华文楷体" pitchFamily="2" charset="-122"/>
                <a:cs typeface="Arial" pitchFamily="34" charset="0"/>
              </a:rPr>
              <a:t>薪酬保持一定比例</a:t>
            </a:r>
            <a:r>
              <a:rPr lang="zh-CN" altLang="en-US" sz="1400" smtClean="0">
                <a:ea typeface="华文楷体" pitchFamily="2" charset="-122"/>
                <a:cs typeface="Arial" pitchFamily="34" charset="0"/>
              </a:rPr>
              <a:t>，并基于上一年度个人绩效结果进行调节</a:t>
            </a:r>
            <a:endParaRPr lang="en-US" altLang="zh-CN" sz="1400" smtClean="0">
              <a:ea typeface="华文楷体" pitchFamily="2" charset="-122"/>
              <a:cs typeface="Arial" pitchFamily="34" charset="0"/>
            </a:endParaRPr>
          </a:p>
          <a:p>
            <a:pPr marL="174625" lvl="0" indent="-174625" fontAlgn="base">
              <a:lnSpc>
                <a:spcPct val="110000"/>
              </a:lnSpc>
              <a:spcBef>
                <a:spcPct val="0"/>
              </a:spcBef>
              <a:spcAft>
                <a:spcPct val="0"/>
              </a:spcAft>
              <a:buClr>
                <a:schemeClr val="tx1">
                  <a:lumMod val="50000"/>
                  <a:lumOff val="50000"/>
                </a:schemeClr>
              </a:buClr>
              <a:buSzPct val="75000"/>
              <a:buFont typeface="Arial" pitchFamily="34" charset="0"/>
              <a:buChar char="►"/>
              <a:defRPr/>
            </a:pPr>
            <a:r>
              <a:rPr lang="zh-CN" altLang="en-US" sz="1400">
                <a:ea typeface="华文楷体" pitchFamily="2" charset="-122"/>
                <a:cs typeface="Arial" pitchFamily="34" charset="0"/>
              </a:rPr>
              <a:t>考虑到华为海洋当前薪酬低</a:t>
            </a:r>
            <a:r>
              <a:rPr lang="zh-CN" altLang="en-US" sz="1400" smtClean="0">
                <a:ea typeface="华文楷体" pitchFamily="2" charset="-122"/>
                <a:cs typeface="Arial" pitchFamily="34" charset="0"/>
              </a:rPr>
              <a:t>于</a:t>
            </a:r>
            <a:r>
              <a:rPr lang="zh-CN" altLang="en-US" sz="1400">
                <a:solidFill>
                  <a:srgbClr val="000000"/>
                </a:solidFill>
                <a:ea typeface="华文楷体" pitchFamily="2" charset="-122"/>
              </a:rPr>
              <a:t>中国</a:t>
            </a:r>
            <a:r>
              <a:rPr lang="zh-CN" altLang="en-US" sz="1400" smtClean="0">
                <a:ea typeface="华文楷体" pitchFamily="2" charset="-122"/>
                <a:cs typeface="Arial" pitchFamily="34" charset="0"/>
              </a:rPr>
              <a:t>市</a:t>
            </a:r>
            <a:r>
              <a:rPr lang="zh-CN" altLang="en-US" sz="1400">
                <a:ea typeface="华文楷体" pitchFamily="2" charset="-122"/>
                <a:cs typeface="Arial" pitchFamily="34" charset="0"/>
              </a:rPr>
              <a:t>场薪酬</a:t>
            </a:r>
            <a:r>
              <a:rPr lang="en-US" altLang="zh-CN" sz="1400">
                <a:ea typeface="华文楷体" pitchFamily="2" charset="-122"/>
                <a:cs typeface="Arial" pitchFamily="34" charset="0"/>
              </a:rPr>
              <a:t>50</a:t>
            </a:r>
            <a:r>
              <a:rPr lang="zh-CN" altLang="en-US" sz="1400">
                <a:ea typeface="华文楷体" pitchFamily="2" charset="-122"/>
                <a:cs typeface="Arial" pitchFamily="34" charset="0"/>
              </a:rPr>
              <a:t>分位、市场竞争力不足的现状，我</a:t>
            </a:r>
            <a:r>
              <a:rPr lang="zh-CN" altLang="en-US" sz="1400" smtClean="0">
                <a:ea typeface="华文楷体" pitchFamily="2" charset="-122"/>
                <a:cs typeface="Arial" pitchFamily="34" charset="0"/>
              </a:rPr>
              <a:t>们建议以高</a:t>
            </a:r>
            <a:r>
              <a:rPr lang="zh-CN" altLang="en-US" sz="1400">
                <a:ea typeface="华文楷体" pitchFamily="2" charset="-122"/>
                <a:cs typeface="Arial" pitchFamily="34" charset="0"/>
              </a:rPr>
              <a:t>科技行业市场薪酬</a:t>
            </a:r>
            <a:r>
              <a:rPr lang="en-US" altLang="zh-CN" sz="1400">
                <a:ea typeface="华文楷体" pitchFamily="2" charset="-122"/>
                <a:cs typeface="Arial" pitchFamily="34" charset="0"/>
              </a:rPr>
              <a:t>50</a:t>
            </a:r>
            <a:r>
              <a:rPr lang="zh-CN" altLang="en-US" sz="1400">
                <a:ea typeface="华文楷体" pitchFamily="2" charset="-122"/>
                <a:cs typeface="Arial" pitchFamily="34" charset="0"/>
              </a:rPr>
              <a:t>分位水平为参</a:t>
            </a:r>
            <a:r>
              <a:rPr lang="zh-CN" altLang="en-US" sz="1400" smtClean="0">
                <a:ea typeface="华文楷体" pitchFamily="2" charset="-122"/>
                <a:cs typeface="Arial" pitchFamily="34" charset="0"/>
              </a:rPr>
              <a:t>照设</a:t>
            </a:r>
            <a:r>
              <a:rPr lang="zh-CN" altLang="en-US" sz="1400">
                <a:ea typeface="华文楷体" pitchFamily="2" charset="-122"/>
                <a:cs typeface="Arial" pitchFamily="34" charset="0"/>
              </a:rPr>
              <a:t>计的长期激励方案</a:t>
            </a:r>
            <a:endParaRPr lang="en-US" altLang="zh-CN" sz="1400">
              <a:ea typeface="华文楷体" pitchFamily="2" charset="-122"/>
              <a:cs typeface="Arial" pitchFamily="34" charset="0"/>
            </a:endParaRPr>
          </a:p>
        </p:txBody>
      </p:sp>
      <p:sp>
        <p:nvSpPr>
          <p:cNvPr id="20" name="Rectangle 45"/>
          <p:cNvSpPr/>
          <p:nvPr/>
        </p:nvSpPr>
        <p:spPr>
          <a:xfrm>
            <a:off x="473724" y="2091708"/>
            <a:ext cx="1043349" cy="946151"/>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sz="1400" b="1" smtClean="0">
                <a:solidFill>
                  <a:schemeClr val="tx2"/>
                </a:solidFill>
                <a:latin typeface="+mj-lt"/>
                <a:ea typeface="华文楷体" pitchFamily="2" charset="-122"/>
              </a:rPr>
              <a:t>3.</a:t>
            </a:r>
            <a:r>
              <a:rPr lang="zh-CN" altLang="en-US" sz="1400" b="1" smtClean="0">
                <a:solidFill>
                  <a:schemeClr val="tx2"/>
                </a:solidFill>
                <a:latin typeface="+mj-lt"/>
                <a:ea typeface="华文楷体" pitchFamily="2" charset="-122"/>
              </a:rPr>
              <a:t>激励水平</a:t>
            </a:r>
            <a:endParaRPr lang="en-US" altLang="zh-CN" sz="1400" b="1" smtClean="0">
              <a:solidFill>
                <a:schemeClr val="tx2"/>
              </a:solidFill>
              <a:latin typeface="+mj-lt"/>
              <a:ea typeface="华文楷体" pitchFamily="2" charset="-122"/>
            </a:endParaRPr>
          </a:p>
        </p:txBody>
      </p:sp>
      <p:sp>
        <p:nvSpPr>
          <p:cNvPr id="21" name="Rectangle 16"/>
          <p:cNvSpPr>
            <a:spLocks noChangeArrowheads="1"/>
          </p:cNvSpPr>
          <p:nvPr/>
        </p:nvSpPr>
        <p:spPr bwMode="auto">
          <a:xfrm>
            <a:off x="1589810" y="4567301"/>
            <a:ext cx="7101654" cy="720000"/>
          </a:xfrm>
          <a:prstGeom prst="rect">
            <a:avLst/>
          </a:prstGeom>
          <a:solidFill>
            <a:schemeClr val="tx2"/>
          </a:solidFill>
          <a:ln w="9525">
            <a:solidFill>
              <a:srgbClr val="263C6B"/>
            </a:solidFill>
            <a:miter lim="800000"/>
          </a:ln>
          <a:extLst/>
        </p:spPr>
        <p:txBody>
          <a:bodyPr wrap="squar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4625" indent="-174625" fontAlgn="base">
              <a:lnSpc>
                <a:spcPct val="110000"/>
              </a:lnSpc>
              <a:spcBef>
                <a:spcPct val="0"/>
              </a:spcBef>
              <a:spcAft>
                <a:spcPct val="0"/>
              </a:spcAft>
              <a:buClr>
                <a:schemeClr val="tx1">
                  <a:lumMod val="50000"/>
                  <a:lumOff val="50000"/>
                </a:schemeClr>
              </a:buClr>
              <a:buSzPct val="75000"/>
              <a:buFont typeface="Arial" pitchFamily="34" charset="0"/>
              <a:buChar char="►"/>
              <a:defRPr/>
            </a:pPr>
            <a:r>
              <a:rPr lang="zh-CN" altLang="en-US" sz="1400" smtClean="0">
                <a:latin typeface="+mj-lt"/>
                <a:ea typeface="华文楷体" pitchFamily="2" charset="-122"/>
                <a:cs typeface="Arial" pitchFamily="34" charset="0"/>
              </a:rPr>
              <a:t>计划进行期间如实行新的股权激励计划或有新股东加入，已发放的激励奖金可用于购股，已计提未发放的激励奖金加速发放支持参与购股，</a:t>
            </a:r>
            <a:r>
              <a:rPr lang="zh-CN" altLang="en-US" sz="1400">
                <a:solidFill>
                  <a:srgbClr val="000000"/>
                </a:solidFill>
                <a:latin typeface="华文楷体" pitchFamily="2" charset="-122"/>
                <a:ea typeface="华文楷体" pitchFamily="2" charset="-122"/>
              </a:rPr>
              <a:t>未计提</a:t>
            </a:r>
            <a:r>
              <a:rPr lang="zh-CN" altLang="en-US" sz="1400" smtClean="0">
                <a:solidFill>
                  <a:srgbClr val="000000"/>
                </a:solidFill>
                <a:latin typeface="华文楷体" pitchFamily="2" charset="-122"/>
                <a:ea typeface="华文楷体" pitchFamily="2" charset="-122"/>
              </a:rPr>
              <a:t>部分届时</a:t>
            </a:r>
            <a:r>
              <a:rPr lang="zh-CN" altLang="en-US" sz="1400">
                <a:solidFill>
                  <a:srgbClr val="000000"/>
                </a:solidFill>
                <a:latin typeface="华文楷体" pitchFamily="2" charset="-122"/>
                <a:ea typeface="华文楷体" pitchFamily="2" charset="-122"/>
              </a:rPr>
              <a:t>由董事会依据实际情况</a:t>
            </a:r>
            <a:r>
              <a:rPr lang="zh-CN" altLang="en-US" sz="1400" smtClean="0">
                <a:solidFill>
                  <a:srgbClr val="000000"/>
                </a:solidFill>
                <a:latin typeface="华文楷体" pitchFamily="2" charset="-122"/>
                <a:ea typeface="华文楷体" pitchFamily="2" charset="-122"/>
              </a:rPr>
              <a:t>决策</a:t>
            </a:r>
            <a:endParaRPr lang="en-US" altLang="zh-CN" sz="1400">
              <a:solidFill>
                <a:srgbClr val="000000"/>
              </a:solidFill>
              <a:latin typeface="华文楷体" pitchFamily="2" charset="-122"/>
              <a:ea typeface="华文楷体" pitchFamily="2" charset="-122"/>
            </a:endParaRPr>
          </a:p>
        </p:txBody>
      </p:sp>
      <p:sp>
        <p:nvSpPr>
          <p:cNvPr id="24" name="Rectangle 66"/>
          <p:cNvSpPr/>
          <p:nvPr/>
        </p:nvSpPr>
        <p:spPr>
          <a:xfrm>
            <a:off x="473724" y="4567302"/>
            <a:ext cx="1043349" cy="720000"/>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sz="1400" b="1" smtClean="0">
                <a:solidFill>
                  <a:schemeClr val="tx2"/>
                </a:solidFill>
                <a:latin typeface="+mj-lt"/>
                <a:ea typeface="华文楷体" pitchFamily="2" charset="-122"/>
              </a:rPr>
              <a:t>7.</a:t>
            </a:r>
            <a:r>
              <a:rPr lang="zh-CN" altLang="en-US" sz="1400" b="1" smtClean="0">
                <a:solidFill>
                  <a:schemeClr val="tx2"/>
                </a:solidFill>
                <a:latin typeface="+mj-lt"/>
                <a:ea typeface="华文楷体" pitchFamily="2" charset="-122"/>
              </a:rPr>
              <a:t>转</a:t>
            </a:r>
            <a:r>
              <a:rPr lang="zh-CN" altLang="en-US" sz="1400" b="1">
                <a:solidFill>
                  <a:schemeClr val="tx2"/>
                </a:solidFill>
                <a:latin typeface="+mj-lt"/>
                <a:ea typeface="华文楷体" pitchFamily="2" charset="-122"/>
              </a:rPr>
              <a:t>股</a:t>
            </a:r>
            <a:r>
              <a:rPr lang="zh-CN" altLang="en-US" sz="1400" b="1" smtClean="0">
                <a:solidFill>
                  <a:schemeClr val="tx2"/>
                </a:solidFill>
                <a:latin typeface="+mj-lt"/>
                <a:ea typeface="华文楷体" pitchFamily="2" charset="-122"/>
              </a:rPr>
              <a:t>机制</a:t>
            </a:r>
            <a:endParaRPr lang="en-US" altLang="zh-CN" sz="1400" b="1" smtClean="0">
              <a:solidFill>
                <a:schemeClr val="tx2"/>
              </a:solidFill>
              <a:latin typeface="+mj-lt"/>
              <a:ea typeface="华文楷体" pitchFamily="2" charset="-122"/>
            </a:endParaRPr>
          </a:p>
        </p:txBody>
      </p:sp>
      <p:sp>
        <p:nvSpPr>
          <p:cNvPr id="25" name="Rectangle 16"/>
          <p:cNvSpPr>
            <a:spLocks noChangeArrowheads="1"/>
          </p:cNvSpPr>
          <p:nvPr/>
        </p:nvSpPr>
        <p:spPr bwMode="auto">
          <a:xfrm>
            <a:off x="1589810" y="3113751"/>
            <a:ext cx="7101654" cy="357948"/>
          </a:xfrm>
          <a:prstGeom prst="rect">
            <a:avLst/>
          </a:prstGeom>
          <a:solidFill>
            <a:schemeClr val="tx2"/>
          </a:solidFill>
          <a:ln w="9525">
            <a:solidFill>
              <a:srgbClr val="263C6B"/>
            </a:solidFill>
            <a:miter lim="800000"/>
          </a:ln>
          <a:extLst/>
        </p:spPr>
        <p:txBody>
          <a:bodyPr wrap="squar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4625" indent="-174625" fontAlgn="base">
              <a:lnSpc>
                <a:spcPct val="110000"/>
              </a:lnSpc>
              <a:spcBef>
                <a:spcPct val="0"/>
              </a:spcBef>
              <a:spcAft>
                <a:spcPct val="0"/>
              </a:spcAft>
              <a:buClr>
                <a:schemeClr val="tx1">
                  <a:lumMod val="50000"/>
                  <a:lumOff val="50000"/>
                </a:schemeClr>
              </a:buClr>
              <a:buSzPct val="75000"/>
              <a:buFont typeface="Arial" pitchFamily="34" charset="0"/>
              <a:buChar char="►"/>
              <a:defRPr/>
            </a:pPr>
            <a:r>
              <a:rPr lang="zh-CN" altLang="en-US" sz="1400" smtClean="0">
                <a:latin typeface="+mj-lt"/>
                <a:ea typeface="华文楷体" pitchFamily="2" charset="-122"/>
                <a:cs typeface="Arial" pitchFamily="34" charset="0"/>
              </a:rPr>
              <a:t>三年</a:t>
            </a:r>
            <a:r>
              <a:rPr lang="zh-CN" altLang="en-US" sz="1400">
                <a:latin typeface="+mj-lt"/>
                <a:ea typeface="华文楷体" pitchFamily="2" charset="-122"/>
                <a:cs typeface="Arial" pitchFamily="34" charset="0"/>
              </a:rPr>
              <a:t>为一</a:t>
            </a:r>
            <a:r>
              <a:rPr lang="zh-CN" altLang="en-US" sz="1400" smtClean="0">
                <a:latin typeface="+mj-lt"/>
                <a:ea typeface="华文楷体" pitchFamily="2" charset="-122"/>
                <a:cs typeface="Arial" pitchFamily="34" charset="0"/>
              </a:rPr>
              <a:t>个计划周期，每年开启一个新计划，授予一次</a:t>
            </a:r>
            <a:endParaRPr lang="en-US" altLang="zh-CN" sz="1400" smtClean="0">
              <a:latin typeface="+mj-lt"/>
              <a:ea typeface="华文楷体" pitchFamily="2" charset="-122"/>
              <a:cs typeface="Arial" pitchFamily="34" charset="0"/>
            </a:endParaRPr>
          </a:p>
        </p:txBody>
      </p:sp>
      <p:sp>
        <p:nvSpPr>
          <p:cNvPr id="26" name="Rectangle 45"/>
          <p:cNvSpPr/>
          <p:nvPr/>
        </p:nvSpPr>
        <p:spPr>
          <a:xfrm>
            <a:off x="473724" y="3113752"/>
            <a:ext cx="1043349" cy="357948"/>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sz="1400" b="1" smtClean="0">
                <a:solidFill>
                  <a:schemeClr val="tx2"/>
                </a:solidFill>
                <a:latin typeface="+mj-lt"/>
                <a:ea typeface="华文楷体" pitchFamily="2" charset="-122"/>
              </a:rPr>
              <a:t>4.</a:t>
            </a:r>
            <a:r>
              <a:rPr lang="zh-CN" altLang="en-US" sz="1400" b="1" smtClean="0">
                <a:solidFill>
                  <a:schemeClr val="tx2"/>
                </a:solidFill>
                <a:latin typeface="+mj-lt"/>
                <a:ea typeface="华文楷体" pitchFamily="2" charset="-122"/>
              </a:rPr>
              <a:t>周期频率</a:t>
            </a:r>
            <a:endParaRPr lang="en-US" altLang="zh-CN" sz="1400" b="1" smtClean="0">
              <a:solidFill>
                <a:schemeClr val="tx2"/>
              </a:solidFill>
              <a:latin typeface="+mj-lt"/>
              <a:ea typeface="华文楷体" pitchFamily="2" charset="-122"/>
            </a:endParaRPr>
          </a:p>
        </p:txBody>
      </p:sp>
      <p:sp>
        <p:nvSpPr>
          <p:cNvPr id="27" name="Rectangle 16"/>
          <p:cNvSpPr>
            <a:spLocks noChangeArrowheads="1"/>
          </p:cNvSpPr>
          <p:nvPr/>
        </p:nvSpPr>
        <p:spPr bwMode="auto">
          <a:xfrm>
            <a:off x="1589810" y="5363194"/>
            <a:ext cx="7101654" cy="379910"/>
          </a:xfrm>
          <a:prstGeom prst="rect">
            <a:avLst/>
          </a:prstGeom>
          <a:solidFill>
            <a:schemeClr val="tx2"/>
          </a:solidFill>
          <a:ln w="9525">
            <a:solidFill>
              <a:srgbClr val="263C6B"/>
            </a:solidFill>
            <a:miter lim="800000"/>
          </a:ln>
          <a:extLst/>
        </p:spPr>
        <p:txBody>
          <a:bodyPr wrap="squar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4625" indent="-174625" fontAlgn="base">
              <a:lnSpc>
                <a:spcPct val="110000"/>
              </a:lnSpc>
              <a:spcBef>
                <a:spcPct val="0"/>
              </a:spcBef>
              <a:spcAft>
                <a:spcPct val="0"/>
              </a:spcAft>
              <a:buClr>
                <a:schemeClr val="tx1">
                  <a:lumMod val="50000"/>
                  <a:lumOff val="50000"/>
                </a:schemeClr>
              </a:buClr>
              <a:buSzPct val="75000"/>
              <a:buFont typeface="Arial" pitchFamily="34" charset="0"/>
              <a:buChar char="►"/>
              <a:defRPr/>
            </a:pPr>
            <a:r>
              <a:rPr lang="zh-CN" altLang="en-US" sz="1400" smtClean="0">
                <a:latin typeface="+mj-lt"/>
                <a:ea typeface="华文楷体" pitchFamily="2" charset="-122"/>
                <a:cs typeface="Arial" pitchFamily="34" charset="0"/>
              </a:rPr>
              <a:t>全面考虑公司和个人层面的各种情况，设计完善的退出机制</a:t>
            </a:r>
            <a:endParaRPr lang="en-US" altLang="zh-CN" sz="1400">
              <a:latin typeface="+mj-lt"/>
              <a:ea typeface="华文楷体" pitchFamily="2" charset="-122"/>
              <a:cs typeface="Arial" pitchFamily="34" charset="0"/>
            </a:endParaRPr>
          </a:p>
        </p:txBody>
      </p:sp>
      <p:sp>
        <p:nvSpPr>
          <p:cNvPr id="28" name="Rectangle 66"/>
          <p:cNvSpPr/>
          <p:nvPr/>
        </p:nvSpPr>
        <p:spPr>
          <a:xfrm>
            <a:off x="473724" y="5363195"/>
            <a:ext cx="1043349" cy="379910"/>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sz="1400" b="1" smtClean="0">
                <a:solidFill>
                  <a:schemeClr val="tx2"/>
                </a:solidFill>
                <a:latin typeface="+mj-lt"/>
                <a:ea typeface="华文楷体" pitchFamily="2" charset="-122"/>
              </a:rPr>
              <a:t>8.</a:t>
            </a:r>
            <a:r>
              <a:rPr lang="zh-CN" altLang="en-US" sz="1400" b="1" smtClean="0">
                <a:solidFill>
                  <a:schemeClr val="tx2"/>
                </a:solidFill>
                <a:latin typeface="+mj-lt"/>
                <a:ea typeface="华文楷体" pitchFamily="2" charset="-122"/>
              </a:rPr>
              <a:t>退出机制</a:t>
            </a:r>
            <a:endParaRPr lang="en-US" altLang="zh-CN" sz="1400" b="1" smtClean="0">
              <a:solidFill>
                <a:schemeClr val="tx2"/>
              </a:solidFill>
              <a:latin typeface="+mj-lt"/>
              <a:ea typeface="华文楷体" pitchFamily="2" charset="-122"/>
            </a:endParaRPr>
          </a:p>
        </p:txBody>
      </p:sp>
      <p:sp>
        <p:nvSpPr>
          <p:cNvPr id="29" name="Rectangle 16"/>
          <p:cNvSpPr>
            <a:spLocks noChangeArrowheads="1"/>
          </p:cNvSpPr>
          <p:nvPr/>
        </p:nvSpPr>
        <p:spPr bwMode="auto">
          <a:xfrm>
            <a:off x="1589810" y="1685540"/>
            <a:ext cx="7101654" cy="330274"/>
          </a:xfrm>
          <a:prstGeom prst="rect">
            <a:avLst/>
          </a:prstGeom>
          <a:solidFill>
            <a:schemeClr val="tx2"/>
          </a:solidFill>
          <a:ln w="9525">
            <a:solidFill>
              <a:srgbClr val="263C6B"/>
            </a:solidFill>
            <a:miter lim="800000"/>
          </a:ln>
          <a:extLst/>
        </p:spPr>
        <p:txBody>
          <a:bodyPr wrap="squar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4625" lvl="0" indent="-174625" fontAlgn="base">
              <a:lnSpc>
                <a:spcPct val="110000"/>
              </a:lnSpc>
              <a:spcBef>
                <a:spcPct val="0"/>
              </a:spcBef>
              <a:spcAft>
                <a:spcPct val="0"/>
              </a:spcAft>
              <a:buClr>
                <a:schemeClr val="tx1">
                  <a:lumMod val="50000"/>
                  <a:lumOff val="50000"/>
                </a:schemeClr>
              </a:buClr>
              <a:buSzPct val="75000"/>
              <a:buFont typeface="Arial" pitchFamily="34" charset="0"/>
              <a:buChar char="►"/>
              <a:defRPr/>
            </a:pPr>
            <a:r>
              <a:rPr lang="zh-CN" altLang="en-US" sz="1400">
                <a:latin typeface="+mj-lt"/>
                <a:ea typeface="华文楷体" pitchFamily="2" charset="-122"/>
              </a:rPr>
              <a:t>覆盖全员</a:t>
            </a:r>
            <a:r>
              <a:rPr lang="en-US" altLang="zh-CN" sz="1400">
                <a:latin typeface="+mj-lt"/>
                <a:ea typeface="华文楷体" pitchFamily="2" charset="-122"/>
              </a:rPr>
              <a:t>85%</a:t>
            </a:r>
            <a:r>
              <a:rPr lang="zh-CN" altLang="en-US" sz="1400">
                <a:latin typeface="+mj-lt"/>
                <a:ea typeface="华文楷体" pitchFamily="2" charset="-122"/>
              </a:rPr>
              <a:t>左右的</a:t>
            </a:r>
            <a:r>
              <a:rPr lang="zh-CN" altLang="en-US" sz="1400" smtClean="0">
                <a:latin typeface="+mj-lt"/>
                <a:ea typeface="华文楷体" pitchFamily="2" charset="-122"/>
              </a:rPr>
              <a:t>员工，要求</a:t>
            </a:r>
            <a:r>
              <a:rPr lang="en-US" altLang="zh-CN" sz="1400" smtClean="0">
                <a:latin typeface="+mj-lt"/>
                <a:ea typeface="华文楷体" pitchFamily="2" charset="-122"/>
                <a:cs typeface="Arial" pitchFamily="34" charset="0"/>
              </a:rPr>
              <a:t>13</a:t>
            </a:r>
            <a:r>
              <a:rPr lang="zh-CN" altLang="en-US" sz="1400" smtClean="0">
                <a:latin typeface="+mj-lt"/>
                <a:ea typeface="华文楷体" pitchFamily="2" charset="-122"/>
                <a:cs typeface="Arial" pitchFamily="34" charset="0"/>
              </a:rPr>
              <a:t>级以上、服务时间满一年、绩效合格</a:t>
            </a:r>
            <a:endParaRPr lang="en-US" altLang="zh-CN" sz="1400" smtClean="0">
              <a:latin typeface="+mj-lt"/>
              <a:ea typeface="华文楷体" pitchFamily="2" charset="-122"/>
              <a:cs typeface="Arial" pitchFamily="34" charset="0"/>
            </a:endParaRPr>
          </a:p>
        </p:txBody>
      </p:sp>
      <p:sp>
        <p:nvSpPr>
          <p:cNvPr id="30" name="Rectangle 45"/>
          <p:cNvSpPr/>
          <p:nvPr/>
        </p:nvSpPr>
        <p:spPr>
          <a:xfrm>
            <a:off x="473724" y="1685541"/>
            <a:ext cx="1043349" cy="330274"/>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sz="1400" b="1" smtClean="0">
                <a:solidFill>
                  <a:schemeClr val="tx2"/>
                </a:solidFill>
                <a:latin typeface="+mj-lt"/>
                <a:ea typeface="华文楷体" pitchFamily="2" charset="-122"/>
              </a:rPr>
              <a:t>2.</a:t>
            </a:r>
            <a:r>
              <a:rPr lang="zh-CN" altLang="en-US" sz="1400" b="1" smtClean="0">
                <a:solidFill>
                  <a:schemeClr val="tx2"/>
                </a:solidFill>
                <a:latin typeface="+mj-lt"/>
                <a:ea typeface="华文楷体" pitchFamily="2" charset="-122"/>
              </a:rPr>
              <a:t>激励对象</a:t>
            </a:r>
            <a:endParaRPr lang="en-US" altLang="zh-CN" sz="1400" b="1" smtClean="0">
              <a:solidFill>
                <a:schemeClr val="tx2"/>
              </a:solidFill>
              <a:latin typeface="+mj-lt"/>
              <a:ea typeface="华文楷体" pitchFamily="2" charset="-122"/>
            </a:endParaRPr>
          </a:p>
        </p:txBody>
      </p:sp>
      <p:sp>
        <p:nvSpPr>
          <p:cNvPr id="31" name="Rectangle 30"/>
          <p:cNvSpPr>
            <a:spLocks noChangeArrowheads="1"/>
          </p:cNvSpPr>
          <p:nvPr/>
        </p:nvSpPr>
        <p:spPr bwMode="auto">
          <a:xfrm>
            <a:off x="1589810" y="1115622"/>
            <a:ext cx="7101654" cy="494025"/>
          </a:xfrm>
          <a:prstGeom prst="rect">
            <a:avLst/>
          </a:prstGeom>
          <a:solidFill>
            <a:schemeClr val="tx2"/>
          </a:solidFill>
          <a:ln w="9525">
            <a:solidFill>
              <a:srgbClr val="263C6B"/>
            </a:solidFill>
            <a:miter lim="800000"/>
          </a:ln>
          <a:extLst/>
        </p:spPr>
        <p:txBody>
          <a:bodyPr wrap="squar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4625" lvl="0" indent="-174625" fontAlgn="base">
              <a:lnSpc>
                <a:spcPct val="110000"/>
              </a:lnSpc>
              <a:spcBef>
                <a:spcPct val="0"/>
              </a:spcBef>
              <a:spcAft>
                <a:spcPct val="0"/>
              </a:spcAft>
              <a:buClr>
                <a:schemeClr val="tx1">
                  <a:lumMod val="50000"/>
                  <a:lumOff val="50000"/>
                </a:schemeClr>
              </a:buClr>
              <a:buSzPct val="75000"/>
              <a:buFont typeface="Arial" pitchFamily="34" charset="0"/>
              <a:buChar char="►"/>
              <a:defRPr/>
            </a:pPr>
            <a:r>
              <a:rPr lang="zh-CN" altLang="en-US" sz="1400" smtClean="0">
                <a:solidFill>
                  <a:srgbClr val="000000"/>
                </a:solidFill>
                <a:ea typeface="华文楷体" pitchFamily="2" charset="-122"/>
                <a:cs typeface="Arial" pitchFamily="34" charset="0"/>
              </a:rPr>
              <a:t>业绩单元，针对公司未来发展战略，同时契合行业特点，有效激励员工达成挑战性业绩目标，导向冲锋，实现有效的员工业绩激励计划</a:t>
            </a:r>
            <a:endParaRPr lang="en-US" altLang="zh-CN" sz="1400" smtClean="0">
              <a:solidFill>
                <a:srgbClr val="000000"/>
              </a:solidFill>
              <a:ea typeface="华文楷体" pitchFamily="2" charset="-122"/>
              <a:cs typeface="Arial" pitchFamily="34" charset="0"/>
            </a:endParaRPr>
          </a:p>
        </p:txBody>
      </p:sp>
      <p:sp>
        <p:nvSpPr>
          <p:cNvPr id="32" name="Rectangle 45"/>
          <p:cNvSpPr/>
          <p:nvPr/>
        </p:nvSpPr>
        <p:spPr>
          <a:xfrm>
            <a:off x="473724" y="1115623"/>
            <a:ext cx="1043349" cy="494025"/>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sz="1400" b="1" smtClean="0">
                <a:solidFill>
                  <a:schemeClr val="tx2"/>
                </a:solidFill>
                <a:latin typeface="+mj-lt"/>
                <a:ea typeface="华文楷体" pitchFamily="2" charset="-122"/>
              </a:rPr>
              <a:t>1.</a:t>
            </a:r>
            <a:r>
              <a:rPr lang="zh-CN" altLang="en-US" sz="1400" b="1" smtClean="0">
                <a:solidFill>
                  <a:schemeClr val="tx2"/>
                </a:solidFill>
                <a:latin typeface="+mj-lt"/>
                <a:ea typeface="华文楷体" pitchFamily="2" charset="-122"/>
              </a:rPr>
              <a:t>激励工具</a:t>
            </a:r>
            <a:endParaRPr lang="en-US" altLang="zh-CN" sz="1400" b="1" smtClean="0">
              <a:solidFill>
                <a:schemeClr val="tx2"/>
              </a:solidFill>
              <a:latin typeface="+mj-lt"/>
              <a:ea typeface="华文楷体" pitchFamily="2" charset="-122"/>
            </a:endParaRPr>
          </a:p>
        </p:txBody>
      </p:sp>
      <p:sp>
        <p:nvSpPr>
          <p:cNvPr id="33" name="Rectangle 16"/>
          <p:cNvSpPr>
            <a:spLocks noChangeArrowheads="1"/>
          </p:cNvSpPr>
          <p:nvPr/>
        </p:nvSpPr>
        <p:spPr bwMode="auto">
          <a:xfrm>
            <a:off x="1589810" y="3979885"/>
            <a:ext cx="7101654" cy="511523"/>
          </a:xfrm>
          <a:prstGeom prst="rect">
            <a:avLst/>
          </a:prstGeom>
          <a:solidFill>
            <a:schemeClr val="tx2"/>
          </a:solidFill>
          <a:ln w="9525">
            <a:solidFill>
              <a:srgbClr val="263C6B"/>
            </a:solidFill>
            <a:miter lim="800000"/>
          </a:ln>
          <a:extLst/>
        </p:spPr>
        <p:txBody>
          <a:bodyPr wrap="squar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4625" indent="-174625" fontAlgn="base">
              <a:lnSpc>
                <a:spcPct val="110000"/>
              </a:lnSpc>
              <a:spcBef>
                <a:spcPct val="0"/>
              </a:spcBef>
              <a:spcAft>
                <a:spcPct val="0"/>
              </a:spcAft>
              <a:buClr>
                <a:schemeClr val="tx1">
                  <a:lumMod val="50000"/>
                  <a:lumOff val="50000"/>
                </a:schemeClr>
              </a:buClr>
              <a:buSzPct val="75000"/>
              <a:buFont typeface="Arial" pitchFamily="34" charset="0"/>
              <a:buChar char="►"/>
              <a:defRPr/>
            </a:pPr>
            <a:r>
              <a:rPr lang="zh-CN" altLang="en-US" sz="1400" smtClean="0">
                <a:ea typeface="华文楷体" pitchFamily="2" charset="-122"/>
                <a:cs typeface="Arial" pitchFamily="34" charset="0"/>
              </a:rPr>
              <a:t>业绩</a:t>
            </a:r>
            <a:r>
              <a:rPr lang="zh-CN" altLang="en-US" sz="1400">
                <a:ea typeface="华文楷体" pitchFamily="2" charset="-122"/>
                <a:cs typeface="Arial" pitchFamily="34" charset="0"/>
              </a:rPr>
              <a:t>单元计提设置当年绩效门槛值，兑现需满足公司三年整体业绩</a:t>
            </a:r>
            <a:r>
              <a:rPr lang="zh-CN" altLang="en-US" sz="1400" smtClean="0">
                <a:ea typeface="华文楷体" pitchFamily="2" charset="-122"/>
                <a:cs typeface="Arial" pitchFamily="34" charset="0"/>
              </a:rPr>
              <a:t>要求，</a:t>
            </a:r>
            <a:r>
              <a:rPr lang="zh-CN" altLang="en-US" sz="1400">
                <a:ea typeface="华文楷体" pitchFamily="2" charset="-122"/>
                <a:cs typeface="Arial" pitchFamily="34" charset="0"/>
              </a:rPr>
              <a:t>并设置不同兑现比例，最小兑现</a:t>
            </a:r>
            <a:r>
              <a:rPr lang="en-US" altLang="zh-CN" sz="1400">
                <a:ea typeface="华文楷体" pitchFamily="2" charset="-122"/>
                <a:cs typeface="Arial" pitchFamily="34" charset="0"/>
              </a:rPr>
              <a:t>0%</a:t>
            </a:r>
            <a:r>
              <a:rPr lang="zh-CN" altLang="en-US" sz="1400">
                <a:ea typeface="华文楷体" pitchFamily="2" charset="-122"/>
                <a:cs typeface="Arial" pitchFamily="34" charset="0"/>
              </a:rPr>
              <a:t>，最大兑</a:t>
            </a:r>
            <a:r>
              <a:rPr lang="zh-CN" altLang="en-US" sz="1400" smtClean="0">
                <a:ea typeface="华文楷体" pitchFamily="2" charset="-122"/>
                <a:cs typeface="Arial" pitchFamily="34" charset="0"/>
              </a:rPr>
              <a:t>现</a:t>
            </a:r>
            <a:r>
              <a:rPr lang="en-US" altLang="zh-CN" sz="1400" smtClean="0">
                <a:ea typeface="华文楷体" pitchFamily="2" charset="-122"/>
                <a:cs typeface="Arial" pitchFamily="34" charset="0"/>
              </a:rPr>
              <a:t>300%</a:t>
            </a:r>
            <a:endParaRPr lang="en-US" altLang="zh-CN" sz="1400">
              <a:ea typeface="华文楷体" pitchFamily="2" charset="-122"/>
              <a:cs typeface="Arial" pitchFamily="34" charset="0"/>
            </a:endParaRPr>
          </a:p>
        </p:txBody>
      </p:sp>
      <p:sp>
        <p:nvSpPr>
          <p:cNvPr id="34" name="Rectangle 64"/>
          <p:cNvSpPr/>
          <p:nvPr/>
        </p:nvSpPr>
        <p:spPr>
          <a:xfrm>
            <a:off x="473724" y="3979886"/>
            <a:ext cx="1043349" cy="511523"/>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sz="1400" b="1" smtClean="0">
                <a:solidFill>
                  <a:schemeClr val="tx2"/>
                </a:solidFill>
                <a:latin typeface="+mj-lt"/>
                <a:ea typeface="华文楷体" pitchFamily="2" charset="-122"/>
              </a:rPr>
              <a:t>6.</a:t>
            </a:r>
            <a:r>
              <a:rPr lang="zh-CN" altLang="en-US" sz="1400" b="1" smtClean="0">
                <a:solidFill>
                  <a:schemeClr val="tx2"/>
                </a:solidFill>
                <a:latin typeface="+mj-lt"/>
                <a:ea typeface="华文楷体" pitchFamily="2" charset="-122"/>
              </a:rPr>
              <a:t>绩效约束</a:t>
            </a:r>
            <a:endParaRPr lang="en-US" altLang="zh-CN" sz="1400" b="1" smtClean="0">
              <a:solidFill>
                <a:schemeClr val="tx2"/>
              </a:solidFill>
              <a:latin typeface="+mj-lt"/>
              <a:ea typeface="华文楷体" pitchFamily="2" charset="-122"/>
            </a:endParaRPr>
          </a:p>
        </p:txBody>
      </p:sp>
      <p:sp>
        <p:nvSpPr>
          <p:cNvPr id="35" name="Rectangle 16"/>
          <p:cNvSpPr>
            <a:spLocks noChangeArrowheads="1"/>
          </p:cNvSpPr>
          <p:nvPr/>
        </p:nvSpPr>
        <p:spPr bwMode="auto">
          <a:xfrm>
            <a:off x="1589810" y="3547592"/>
            <a:ext cx="7101654" cy="356400"/>
          </a:xfrm>
          <a:prstGeom prst="rect">
            <a:avLst/>
          </a:prstGeom>
          <a:solidFill>
            <a:schemeClr val="tx2"/>
          </a:solidFill>
          <a:ln w="9525">
            <a:solidFill>
              <a:srgbClr val="263C6B"/>
            </a:solidFill>
            <a:miter lim="800000"/>
          </a:ln>
          <a:extLst/>
        </p:spPr>
        <p:txBody>
          <a:bodyPr wrap="squar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4625" indent="-174625" fontAlgn="base">
              <a:lnSpc>
                <a:spcPct val="110000"/>
              </a:lnSpc>
              <a:spcBef>
                <a:spcPct val="0"/>
              </a:spcBef>
              <a:spcAft>
                <a:spcPct val="0"/>
              </a:spcAft>
              <a:buClr>
                <a:schemeClr val="tx1">
                  <a:lumMod val="50000"/>
                  <a:lumOff val="50000"/>
                </a:schemeClr>
              </a:buClr>
              <a:buSzPct val="75000"/>
              <a:buFont typeface="Arial" pitchFamily="34" charset="0"/>
              <a:buChar char="►"/>
              <a:defRPr/>
            </a:pPr>
            <a:r>
              <a:rPr lang="zh-CN" altLang="en-US" sz="1400" smtClean="0">
                <a:ea typeface="华文楷体" pitchFamily="2" charset="-122"/>
                <a:cs typeface="Arial" pitchFamily="34" charset="0"/>
              </a:rPr>
              <a:t>基于</a:t>
            </a:r>
            <a:r>
              <a:rPr lang="zh-CN" altLang="en-US" sz="1400">
                <a:solidFill>
                  <a:srgbClr val="000000"/>
                </a:solidFill>
                <a:ea typeface="华文楷体" pitchFamily="2" charset="-122"/>
              </a:rPr>
              <a:t>中国</a:t>
            </a:r>
            <a:r>
              <a:rPr lang="zh-CN" altLang="en-US" sz="1400" smtClean="0">
                <a:ea typeface="华文楷体" pitchFamily="2" charset="-122"/>
                <a:cs typeface="Arial" pitchFamily="34" charset="0"/>
              </a:rPr>
              <a:t>市</a:t>
            </a:r>
            <a:r>
              <a:rPr lang="zh-CN" altLang="en-US" sz="1400">
                <a:ea typeface="华文楷体" pitchFamily="2" charset="-122"/>
                <a:cs typeface="Arial" pitchFamily="34" charset="0"/>
              </a:rPr>
              <a:t>场薪酬</a:t>
            </a:r>
            <a:r>
              <a:rPr lang="en-US" altLang="zh-CN" sz="1400">
                <a:ea typeface="华文楷体" pitchFamily="2" charset="-122"/>
                <a:cs typeface="Arial" pitchFamily="34" charset="0"/>
              </a:rPr>
              <a:t>50</a:t>
            </a:r>
            <a:r>
              <a:rPr lang="zh-CN" altLang="en-US" sz="1400">
                <a:ea typeface="华文楷体" pitchFamily="2" charset="-122"/>
                <a:cs typeface="Arial" pitchFamily="34" charset="0"/>
              </a:rPr>
              <a:t>分位水平设计的方案中，</a:t>
            </a:r>
            <a:r>
              <a:rPr lang="zh-CN" altLang="en-US" sz="1400" smtClean="0">
                <a:ea typeface="华文楷体" pitchFamily="2" charset="-122"/>
                <a:cs typeface="Arial" pitchFamily="34" charset="0"/>
              </a:rPr>
              <a:t>选择</a:t>
            </a:r>
            <a:r>
              <a:rPr lang="en-US" altLang="zh-CN" sz="1400" smtClean="0">
                <a:ea typeface="华文楷体" pitchFamily="2" charset="-122"/>
                <a:cs typeface="Arial" pitchFamily="34" charset="0"/>
              </a:rPr>
              <a:t>10%</a:t>
            </a:r>
            <a:r>
              <a:rPr lang="zh-CN" altLang="en-US" sz="1400" smtClean="0">
                <a:ea typeface="华文楷体" pitchFamily="2" charset="-122"/>
                <a:cs typeface="Arial" pitchFamily="34" charset="0"/>
              </a:rPr>
              <a:t>作为</a:t>
            </a:r>
            <a:r>
              <a:rPr lang="zh-CN" altLang="en-US" sz="1400">
                <a:ea typeface="华文楷体" pitchFamily="2" charset="-122"/>
                <a:cs typeface="Arial" pitchFamily="34" charset="0"/>
              </a:rPr>
              <a:t>年度薪酬平均涨幅</a:t>
            </a:r>
            <a:r>
              <a:rPr lang="zh-CN" altLang="en-US" sz="1400" smtClean="0">
                <a:ea typeface="华文楷体" pitchFamily="2" charset="-122"/>
                <a:cs typeface="Arial" pitchFamily="34" charset="0"/>
              </a:rPr>
              <a:t>标准</a:t>
            </a:r>
            <a:endParaRPr lang="zh-CN" altLang="en-US" sz="1400">
              <a:ea typeface="华文楷体" pitchFamily="2" charset="-122"/>
              <a:cs typeface="Arial" pitchFamily="34" charset="0"/>
            </a:endParaRPr>
          </a:p>
        </p:txBody>
      </p:sp>
      <p:sp>
        <p:nvSpPr>
          <p:cNvPr id="36" name="Rectangle 64"/>
          <p:cNvSpPr/>
          <p:nvPr/>
        </p:nvSpPr>
        <p:spPr>
          <a:xfrm>
            <a:off x="473724" y="3547593"/>
            <a:ext cx="1043349" cy="356400"/>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sz="1400" b="1" smtClean="0">
                <a:solidFill>
                  <a:schemeClr val="tx2"/>
                </a:solidFill>
                <a:latin typeface="+mj-lt"/>
                <a:ea typeface="华文楷体" pitchFamily="2" charset="-122"/>
              </a:rPr>
              <a:t>5.</a:t>
            </a:r>
            <a:r>
              <a:rPr lang="zh-CN" altLang="en-US" sz="1400" b="1" smtClean="0">
                <a:solidFill>
                  <a:schemeClr val="tx2"/>
                </a:solidFill>
                <a:latin typeface="+mj-lt"/>
                <a:ea typeface="华文楷体" pitchFamily="2" charset="-122"/>
              </a:rPr>
              <a:t>财</a:t>
            </a:r>
            <a:r>
              <a:rPr lang="zh-CN" altLang="en-US" sz="1400" b="1">
                <a:solidFill>
                  <a:schemeClr val="tx2"/>
                </a:solidFill>
                <a:latin typeface="+mj-lt"/>
                <a:ea typeface="华文楷体" pitchFamily="2" charset="-122"/>
              </a:rPr>
              <a:t>务</a:t>
            </a:r>
            <a:r>
              <a:rPr lang="zh-CN" altLang="en-US" sz="1400" b="1" smtClean="0">
                <a:solidFill>
                  <a:schemeClr val="tx2"/>
                </a:solidFill>
                <a:latin typeface="+mj-lt"/>
                <a:ea typeface="华文楷体" pitchFamily="2" charset="-122"/>
              </a:rPr>
              <a:t>测算</a:t>
            </a:r>
            <a:endParaRPr lang="en-US" altLang="zh-CN" sz="1400" b="1" smtClean="0">
              <a:solidFill>
                <a:schemeClr val="tx2"/>
              </a:solidFill>
              <a:latin typeface="+mj-lt"/>
              <a:ea typeface="华文楷体" pitchFamily="2" charset="-122"/>
            </a:endParaRPr>
          </a:p>
        </p:txBody>
      </p:sp>
      <p:sp>
        <p:nvSpPr>
          <p:cNvPr id="22" name="Rectangle 16"/>
          <p:cNvSpPr>
            <a:spLocks noChangeArrowheads="1"/>
          </p:cNvSpPr>
          <p:nvPr/>
        </p:nvSpPr>
        <p:spPr bwMode="auto">
          <a:xfrm>
            <a:off x="1589810" y="5818997"/>
            <a:ext cx="7101654" cy="379910"/>
          </a:xfrm>
          <a:prstGeom prst="rect">
            <a:avLst/>
          </a:prstGeom>
          <a:solidFill>
            <a:schemeClr val="tx2"/>
          </a:solidFill>
          <a:ln w="9525">
            <a:solidFill>
              <a:srgbClr val="263C6B"/>
            </a:solidFill>
            <a:miter lim="800000"/>
          </a:ln>
          <a:extLst/>
        </p:spPr>
        <p:txBody>
          <a:bodyPr wrap="squar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4625" indent="-174625" fontAlgn="base">
              <a:lnSpc>
                <a:spcPct val="110000"/>
              </a:lnSpc>
              <a:spcBef>
                <a:spcPct val="0"/>
              </a:spcBef>
              <a:spcAft>
                <a:spcPct val="0"/>
              </a:spcAft>
              <a:buClr>
                <a:schemeClr val="tx1">
                  <a:lumMod val="50000"/>
                  <a:lumOff val="50000"/>
                </a:schemeClr>
              </a:buClr>
              <a:buSzPct val="75000"/>
              <a:buFont typeface="Arial" pitchFamily="34" charset="0"/>
              <a:buChar char="►"/>
              <a:defRPr/>
            </a:pPr>
            <a:r>
              <a:rPr lang="zh-CN" altLang="en-US" sz="1400" smtClean="0">
                <a:latin typeface="+mj-lt"/>
                <a:ea typeface="华文楷体" pitchFamily="2" charset="-122"/>
                <a:cs typeface="Arial" pitchFamily="34" charset="0"/>
              </a:rPr>
              <a:t>基于华为海洋现状，明确</a:t>
            </a:r>
            <a:r>
              <a:rPr lang="zh-CN" altLang="en-US" sz="1400">
                <a:latin typeface="+mj-lt"/>
                <a:ea typeface="华文楷体" pitchFamily="2" charset="-122"/>
                <a:cs typeface="Arial" pitchFamily="34" charset="0"/>
              </a:rPr>
              <a:t>公司治理结构与权责划分</a:t>
            </a:r>
            <a:endParaRPr lang="en-US" altLang="zh-CN" sz="1400">
              <a:latin typeface="+mj-lt"/>
              <a:ea typeface="华文楷体" pitchFamily="2" charset="-122"/>
              <a:cs typeface="Arial" pitchFamily="34" charset="0"/>
            </a:endParaRPr>
          </a:p>
        </p:txBody>
      </p:sp>
      <p:sp>
        <p:nvSpPr>
          <p:cNvPr id="23" name="Rectangle 66"/>
          <p:cNvSpPr/>
          <p:nvPr/>
        </p:nvSpPr>
        <p:spPr>
          <a:xfrm>
            <a:off x="473724" y="5818996"/>
            <a:ext cx="1043349" cy="379910"/>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en-US" altLang="zh-CN" sz="1400" b="1">
                <a:solidFill>
                  <a:schemeClr val="tx2"/>
                </a:solidFill>
                <a:latin typeface="+mj-lt"/>
                <a:ea typeface="华文楷体" pitchFamily="2" charset="-122"/>
              </a:rPr>
              <a:t>9</a:t>
            </a:r>
            <a:r>
              <a:rPr lang="en-US" altLang="zh-CN" sz="1400" b="1" smtClean="0">
                <a:solidFill>
                  <a:schemeClr val="tx2"/>
                </a:solidFill>
                <a:latin typeface="+mj-lt"/>
                <a:ea typeface="华文楷体" pitchFamily="2" charset="-122"/>
              </a:rPr>
              <a:t>.</a:t>
            </a:r>
            <a:r>
              <a:rPr lang="zh-CN" altLang="en-US" sz="1400" b="1">
                <a:solidFill>
                  <a:schemeClr val="tx2"/>
                </a:solidFill>
                <a:latin typeface="+mj-lt"/>
                <a:ea typeface="华文楷体" pitchFamily="2" charset="-122"/>
              </a:rPr>
              <a:t>管理</a:t>
            </a:r>
            <a:r>
              <a:rPr lang="zh-CN" altLang="en-US" sz="1400" b="1" smtClean="0">
                <a:solidFill>
                  <a:schemeClr val="tx2"/>
                </a:solidFill>
                <a:latin typeface="+mj-lt"/>
                <a:ea typeface="华文楷体" pitchFamily="2" charset="-122"/>
              </a:rPr>
              <a:t>机制</a:t>
            </a:r>
            <a:endParaRPr lang="en-US" altLang="zh-CN" sz="1400" b="1" smtClean="0">
              <a:solidFill>
                <a:schemeClr val="tx2"/>
              </a:solidFill>
              <a:latin typeface="+mj-lt"/>
              <a:ea typeface="华文楷体" pitchFamily="2" charset="-122"/>
            </a:endParaRPr>
          </a:p>
        </p:txBody>
      </p:sp>
    </p:spTree>
    <p:extLst>
      <p:ext uri="{BB962C8B-B14F-4D97-AF65-F5344CB8AC3E}">
        <p14:creationId xmlns:p14="http://schemas.microsoft.com/office/powerpoint/2010/main" val="2917700883"/>
      </p:ext>
    </p:ext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华为海洋尽快设计并实施中长期激励方案的</a:t>
            </a:r>
            <a:r>
              <a:rPr lang="zh-CN" altLang="en-US"/>
              <a:t>必要性分析</a:t>
            </a:r>
            <a:endParaRPr lang="en-US"/>
          </a:p>
        </p:txBody>
      </p:sp>
      <p:graphicFrame>
        <p:nvGraphicFramePr>
          <p:cNvPr id="16" name="Object 1">
            <a:hlinkClick action="ppaction://ole?verb=0"/>
          </p:cNvPr>
          <p:cNvGraphicFramePr>
            <a:graphicFrameLocks noChangeAspect="1"/>
          </p:cNvGraphicFramePr>
          <p:nvPr>
            <p:extLst>
              <p:ext uri="{D42A27DB-BD31-4B8C-83A1-F6EECF244321}">
                <p14:modId xmlns:p14="http://schemas.microsoft.com/office/powerpoint/2010/main" val="4121709379"/>
              </p:ext>
            </p:extLst>
          </p:nvPr>
        </p:nvGraphicFramePr>
        <p:xfrm>
          <a:off x="3425949" y="6426628"/>
          <a:ext cx="234950" cy="254000"/>
        </p:xfrm>
        <a:graphic>
          <a:graphicData uri="http://schemas.openxmlformats.org/presentationml/2006/ole">
            <mc:AlternateContent>
              <mc:Choice xmlns:v="urn:schemas-microsoft-com:vml" Requires="v">
                <p:oleObj spid="_x0000_s1038" name="Presentation" showAsIcon="1" r:id="rId2" imgW="234950" imgH="254000" progId="PowerPoint.Show.8">
                  <p:embed/>
                </p:oleObj>
              </mc:Choice>
              <mc:Fallback>
                <p:oleObj name="Presentation" showAsIcon="1" r:id="rId2" imgW="234950" imgH="254000" progId="PowerPoint.Show.8">
                  <p:embed/>
                  <p:pic>
                    <p:nvPicPr>
                      <p:cNvPr id="0" name="OLE substitute image"/>
                      <p:cNvPicPr/>
                      <p:nvPr/>
                    </p:nvPicPr>
                    <p:blipFill>
                      <a:blip r:embed="rId4"/>
                      <a:srcRect r="5417" b="48485"/>
                      <a:stretch>
                        <a:fillRect/>
                      </a:stretch>
                    </p:blipFill>
                    <p:spPr>
                      <a:xfrm>
                        <a:off x="3425949" y="6426628"/>
                        <a:ext cx="234950" cy="254000"/>
                      </a:xfrm>
                      <a:prstGeom prst="rect">
                        <a:avLst/>
                      </a:prstGeom>
                      <a:noFill/>
                    </p:spPr>
                  </p:pic>
                </p:oleObj>
              </mc:Fallback>
            </mc:AlternateContent>
          </a:graphicData>
        </a:graphic>
      </p:graphicFrame>
      <p:sp>
        <p:nvSpPr>
          <p:cNvPr id="17" name="Rectangle 16"/>
          <p:cNvSpPr/>
          <p:nvPr/>
        </p:nvSpPr>
        <p:spPr>
          <a:xfrm>
            <a:off x="3543424" y="6426628"/>
            <a:ext cx="1545772" cy="254000"/>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zh-CN" altLang="en-US" sz="1200" smtClean="0">
                <a:solidFill>
                  <a:schemeClr val="tx1"/>
                </a:solidFill>
                <a:latin typeface="华文楷体" pitchFamily="2" charset="-122"/>
                <a:ea typeface="华文楷体" pitchFamily="2" charset="-122"/>
              </a:rPr>
              <a:t>详细说明</a:t>
            </a:r>
            <a:endParaRPr lang="zh-CN" altLang="en-US" sz="1200">
              <a:solidFill>
                <a:schemeClr val="tx1"/>
              </a:solidFill>
              <a:latin typeface="华文楷体" pitchFamily="2" charset="-122"/>
              <a:ea typeface="华文楷体" pitchFamily="2" charset="-122"/>
            </a:endParaRPr>
          </a:p>
        </p:txBody>
      </p:sp>
      <p:sp>
        <p:nvSpPr>
          <p:cNvPr id="18" name="Rectangle 17"/>
          <p:cNvSpPr/>
          <p:nvPr/>
        </p:nvSpPr>
        <p:spPr>
          <a:xfrm>
            <a:off x="-1" y="3701"/>
            <a:ext cx="1817915" cy="282738"/>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altLang="en-US" sz="1200" b="1" smtClean="0">
                <a:solidFill>
                  <a:schemeClr val="tx2"/>
                </a:solidFill>
                <a:ea typeface="华文楷体" pitchFamily="2" charset="-122"/>
              </a:rPr>
              <a:t>序：必要性分析</a:t>
            </a:r>
            <a:endParaRPr lang="en-US" altLang="zh-CN" sz="1200" b="1">
              <a:solidFill>
                <a:schemeClr val="tx2"/>
              </a:solidFill>
              <a:ea typeface="华文楷体" pitchFamily="2" charset="-122"/>
            </a:endParaRPr>
          </a:p>
        </p:txBody>
      </p:sp>
      <p:grpSp>
        <p:nvGrpSpPr>
          <p:cNvPr id="19" name="Group 18"/>
          <p:cNvGrpSpPr/>
          <p:nvPr/>
        </p:nvGrpSpPr>
        <p:grpSpPr>
          <a:xfrm>
            <a:off x="457200" y="1330451"/>
            <a:ext cx="8229600" cy="4530021"/>
            <a:chOff x="457200" y="1320061"/>
            <a:chExt cx="8229600" cy="3436184"/>
          </a:xfrm>
        </p:grpSpPr>
        <p:sp>
          <p:nvSpPr>
            <p:cNvPr id="20" name="矩形 5"/>
            <p:cNvSpPr/>
            <p:nvPr/>
          </p:nvSpPr>
          <p:spPr>
            <a:xfrm>
              <a:off x="457200" y="1320061"/>
              <a:ext cx="674370" cy="1080000"/>
            </a:xfrm>
            <a:prstGeom prst="rect">
              <a:avLst/>
            </a:prstGeom>
            <a:solidFill>
              <a:schemeClr val="bg1">
                <a:lumMod val="40000"/>
                <a:lumOff val="60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sz="1600" b="1">
                  <a:solidFill>
                    <a:srgbClr val="000000"/>
                  </a:solidFill>
                  <a:ea typeface="华文楷体" pitchFamily="2" charset="-122"/>
                </a:rPr>
                <a:t>1</a:t>
              </a:r>
            </a:p>
          </p:txBody>
        </p:sp>
        <p:sp>
          <p:nvSpPr>
            <p:cNvPr id="21" name="矩形 6"/>
            <p:cNvSpPr/>
            <p:nvPr/>
          </p:nvSpPr>
          <p:spPr>
            <a:xfrm>
              <a:off x="1229544" y="1320061"/>
              <a:ext cx="1760220" cy="1080000"/>
            </a:xfrm>
            <a:prstGeom prst="rect">
              <a:avLst/>
            </a:prstGeom>
            <a:solidFill>
              <a:srgbClr val="336699"/>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spcBef>
                  <a:spcPts val="400"/>
                </a:spcBef>
                <a:spcAft>
                  <a:spcPts val="200"/>
                </a:spcAft>
              </a:pPr>
              <a:r>
                <a:rPr lang="zh-CN" altLang="en-US" sz="1600" b="1" smtClean="0">
                  <a:solidFill>
                    <a:srgbClr val="FFFFFF"/>
                  </a:solidFill>
                  <a:ea typeface="华文楷体" pitchFamily="2" charset="-122"/>
                </a:rPr>
                <a:t>实现中长期业绩目标，</a:t>
              </a:r>
              <a:endParaRPr lang="en-US" altLang="zh-CN" sz="1600" b="1">
                <a:solidFill>
                  <a:srgbClr val="FFFFFF"/>
                </a:solidFill>
                <a:ea typeface="华文楷体" pitchFamily="2" charset="-122"/>
              </a:endParaRPr>
            </a:p>
            <a:p>
              <a:pPr algn="ctr">
                <a:spcBef>
                  <a:spcPts val="400"/>
                </a:spcBef>
                <a:spcAft>
                  <a:spcPts val="200"/>
                </a:spcAft>
              </a:pPr>
              <a:r>
                <a:rPr lang="zh-CN" altLang="en-US" sz="1600" b="1" smtClean="0">
                  <a:solidFill>
                    <a:srgbClr val="FFFFFF"/>
                  </a:solidFill>
                  <a:ea typeface="华文楷体" pitchFamily="2" charset="-122"/>
                </a:rPr>
                <a:t>员工激励是关键</a:t>
              </a:r>
              <a:endParaRPr lang="en-US" altLang="zh-CN" sz="1600" b="1">
                <a:solidFill>
                  <a:srgbClr val="FFFFFF"/>
                </a:solidFill>
                <a:ea typeface="华文楷体" pitchFamily="2" charset="-122"/>
              </a:endParaRPr>
            </a:p>
          </p:txBody>
        </p:sp>
        <p:sp>
          <p:nvSpPr>
            <p:cNvPr id="22" name="矩形 7"/>
            <p:cNvSpPr/>
            <p:nvPr/>
          </p:nvSpPr>
          <p:spPr>
            <a:xfrm>
              <a:off x="3097530" y="2490094"/>
              <a:ext cx="5589270" cy="1080000"/>
            </a:xfrm>
            <a:prstGeom prst="rect">
              <a:avLst/>
            </a:prstGeom>
            <a:noFill/>
            <a:ln>
              <a:solidFill>
                <a:schemeClr val="bg1"/>
              </a:solidFill>
            </a:ln>
          </p:spPr>
          <p:txBody>
            <a:bodyPr vert="horz" wrap="square" lIns="0" tIns="0" rIns="0" bIns="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1463" indent="-184150" fontAlgn="ctr">
                <a:spcBef>
                  <a:spcPts val="600"/>
                </a:spcBef>
                <a:buClr>
                  <a:schemeClr val="bg1"/>
                </a:buClr>
                <a:buSzPct val="75000"/>
                <a:buFontTx/>
                <a:buChar char="►"/>
              </a:pPr>
              <a:endParaRPr lang="en-US" altLang="zh-CN" sz="1400" smtClean="0">
                <a:solidFill>
                  <a:srgbClr val="000000"/>
                </a:solidFill>
                <a:ea typeface="华文楷体" pitchFamily="2" charset="-122"/>
              </a:endParaRPr>
            </a:p>
            <a:p>
              <a:pPr marL="271463" indent="-184150" fontAlgn="ctr">
                <a:spcBef>
                  <a:spcPts val="600"/>
                </a:spcBef>
                <a:buClr>
                  <a:schemeClr val="bg1"/>
                </a:buClr>
                <a:buSzPct val="75000"/>
                <a:buFontTx/>
                <a:buChar char="►"/>
              </a:pPr>
              <a:r>
                <a:rPr lang="zh-CN" altLang="en-US" sz="1400" smtClean="0">
                  <a:solidFill>
                    <a:srgbClr val="000000"/>
                  </a:solidFill>
                  <a:ea typeface="华文楷体" pitchFamily="2" charset="-122"/>
                </a:rPr>
                <a:t>海行</a:t>
              </a:r>
              <a:r>
                <a:rPr lang="zh-CN" altLang="en-US" sz="1400">
                  <a:solidFill>
                    <a:srgbClr val="000000"/>
                  </a:solidFill>
                  <a:ea typeface="华文楷体" pitchFamily="2" charset="-122"/>
                </a:rPr>
                <a:t>业具有高挑战、高盈利、高垄断的特点，华为海洋定位轻资本，想在国际巨头寡头垄断的行业格局中突围，就必须有效吸引、保留和激励高素质人</a:t>
              </a:r>
              <a:r>
                <a:rPr lang="zh-CN" altLang="en-US" sz="1400" smtClean="0">
                  <a:solidFill>
                    <a:srgbClr val="000000"/>
                  </a:solidFill>
                  <a:ea typeface="华文楷体" pitchFamily="2" charset="-122"/>
                </a:rPr>
                <a:t>才</a:t>
              </a:r>
              <a:endParaRPr lang="en-US" altLang="zh-CN" sz="1400" smtClean="0">
                <a:solidFill>
                  <a:srgbClr val="000000"/>
                </a:solidFill>
                <a:ea typeface="华文楷体" pitchFamily="2" charset="-122"/>
              </a:endParaRPr>
            </a:p>
            <a:p>
              <a:pPr marL="271463" indent="-184150" fontAlgn="ctr">
                <a:spcBef>
                  <a:spcPts val="600"/>
                </a:spcBef>
                <a:buClr>
                  <a:schemeClr val="bg1"/>
                </a:buClr>
                <a:buSzPct val="75000"/>
                <a:buFontTx/>
                <a:buChar char="►"/>
              </a:pPr>
              <a:r>
                <a:rPr lang="zh-CN" altLang="en-US" sz="1400" smtClean="0">
                  <a:solidFill>
                    <a:srgbClr val="000000"/>
                  </a:solidFill>
                  <a:ea typeface="华文楷体" pitchFamily="2" charset="-122"/>
                </a:rPr>
                <a:t>稳定而高效的资深专业团队成为华为海洋未来三年业务战略实现的核心成功因素</a:t>
              </a:r>
              <a:endParaRPr lang="en-US" altLang="zh-CN" sz="1400" smtClean="0">
                <a:solidFill>
                  <a:srgbClr val="000000"/>
                </a:solidFill>
                <a:ea typeface="华文楷体" pitchFamily="2" charset="-122"/>
              </a:endParaRPr>
            </a:p>
            <a:p>
              <a:pPr marL="271463" indent="-184150" fontAlgn="ctr">
                <a:spcBef>
                  <a:spcPts val="600"/>
                </a:spcBef>
                <a:buClr>
                  <a:schemeClr val="bg1"/>
                </a:buClr>
                <a:buSzPct val="75000"/>
                <a:buFontTx/>
                <a:buChar char="►"/>
              </a:pPr>
              <a:endParaRPr lang="en-US" altLang="zh-CN" sz="1400">
                <a:solidFill>
                  <a:srgbClr val="000000"/>
                </a:solidFill>
                <a:ea typeface="华文楷体" pitchFamily="2" charset="-122"/>
              </a:endParaRPr>
            </a:p>
          </p:txBody>
        </p:sp>
        <p:sp>
          <p:nvSpPr>
            <p:cNvPr id="23" name="矩形 8"/>
            <p:cNvSpPr/>
            <p:nvPr/>
          </p:nvSpPr>
          <p:spPr>
            <a:xfrm>
              <a:off x="457200" y="2490094"/>
              <a:ext cx="674370" cy="1080000"/>
            </a:xfrm>
            <a:prstGeom prst="rect">
              <a:avLst/>
            </a:prstGeom>
            <a:solidFill>
              <a:schemeClr val="bg1">
                <a:lumMod val="40000"/>
                <a:lumOff val="60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sz="1600" b="1">
                  <a:solidFill>
                    <a:srgbClr val="000000"/>
                  </a:solidFill>
                  <a:ea typeface="华文楷体" pitchFamily="2" charset="-122"/>
                </a:rPr>
                <a:t>2</a:t>
              </a:r>
            </a:p>
          </p:txBody>
        </p:sp>
        <p:sp>
          <p:nvSpPr>
            <p:cNvPr id="24" name="矩形 9"/>
            <p:cNvSpPr/>
            <p:nvPr/>
          </p:nvSpPr>
          <p:spPr>
            <a:xfrm>
              <a:off x="1229544" y="2490094"/>
              <a:ext cx="1760220" cy="1080000"/>
            </a:xfrm>
            <a:prstGeom prst="rect">
              <a:avLst/>
            </a:prstGeom>
            <a:solidFill>
              <a:srgbClr val="336699"/>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spcBef>
                  <a:spcPts val="400"/>
                </a:spcBef>
                <a:spcAft>
                  <a:spcPts val="200"/>
                </a:spcAft>
              </a:pPr>
              <a:r>
                <a:rPr lang="zh-CN" altLang="en-US" sz="1600" b="1" smtClean="0">
                  <a:solidFill>
                    <a:srgbClr val="FFFFFF"/>
                  </a:solidFill>
                  <a:ea typeface="华文楷体" pitchFamily="2" charset="-122"/>
                </a:rPr>
                <a:t>海缆行业</a:t>
              </a:r>
              <a:endParaRPr lang="en-US" altLang="zh-CN" sz="1600" b="1" smtClean="0">
                <a:solidFill>
                  <a:srgbClr val="FFFFFF"/>
                </a:solidFill>
                <a:ea typeface="华文楷体" pitchFamily="2" charset="-122"/>
              </a:endParaRPr>
            </a:p>
            <a:p>
              <a:pPr algn="ctr">
                <a:spcBef>
                  <a:spcPts val="400"/>
                </a:spcBef>
                <a:spcAft>
                  <a:spcPts val="200"/>
                </a:spcAft>
              </a:pPr>
              <a:r>
                <a:rPr lang="zh-CN" altLang="en-US" sz="1600" b="1" smtClean="0">
                  <a:solidFill>
                    <a:srgbClr val="FFFFFF"/>
                  </a:solidFill>
                  <a:ea typeface="华文楷体" pitchFamily="2" charset="-122"/>
                </a:rPr>
                <a:t>人才是核心竞争力</a:t>
              </a:r>
              <a:endParaRPr lang="en-US" altLang="zh-CN" sz="1600" b="1" smtClean="0">
                <a:solidFill>
                  <a:srgbClr val="FFFFFF"/>
                </a:solidFill>
                <a:ea typeface="华文楷体" pitchFamily="2" charset="-122"/>
              </a:endParaRPr>
            </a:p>
          </p:txBody>
        </p:sp>
        <p:sp>
          <p:nvSpPr>
            <p:cNvPr id="25" name="矩形 11"/>
            <p:cNvSpPr/>
            <p:nvPr/>
          </p:nvSpPr>
          <p:spPr>
            <a:xfrm>
              <a:off x="457200" y="3676245"/>
              <a:ext cx="674370" cy="1080000"/>
            </a:xfrm>
            <a:prstGeom prst="rect">
              <a:avLst/>
            </a:prstGeom>
            <a:solidFill>
              <a:schemeClr val="bg1">
                <a:lumMod val="40000"/>
                <a:lumOff val="60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sz="1600" b="1">
                  <a:solidFill>
                    <a:srgbClr val="000000"/>
                  </a:solidFill>
                  <a:ea typeface="华文楷体" pitchFamily="2" charset="-122"/>
                </a:rPr>
                <a:t>3</a:t>
              </a:r>
            </a:p>
          </p:txBody>
        </p:sp>
        <p:sp>
          <p:nvSpPr>
            <p:cNvPr id="26" name="矩形 12"/>
            <p:cNvSpPr/>
            <p:nvPr/>
          </p:nvSpPr>
          <p:spPr>
            <a:xfrm>
              <a:off x="1229544" y="3676245"/>
              <a:ext cx="1760220" cy="1080000"/>
            </a:xfrm>
            <a:prstGeom prst="rect">
              <a:avLst/>
            </a:prstGeom>
            <a:solidFill>
              <a:srgbClr val="336699"/>
            </a:solid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0" tIns="0" rIns="0" bIns="0"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spcBef>
                  <a:spcPts val="400"/>
                </a:spcBef>
                <a:spcAft>
                  <a:spcPts val="200"/>
                </a:spcAft>
              </a:pPr>
              <a:r>
                <a:rPr lang="zh-CN" altLang="en-US" sz="1600" b="1" smtClean="0">
                  <a:solidFill>
                    <a:srgbClr val="FFFFFF"/>
                  </a:solidFill>
                  <a:ea typeface="华文楷体" pitchFamily="2" charset="-122"/>
                </a:rPr>
                <a:t>中长期激励</a:t>
              </a:r>
              <a:endParaRPr lang="en-US" altLang="zh-CN" sz="1600" b="1" smtClean="0">
                <a:solidFill>
                  <a:srgbClr val="FFFFFF"/>
                </a:solidFill>
                <a:ea typeface="华文楷体" pitchFamily="2" charset="-122"/>
              </a:endParaRPr>
            </a:p>
            <a:p>
              <a:pPr algn="ctr">
                <a:spcBef>
                  <a:spcPts val="400"/>
                </a:spcBef>
                <a:spcAft>
                  <a:spcPts val="200"/>
                </a:spcAft>
              </a:pPr>
              <a:r>
                <a:rPr lang="zh-CN" altLang="en-US" sz="1600" b="1" smtClean="0">
                  <a:solidFill>
                    <a:srgbClr val="FFFFFF"/>
                  </a:solidFill>
                  <a:ea typeface="华文楷体" pitchFamily="2" charset="-122"/>
                </a:rPr>
                <a:t>为行业领先企业长期实践</a:t>
              </a:r>
              <a:endParaRPr lang="en-US" altLang="zh-CN" sz="1600" b="1" smtClean="0">
                <a:solidFill>
                  <a:srgbClr val="FFFFFF"/>
                </a:solidFill>
                <a:ea typeface="华文楷体" pitchFamily="2" charset="-122"/>
              </a:endParaRPr>
            </a:p>
          </p:txBody>
        </p:sp>
        <p:sp>
          <p:nvSpPr>
            <p:cNvPr id="27" name="矩形 13"/>
            <p:cNvSpPr/>
            <p:nvPr/>
          </p:nvSpPr>
          <p:spPr>
            <a:xfrm>
              <a:off x="3097530" y="3676245"/>
              <a:ext cx="5589270" cy="1080000"/>
            </a:xfrm>
            <a:prstGeom prst="rect">
              <a:avLst/>
            </a:prstGeom>
            <a:noFill/>
            <a:ln>
              <a:solidFill>
                <a:schemeClr val="bg1"/>
              </a:solidFill>
            </a:ln>
          </p:spPr>
          <p:txBody>
            <a:bodyPr vert="horz" wrap="square" lIns="0" tIns="0" rIns="0" bIns="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1463" indent="-184150" fontAlgn="ctr">
                <a:spcBef>
                  <a:spcPts val="600"/>
                </a:spcBef>
                <a:buClr>
                  <a:schemeClr val="bg1"/>
                </a:buClr>
                <a:buSzPct val="75000"/>
                <a:buFontTx/>
                <a:buChar char="►"/>
              </a:pPr>
              <a:endParaRPr lang="en-US" altLang="zh-CN" sz="1400">
                <a:solidFill>
                  <a:srgbClr val="000000"/>
                </a:solidFill>
                <a:ea typeface="华文楷体" pitchFamily="2" charset="-122"/>
              </a:endParaRPr>
            </a:p>
          </p:txBody>
        </p:sp>
      </p:grpSp>
      <p:sp>
        <p:nvSpPr>
          <p:cNvPr id="28" name="矩形 13"/>
          <p:cNvSpPr/>
          <p:nvPr/>
        </p:nvSpPr>
        <p:spPr>
          <a:xfrm>
            <a:off x="3001994" y="4600512"/>
            <a:ext cx="5684806" cy="1031051"/>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1463" lvl="0" indent="-184150" fontAlgn="ctr">
              <a:spcBef>
                <a:spcPts val="600"/>
              </a:spcBef>
              <a:buClr>
                <a:srgbClr val="808080"/>
              </a:buClr>
              <a:buSzPct val="75000"/>
              <a:buFontTx/>
              <a:buChar char="►"/>
            </a:pPr>
            <a:r>
              <a:rPr lang="zh-CN" altLang="en-US" sz="1400" smtClean="0">
                <a:solidFill>
                  <a:srgbClr val="000000"/>
                </a:solidFill>
                <a:ea typeface="华文楷体" pitchFamily="2" charset="-122"/>
              </a:rPr>
              <a:t>海缆行业巨头</a:t>
            </a:r>
            <a:r>
              <a:rPr lang="en-US" altLang="zh-CN" sz="1400" smtClean="0">
                <a:solidFill>
                  <a:srgbClr val="000000"/>
                </a:solidFill>
                <a:ea typeface="华文楷体" pitchFamily="2" charset="-122"/>
              </a:rPr>
              <a:t>Tyco</a:t>
            </a:r>
            <a:r>
              <a:rPr lang="zh-CN" altLang="en-US" sz="1400" smtClean="0">
                <a:solidFill>
                  <a:srgbClr val="000000"/>
                </a:solidFill>
                <a:ea typeface="华文楷体" pitchFamily="2" charset="-122"/>
              </a:rPr>
              <a:t>和</a:t>
            </a:r>
            <a:r>
              <a:rPr lang="en-US" altLang="zh-CN" sz="1400" smtClean="0">
                <a:solidFill>
                  <a:srgbClr val="000000"/>
                </a:solidFill>
                <a:ea typeface="华文楷体" pitchFamily="2" charset="-122"/>
              </a:rPr>
              <a:t>Alcatel-Lucent</a:t>
            </a:r>
            <a:r>
              <a:rPr lang="zh-CN" altLang="en-US" sz="1400" smtClean="0">
                <a:solidFill>
                  <a:srgbClr val="000000"/>
                </a:solidFill>
                <a:ea typeface="华文楷体" pitchFamily="2" charset="-122"/>
              </a:rPr>
              <a:t>均有近</a:t>
            </a:r>
            <a:r>
              <a:rPr lang="en-US" altLang="zh-CN" sz="1400" smtClean="0">
                <a:solidFill>
                  <a:srgbClr val="000000"/>
                </a:solidFill>
                <a:ea typeface="华文楷体" pitchFamily="2" charset="-122"/>
              </a:rPr>
              <a:t>20</a:t>
            </a:r>
            <a:r>
              <a:rPr lang="zh-CN" altLang="en-US" sz="1400" smtClean="0">
                <a:solidFill>
                  <a:srgbClr val="000000"/>
                </a:solidFill>
                <a:ea typeface="华文楷体" pitchFamily="2" charset="-122"/>
              </a:rPr>
              <a:t>年的中长期激励实践经验，通过股权、现金等多种工具的组合实现核心人才激励</a:t>
            </a:r>
            <a:endParaRPr lang="en-US" altLang="zh-CN" sz="1400" smtClean="0">
              <a:solidFill>
                <a:srgbClr val="000000"/>
              </a:solidFill>
              <a:ea typeface="华文楷体" pitchFamily="2" charset="-122"/>
            </a:endParaRPr>
          </a:p>
          <a:p>
            <a:pPr marL="271463" lvl="0" indent="-184150" fontAlgn="ctr">
              <a:spcBef>
                <a:spcPts val="600"/>
              </a:spcBef>
              <a:buClr>
                <a:srgbClr val="808080"/>
              </a:buClr>
              <a:buSzPct val="75000"/>
              <a:buFontTx/>
              <a:buChar char="►"/>
            </a:pPr>
            <a:r>
              <a:rPr lang="zh-CN" altLang="en-US" sz="1400" smtClean="0">
                <a:solidFill>
                  <a:srgbClr val="000000"/>
                </a:solidFill>
                <a:ea typeface="华文楷体" pitchFamily="2" charset="-122"/>
              </a:rPr>
              <a:t>互联网行业中长期激励，尤其是股权激励，为行业企业普遍实践，也是创业期及快速发展的互联网企业吸引高端人才的杀手锏</a:t>
            </a:r>
            <a:endParaRPr lang="en-US" altLang="zh-CN" sz="1400">
              <a:solidFill>
                <a:srgbClr val="000000"/>
              </a:solidFill>
              <a:ea typeface="华文楷体" pitchFamily="2" charset="-122"/>
            </a:endParaRPr>
          </a:p>
        </p:txBody>
      </p:sp>
      <p:sp>
        <p:nvSpPr>
          <p:cNvPr id="29" name="矩形 13"/>
          <p:cNvSpPr/>
          <p:nvPr/>
        </p:nvSpPr>
        <p:spPr>
          <a:xfrm>
            <a:off x="3097530" y="1338640"/>
            <a:ext cx="5589270" cy="1423795"/>
          </a:xfrm>
          <a:prstGeom prst="rect">
            <a:avLst/>
          </a:prstGeom>
          <a:noFill/>
          <a:ln>
            <a:solidFill>
              <a:schemeClr val="bg1"/>
            </a:solidFill>
          </a:ln>
        </p:spPr>
        <p:txBody>
          <a:bodyPr vert="horz" wrap="square" lIns="0" tIns="0" rIns="0" bIns="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1463" indent="-184150" fontAlgn="ctr">
              <a:spcBef>
                <a:spcPts val="600"/>
              </a:spcBef>
              <a:buClr>
                <a:schemeClr val="bg1"/>
              </a:buClr>
              <a:buSzPct val="75000"/>
              <a:buFontTx/>
              <a:buChar char="►"/>
            </a:pPr>
            <a:r>
              <a:rPr lang="zh-CN" altLang="en-US" sz="1400" smtClean="0">
                <a:solidFill>
                  <a:srgbClr val="000000"/>
                </a:solidFill>
                <a:ea typeface="华文楷体" pitchFamily="2" charset="-122"/>
              </a:rPr>
              <a:t>董事会对华为海洋的未来业务计划提出了新的要求，制定了极富挑战性的业务目标，而与战略目标紧密挂钩的有效的员工中长期激励计划则成为公司有效实现战略目标，导向冲锋、牵引成功的关键要素之一</a:t>
            </a:r>
            <a:endParaRPr lang="en-US" altLang="zh-CN" sz="1400">
              <a:solidFill>
                <a:srgbClr val="000000"/>
              </a:solidFill>
              <a:ea typeface="华文楷体" pitchFamily="2" charset="-122"/>
            </a:endParaRPr>
          </a:p>
        </p:txBody>
      </p:sp>
    </p:spTree>
    <p:extLst>
      <p:ext uri="{BB962C8B-B14F-4D97-AF65-F5344CB8AC3E}">
        <p14:creationId xmlns:p14="http://schemas.microsoft.com/office/powerpoint/2010/main" val="688566117"/>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方案设计的基本原则</a:t>
            </a:r>
            <a:endParaRPr lang="zh-CN" altLang="en-US"/>
          </a:p>
        </p:txBody>
      </p:sp>
      <p:sp>
        <p:nvSpPr>
          <p:cNvPr id="9" name="Rectangle 8"/>
          <p:cNvSpPr/>
          <p:nvPr/>
        </p:nvSpPr>
        <p:spPr>
          <a:xfrm>
            <a:off x="-1" y="3701"/>
            <a:ext cx="1817915" cy="282738"/>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zh-CN" altLang="en-US" sz="1200" b="1" smtClean="0">
                <a:solidFill>
                  <a:schemeClr val="tx2"/>
                </a:solidFill>
                <a:ea typeface="华文楷体" pitchFamily="2" charset="-122"/>
              </a:rPr>
              <a:t>序：设计原则</a:t>
            </a:r>
            <a:endParaRPr lang="en-US" altLang="zh-CN" sz="1200" b="1">
              <a:solidFill>
                <a:schemeClr val="tx2"/>
              </a:solidFill>
              <a:ea typeface="华文楷体" pitchFamily="2" charset="-122"/>
            </a:endParaRPr>
          </a:p>
        </p:txBody>
      </p:sp>
      <p:sp>
        <p:nvSpPr>
          <p:cNvPr id="16" name="Rectangle 15"/>
          <p:cNvSpPr/>
          <p:nvPr/>
        </p:nvSpPr>
        <p:spPr>
          <a:xfrm>
            <a:off x="598714" y="3112529"/>
            <a:ext cx="1992086" cy="1045029"/>
          </a:xfrm>
          <a:prstGeom prst="rect">
            <a:avLst/>
          </a:prstGeom>
          <a:solidFill>
            <a:srgbClr val="002060"/>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zh-CN" altLang="en-US" b="1" smtClean="0">
                <a:solidFill>
                  <a:schemeClr val="tx2"/>
                </a:solidFill>
                <a:latin typeface="华文楷体" pitchFamily="2" charset="-122"/>
                <a:ea typeface="华文楷体" pitchFamily="2" charset="-122"/>
              </a:rPr>
              <a:t>激励保留</a:t>
            </a:r>
            <a:endParaRPr lang="en-US" altLang="zh-CN" b="1" smtClean="0">
              <a:solidFill>
                <a:schemeClr val="tx2"/>
              </a:solidFill>
              <a:latin typeface="华文楷体" pitchFamily="2" charset="-122"/>
              <a:ea typeface="华文楷体" pitchFamily="2" charset="-122"/>
            </a:endParaRPr>
          </a:p>
          <a:p>
            <a:pPr algn="ctr"/>
            <a:r>
              <a:rPr lang="zh-CN" altLang="en-US" b="1" smtClean="0">
                <a:solidFill>
                  <a:schemeClr val="tx2"/>
                </a:solidFill>
                <a:latin typeface="华文楷体" pitchFamily="2" charset="-122"/>
                <a:ea typeface="华文楷体" pitchFamily="2" charset="-122"/>
              </a:rPr>
              <a:t>骨干员工</a:t>
            </a:r>
            <a:endParaRPr lang="en-US" altLang="zh-CN" b="1" smtClean="0">
              <a:solidFill>
                <a:schemeClr val="tx2"/>
              </a:solidFill>
              <a:latin typeface="华文楷体" pitchFamily="2" charset="-122"/>
              <a:ea typeface="华文楷体" pitchFamily="2" charset="-122"/>
            </a:endParaRPr>
          </a:p>
        </p:txBody>
      </p:sp>
      <p:sp>
        <p:nvSpPr>
          <p:cNvPr id="17" name="Rectangle 16"/>
          <p:cNvSpPr/>
          <p:nvPr/>
        </p:nvSpPr>
        <p:spPr>
          <a:xfrm>
            <a:off x="598714" y="4631085"/>
            <a:ext cx="1992086" cy="1045029"/>
          </a:xfrm>
          <a:prstGeom prst="rect">
            <a:avLst/>
          </a:prstGeom>
          <a:solidFill>
            <a:srgbClr val="002060"/>
          </a:solidFill>
          <a:ln w="952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zh-CN" altLang="en-US" b="1" smtClean="0">
                <a:solidFill>
                  <a:schemeClr val="tx2"/>
                </a:solidFill>
                <a:latin typeface="华文楷体" pitchFamily="2" charset="-122"/>
                <a:ea typeface="华文楷体" pitchFamily="2" charset="-122"/>
              </a:rPr>
              <a:t>方案设计</a:t>
            </a:r>
            <a:endParaRPr lang="en-US" altLang="zh-CN" b="1" smtClean="0">
              <a:solidFill>
                <a:schemeClr val="tx2"/>
              </a:solidFill>
              <a:latin typeface="华文楷体" pitchFamily="2" charset="-122"/>
              <a:ea typeface="华文楷体" pitchFamily="2" charset="-122"/>
            </a:endParaRPr>
          </a:p>
          <a:p>
            <a:pPr algn="ctr"/>
            <a:r>
              <a:rPr lang="zh-CN" altLang="en-US" b="1">
                <a:solidFill>
                  <a:schemeClr val="tx2"/>
                </a:solidFill>
                <a:latin typeface="华文楷体" pitchFamily="2" charset="-122"/>
                <a:ea typeface="华文楷体" pitchFamily="2" charset="-122"/>
              </a:rPr>
              <a:t>简单</a:t>
            </a:r>
            <a:r>
              <a:rPr lang="zh-CN" altLang="en-US" b="1" smtClean="0">
                <a:solidFill>
                  <a:schemeClr val="tx2"/>
                </a:solidFill>
                <a:latin typeface="华文楷体" pitchFamily="2" charset="-122"/>
                <a:ea typeface="华文楷体" pitchFamily="2" charset="-122"/>
              </a:rPr>
              <a:t>有效</a:t>
            </a:r>
            <a:endParaRPr lang="zh-CN" altLang="en-US" b="1">
              <a:solidFill>
                <a:schemeClr val="tx2"/>
              </a:solidFill>
              <a:latin typeface="华文楷体" pitchFamily="2" charset="-122"/>
              <a:ea typeface="华文楷体" pitchFamily="2" charset="-122"/>
            </a:endParaRPr>
          </a:p>
        </p:txBody>
      </p:sp>
      <p:sp>
        <p:nvSpPr>
          <p:cNvPr id="18" name="Rectangle 17"/>
          <p:cNvSpPr/>
          <p:nvPr/>
        </p:nvSpPr>
        <p:spPr>
          <a:xfrm>
            <a:off x="593680" y="1549437"/>
            <a:ext cx="1992086" cy="1045029"/>
          </a:xfrm>
          <a:prstGeom prst="rect">
            <a:avLst/>
          </a:prstGeom>
          <a:solidFill>
            <a:srgbClr val="002060"/>
          </a:solidFill>
          <a:ln w="952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zh-CN" altLang="en-US" b="1" smtClean="0">
                <a:solidFill>
                  <a:schemeClr val="tx2"/>
                </a:solidFill>
                <a:latin typeface="华文楷体" pitchFamily="2" charset="-122"/>
                <a:ea typeface="华文楷体" pitchFamily="2" charset="-122"/>
              </a:rPr>
              <a:t>鼓励冲锋</a:t>
            </a:r>
            <a:endParaRPr lang="en-US" altLang="zh-CN" b="1" smtClean="0">
              <a:solidFill>
                <a:schemeClr val="tx2"/>
              </a:solidFill>
              <a:latin typeface="华文楷体" pitchFamily="2" charset="-122"/>
              <a:ea typeface="华文楷体" pitchFamily="2" charset="-122"/>
            </a:endParaRPr>
          </a:p>
          <a:p>
            <a:pPr algn="ctr"/>
            <a:r>
              <a:rPr lang="zh-CN" altLang="en-US" b="1" smtClean="0">
                <a:solidFill>
                  <a:schemeClr val="tx2"/>
                </a:solidFill>
                <a:latin typeface="华文楷体" pitchFamily="2" charset="-122"/>
                <a:ea typeface="华文楷体" pitchFamily="2" charset="-122"/>
              </a:rPr>
              <a:t>分享成功</a:t>
            </a:r>
            <a:endParaRPr lang="zh-CN" altLang="en-US" b="1">
              <a:solidFill>
                <a:schemeClr val="tx2"/>
              </a:solidFill>
              <a:latin typeface="华文楷体" pitchFamily="2" charset="-122"/>
              <a:ea typeface="华文楷体" pitchFamily="2" charset="-122"/>
            </a:endParaRPr>
          </a:p>
        </p:txBody>
      </p:sp>
      <p:sp>
        <p:nvSpPr>
          <p:cNvPr id="19" name="Rectangle 18"/>
          <p:cNvSpPr/>
          <p:nvPr/>
        </p:nvSpPr>
        <p:spPr>
          <a:xfrm>
            <a:off x="2862943" y="3112529"/>
            <a:ext cx="5823857" cy="1045029"/>
          </a:xfrm>
          <a:prstGeom prst="rect">
            <a:avLst/>
          </a:prstGeom>
          <a:solidFill>
            <a:schemeClr val="bg1">
              <a:lumMod val="20000"/>
              <a:lumOff val="80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marL="285750" indent="-285750">
              <a:buClr>
                <a:schemeClr val="bg1">
                  <a:lumMod val="50000"/>
                </a:schemeClr>
              </a:buClr>
              <a:buSzPct val="75000"/>
              <a:buFont typeface="Arial" pitchFamily="34" charset="0"/>
              <a:buChar char="►"/>
            </a:pPr>
            <a:r>
              <a:rPr lang="zh-CN" altLang="en-US" sz="1600">
                <a:solidFill>
                  <a:schemeClr val="tx1"/>
                </a:solidFill>
                <a:latin typeface="+mj-lt"/>
                <a:ea typeface="华文楷体" pitchFamily="2" charset="-122"/>
              </a:rPr>
              <a:t>对骨干员工体现足够的激励力度</a:t>
            </a:r>
            <a:r>
              <a:rPr lang="zh-CN" altLang="en-US" sz="1600" smtClean="0">
                <a:solidFill>
                  <a:schemeClr val="tx1"/>
                </a:solidFill>
                <a:latin typeface="+mj-lt"/>
                <a:ea typeface="华文楷体" pitchFamily="2" charset="-122"/>
              </a:rPr>
              <a:t>，</a:t>
            </a:r>
            <a:r>
              <a:rPr lang="zh-CN" altLang="en-US" sz="1600">
                <a:solidFill>
                  <a:schemeClr val="tx1"/>
                </a:solidFill>
                <a:latin typeface="+mj-lt"/>
                <a:ea typeface="华文楷体" pitchFamily="2" charset="-122"/>
              </a:rPr>
              <a:t>体现行业内有一定市场竞争力的激励</a:t>
            </a:r>
            <a:r>
              <a:rPr lang="zh-CN" altLang="en-US" sz="1600" smtClean="0">
                <a:solidFill>
                  <a:schemeClr val="tx1"/>
                </a:solidFill>
                <a:latin typeface="+mj-lt"/>
                <a:ea typeface="华文楷体" pitchFamily="2" charset="-122"/>
              </a:rPr>
              <a:t>水平，“</a:t>
            </a:r>
            <a:r>
              <a:rPr lang="zh-CN" altLang="en-US" sz="1600">
                <a:solidFill>
                  <a:schemeClr val="tx1"/>
                </a:solidFill>
                <a:latin typeface="+mj-lt"/>
                <a:ea typeface="华文楷体" pitchFamily="2" charset="-122"/>
              </a:rPr>
              <a:t>不让雷锋吃亏</a:t>
            </a:r>
            <a:r>
              <a:rPr lang="zh-CN" altLang="en-US" sz="1600" smtClean="0">
                <a:solidFill>
                  <a:schemeClr val="tx1"/>
                </a:solidFill>
                <a:latin typeface="+mj-lt"/>
                <a:ea typeface="华文楷体" pitchFamily="2" charset="-122"/>
              </a:rPr>
              <a:t>”，“一切为了胜利”</a:t>
            </a:r>
            <a:endParaRPr lang="en-US" altLang="zh-CN" sz="1600">
              <a:solidFill>
                <a:schemeClr val="tx1"/>
              </a:solidFill>
              <a:latin typeface="+mj-lt"/>
              <a:ea typeface="华文楷体" pitchFamily="2" charset="-122"/>
            </a:endParaRPr>
          </a:p>
          <a:p>
            <a:pPr marL="285750" indent="-285750">
              <a:buClr>
                <a:schemeClr val="bg1">
                  <a:lumMod val="50000"/>
                </a:schemeClr>
              </a:buClr>
              <a:buSzPct val="75000"/>
              <a:buFont typeface="Arial" pitchFamily="34" charset="0"/>
              <a:buChar char="►"/>
            </a:pPr>
            <a:r>
              <a:rPr lang="zh-CN" altLang="en-US" sz="1600" smtClean="0">
                <a:solidFill>
                  <a:schemeClr val="tx1"/>
                </a:solidFill>
                <a:latin typeface="+mj-lt"/>
                <a:ea typeface="华文楷体" pitchFamily="2" charset="-122"/>
              </a:rPr>
              <a:t>通过计划设计实现有效员工保留，实现持续激励</a:t>
            </a:r>
            <a:endParaRPr lang="zh-CN" altLang="en-US" sz="1600">
              <a:solidFill>
                <a:schemeClr val="tx1"/>
              </a:solidFill>
              <a:latin typeface="+mj-lt"/>
              <a:ea typeface="华文楷体" pitchFamily="2" charset="-122"/>
            </a:endParaRPr>
          </a:p>
        </p:txBody>
      </p:sp>
      <p:sp>
        <p:nvSpPr>
          <p:cNvPr id="20" name="Rectangle 19"/>
          <p:cNvSpPr/>
          <p:nvPr/>
        </p:nvSpPr>
        <p:spPr>
          <a:xfrm>
            <a:off x="2862943" y="4652215"/>
            <a:ext cx="5823857" cy="1045029"/>
          </a:xfrm>
          <a:prstGeom prst="rect">
            <a:avLst/>
          </a:prstGeom>
          <a:solidFill>
            <a:schemeClr val="bg1">
              <a:lumMod val="20000"/>
              <a:lumOff val="80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marL="285750" indent="-285750">
              <a:buClr>
                <a:schemeClr val="bg1">
                  <a:lumMod val="50000"/>
                </a:schemeClr>
              </a:buClr>
              <a:buSzPct val="75000"/>
              <a:buFont typeface="Arial" pitchFamily="34" charset="0"/>
              <a:buChar char="►"/>
            </a:pPr>
            <a:r>
              <a:rPr lang="zh-CN" altLang="en-US" sz="1600" smtClean="0">
                <a:solidFill>
                  <a:schemeClr val="tx1"/>
                </a:solidFill>
                <a:latin typeface="+mj-lt"/>
                <a:ea typeface="华文楷体" pitchFamily="2" charset="-122"/>
              </a:rPr>
              <a:t>方案设计简单清晰且易于操作，“能够与员工便利沟通”</a:t>
            </a:r>
            <a:endParaRPr lang="en-US" altLang="zh-CN" sz="1600" smtClean="0">
              <a:solidFill>
                <a:schemeClr val="tx1"/>
              </a:solidFill>
              <a:latin typeface="+mj-lt"/>
              <a:ea typeface="华文楷体" pitchFamily="2" charset="-122"/>
            </a:endParaRPr>
          </a:p>
          <a:p>
            <a:pPr marL="285750" indent="-285750">
              <a:buClr>
                <a:schemeClr val="bg1">
                  <a:lumMod val="50000"/>
                </a:schemeClr>
              </a:buClr>
              <a:buSzPct val="75000"/>
              <a:buFont typeface="Arial" pitchFamily="34" charset="0"/>
              <a:buChar char="►"/>
            </a:pPr>
            <a:r>
              <a:rPr lang="zh-CN" altLang="en-US" sz="1600" smtClean="0">
                <a:solidFill>
                  <a:schemeClr val="tx1"/>
                </a:solidFill>
                <a:latin typeface="+mj-lt"/>
                <a:ea typeface="华文楷体" pitchFamily="2" charset="-122"/>
              </a:rPr>
              <a:t>以达成吸引、激励及保留效果为目标</a:t>
            </a:r>
            <a:endParaRPr lang="zh-CN" altLang="en-US" sz="1600">
              <a:solidFill>
                <a:schemeClr val="tx1"/>
              </a:solidFill>
              <a:latin typeface="+mj-lt"/>
              <a:ea typeface="华文楷体" pitchFamily="2" charset="-122"/>
            </a:endParaRPr>
          </a:p>
        </p:txBody>
      </p:sp>
      <p:sp>
        <p:nvSpPr>
          <p:cNvPr id="21" name="Rectangle 20"/>
          <p:cNvSpPr/>
          <p:nvPr/>
        </p:nvSpPr>
        <p:spPr>
          <a:xfrm>
            <a:off x="2857909" y="1560323"/>
            <a:ext cx="5823857" cy="1045029"/>
          </a:xfrm>
          <a:prstGeom prst="rect">
            <a:avLst/>
          </a:prstGeom>
          <a:solidFill>
            <a:schemeClr val="bg1">
              <a:lumMod val="20000"/>
              <a:lumOff val="80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marL="285750" indent="-285750">
              <a:buClr>
                <a:schemeClr val="bg1">
                  <a:lumMod val="50000"/>
                </a:schemeClr>
              </a:buClr>
              <a:buSzPct val="75000"/>
              <a:buFont typeface="Arial" pitchFamily="34" charset="0"/>
              <a:buChar char="►"/>
            </a:pPr>
            <a:r>
              <a:rPr lang="zh-CN" altLang="en-US" sz="1600" smtClean="0">
                <a:solidFill>
                  <a:schemeClr val="tx1"/>
                </a:solidFill>
                <a:latin typeface="+mj-lt"/>
                <a:ea typeface="华文楷体" pitchFamily="2" charset="-122"/>
              </a:rPr>
              <a:t>聚焦企业未来发展核心目标，</a:t>
            </a:r>
            <a:r>
              <a:rPr lang="zh-CN" altLang="en-US" sz="1600">
                <a:solidFill>
                  <a:schemeClr val="tx1"/>
                </a:solidFill>
                <a:latin typeface="+mj-lt"/>
                <a:ea typeface="华文楷体" pitchFamily="2" charset="-122"/>
              </a:rPr>
              <a:t>体现华为海洋业</a:t>
            </a:r>
            <a:r>
              <a:rPr lang="zh-CN" altLang="en-US" sz="1600" smtClean="0">
                <a:solidFill>
                  <a:schemeClr val="tx1"/>
                </a:solidFill>
                <a:latin typeface="+mj-lt"/>
                <a:ea typeface="华文楷体" pitchFamily="2" charset="-122"/>
              </a:rPr>
              <a:t>务特点，激励</a:t>
            </a:r>
            <a:r>
              <a:rPr lang="zh-CN" altLang="en-US" sz="1600">
                <a:solidFill>
                  <a:schemeClr val="tx1"/>
                </a:solidFill>
                <a:latin typeface="+mj-lt"/>
                <a:ea typeface="华文楷体" pitchFamily="2" charset="-122"/>
              </a:rPr>
              <a:t>核心</a:t>
            </a:r>
            <a:r>
              <a:rPr lang="zh-CN" altLang="en-US" sz="1600" smtClean="0">
                <a:solidFill>
                  <a:schemeClr val="tx1"/>
                </a:solidFill>
                <a:latin typeface="+mj-lt"/>
                <a:ea typeface="华文楷体" pitchFamily="2" charset="-122"/>
              </a:rPr>
              <a:t>人才持续</a:t>
            </a:r>
            <a:r>
              <a:rPr lang="zh-CN" altLang="en-US" sz="1600">
                <a:solidFill>
                  <a:schemeClr val="tx1"/>
                </a:solidFill>
                <a:latin typeface="+mj-lt"/>
                <a:ea typeface="华文楷体" pitchFamily="2" charset="-122"/>
              </a:rPr>
              <a:t>提升业绩结果</a:t>
            </a:r>
            <a:r>
              <a:rPr lang="zh-CN" altLang="en-US" sz="1600" smtClean="0">
                <a:solidFill>
                  <a:schemeClr val="tx1"/>
                </a:solidFill>
                <a:latin typeface="+mj-lt"/>
                <a:ea typeface="华文楷体" pitchFamily="2" charset="-122"/>
              </a:rPr>
              <a:t>，鼓励冲锋，导向胜利，并与员工合理分享奋斗成果</a:t>
            </a:r>
            <a:endParaRPr lang="zh-CN" altLang="en-US" sz="1600">
              <a:solidFill>
                <a:schemeClr val="tx1"/>
              </a:solidFill>
              <a:latin typeface="+mj-lt"/>
              <a:ea typeface="华文楷体" pitchFamily="2" charset="-122"/>
            </a:endParaRPr>
          </a:p>
        </p:txBody>
      </p:sp>
    </p:spTree>
    <p:extLst>
      <p:ext uri="{BB962C8B-B14F-4D97-AF65-F5344CB8AC3E}">
        <p14:creationId xmlns:p14="http://schemas.microsoft.com/office/powerpoint/2010/main" val="1367295316"/>
      </p:ext>
    </p:ext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482" name="Title 1"/>
          <p:cNvSpPr>
            <a:spLocks noGrp="1"/>
          </p:cNvSpPr>
          <p:nvPr>
            <p:ph type="title"/>
          </p:nvPr>
        </p:nvSpPr>
        <p:spPr>
          <a:xfrm>
            <a:off x="458007" y="167844"/>
            <a:ext cx="8229601" cy="860425"/>
          </a:xfrm>
        </p:spPr>
        <p:txBody>
          <a:bodyPr vert="horz" lIns="0" tIns="0" rIns="0" bIns="0" rtlCol="0" anchor="ctr" anchorCtr="0">
            <a:noAutofit/>
          </a:bodyPr>
          <a:lstStyle/>
          <a:p>
            <a:r>
              <a:rPr lang="zh-CN"/>
              <a:t>建议以</a:t>
            </a:r>
            <a:r>
              <a:rPr lang="zh-CN" altLang="en-US"/>
              <a:t>聚焦阶段性业绩目标达成</a:t>
            </a:r>
            <a:r>
              <a:rPr lang="zh-CN"/>
              <a:t>、注重增量价值分享的“业绩</a:t>
            </a:r>
            <a:r>
              <a:rPr lang="zh-CN" altLang="en-US"/>
              <a:t>单元</a:t>
            </a:r>
            <a:r>
              <a:rPr lang="zh-CN"/>
              <a:t>” 为长期激励工具</a:t>
            </a:r>
            <a:endParaRPr lang="en-US"/>
          </a:p>
        </p:txBody>
      </p:sp>
      <p:sp>
        <p:nvSpPr>
          <p:cNvPr id="54" name="Rounded Rectangle 53"/>
          <p:cNvSpPr/>
          <p:nvPr/>
        </p:nvSpPr>
        <p:spPr>
          <a:xfrm>
            <a:off x="4028521" y="1295400"/>
            <a:ext cx="1664305" cy="355600"/>
          </a:xfrm>
          <a:prstGeom prst="roundRect">
            <a:avLst/>
          </a:prstGeom>
          <a:solidFill>
            <a:srgbClr val="002060"/>
          </a:solidFill>
          <a:ln w="25400" cap="flat" cmpd="sng" algn="ctr">
            <a:noFill/>
            <a:prstDash val="solid"/>
          </a:ln>
          <a:effec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00135" eaLnBrk="1" fontAlgn="auto" hangingPunct="1">
              <a:spcBef>
                <a:spcPct val="0"/>
              </a:spcBef>
              <a:spcAft>
                <a:spcPct val="0"/>
              </a:spcAft>
              <a:defRPr/>
            </a:pPr>
            <a:r>
              <a:rPr lang="zh-CN" altLang="en-US" sz="1772" b="1" kern="0">
                <a:solidFill>
                  <a:srgbClr val="FFFFFF"/>
                </a:solidFill>
                <a:latin typeface="华文楷体" pitchFamily="2" charset="-122"/>
                <a:ea typeface="华文楷体" pitchFamily="2" charset="-122"/>
              </a:rPr>
              <a:t>开始</a:t>
            </a:r>
            <a:endParaRPr lang="en-US" sz="1772" b="1" kern="0">
              <a:solidFill>
                <a:srgbClr val="FFFFFF"/>
              </a:solidFill>
              <a:latin typeface="华文楷体" pitchFamily="2" charset="-122"/>
              <a:ea typeface="华文楷体" pitchFamily="2" charset="-122"/>
            </a:endParaRPr>
          </a:p>
        </p:txBody>
      </p:sp>
      <p:cxnSp>
        <p:nvCxnSpPr>
          <p:cNvPr id="20484" name="直接箭头连接符 64"/>
          <p:cNvCxnSpPr>
            <a:cxnSpLocks noChangeShapeType="1"/>
          </p:cNvCxnSpPr>
          <p:nvPr/>
        </p:nvCxnSpPr>
        <p:spPr bwMode="auto">
          <a:xfrm>
            <a:off x="124178" y="2043113"/>
            <a:ext cx="1869117" cy="0"/>
          </a:xfrm>
          <a:prstGeom prst="straightConnector1">
            <a:avLst/>
          </a:prstGeom>
          <a:noFill/>
          <a:ln w="19050" algn="ctr">
            <a:solidFill>
              <a:srgbClr val="808080"/>
            </a:solidFill>
            <a:prstDash val="sysDash"/>
            <a:round/>
            <a:tailEnd type="triangle" w="med" len="med"/>
          </a:ln>
          <a:extLst>
            <a:ext uri="{909E8E84-426E-40DD-AFC4-6F175D3DCCD1}">
              <a14:hiddenFill xmlns:a14="http://schemas.microsoft.com/office/drawing/2010/main">
                <a:noFill/>
              </a14:hiddenFill>
            </a:ext>
          </a:extLst>
        </p:spPr>
      </p:cxnSp>
      <p:sp>
        <p:nvSpPr>
          <p:cNvPr id="56" name="Rounded Rectangle 55"/>
          <p:cNvSpPr/>
          <p:nvPr/>
        </p:nvSpPr>
        <p:spPr>
          <a:xfrm>
            <a:off x="2188432" y="2263776"/>
            <a:ext cx="2083606" cy="460375"/>
          </a:xfrm>
          <a:prstGeom prst="roundRect">
            <a:avLst/>
          </a:prstGeom>
          <a:solidFill>
            <a:srgbClr val="336699"/>
          </a:solidFill>
          <a:ln w="9525" algn="ctr">
            <a:noFill/>
            <a:miter lim="800000"/>
          </a:ln>
          <a:effec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5034" indent="-225034" algn="ctr">
              <a:defRPr/>
            </a:pPr>
            <a:r>
              <a:rPr lang="zh-CN" altLang="en-US" sz="1378" b="1" kern="0">
                <a:solidFill>
                  <a:srgbClr val="FFFFFF"/>
                </a:solidFill>
                <a:latin typeface="华文楷体" pitchFamily="2" charset="-122"/>
                <a:ea typeface="华文楷体" pitchFamily="2" charset="-122"/>
              </a:rPr>
              <a:t>股票期权</a:t>
            </a:r>
            <a:r>
              <a:rPr lang="en-US" altLang="zh-CN" sz="1378" b="1" kern="0">
                <a:solidFill>
                  <a:srgbClr val="FFFFFF"/>
                </a:solidFill>
                <a:latin typeface="华文楷体" pitchFamily="2" charset="-122"/>
                <a:ea typeface="华文楷体" pitchFamily="2" charset="-122"/>
              </a:rPr>
              <a:t>/</a:t>
            </a:r>
            <a:r>
              <a:rPr lang="zh-CN" altLang="en-US" sz="1378" b="1" kern="0">
                <a:solidFill>
                  <a:srgbClr val="FFFFFF"/>
                </a:solidFill>
                <a:latin typeface="华文楷体" pitchFamily="2" charset="-122"/>
                <a:ea typeface="华文楷体" pitchFamily="2" charset="-122"/>
              </a:rPr>
              <a:t>限制性股票</a:t>
            </a:r>
            <a:endParaRPr lang="en-US" sz="1378" b="1" kern="0">
              <a:solidFill>
                <a:srgbClr val="FFFFFF"/>
              </a:solidFill>
              <a:latin typeface="华文楷体" pitchFamily="2" charset="-122"/>
              <a:ea typeface="华文楷体" pitchFamily="2" charset="-122"/>
            </a:endParaRPr>
          </a:p>
        </p:txBody>
      </p:sp>
      <p:sp>
        <p:nvSpPr>
          <p:cNvPr id="57" name="Rounded Rectangle 56"/>
          <p:cNvSpPr/>
          <p:nvPr/>
        </p:nvSpPr>
        <p:spPr>
          <a:xfrm>
            <a:off x="5613804" y="2251076"/>
            <a:ext cx="2252939" cy="460375"/>
          </a:xfrm>
          <a:prstGeom prst="roundRect">
            <a:avLst/>
          </a:prstGeom>
          <a:solidFill>
            <a:srgbClr val="336699"/>
          </a:solidFill>
          <a:ln w="9525" algn="ctr">
            <a:noFill/>
            <a:miter lim="800000"/>
          </a:ln>
          <a:effectLst/>
        </p:spPr>
        <p:txBody>
          <a:bodyPr wrap="none" lIns="0" tIns="0" rIns="0" b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25034" indent="-225034" algn="ctr">
              <a:defRPr/>
            </a:pPr>
            <a:r>
              <a:rPr lang="zh-CN" altLang="en-US" sz="1378" b="1" kern="0">
                <a:solidFill>
                  <a:srgbClr val="FFFFFF"/>
                </a:solidFill>
                <a:latin typeface="华文楷体" pitchFamily="2" charset="-122"/>
                <a:ea typeface="华文楷体" pitchFamily="2" charset="-122"/>
              </a:rPr>
              <a:t>虚拟股权</a:t>
            </a:r>
            <a:r>
              <a:rPr lang="en-US" altLang="zh-CN" sz="1378" b="1" kern="0">
                <a:solidFill>
                  <a:srgbClr val="FFFFFF"/>
                </a:solidFill>
                <a:latin typeface="华文楷体" pitchFamily="2" charset="-122"/>
                <a:ea typeface="华文楷体" pitchFamily="2" charset="-122"/>
              </a:rPr>
              <a:t>/</a:t>
            </a:r>
            <a:br>
              <a:rPr lang="en-US" altLang="zh-CN" sz="1378" b="1" kern="0">
                <a:solidFill>
                  <a:srgbClr val="FFFFFF"/>
                </a:solidFill>
                <a:latin typeface="华文楷体" pitchFamily="2" charset="-122"/>
                <a:ea typeface="华文楷体" pitchFamily="2" charset="-122"/>
              </a:rPr>
            </a:br>
            <a:r>
              <a:rPr lang="zh-CN" altLang="en-US" sz="1378" b="1" kern="0">
                <a:solidFill>
                  <a:srgbClr val="FFFFFF"/>
                </a:solidFill>
                <a:latin typeface="华文楷体" pitchFamily="2" charset="-122"/>
                <a:ea typeface="华文楷体" pitchFamily="2" charset="-122"/>
              </a:rPr>
              <a:t>股票增值权等现金型工具</a:t>
            </a:r>
            <a:endParaRPr lang="en-US" sz="1378" b="1" kern="0">
              <a:solidFill>
                <a:srgbClr val="FFFFFF"/>
              </a:solidFill>
              <a:latin typeface="华文楷体" pitchFamily="2" charset="-122"/>
              <a:ea typeface="华文楷体" pitchFamily="2" charset="-122"/>
            </a:endParaRPr>
          </a:p>
        </p:txBody>
      </p:sp>
      <p:sp>
        <p:nvSpPr>
          <p:cNvPr id="58" name="Rectangle 57"/>
          <p:cNvSpPr/>
          <p:nvPr/>
        </p:nvSpPr>
        <p:spPr>
          <a:xfrm>
            <a:off x="79022" y="1327151"/>
            <a:ext cx="1914273" cy="3591432"/>
          </a:xfrm>
          <a:prstGeom prst="rect">
            <a:avLst/>
          </a:prstGeom>
        </p:spPr>
        <p:txBody>
          <a:bodyPr>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37551" indent="-337551">
              <a:lnSpc>
                <a:spcPct val="150000"/>
              </a:lnSpc>
              <a:buFont typeface="+mj-lt"/>
              <a:buAutoNum type="arabicPeriod"/>
              <a:defRPr/>
            </a:pPr>
            <a:r>
              <a:rPr lang="zh-CN" altLang="en-US" sz="1378" b="1">
                <a:solidFill>
                  <a:srgbClr val="000000"/>
                </a:solidFill>
                <a:latin typeface="Arial" pitchFamily="34" charset="0"/>
                <a:ea typeface="华文楷体" pitchFamily="2" charset="-122"/>
              </a:rPr>
              <a:t>是否一定给予实际股权？</a:t>
            </a:r>
            <a:endParaRPr lang="en-US" altLang="zh-CN" sz="1378" b="1">
              <a:solidFill>
                <a:srgbClr val="000000"/>
              </a:solidFill>
              <a:latin typeface="Arial" pitchFamily="34" charset="0"/>
              <a:ea typeface="华文楷体" pitchFamily="2" charset="-122"/>
            </a:endParaRPr>
          </a:p>
          <a:p>
            <a:pPr marL="337551" indent="-337551">
              <a:lnSpc>
                <a:spcPct val="150000"/>
              </a:lnSpc>
              <a:buFont typeface="+mj-lt"/>
              <a:buAutoNum type="arabicPeriod"/>
              <a:defRPr/>
            </a:pPr>
            <a:endParaRPr lang="en-US" sz="1378" b="1">
              <a:solidFill>
                <a:srgbClr val="000000"/>
              </a:solidFill>
              <a:latin typeface="Arial" pitchFamily="34" charset="0"/>
              <a:ea typeface="华文楷体" pitchFamily="2" charset="-122"/>
            </a:endParaRPr>
          </a:p>
          <a:p>
            <a:pPr marL="337551" indent="-337551">
              <a:lnSpc>
                <a:spcPct val="150000"/>
              </a:lnSpc>
              <a:buFont typeface="+mj-lt"/>
              <a:buAutoNum type="arabicPeriod"/>
              <a:defRPr/>
            </a:pPr>
            <a:endParaRPr lang="en-US" sz="1378" b="1">
              <a:solidFill>
                <a:srgbClr val="000000"/>
              </a:solidFill>
              <a:latin typeface="Arial" pitchFamily="34" charset="0"/>
              <a:ea typeface="华文楷体" pitchFamily="2" charset="-122"/>
            </a:endParaRPr>
          </a:p>
          <a:p>
            <a:pPr marL="337551" indent="-337551">
              <a:lnSpc>
                <a:spcPct val="150000"/>
              </a:lnSpc>
              <a:buFont typeface="+mj-lt"/>
              <a:buAutoNum type="arabicPeriod"/>
              <a:defRPr/>
            </a:pPr>
            <a:r>
              <a:rPr lang="zh-CN" altLang="en-US" sz="1378" b="1">
                <a:solidFill>
                  <a:srgbClr val="000000"/>
                </a:solidFill>
                <a:latin typeface="Arial" pitchFamily="34" charset="0"/>
                <a:ea typeface="华文楷体" pitchFamily="2" charset="-122"/>
              </a:rPr>
              <a:t>更关注增量分享，</a:t>
            </a:r>
            <a:br>
              <a:rPr lang="en-US" altLang="zh-CN" sz="1378" b="1">
                <a:solidFill>
                  <a:srgbClr val="000000"/>
                </a:solidFill>
                <a:latin typeface="Arial" pitchFamily="34" charset="0"/>
                <a:ea typeface="华文楷体" pitchFamily="2" charset="-122"/>
              </a:rPr>
            </a:br>
            <a:r>
              <a:rPr lang="zh-CN" altLang="en-US" sz="1378" b="1">
                <a:solidFill>
                  <a:srgbClr val="000000"/>
                </a:solidFill>
                <a:latin typeface="Arial" pitchFamily="34" charset="0"/>
                <a:ea typeface="华文楷体" pitchFamily="2" charset="-122"/>
              </a:rPr>
              <a:t>还是存量</a:t>
            </a:r>
            <a:r>
              <a:rPr lang="en-US" altLang="zh-CN" sz="1378" b="1">
                <a:solidFill>
                  <a:srgbClr val="000000"/>
                </a:solidFill>
                <a:latin typeface="Arial" pitchFamily="34" charset="0"/>
                <a:ea typeface="华文楷体" pitchFamily="2" charset="-122"/>
              </a:rPr>
              <a:t>+</a:t>
            </a:r>
            <a:r>
              <a:rPr lang="zh-CN" altLang="en-US" sz="1378" b="1">
                <a:solidFill>
                  <a:srgbClr val="000000"/>
                </a:solidFill>
                <a:latin typeface="Arial" pitchFamily="34" charset="0"/>
                <a:ea typeface="华文楷体" pitchFamily="2" charset="-122"/>
              </a:rPr>
              <a:t>增量？</a:t>
            </a:r>
            <a:endParaRPr lang="en-US" altLang="zh-CN" sz="1378" b="1">
              <a:solidFill>
                <a:srgbClr val="000000"/>
              </a:solidFill>
              <a:latin typeface="Arial" pitchFamily="34" charset="0"/>
              <a:ea typeface="华文楷体" pitchFamily="2" charset="-122"/>
            </a:endParaRPr>
          </a:p>
          <a:p>
            <a:pPr marL="337551" indent="-337551">
              <a:lnSpc>
                <a:spcPct val="150000"/>
              </a:lnSpc>
              <a:buFont typeface="+mj-lt"/>
              <a:buAutoNum type="arabicPeriod"/>
              <a:defRPr/>
            </a:pPr>
            <a:endParaRPr lang="en-US" sz="1378" b="1">
              <a:solidFill>
                <a:srgbClr val="000000"/>
              </a:solidFill>
              <a:latin typeface="Arial" pitchFamily="34" charset="0"/>
              <a:ea typeface="华文楷体" pitchFamily="2" charset="-122"/>
            </a:endParaRPr>
          </a:p>
          <a:p>
            <a:pPr marL="337551" indent="-337551">
              <a:lnSpc>
                <a:spcPct val="150000"/>
              </a:lnSpc>
              <a:buFont typeface="+mj-lt"/>
              <a:buAutoNum type="arabicPeriod"/>
              <a:defRPr/>
            </a:pPr>
            <a:endParaRPr lang="en-US" sz="1378" b="1">
              <a:solidFill>
                <a:srgbClr val="000000"/>
              </a:solidFill>
              <a:latin typeface="Arial" pitchFamily="34" charset="0"/>
              <a:ea typeface="华文楷体" pitchFamily="2" charset="-122"/>
            </a:endParaRPr>
          </a:p>
          <a:p>
            <a:pPr marL="337551" indent="-337551">
              <a:lnSpc>
                <a:spcPct val="150000"/>
              </a:lnSpc>
              <a:buFont typeface="+mj-lt"/>
              <a:buAutoNum type="arabicPeriod"/>
              <a:defRPr/>
            </a:pPr>
            <a:r>
              <a:rPr lang="zh-CN" altLang="en-US" sz="1378" b="1">
                <a:solidFill>
                  <a:srgbClr val="000000"/>
                </a:solidFill>
                <a:latin typeface="Arial" pitchFamily="34" charset="0"/>
                <a:ea typeface="华文楷体" pitchFamily="2" charset="-122"/>
              </a:rPr>
              <a:t>更关注模拟股权，还是更关注业绩达成？</a:t>
            </a:r>
            <a:endParaRPr lang="en-US" sz="1378" b="1">
              <a:solidFill>
                <a:srgbClr val="000000"/>
              </a:solidFill>
              <a:latin typeface="Arial" pitchFamily="34" charset="0"/>
              <a:ea typeface="华文楷体" pitchFamily="2" charset="-122"/>
            </a:endParaRPr>
          </a:p>
        </p:txBody>
      </p:sp>
      <p:cxnSp>
        <p:nvCxnSpPr>
          <p:cNvPr id="20488" name="Elbow Connector 58"/>
          <p:cNvCxnSpPr>
            <a:cxnSpLocks noChangeShapeType="1"/>
            <a:stCxn id="54" idx="2"/>
            <a:endCxn id="56" idx="0"/>
          </p:cNvCxnSpPr>
          <p:nvPr/>
        </p:nvCxnSpPr>
        <p:spPr bwMode="auto">
          <a:xfrm rot="5400000">
            <a:off x="3739067" y="1142169"/>
            <a:ext cx="612775" cy="1630438"/>
          </a:xfrm>
          <a:prstGeom prst="bentConnector3">
            <a:avLst>
              <a:gd name="adj1" fmla="val 50000"/>
            </a:avLst>
          </a:prstGeom>
          <a:noFill/>
          <a:ln w="9525" algn="ctr">
            <a:solidFill>
              <a:schemeClr val="accent1"/>
            </a:solidFill>
            <a:miter lim="800000"/>
            <a:tailEnd type="triangle" w="med" len="med"/>
          </a:ln>
          <a:extLst>
            <a:ext uri="{909E8E84-426E-40DD-AFC4-6F175D3DCCD1}">
              <a14:hiddenFill xmlns:a14="http://schemas.microsoft.com/office/drawing/2010/main">
                <a:noFill/>
              </a14:hiddenFill>
            </a:ext>
          </a:extLst>
        </p:spPr>
      </p:cxnSp>
      <p:cxnSp>
        <p:nvCxnSpPr>
          <p:cNvPr id="20489" name="Elbow Connector 59"/>
          <p:cNvCxnSpPr>
            <a:cxnSpLocks noChangeShapeType="1"/>
            <a:stCxn id="54" idx="2"/>
            <a:endCxn id="57" idx="0"/>
          </p:cNvCxnSpPr>
          <p:nvPr/>
        </p:nvCxnSpPr>
        <p:spPr bwMode="auto">
          <a:xfrm rot="16200000" flipH="1">
            <a:off x="5500033" y="1011641"/>
            <a:ext cx="600075" cy="1878794"/>
          </a:xfrm>
          <a:prstGeom prst="bentConnector3">
            <a:avLst>
              <a:gd name="adj1" fmla="val 50000"/>
            </a:avLst>
          </a:prstGeom>
          <a:noFill/>
          <a:ln w="38100" algn="ctr">
            <a:solidFill>
              <a:srgbClr val="C00000"/>
            </a:solidFill>
            <a:miter lim="800000"/>
            <a:tailEnd type="triangle" w="med" len="med"/>
          </a:ln>
          <a:extLst>
            <a:ext uri="{909E8E84-426E-40DD-AFC4-6F175D3DCCD1}">
              <a14:hiddenFill xmlns:a14="http://schemas.microsoft.com/office/drawing/2010/main">
                <a:noFill/>
              </a14:hiddenFill>
            </a:ext>
          </a:extLst>
        </p:spPr>
      </p:cxnSp>
      <p:sp>
        <p:nvSpPr>
          <p:cNvPr id="61" name="Rectangle 60"/>
          <p:cNvSpPr/>
          <p:nvPr/>
        </p:nvSpPr>
        <p:spPr>
          <a:xfrm>
            <a:off x="4305905" y="1651001"/>
            <a:ext cx="362858" cy="301625"/>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1378">
                <a:solidFill>
                  <a:srgbClr val="000000"/>
                </a:solidFill>
                <a:latin typeface="Arial" pitchFamily="34" charset="0"/>
                <a:ea typeface="华文楷体" pitchFamily="2" charset="-122"/>
              </a:rPr>
              <a:t>是</a:t>
            </a:r>
            <a:endParaRPr lang="en-US" sz="1378">
              <a:solidFill>
                <a:srgbClr val="000000"/>
              </a:solidFill>
              <a:latin typeface="Arial" pitchFamily="34" charset="0"/>
              <a:ea typeface="华文楷体" pitchFamily="2" charset="-122"/>
            </a:endParaRPr>
          </a:p>
        </p:txBody>
      </p:sp>
      <p:sp>
        <p:nvSpPr>
          <p:cNvPr id="62" name="Rectangle 61"/>
          <p:cNvSpPr/>
          <p:nvPr/>
        </p:nvSpPr>
        <p:spPr>
          <a:xfrm>
            <a:off x="5013880" y="1651001"/>
            <a:ext cx="364470" cy="301625"/>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1378">
                <a:solidFill>
                  <a:srgbClr val="000000"/>
                </a:solidFill>
                <a:latin typeface="Arial" pitchFamily="34" charset="0"/>
                <a:ea typeface="华文楷体" pitchFamily="2" charset="-122"/>
              </a:rPr>
              <a:t>否</a:t>
            </a:r>
            <a:endParaRPr lang="en-US" sz="1378">
              <a:solidFill>
                <a:srgbClr val="000000"/>
              </a:solidFill>
              <a:latin typeface="Arial" pitchFamily="34" charset="0"/>
              <a:ea typeface="华文楷体" pitchFamily="2" charset="-122"/>
            </a:endParaRPr>
          </a:p>
        </p:txBody>
      </p:sp>
      <p:sp>
        <p:nvSpPr>
          <p:cNvPr id="63" name="Rounded Rectangle 62"/>
          <p:cNvSpPr/>
          <p:nvPr/>
        </p:nvSpPr>
        <p:spPr>
          <a:xfrm>
            <a:off x="1844927" y="3394076"/>
            <a:ext cx="1298223" cy="460375"/>
          </a:xfrm>
          <a:prstGeom prst="roundRect">
            <a:avLst/>
          </a:prstGeom>
          <a:solidFill>
            <a:srgbClr val="0070C0"/>
          </a:solidFill>
          <a:ln w="25400" cap="flat" cmpd="sng" algn="ctr">
            <a:noFill/>
            <a:prstDash val="solid"/>
          </a:ln>
          <a:effec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00135" eaLnBrk="1" fontAlgn="auto" hangingPunct="1">
              <a:spcBef>
                <a:spcPct val="0"/>
              </a:spcBef>
              <a:spcAft>
                <a:spcPct val="0"/>
              </a:spcAft>
              <a:defRPr/>
            </a:pPr>
            <a:r>
              <a:rPr lang="zh-CN" altLang="en-US" sz="1378" b="1" kern="0">
                <a:solidFill>
                  <a:srgbClr val="FFFFFF"/>
                </a:solidFill>
                <a:latin typeface="华文楷体" pitchFamily="2" charset="-122"/>
                <a:ea typeface="华文楷体" pitchFamily="2" charset="-122"/>
              </a:rPr>
              <a:t>股票期权</a:t>
            </a:r>
            <a:endParaRPr lang="en-US" sz="1378" b="1" kern="0">
              <a:solidFill>
                <a:srgbClr val="FFFFFF"/>
              </a:solidFill>
              <a:latin typeface="华文楷体" pitchFamily="2" charset="-122"/>
              <a:ea typeface="华文楷体" pitchFamily="2" charset="-122"/>
            </a:endParaRPr>
          </a:p>
        </p:txBody>
      </p:sp>
      <p:sp>
        <p:nvSpPr>
          <p:cNvPr id="64" name="Rounded Rectangle 63"/>
          <p:cNvSpPr/>
          <p:nvPr/>
        </p:nvSpPr>
        <p:spPr>
          <a:xfrm>
            <a:off x="3335061" y="3394076"/>
            <a:ext cx="1299835" cy="460375"/>
          </a:xfrm>
          <a:prstGeom prst="roundRect">
            <a:avLst/>
          </a:prstGeom>
          <a:solidFill>
            <a:srgbClr val="0070C0"/>
          </a:solidFill>
          <a:ln w="25400" cap="flat" cmpd="sng" algn="ctr">
            <a:noFill/>
            <a:prstDash val="solid"/>
          </a:ln>
          <a:effec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378" b="1" kern="0">
                <a:solidFill>
                  <a:srgbClr val="FFFFFF"/>
                </a:solidFill>
                <a:latin typeface="华文楷体" pitchFamily="2" charset="-122"/>
                <a:ea typeface="华文楷体" pitchFamily="2" charset="-122"/>
              </a:rPr>
              <a:t>限制性股票</a:t>
            </a:r>
            <a:endParaRPr lang="en-US" sz="1378" b="1" kern="0">
              <a:solidFill>
                <a:srgbClr val="FFFFFF"/>
              </a:solidFill>
              <a:latin typeface="华文楷体" pitchFamily="2" charset="-122"/>
              <a:ea typeface="华文楷体" pitchFamily="2" charset="-122"/>
            </a:endParaRPr>
          </a:p>
        </p:txBody>
      </p:sp>
      <p:cxnSp>
        <p:nvCxnSpPr>
          <p:cNvPr id="20494" name="Elbow Connector 64"/>
          <p:cNvCxnSpPr>
            <a:cxnSpLocks noChangeShapeType="1"/>
            <a:stCxn id="56" idx="2"/>
            <a:endCxn id="63" idx="0"/>
          </p:cNvCxnSpPr>
          <p:nvPr/>
        </p:nvCxnSpPr>
        <p:spPr bwMode="auto">
          <a:xfrm rot="5400000">
            <a:off x="2526771" y="2690611"/>
            <a:ext cx="669925" cy="737004"/>
          </a:xfrm>
          <a:prstGeom prst="bentConnector3">
            <a:avLst>
              <a:gd name="adj1" fmla="val 50000"/>
            </a:avLst>
          </a:prstGeom>
          <a:noFill/>
          <a:ln w="9525" algn="ctr">
            <a:solidFill>
              <a:srgbClr val="7D7D7D"/>
            </a:solidFill>
            <a:miter lim="800000"/>
            <a:tailEnd type="triangle" w="med" len="med"/>
          </a:ln>
          <a:extLst>
            <a:ext uri="{909E8E84-426E-40DD-AFC4-6F175D3DCCD1}">
              <a14:hiddenFill xmlns:a14="http://schemas.microsoft.com/office/drawing/2010/main">
                <a:noFill/>
              </a14:hiddenFill>
            </a:ext>
          </a:extLst>
        </p:spPr>
      </p:cxnSp>
      <p:cxnSp>
        <p:nvCxnSpPr>
          <p:cNvPr id="20495" name="Elbow Connector 65"/>
          <p:cNvCxnSpPr>
            <a:cxnSpLocks noChangeShapeType="1"/>
            <a:stCxn id="56" idx="2"/>
            <a:endCxn id="64" idx="0"/>
          </p:cNvCxnSpPr>
          <p:nvPr/>
        </p:nvCxnSpPr>
        <p:spPr bwMode="auto">
          <a:xfrm rot="16200000" flipH="1">
            <a:off x="3272644" y="2681742"/>
            <a:ext cx="669925" cy="754743"/>
          </a:xfrm>
          <a:prstGeom prst="bentConnector3">
            <a:avLst>
              <a:gd name="adj1" fmla="val 50000"/>
            </a:avLst>
          </a:prstGeom>
          <a:noFill/>
          <a:ln w="9525" algn="ctr">
            <a:solidFill>
              <a:schemeClr val="accent1"/>
            </a:solidFill>
            <a:miter lim="800000"/>
            <a:tailEnd type="triangle" w="med" len="med"/>
          </a:ln>
          <a:extLst>
            <a:ext uri="{909E8E84-426E-40DD-AFC4-6F175D3DCCD1}">
              <a14:hiddenFill xmlns:a14="http://schemas.microsoft.com/office/drawing/2010/main">
                <a:noFill/>
              </a14:hiddenFill>
            </a:ext>
          </a:extLst>
        </p:spPr>
      </p:cxnSp>
      <p:sp>
        <p:nvSpPr>
          <p:cNvPr id="67" name="Rectangle 66"/>
          <p:cNvSpPr/>
          <p:nvPr/>
        </p:nvSpPr>
        <p:spPr>
          <a:xfrm>
            <a:off x="2327124" y="2751139"/>
            <a:ext cx="903111" cy="301625"/>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00135" eaLnBrk="1" fontAlgn="auto" hangingPunct="1">
              <a:spcBef>
                <a:spcPct val="0"/>
              </a:spcBef>
              <a:spcAft>
                <a:spcPct val="0"/>
              </a:spcAft>
              <a:defRPr/>
            </a:pPr>
            <a:r>
              <a:rPr lang="zh-CN" altLang="en-US" sz="1378" kern="0">
                <a:solidFill>
                  <a:srgbClr val="000000"/>
                </a:solidFill>
                <a:latin typeface="Arial" pitchFamily="34" charset="0"/>
                <a:ea typeface="华文楷体" pitchFamily="2" charset="-122"/>
              </a:rPr>
              <a:t>增量分享</a:t>
            </a:r>
            <a:endParaRPr lang="en-US" sz="1378" kern="0">
              <a:solidFill>
                <a:srgbClr val="646464"/>
              </a:solidFill>
              <a:latin typeface="Arial" pitchFamily="34" charset="0"/>
            </a:endParaRPr>
          </a:p>
        </p:txBody>
      </p:sp>
      <p:sp>
        <p:nvSpPr>
          <p:cNvPr id="68" name="Rectangle 67"/>
          <p:cNvSpPr/>
          <p:nvPr/>
        </p:nvSpPr>
        <p:spPr>
          <a:xfrm>
            <a:off x="3285067" y="2751139"/>
            <a:ext cx="1365955" cy="301625"/>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00135" eaLnBrk="1" fontAlgn="auto" hangingPunct="1">
              <a:spcBef>
                <a:spcPct val="0"/>
              </a:spcBef>
              <a:spcAft>
                <a:spcPct val="0"/>
              </a:spcAft>
              <a:defRPr/>
            </a:pPr>
            <a:r>
              <a:rPr lang="zh-CN" altLang="en-US" sz="1378" kern="0">
                <a:solidFill>
                  <a:srgbClr val="000000"/>
                </a:solidFill>
                <a:latin typeface="Arial" pitchFamily="34" charset="0"/>
                <a:ea typeface="华文楷体" pitchFamily="2" charset="-122"/>
              </a:rPr>
              <a:t>存量</a:t>
            </a:r>
            <a:r>
              <a:rPr lang="en-US" altLang="zh-CN" sz="1378" kern="0">
                <a:solidFill>
                  <a:srgbClr val="000000"/>
                </a:solidFill>
                <a:latin typeface="Arial" pitchFamily="34" charset="0"/>
                <a:ea typeface="华文楷体" pitchFamily="2" charset="-122"/>
              </a:rPr>
              <a:t>+</a:t>
            </a:r>
            <a:r>
              <a:rPr lang="zh-CN" altLang="en-US" sz="1378" kern="0">
                <a:solidFill>
                  <a:srgbClr val="000000"/>
                </a:solidFill>
                <a:latin typeface="Arial" pitchFamily="34" charset="0"/>
                <a:ea typeface="华文楷体" pitchFamily="2" charset="-122"/>
              </a:rPr>
              <a:t>增量分享</a:t>
            </a:r>
            <a:endParaRPr lang="en-US" sz="1378" kern="0">
              <a:solidFill>
                <a:srgbClr val="646464"/>
              </a:solidFill>
              <a:latin typeface="Arial" pitchFamily="34" charset="0"/>
            </a:endParaRPr>
          </a:p>
        </p:txBody>
      </p:sp>
      <p:cxnSp>
        <p:nvCxnSpPr>
          <p:cNvPr id="20498" name="直接箭头连接符 64"/>
          <p:cNvCxnSpPr>
            <a:cxnSpLocks noChangeShapeType="1"/>
          </p:cNvCxnSpPr>
          <p:nvPr/>
        </p:nvCxnSpPr>
        <p:spPr bwMode="auto">
          <a:xfrm>
            <a:off x="124178" y="3252788"/>
            <a:ext cx="1869117" cy="0"/>
          </a:xfrm>
          <a:prstGeom prst="straightConnector1">
            <a:avLst/>
          </a:prstGeom>
          <a:noFill/>
          <a:ln w="19050" algn="ctr">
            <a:solidFill>
              <a:srgbClr val="808080"/>
            </a:solidFill>
            <a:prstDash val="sysDash"/>
            <a:round/>
            <a:tailEnd type="triangle" w="med" len="med"/>
          </a:ln>
          <a:extLst>
            <a:ext uri="{909E8E84-426E-40DD-AFC4-6F175D3DCCD1}">
              <a14:hiddenFill xmlns:a14="http://schemas.microsoft.com/office/drawing/2010/main">
                <a:noFill/>
              </a14:hiddenFill>
            </a:ext>
          </a:extLst>
        </p:spPr>
      </p:cxnSp>
      <p:sp>
        <p:nvSpPr>
          <p:cNvPr id="70" name="Rounded Rectangle 69"/>
          <p:cNvSpPr/>
          <p:nvPr/>
        </p:nvSpPr>
        <p:spPr>
          <a:xfrm>
            <a:off x="5092902" y="3394076"/>
            <a:ext cx="1299835" cy="460375"/>
          </a:xfrm>
          <a:prstGeom prst="roundRect">
            <a:avLst/>
          </a:prstGeom>
          <a:solidFill>
            <a:srgbClr val="0070C0"/>
          </a:solidFill>
          <a:ln w="25400" cap="flat" cmpd="sng" algn="ctr">
            <a:noFill/>
            <a:prstDash val="solid"/>
          </a:ln>
          <a:effec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00135" eaLnBrk="1" fontAlgn="auto" hangingPunct="1">
              <a:spcBef>
                <a:spcPct val="0"/>
              </a:spcBef>
              <a:spcAft>
                <a:spcPct val="0"/>
              </a:spcAft>
              <a:defRPr/>
            </a:pPr>
            <a:r>
              <a:rPr lang="zh-CN" altLang="en-US" sz="1378" b="1" kern="0">
                <a:solidFill>
                  <a:srgbClr val="FFFFFF"/>
                </a:solidFill>
                <a:latin typeface="华文楷体" pitchFamily="2" charset="-122"/>
                <a:ea typeface="华文楷体" pitchFamily="2" charset="-122"/>
              </a:rPr>
              <a:t>股票增值权</a:t>
            </a:r>
            <a:r>
              <a:rPr lang="en-US" altLang="zh-CN" sz="1378" b="1" kern="0">
                <a:solidFill>
                  <a:srgbClr val="FFFFFF"/>
                </a:solidFill>
                <a:latin typeface="华文楷体" pitchFamily="2" charset="-122"/>
                <a:ea typeface="华文楷体" pitchFamily="2" charset="-122"/>
              </a:rPr>
              <a:t>/</a:t>
            </a:r>
            <a:r>
              <a:rPr lang="zh-CN" altLang="en-US" sz="1378" b="1" kern="0">
                <a:solidFill>
                  <a:srgbClr val="FFFFFF"/>
                </a:solidFill>
                <a:latin typeface="华文楷体" pitchFamily="2" charset="-122"/>
                <a:ea typeface="华文楷体" pitchFamily="2" charset="-122"/>
              </a:rPr>
              <a:t>业绩单元</a:t>
            </a:r>
            <a:endParaRPr lang="en-US" sz="1378" b="1" kern="0">
              <a:solidFill>
                <a:srgbClr val="FFFFFF"/>
              </a:solidFill>
              <a:latin typeface="华文楷体" pitchFamily="2" charset="-122"/>
              <a:ea typeface="华文楷体" pitchFamily="2" charset="-122"/>
            </a:endParaRPr>
          </a:p>
        </p:txBody>
      </p:sp>
      <p:sp>
        <p:nvSpPr>
          <p:cNvPr id="71" name="Rounded Rectangle 70"/>
          <p:cNvSpPr/>
          <p:nvPr/>
        </p:nvSpPr>
        <p:spPr>
          <a:xfrm>
            <a:off x="7179734" y="3394076"/>
            <a:ext cx="1299835" cy="460375"/>
          </a:xfrm>
          <a:prstGeom prst="roundRect">
            <a:avLst/>
          </a:prstGeom>
          <a:solidFill>
            <a:srgbClr val="0070C0"/>
          </a:solidFill>
          <a:ln w="25400" cap="flat" cmpd="sng" algn="ctr">
            <a:noFill/>
            <a:prstDash val="solid"/>
          </a:ln>
          <a:effec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00135" eaLnBrk="1" fontAlgn="auto" hangingPunct="1">
              <a:spcBef>
                <a:spcPct val="0"/>
              </a:spcBef>
              <a:spcAft>
                <a:spcPct val="0"/>
              </a:spcAft>
              <a:defRPr/>
            </a:pPr>
            <a:r>
              <a:rPr lang="zh-CN" altLang="en-US" sz="1378" b="1" kern="0">
                <a:solidFill>
                  <a:srgbClr val="FFFFFF"/>
                </a:solidFill>
                <a:latin typeface="华文楷体" pitchFamily="2" charset="-122"/>
                <a:ea typeface="华文楷体" pitchFamily="2" charset="-122"/>
              </a:rPr>
              <a:t>虚拟股权</a:t>
            </a:r>
            <a:r>
              <a:rPr lang="en-US" altLang="zh-CN" sz="1378" b="1" kern="0">
                <a:solidFill>
                  <a:srgbClr val="FFFFFF"/>
                </a:solidFill>
                <a:latin typeface="华文楷体" pitchFamily="2" charset="-122"/>
                <a:ea typeface="华文楷体" pitchFamily="2" charset="-122"/>
              </a:rPr>
              <a:t>/</a:t>
            </a:r>
            <a:r>
              <a:rPr lang="zh-CN" altLang="en-US" sz="1378" b="1" kern="0">
                <a:solidFill>
                  <a:srgbClr val="FFFFFF"/>
                </a:solidFill>
                <a:latin typeface="华文楷体" pitchFamily="2" charset="-122"/>
                <a:ea typeface="华文楷体" pitchFamily="2" charset="-122"/>
              </a:rPr>
              <a:t>递延现金支付</a:t>
            </a:r>
            <a:endParaRPr lang="en-US" sz="1378" b="1" kern="0">
              <a:solidFill>
                <a:srgbClr val="FFFFFF"/>
              </a:solidFill>
              <a:latin typeface="华文楷体" pitchFamily="2" charset="-122"/>
              <a:ea typeface="华文楷体" pitchFamily="2" charset="-122"/>
            </a:endParaRPr>
          </a:p>
        </p:txBody>
      </p:sp>
      <p:cxnSp>
        <p:nvCxnSpPr>
          <p:cNvPr id="20501" name="直接箭头连接符 64"/>
          <p:cNvCxnSpPr>
            <a:cxnSpLocks noChangeShapeType="1"/>
          </p:cNvCxnSpPr>
          <p:nvPr/>
        </p:nvCxnSpPr>
        <p:spPr bwMode="auto">
          <a:xfrm>
            <a:off x="124178" y="4822825"/>
            <a:ext cx="1869117" cy="0"/>
          </a:xfrm>
          <a:prstGeom prst="straightConnector1">
            <a:avLst/>
          </a:prstGeom>
          <a:noFill/>
          <a:ln w="19050" algn="ctr">
            <a:solidFill>
              <a:srgbClr val="808080"/>
            </a:solidFill>
            <a:prstDash val="sysDash"/>
            <a:round/>
            <a:tailEnd type="triangle" w="med" len="med"/>
          </a:ln>
          <a:extLst>
            <a:ext uri="{909E8E84-426E-40DD-AFC4-6F175D3DCCD1}">
              <a14:hiddenFill xmlns:a14="http://schemas.microsoft.com/office/drawing/2010/main">
                <a:noFill/>
              </a14:hiddenFill>
            </a:ext>
          </a:extLst>
        </p:spPr>
      </p:cxnSp>
      <p:sp>
        <p:nvSpPr>
          <p:cNvPr id="73" name="Rounded Rectangle 72"/>
          <p:cNvSpPr/>
          <p:nvPr/>
        </p:nvSpPr>
        <p:spPr>
          <a:xfrm>
            <a:off x="1844927" y="4929188"/>
            <a:ext cx="1298223" cy="354012"/>
          </a:xfrm>
          <a:prstGeom prst="roundRect">
            <a:avLst/>
          </a:prstGeom>
          <a:solidFill>
            <a:srgbClr val="FFFFFF">
              <a:lumMod val="95000"/>
            </a:srgbClr>
          </a:solidFill>
          <a:ln w="6350" cap="flat" cmpd="sng" algn="ctr">
            <a:solidFill>
              <a:srgbClr val="545454"/>
            </a:solidFill>
            <a:prstDash val="solid"/>
          </a:ln>
          <a:effec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00135" eaLnBrk="1" fontAlgn="auto" hangingPunct="1">
              <a:spcBef>
                <a:spcPct val="0"/>
              </a:spcBef>
              <a:spcAft>
                <a:spcPct val="0"/>
              </a:spcAft>
              <a:defRPr/>
            </a:pPr>
            <a:r>
              <a:rPr lang="zh-CN" altLang="en-US" sz="1378" kern="0">
                <a:solidFill>
                  <a:srgbClr val="000000"/>
                </a:solidFill>
                <a:latin typeface="华文楷体" pitchFamily="2" charset="-122"/>
                <a:ea typeface="华文楷体" pitchFamily="2" charset="-122"/>
              </a:rPr>
              <a:t>结束</a:t>
            </a:r>
            <a:endParaRPr lang="en-US" sz="1378" kern="0">
              <a:solidFill>
                <a:srgbClr val="000000"/>
              </a:solidFill>
              <a:latin typeface="华文楷体" pitchFamily="2" charset="-122"/>
              <a:ea typeface="华文楷体" pitchFamily="2" charset="-122"/>
            </a:endParaRPr>
          </a:p>
        </p:txBody>
      </p:sp>
      <p:sp>
        <p:nvSpPr>
          <p:cNvPr id="74" name="Rounded Rectangle 73"/>
          <p:cNvSpPr/>
          <p:nvPr/>
        </p:nvSpPr>
        <p:spPr>
          <a:xfrm>
            <a:off x="3347962" y="4929188"/>
            <a:ext cx="1299835" cy="354012"/>
          </a:xfrm>
          <a:prstGeom prst="roundRect">
            <a:avLst/>
          </a:prstGeom>
          <a:solidFill>
            <a:srgbClr val="FFFFFF">
              <a:lumMod val="95000"/>
            </a:srgbClr>
          </a:solidFill>
          <a:ln w="6350" cap="flat" cmpd="sng" algn="ctr">
            <a:solidFill>
              <a:srgbClr val="545454"/>
            </a:solidFill>
            <a:prstDash val="solid"/>
          </a:ln>
          <a:effec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00135" eaLnBrk="1" fontAlgn="auto" hangingPunct="1">
              <a:spcBef>
                <a:spcPct val="0"/>
              </a:spcBef>
              <a:spcAft>
                <a:spcPct val="0"/>
              </a:spcAft>
              <a:defRPr/>
            </a:pPr>
            <a:r>
              <a:rPr lang="zh-CN" altLang="en-US" sz="1378" kern="0">
                <a:solidFill>
                  <a:srgbClr val="000000"/>
                </a:solidFill>
                <a:latin typeface="华文楷体" pitchFamily="2" charset="-122"/>
                <a:ea typeface="华文楷体" pitchFamily="2" charset="-122"/>
              </a:rPr>
              <a:t>结束</a:t>
            </a:r>
            <a:endParaRPr lang="en-US" sz="1378" kern="0">
              <a:solidFill>
                <a:srgbClr val="000000"/>
              </a:solidFill>
              <a:latin typeface="华文楷体" pitchFamily="2" charset="-122"/>
              <a:ea typeface="华文楷体" pitchFamily="2" charset="-122"/>
            </a:endParaRPr>
          </a:p>
        </p:txBody>
      </p:sp>
      <p:cxnSp>
        <p:nvCxnSpPr>
          <p:cNvPr id="20504" name="Straight Arrow Connector 74"/>
          <p:cNvCxnSpPr>
            <a:cxnSpLocks noChangeShapeType="1"/>
            <a:stCxn id="63" idx="2"/>
            <a:endCxn id="73" idx="0"/>
          </p:cNvCxnSpPr>
          <p:nvPr/>
        </p:nvCxnSpPr>
        <p:spPr bwMode="auto">
          <a:xfrm flipH="1">
            <a:off x="2493232" y="3854450"/>
            <a:ext cx="0" cy="1074738"/>
          </a:xfrm>
          <a:prstGeom prst="straightConnector1">
            <a:avLst/>
          </a:prstGeom>
          <a:noFill/>
          <a:ln w="9525" algn="ctr">
            <a:solidFill>
              <a:srgbClr val="7D7D7D"/>
            </a:solidFill>
            <a:round/>
            <a:tailEnd type="triangle" w="med" len="med"/>
          </a:ln>
          <a:extLst>
            <a:ext uri="{909E8E84-426E-40DD-AFC4-6F175D3DCCD1}">
              <a14:hiddenFill xmlns:a14="http://schemas.microsoft.com/office/drawing/2010/main">
                <a:noFill/>
              </a14:hiddenFill>
            </a:ext>
          </a:extLst>
        </p:spPr>
      </p:cxnSp>
      <p:cxnSp>
        <p:nvCxnSpPr>
          <p:cNvPr id="20505" name="Straight Arrow Connector 75"/>
          <p:cNvCxnSpPr>
            <a:cxnSpLocks noChangeShapeType="1"/>
            <a:stCxn id="64" idx="2"/>
            <a:endCxn id="74" idx="0"/>
          </p:cNvCxnSpPr>
          <p:nvPr/>
        </p:nvCxnSpPr>
        <p:spPr bwMode="auto">
          <a:xfrm>
            <a:off x="3984978" y="3854450"/>
            <a:ext cx="12902" cy="1074738"/>
          </a:xfrm>
          <a:prstGeom prst="straightConnector1">
            <a:avLst/>
          </a:prstGeom>
          <a:noFill/>
          <a:ln w="9525" algn="ctr">
            <a:solidFill>
              <a:srgbClr val="7D7D7D"/>
            </a:solidFill>
            <a:round/>
            <a:tailEnd type="triangle" w="med" len="med"/>
          </a:ln>
          <a:extLst>
            <a:ext uri="{909E8E84-426E-40DD-AFC4-6F175D3DCCD1}">
              <a14:hiddenFill xmlns:a14="http://schemas.microsoft.com/office/drawing/2010/main">
                <a:noFill/>
              </a14:hiddenFill>
            </a:ext>
          </a:extLst>
        </p:spPr>
      </p:cxnSp>
      <p:cxnSp>
        <p:nvCxnSpPr>
          <p:cNvPr id="20506" name="Elbow Connector 76"/>
          <p:cNvCxnSpPr>
            <a:cxnSpLocks noChangeShapeType="1"/>
            <a:stCxn id="57" idx="2"/>
            <a:endCxn id="71" idx="0"/>
          </p:cNvCxnSpPr>
          <p:nvPr/>
        </p:nvCxnSpPr>
        <p:spPr bwMode="auto">
          <a:xfrm rot="16200000" flipH="1">
            <a:off x="6943247" y="2507671"/>
            <a:ext cx="682625" cy="1090184"/>
          </a:xfrm>
          <a:prstGeom prst="bentConnector3">
            <a:avLst>
              <a:gd name="adj1" fmla="val 50000"/>
            </a:avLst>
          </a:prstGeom>
          <a:noFill/>
          <a:ln w="9525" algn="ctr">
            <a:solidFill>
              <a:srgbClr val="7D7D7D"/>
            </a:solidFill>
            <a:miter lim="800000"/>
            <a:tailEnd type="triangle" w="med" len="med"/>
          </a:ln>
          <a:extLst>
            <a:ext uri="{909E8E84-426E-40DD-AFC4-6F175D3DCCD1}">
              <a14:hiddenFill xmlns:a14="http://schemas.microsoft.com/office/drawing/2010/main">
                <a:noFill/>
              </a14:hiddenFill>
            </a:ext>
          </a:extLst>
        </p:spPr>
      </p:cxnSp>
      <p:cxnSp>
        <p:nvCxnSpPr>
          <p:cNvPr id="20507" name="Elbow Connector 77"/>
          <p:cNvCxnSpPr>
            <a:cxnSpLocks noChangeShapeType="1"/>
            <a:stCxn id="57" idx="2"/>
            <a:endCxn id="70" idx="0"/>
          </p:cNvCxnSpPr>
          <p:nvPr/>
        </p:nvCxnSpPr>
        <p:spPr bwMode="auto">
          <a:xfrm rot="5400000">
            <a:off x="5899831" y="2554439"/>
            <a:ext cx="682625" cy="996648"/>
          </a:xfrm>
          <a:prstGeom prst="bentConnector3">
            <a:avLst>
              <a:gd name="adj1" fmla="val 50000"/>
            </a:avLst>
          </a:prstGeom>
          <a:noFill/>
          <a:ln w="38100" algn="ctr">
            <a:solidFill>
              <a:srgbClr val="C00000"/>
            </a:solidFill>
            <a:miter lim="800000"/>
            <a:tailEnd type="triangle" w="med" len="med"/>
          </a:ln>
          <a:extLst>
            <a:ext uri="{909E8E84-426E-40DD-AFC4-6F175D3DCCD1}">
              <a14:hiddenFill xmlns:a14="http://schemas.microsoft.com/office/drawing/2010/main">
                <a:noFill/>
              </a14:hiddenFill>
            </a:ext>
          </a:extLst>
        </p:spPr>
      </p:cxnSp>
      <p:sp>
        <p:nvSpPr>
          <p:cNvPr id="79" name="Rectangle 78"/>
          <p:cNvSpPr/>
          <p:nvPr/>
        </p:nvSpPr>
        <p:spPr>
          <a:xfrm>
            <a:off x="5794426" y="2751139"/>
            <a:ext cx="903111" cy="301625"/>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00135" eaLnBrk="1" fontAlgn="auto" hangingPunct="1">
              <a:spcBef>
                <a:spcPct val="0"/>
              </a:spcBef>
              <a:spcAft>
                <a:spcPct val="0"/>
              </a:spcAft>
              <a:defRPr/>
            </a:pPr>
            <a:r>
              <a:rPr lang="zh-CN" altLang="en-US" sz="1378" kern="0">
                <a:solidFill>
                  <a:srgbClr val="000000"/>
                </a:solidFill>
                <a:latin typeface="Arial" pitchFamily="34" charset="0"/>
                <a:ea typeface="华文楷体" pitchFamily="2" charset="-122"/>
              </a:rPr>
              <a:t>增量分享</a:t>
            </a:r>
            <a:endParaRPr lang="en-US" sz="1378" kern="0">
              <a:solidFill>
                <a:srgbClr val="646464"/>
              </a:solidFill>
              <a:latin typeface="Arial" pitchFamily="34" charset="0"/>
            </a:endParaRPr>
          </a:p>
        </p:txBody>
      </p:sp>
      <p:sp>
        <p:nvSpPr>
          <p:cNvPr id="80" name="Rectangle 79"/>
          <p:cNvSpPr/>
          <p:nvPr/>
        </p:nvSpPr>
        <p:spPr>
          <a:xfrm>
            <a:off x="6752369" y="2751139"/>
            <a:ext cx="1365955" cy="301625"/>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00135" eaLnBrk="1" fontAlgn="auto" hangingPunct="1">
              <a:spcBef>
                <a:spcPct val="0"/>
              </a:spcBef>
              <a:spcAft>
                <a:spcPct val="0"/>
              </a:spcAft>
              <a:defRPr/>
            </a:pPr>
            <a:r>
              <a:rPr lang="zh-CN" altLang="en-US" sz="1378" kern="0">
                <a:solidFill>
                  <a:srgbClr val="000000"/>
                </a:solidFill>
                <a:latin typeface="Arial" pitchFamily="34" charset="0"/>
                <a:ea typeface="华文楷体" pitchFamily="2" charset="-122"/>
              </a:rPr>
              <a:t>存量</a:t>
            </a:r>
            <a:r>
              <a:rPr lang="en-US" altLang="zh-CN" sz="1378" kern="0">
                <a:solidFill>
                  <a:srgbClr val="000000"/>
                </a:solidFill>
                <a:latin typeface="Arial" pitchFamily="34" charset="0"/>
                <a:ea typeface="华文楷体" pitchFamily="2" charset="-122"/>
              </a:rPr>
              <a:t>+</a:t>
            </a:r>
            <a:r>
              <a:rPr lang="zh-CN" altLang="en-US" sz="1378" kern="0">
                <a:solidFill>
                  <a:srgbClr val="000000"/>
                </a:solidFill>
                <a:latin typeface="Arial" pitchFamily="34" charset="0"/>
                <a:ea typeface="华文楷体" pitchFamily="2" charset="-122"/>
              </a:rPr>
              <a:t>增量分享</a:t>
            </a:r>
            <a:endParaRPr lang="en-US" sz="1378" kern="0">
              <a:solidFill>
                <a:srgbClr val="646464"/>
              </a:solidFill>
              <a:latin typeface="Arial" pitchFamily="34" charset="0"/>
            </a:endParaRPr>
          </a:p>
        </p:txBody>
      </p:sp>
      <p:sp>
        <p:nvSpPr>
          <p:cNvPr id="81" name="Rounded Rectangle 80"/>
          <p:cNvSpPr/>
          <p:nvPr/>
        </p:nvSpPr>
        <p:spPr>
          <a:xfrm>
            <a:off x="4746172" y="4929188"/>
            <a:ext cx="985358" cy="354012"/>
          </a:xfrm>
          <a:prstGeom prst="roundRect">
            <a:avLst/>
          </a:prstGeom>
          <a:solidFill>
            <a:srgbClr val="FFFFFF">
              <a:lumMod val="95000"/>
            </a:srgbClr>
          </a:solidFill>
          <a:ln w="6350" cap="flat" cmpd="sng" algn="ctr">
            <a:solidFill>
              <a:srgbClr val="545454"/>
            </a:solidFill>
            <a:prstDash val="solid"/>
          </a:ln>
          <a:effec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00135" eaLnBrk="1" fontAlgn="auto" hangingPunct="1">
              <a:spcBef>
                <a:spcPct val="0"/>
              </a:spcBef>
              <a:spcAft>
                <a:spcPct val="0"/>
              </a:spcAft>
              <a:defRPr/>
            </a:pPr>
            <a:r>
              <a:rPr lang="zh-CN" altLang="en-US" sz="1378" kern="0">
                <a:solidFill>
                  <a:srgbClr val="000000"/>
                </a:solidFill>
                <a:latin typeface="华文楷体" pitchFamily="2" charset="-122"/>
                <a:ea typeface="华文楷体" pitchFamily="2" charset="-122"/>
              </a:rPr>
              <a:t>结束</a:t>
            </a:r>
            <a:endParaRPr lang="en-US" sz="1378" kern="0">
              <a:solidFill>
                <a:srgbClr val="000000"/>
              </a:solidFill>
              <a:latin typeface="华文楷体" pitchFamily="2" charset="-122"/>
              <a:ea typeface="华文楷体" pitchFamily="2" charset="-122"/>
            </a:endParaRPr>
          </a:p>
        </p:txBody>
      </p:sp>
      <p:sp>
        <p:nvSpPr>
          <p:cNvPr id="82" name="Rounded Rectangle 81"/>
          <p:cNvSpPr/>
          <p:nvPr/>
        </p:nvSpPr>
        <p:spPr>
          <a:xfrm>
            <a:off x="4746172" y="4324351"/>
            <a:ext cx="985358" cy="461963"/>
          </a:xfrm>
          <a:prstGeom prst="roundRect">
            <a:avLst/>
          </a:prstGeom>
          <a:solidFill>
            <a:srgbClr val="545454">
              <a:lumMod val="60000"/>
              <a:lumOff val="40000"/>
            </a:srgbClr>
          </a:solidFill>
          <a:ln w="25400" cap="flat" cmpd="sng" algn="ctr">
            <a:noFill/>
            <a:prstDash val="solid"/>
          </a:ln>
          <a:effec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00135" eaLnBrk="1" fontAlgn="auto" hangingPunct="1">
              <a:spcBef>
                <a:spcPct val="0"/>
              </a:spcBef>
              <a:spcAft>
                <a:spcPct val="0"/>
              </a:spcAft>
              <a:defRPr/>
            </a:pPr>
            <a:r>
              <a:rPr lang="zh-CN" altLang="en-US" sz="1378" b="1" kern="0">
                <a:solidFill>
                  <a:srgbClr val="FFFFFF"/>
                </a:solidFill>
                <a:latin typeface="华文楷体" pitchFamily="2" charset="-122"/>
                <a:ea typeface="华文楷体" pitchFamily="2" charset="-122"/>
              </a:rPr>
              <a:t>股票</a:t>
            </a:r>
            <a:br>
              <a:rPr lang="en-US" altLang="zh-CN" sz="1378" b="1" kern="0">
                <a:solidFill>
                  <a:srgbClr val="FFFFFF"/>
                </a:solidFill>
                <a:latin typeface="华文楷体" pitchFamily="2" charset="-122"/>
                <a:ea typeface="华文楷体" pitchFamily="2" charset="-122"/>
              </a:rPr>
            </a:br>
            <a:r>
              <a:rPr lang="zh-CN" altLang="en-US" sz="1378" b="1" kern="0">
                <a:solidFill>
                  <a:srgbClr val="FFFFFF"/>
                </a:solidFill>
                <a:latin typeface="华文楷体" pitchFamily="2" charset="-122"/>
                <a:ea typeface="华文楷体" pitchFamily="2" charset="-122"/>
              </a:rPr>
              <a:t>增值权</a:t>
            </a:r>
            <a:endParaRPr lang="en-US" sz="1378" b="1" kern="0">
              <a:solidFill>
                <a:srgbClr val="FFFFFF"/>
              </a:solidFill>
              <a:latin typeface="华文楷体" pitchFamily="2" charset="-122"/>
              <a:ea typeface="华文楷体" pitchFamily="2" charset="-122"/>
            </a:endParaRPr>
          </a:p>
        </p:txBody>
      </p:sp>
      <p:sp>
        <p:nvSpPr>
          <p:cNvPr id="83" name="Rounded Rectangle 82"/>
          <p:cNvSpPr/>
          <p:nvPr/>
        </p:nvSpPr>
        <p:spPr>
          <a:xfrm>
            <a:off x="5792813" y="4929188"/>
            <a:ext cx="985359" cy="354012"/>
          </a:xfrm>
          <a:prstGeom prst="roundRect">
            <a:avLst/>
          </a:prstGeom>
          <a:solidFill>
            <a:srgbClr val="FFFFFF">
              <a:lumMod val="95000"/>
            </a:srgbClr>
          </a:solidFill>
          <a:ln w="6350" cap="flat" cmpd="sng" algn="ctr">
            <a:solidFill>
              <a:srgbClr val="545454"/>
            </a:solidFill>
            <a:prstDash val="solid"/>
          </a:ln>
          <a:effec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00135" eaLnBrk="1" fontAlgn="auto" hangingPunct="1">
              <a:spcBef>
                <a:spcPct val="0"/>
              </a:spcBef>
              <a:spcAft>
                <a:spcPct val="0"/>
              </a:spcAft>
              <a:defRPr/>
            </a:pPr>
            <a:r>
              <a:rPr lang="zh-CN" altLang="en-US" sz="1378" kern="0">
                <a:solidFill>
                  <a:srgbClr val="000000"/>
                </a:solidFill>
                <a:latin typeface="华文楷体" pitchFamily="2" charset="-122"/>
                <a:ea typeface="华文楷体" pitchFamily="2" charset="-122"/>
              </a:rPr>
              <a:t>结束</a:t>
            </a:r>
            <a:endParaRPr lang="en-US" sz="1378" kern="0">
              <a:solidFill>
                <a:srgbClr val="000000"/>
              </a:solidFill>
              <a:latin typeface="华文楷体" pitchFamily="2" charset="-122"/>
              <a:ea typeface="华文楷体" pitchFamily="2" charset="-122"/>
            </a:endParaRPr>
          </a:p>
        </p:txBody>
      </p:sp>
      <p:sp>
        <p:nvSpPr>
          <p:cNvPr id="84" name="Rounded Rectangle 83"/>
          <p:cNvSpPr/>
          <p:nvPr/>
        </p:nvSpPr>
        <p:spPr>
          <a:xfrm>
            <a:off x="5792813" y="4324351"/>
            <a:ext cx="985359" cy="461963"/>
          </a:xfrm>
          <a:prstGeom prst="roundRect">
            <a:avLst/>
          </a:prstGeom>
          <a:solidFill>
            <a:srgbClr val="C00000"/>
          </a:solidFill>
          <a:ln w="25400" cap="flat" cmpd="sng" algn="ctr">
            <a:noFill/>
            <a:prstDash val="solid"/>
          </a:ln>
          <a:effec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378" b="1" kern="0">
                <a:solidFill>
                  <a:srgbClr val="FFFFFF"/>
                </a:solidFill>
                <a:latin typeface="Arial"/>
                <a:ea typeface="华文楷体" pitchFamily="2" charset="-122"/>
              </a:rPr>
              <a:t>业绩单元</a:t>
            </a:r>
            <a:endParaRPr lang="en-US" sz="1378" b="1" kern="0">
              <a:solidFill>
                <a:srgbClr val="FFFFFF"/>
              </a:solidFill>
              <a:latin typeface="Arial"/>
              <a:ea typeface="华文楷体" pitchFamily="2" charset="-122"/>
            </a:endParaRPr>
          </a:p>
        </p:txBody>
      </p:sp>
      <p:sp>
        <p:nvSpPr>
          <p:cNvPr id="85" name="Rounded Rectangle 84"/>
          <p:cNvSpPr/>
          <p:nvPr/>
        </p:nvSpPr>
        <p:spPr>
          <a:xfrm>
            <a:off x="6841067" y="4929188"/>
            <a:ext cx="985359" cy="354012"/>
          </a:xfrm>
          <a:prstGeom prst="roundRect">
            <a:avLst/>
          </a:prstGeom>
          <a:solidFill>
            <a:srgbClr val="FFFFFF">
              <a:lumMod val="95000"/>
            </a:srgbClr>
          </a:solidFill>
          <a:ln w="6350" cap="flat" cmpd="sng" algn="ctr">
            <a:solidFill>
              <a:srgbClr val="545454"/>
            </a:solidFill>
            <a:prstDash val="solid"/>
          </a:ln>
          <a:effec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00135" eaLnBrk="1" fontAlgn="auto" hangingPunct="1">
              <a:spcBef>
                <a:spcPct val="0"/>
              </a:spcBef>
              <a:spcAft>
                <a:spcPct val="0"/>
              </a:spcAft>
              <a:defRPr/>
            </a:pPr>
            <a:r>
              <a:rPr lang="zh-CN" altLang="en-US" sz="1378" kern="0">
                <a:solidFill>
                  <a:srgbClr val="000000"/>
                </a:solidFill>
                <a:latin typeface="华文楷体" pitchFamily="2" charset="-122"/>
                <a:ea typeface="华文楷体" pitchFamily="2" charset="-122"/>
              </a:rPr>
              <a:t>结束</a:t>
            </a:r>
            <a:endParaRPr lang="en-US" sz="1378" kern="0">
              <a:solidFill>
                <a:srgbClr val="000000"/>
              </a:solidFill>
              <a:latin typeface="华文楷体" pitchFamily="2" charset="-122"/>
              <a:ea typeface="华文楷体" pitchFamily="2" charset="-122"/>
            </a:endParaRPr>
          </a:p>
        </p:txBody>
      </p:sp>
      <p:sp>
        <p:nvSpPr>
          <p:cNvPr id="86" name="Rounded Rectangle 85"/>
          <p:cNvSpPr/>
          <p:nvPr/>
        </p:nvSpPr>
        <p:spPr>
          <a:xfrm>
            <a:off x="6841067" y="4324351"/>
            <a:ext cx="985359" cy="461963"/>
          </a:xfrm>
          <a:prstGeom prst="roundRect">
            <a:avLst/>
          </a:prstGeom>
          <a:solidFill>
            <a:srgbClr val="545454">
              <a:lumMod val="60000"/>
              <a:lumOff val="40000"/>
            </a:srgbClr>
          </a:solidFill>
          <a:ln w="25400" cap="flat" cmpd="sng" algn="ctr">
            <a:noFill/>
            <a:prstDash val="solid"/>
          </a:ln>
          <a:effec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378" b="1" kern="0">
                <a:solidFill>
                  <a:srgbClr val="FFFFFF"/>
                </a:solidFill>
                <a:latin typeface="华文楷体" pitchFamily="2" charset="-122"/>
                <a:ea typeface="华文楷体" pitchFamily="2" charset="-122"/>
              </a:rPr>
              <a:t>虚拟股权</a:t>
            </a:r>
            <a:endParaRPr lang="en-US" sz="1378" b="1" kern="0">
              <a:solidFill>
                <a:srgbClr val="FFFFFF"/>
              </a:solidFill>
              <a:latin typeface="华文楷体" pitchFamily="2" charset="-122"/>
              <a:ea typeface="华文楷体" pitchFamily="2" charset="-122"/>
            </a:endParaRPr>
          </a:p>
        </p:txBody>
      </p:sp>
      <p:sp>
        <p:nvSpPr>
          <p:cNvPr id="87" name="Rounded Rectangle 86"/>
          <p:cNvSpPr/>
          <p:nvPr/>
        </p:nvSpPr>
        <p:spPr>
          <a:xfrm>
            <a:off x="7887709" y="4929188"/>
            <a:ext cx="985358" cy="354012"/>
          </a:xfrm>
          <a:prstGeom prst="roundRect">
            <a:avLst/>
          </a:prstGeom>
          <a:solidFill>
            <a:srgbClr val="FFFFFF">
              <a:lumMod val="95000"/>
            </a:srgbClr>
          </a:solidFill>
          <a:ln w="6350" cap="flat" cmpd="sng" algn="ctr">
            <a:solidFill>
              <a:srgbClr val="545454"/>
            </a:solidFill>
            <a:prstDash val="solid"/>
          </a:ln>
          <a:effec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00135" eaLnBrk="1" fontAlgn="auto" hangingPunct="1">
              <a:spcBef>
                <a:spcPct val="0"/>
              </a:spcBef>
              <a:spcAft>
                <a:spcPct val="0"/>
              </a:spcAft>
              <a:defRPr/>
            </a:pPr>
            <a:r>
              <a:rPr lang="zh-CN" altLang="en-US" sz="1378" kern="0">
                <a:solidFill>
                  <a:srgbClr val="000000"/>
                </a:solidFill>
                <a:latin typeface="华文楷体" pitchFamily="2" charset="-122"/>
                <a:ea typeface="华文楷体" pitchFamily="2" charset="-122"/>
              </a:rPr>
              <a:t>结束</a:t>
            </a:r>
            <a:endParaRPr lang="en-US" sz="1378" kern="0">
              <a:solidFill>
                <a:srgbClr val="000000"/>
              </a:solidFill>
              <a:latin typeface="华文楷体" pitchFamily="2" charset="-122"/>
              <a:ea typeface="华文楷体" pitchFamily="2" charset="-122"/>
            </a:endParaRPr>
          </a:p>
        </p:txBody>
      </p:sp>
      <p:sp>
        <p:nvSpPr>
          <p:cNvPr id="88" name="Rounded Rectangle 87"/>
          <p:cNvSpPr/>
          <p:nvPr/>
        </p:nvSpPr>
        <p:spPr>
          <a:xfrm>
            <a:off x="7887709" y="4324351"/>
            <a:ext cx="985358" cy="461963"/>
          </a:xfrm>
          <a:prstGeom prst="roundRect">
            <a:avLst/>
          </a:prstGeom>
          <a:solidFill>
            <a:srgbClr val="545454">
              <a:lumMod val="60000"/>
              <a:lumOff val="40000"/>
            </a:srgbClr>
          </a:solidFill>
          <a:ln w="25400" cap="flat" cmpd="sng" algn="ctr">
            <a:noFill/>
            <a:prstDash val="solid"/>
          </a:ln>
          <a:effectLst/>
        </p:spPr>
        <p:txBody>
          <a:bodyPr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900135" eaLnBrk="1" fontAlgn="auto" hangingPunct="1">
              <a:spcBef>
                <a:spcPct val="0"/>
              </a:spcBef>
              <a:spcAft>
                <a:spcPct val="0"/>
              </a:spcAft>
              <a:defRPr/>
            </a:pPr>
            <a:r>
              <a:rPr lang="zh-CN" altLang="en-US" sz="1378" b="1" kern="0">
                <a:solidFill>
                  <a:srgbClr val="FFFFFF"/>
                </a:solidFill>
                <a:latin typeface="华文楷体" pitchFamily="2" charset="-122"/>
                <a:ea typeface="华文楷体" pitchFamily="2" charset="-122"/>
              </a:rPr>
              <a:t>递延支付</a:t>
            </a:r>
            <a:endParaRPr lang="en-US" sz="1378" b="1" kern="0">
              <a:solidFill>
                <a:srgbClr val="FFFFFF"/>
              </a:solidFill>
              <a:latin typeface="华文楷体" pitchFamily="2" charset="-122"/>
              <a:ea typeface="华文楷体" pitchFamily="2" charset="-122"/>
            </a:endParaRPr>
          </a:p>
        </p:txBody>
      </p:sp>
      <p:cxnSp>
        <p:nvCxnSpPr>
          <p:cNvPr id="20518" name="Straight Arrow Connector 88"/>
          <p:cNvCxnSpPr>
            <a:cxnSpLocks noChangeShapeType="1"/>
            <a:stCxn id="82" idx="2"/>
            <a:endCxn id="81" idx="0"/>
          </p:cNvCxnSpPr>
          <p:nvPr/>
        </p:nvCxnSpPr>
        <p:spPr bwMode="auto">
          <a:xfrm flipH="1">
            <a:off x="5239658" y="4786314"/>
            <a:ext cx="0" cy="142875"/>
          </a:xfrm>
          <a:prstGeom prst="straightConnector1">
            <a:avLst/>
          </a:prstGeom>
          <a:noFill/>
          <a:ln w="9525" algn="ctr">
            <a:solidFill>
              <a:srgbClr val="7D7D7D"/>
            </a:solidFill>
            <a:round/>
            <a:tailEnd type="triangle" w="med" len="med"/>
          </a:ln>
          <a:extLst>
            <a:ext uri="{909E8E84-426E-40DD-AFC4-6F175D3DCCD1}">
              <a14:hiddenFill xmlns:a14="http://schemas.microsoft.com/office/drawing/2010/main">
                <a:noFill/>
              </a14:hiddenFill>
            </a:ext>
          </a:extLst>
        </p:spPr>
      </p:cxnSp>
      <p:cxnSp>
        <p:nvCxnSpPr>
          <p:cNvPr id="20519" name="Straight Arrow Connector 89"/>
          <p:cNvCxnSpPr>
            <a:cxnSpLocks noChangeShapeType="1"/>
            <a:stCxn id="84" idx="2"/>
            <a:endCxn id="83" idx="0"/>
          </p:cNvCxnSpPr>
          <p:nvPr/>
        </p:nvCxnSpPr>
        <p:spPr bwMode="auto">
          <a:xfrm flipH="1">
            <a:off x="6286298" y="4786314"/>
            <a:ext cx="0" cy="142875"/>
          </a:xfrm>
          <a:prstGeom prst="straightConnector1">
            <a:avLst/>
          </a:prstGeom>
          <a:noFill/>
          <a:ln w="38100" algn="ctr">
            <a:solidFill>
              <a:srgbClr val="C00000"/>
            </a:solidFill>
            <a:round/>
            <a:tailEnd type="triangle" w="med" len="med"/>
          </a:ln>
          <a:extLst>
            <a:ext uri="{909E8E84-426E-40DD-AFC4-6F175D3DCCD1}">
              <a14:hiddenFill xmlns:a14="http://schemas.microsoft.com/office/drawing/2010/main">
                <a:noFill/>
              </a14:hiddenFill>
            </a:ext>
          </a:extLst>
        </p:spPr>
      </p:cxnSp>
      <p:cxnSp>
        <p:nvCxnSpPr>
          <p:cNvPr id="20520" name="Straight Arrow Connector 90"/>
          <p:cNvCxnSpPr>
            <a:cxnSpLocks noChangeShapeType="1"/>
            <a:stCxn id="86" idx="2"/>
            <a:endCxn id="85" idx="0"/>
          </p:cNvCxnSpPr>
          <p:nvPr/>
        </p:nvCxnSpPr>
        <p:spPr bwMode="auto">
          <a:xfrm flipH="1">
            <a:off x="7332940" y="4786314"/>
            <a:ext cx="0" cy="142875"/>
          </a:xfrm>
          <a:prstGeom prst="straightConnector1">
            <a:avLst/>
          </a:prstGeom>
          <a:noFill/>
          <a:ln w="9525" algn="ctr">
            <a:solidFill>
              <a:srgbClr val="7D7D7D"/>
            </a:solidFill>
            <a:round/>
            <a:tailEnd type="triangle" w="med" len="med"/>
          </a:ln>
          <a:extLst>
            <a:ext uri="{909E8E84-426E-40DD-AFC4-6F175D3DCCD1}">
              <a14:hiddenFill xmlns:a14="http://schemas.microsoft.com/office/drawing/2010/main">
                <a:noFill/>
              </a14:hiddenFill>
            </a:ext>
          </a:extLst>
        </p:spPr>
      </p:cxnSp>
      <p:cxnSp>
        <p:nvCxnSpPr>
          <p:cNvPr id="20521" name="Straight Arrow Connector 91"/>
          <p:cNvCxnSpPr>
            <a:cxnSpLocks noChangeShapeType="1"/>
            <a:stCxn id="88" idx="2"/>
            <a:endCxn id="87" idx="0"/>
          </p:cNvCxnSpPr>
          <p:nvPr/>
        </p:nvCxnSpPr>
        <p:spPr bwMode="auto">
          <a:xfrm flipH="1">
            <a:off x="8379581" y="4786314"/>
            <a:ext cx="0" cy="142875"/>
          </a:xfrm>
          <a:prstGeom prst="straightConnector1">
            <a:avLst/>
          </a:prstGeom>
          <a:noFill/>
          <a:ln w="9525" algn="ctr">
            <a:solidFill>
              <a:srgbClr val="7D7D7D"/>
            </a:solidFill>
            <a:round/>
            <a:tailEnd type="triangle" w="med" len="med"/>
          </a:ln>
          <a:extLst>
            <a:ext uri="{909E8E84-426E-40DD-AFC4-6F175D3DCCD1}">
              <a14:hiddenFill xmlns:a14="http://schemas.microsoft.com/office/drawing/2010/main">
                <a:noFill/>
              </a14:hiddenFill>
            </a:ext>
          </a:extLst>
        </p:spPr>
      </p:cxnSp>
      <p:cxnSp>
        <p:nvCxnSpPr>
          <p:cNvPr id="20522" name="Elbow Connector 92"/>
          <p:cNvCxnSpPr>
            <a:cxnSpLocks noChangeShapeType="1"/>
            <a:stCxn id="70" idx="2"/>
            <a:endCxn id="82" idx="0"/>
          </p:cNvCxnSpPr>
          <p:nvPr/>
        </p:nvCxnSpPr>
        <p:spPr bwMode="auto">
          <a:xfrm rot="5400000">
            <a:off x="5256289" y="3837819"/>
            <a:ext cx="469900" cy="503162"/>
          </a:xfrm>
          <a:prstGeom prst="bentConnector3">
            <a:avLst>
              <a:gd name="adj1" fmla="val 50000"/>
            </a:avLst>
          </a:prstGeom>
          <a:noFill/>
          <a:ln w="9525" algn="ctr">
            <a:solidFill>
              <a:srgbClr val="7D7D7D"/>
            </a:solidFill>
            <a:miter lim="800000"/>
            <a:tailEnd type="triangle" w="med" len="med"/>
          </a:ln>
          <a:extLst>
            <a:ext uri="{909E8E84-426E-40DD-AFC4-6F175D3DCCD1}">
              <a14:hiddenFill xmlns:a14="http://schemas.microsoft.com/office/drawing/2010/main">
                <a:noFill/>
              </a14:hiddenFill>
            </a:ext>
          </a:extLst>
        </p:spPr>
      </p:cxnSp>
      <p:cxnSp>
        <p:nvCxnSpPr>
          <p:cNvPr id="20523" name="Elbow Connector 93"/>
          <p:cNvCxnSpPr>
            <a:cxnSpLocks noChangeShapeType="1"/>
            <a:stCxn id="70" idx="2"/>
            <a:endCxn id="84" idx="0"/>
          </p:cNvCxnSpPr>
          <p:nvPr/>
        </p:nvCxnSpPr>
        <p:spPr bwMode="auto">
          <a:xfrm rot="16200000" flipH="1">
            <a:off x="5779609" y="3817661"/>
            <a:ext cx="469900" cy="543479"/>
          </a:xfrm>
          <a:prstGeom prst="bentConnector3">
            <a:avLst>
              <a:gd name="adj1" fmla="val 50000"/>
            </a:avLst>
          </a:prstGeom>
          <a:noFill/>
          <a:ln w="38100" algn="ctr">
            <a:solidFill>
              <a:srgbClr val="C00000"/>
            </a:solidFill>
            <a:miter lim="800000"/>
            <a:tailEnd type="triangle" w="med" len="med"/>
          </a:ln>
          <a:extLst>
            <a:ext uri="{909E8E84-426E-40DD-AFC4-6F175D3DCCD1}">
              <a14:hiddenFill xmlns:a14="http://schemas.microsoft.com/office/drawing/2010/main">
                <a:noFill/>
              </a14:hiddenFill>
            </a:ext>
          </a:extLst>
        </p:spPr>
      </p:cxnSp>
      <p:cxnSp>
        <p:nvCxnSpPr>
          <p:cNvPr id="20524" name="Elbow Connector 94"/>
          <p:cNvCxnSpPr>
            <a:cxnSpLocks noChangeShapeType="1"/>
            <a:stCxn id="71" idx="2"/>
            <a:endCxn id="86" idx="0"/>
          </p:cNvCxnSpPr>
          <p:nvPr/>
        </p:nvCxnSpPr>
        <p:spPr bwMode="auto">
          <a:xfrm rot="5400000">
            <a:off x="7346346" y="3841045"/>
            <a:ext cx="469900" cy="496711"/>
          </a:xfrm>
          <a:prstGeom prst="bentConnector3">
            <a:avLst>
              <a:gd name="adj1" fmla="val 50000"/>
            </a:avLst>
          </a:prstGeom>
          <a:noFill/>
          <a:ln w="9525" algn="ctr">
            <a:solidFill>
              <a:srgbClr val="7D7D7D"/>
            </a:solidFill>
            <a:miter lim="800000"/>
            <a:tailEnd type="triangle" w="med" len="med"/>
          </a:ln>
          <a:extLst>
            <a:ext uri="{909E8E84-426E-40DD-AFC4-6F175D3DCCD1}">
              <a14:hiddenFill xmlns:a14="http://schemas.microsoft.com/office/drawing/2010/main">
                <a:noFill/>
              </a14:hiddenFill>
            </a:ext>
          </a:extLst>
        </p:spPr>
      </p:cxnSp>
      <p:cxnSp>
        <p:nvCxnSpPr>
          <p:cNvPr id="20525" name="Elbow Connector 95"/>
          <p:cNvCxnSpPr>
            <a:cxnSpLocks noChangeShapeType="1"/>
            <a:stCxn id="71" idx="2"/>
            <a:endCxn id="88" idx="0"/>
          </p:cNvCxnSpPr>
          <p:nvPr/>
        </p:nvCxnSpPr>
        <p:spPr bwMode="auto">
          <a:xfrm rot="16200000" flipH="1">
            <a:off x="7869667" y="3814435"/>
            <a:ext cx="469900" cy="549930"/>
          </a:xfrm>
          <a:prstGeom prst="bentConnector3">
            <a:avLst>
              <a:gd name="adj1" fmla="val 50000"/>
            </a:avLst>
          </a:prstGeom>
          <a:noFill/>
          <a:ln w="9525" algn="ctr">
            <a:solidFill>
              <a:srgbClr val="7D7D7D"/>
            </a:solidFill>
            <a:miter lim="800000"/>
            <a:tailEnd type="triangle" w="med" len="med"/>
          </a:ln>
          <a:extLst>
            <a:ext uri="{909E8E84-426E-40DD-AFC4-6F175D3DCCD1}">
              <a14:hiddenFill xmlns:a14="http://schemas.microsoft.com/office/drawing/2010/main">
                <a:noFill/>
              </a14:hiddenFill>
            </a:ext>
          </a:extLst>
        </p:spPr>
      </p:cxnSp>
      <p:sp>
        <p:nvSpPr>
          <p:cNvPr id="97" name="Rectangle 96"/>
          <p:cNvSpPr/>
          <p:nvPr/>
        </p:nvSpPr>
        <p:spPr>
          <a:xfrm>
            <a:off x="4833258" y="3816351"/>
            <a:ext cx="903111" cy="303213"/>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1378">
                <a:solidFill>
                  <a:srgbClr val="000000"/>
                </a:solidFill>
                <a:latin typeface="Arial" pitchFamily="34" charset="0"/>
                <a:ea typeface="华文楷体" pitchFamily="2" charset="-122"/>
              </a:rPr>
              <a:t>模拟股权</a:t>
            </a:r>
            <a:endParaRPr lang="en-US" sz="1378">
              <a:solidFill>
                <a:srgbClr val="000000"/>
              </a:solidFill>
              <a:latin typeface="Arial" pitchFamily="34" charset="0"/>
              <a:ea typeface="华文楷体" pitchFamily="2" charset="-122"/>
            </a:endParaRPr>
          </a:p>
        </p:txBody>
      </p:sp>
      <p:sp>
        <p:nvSpPr>
          <p:cNvPr id="98" name="Rectangle 97"/>
          <p:cNvSpPr/>
          <p:nvPr/>
        </p:nvSpPr>
        <p:spPr>
          <a:xfrm>
            <a:off x="6913639" y="3816351"/>
            <a:ext cx="903111" cy="303213"/>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1378">
                <a:solidFill>
                  <a:srgbClr val="000000"/>
                </a:solidFill>
                <a:latin typeface="Arial" pitchFamily="34" charset="0"/>
                <a:ea typeface="华文楷体" pitchFamily="2" charset="-122"/>
              </a:rPr>
              <a:t>模拟股权</a:t>
            </a:r>
            <a:endParaRPr lang="en-US" sz="1378">
              <a:solidFill>
                <a:srgbClr val="000000"/>
              </a:solidFill>
              <a:latin typeface="Arial" pitchFamily="34" charset="0"/>
              <a:ea typeface="华文楷体" pitchFamily="2" charset="-122"/>
            </a:endParaRPr>
          </a:p>
        </p:txBody>
      </p:sp>
      <p:sp>
        <p:nvSpPr>
          <p:cNvPr id="99" name="Rectangle 98"/>
          <p:cNvSpPr/>
          <p:nvPr/>
        </p:nvSpPr>
        <p:spPr>
          <a:xfrm>
            <a:off x="7829651" y="3816351"/>
            <a:ext cx="903111" cy="303213"/>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1378">
                <a:solidFill>
                  <a:srgbClr val="000000"/>
                </a:solidFill>
                <a:latin typeface="Arial" pitchFamily="34" charset="0"/>
                <a:ea typeface="华文楷体" pitchFamily="2" charset="-122"/>
              </a:rPr>
              <a:t>业绩达成</a:t>
            </a:r>
            <a:endParaRPr lang="en-US" sz="1378">
              <a:solidFill>
                <a:srgbClr val="000000"/>
              </a:solidFill>
              <a:latin typeface="Arial" pitchFamily="34" charset="0"/>
              <a:ea typeface="华文楷体" pitchFamily="2" charset="-122"/>
            </a:endParaRPr>
          </a:p>
        </p:txBody>
      </p:sp>
      <p:sp>
        <p:nvSpPr>
          <p:cNvPr id="100" name="Rectangle 99"/>
          <p:cNvSpPr/>
          <p:nvPr/>
        </p:nvSpPr>
        <p:spPr>
          <a:xfrm>
            <a:off x="5742820" y="3816351"/>
            <a:ext cx="903111" cy="303213"/>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1378">
                <a:solidFill>
                  <a:srgbClr val="000000"/>
                </a:solidFill>
                <a:latin typeface="Arial" pitchFamily="34" charset="0"/>
                <a:ea typeface="华文楷体" pitchFamily="2" charset="-122"/>
              </a:rPr>
              <a:t>业绩达成</a:t>
            </a:r>
            <a:endParaRPr lang="en-US" sz="1378">
              <a:solidFill>
                <a:srgbClr val="000000"/>
              </a:solidFill>
              <a:latin typeface="Arial" pitchFamily="34" charset="0"/>
              <a:ea typeface="华文楷体" pitchFamily="2" charset="-122"/>
            </a:endParaRPr>
          </a:p>
        </p:txBody>
      </p:sp>
      <p:cxnSp>
        <p:nvCxnSpPr>
          <p:cNvPr id="20530" name="Straight Arrow Connector 100"/>
          <p:cNvCxnSpPr>
            <a:cxnSpLocks noChangeShapeType="1"/>
          </p:cNvCxnSpPr>
          <p:nvPr/>
        </p:nvCxnSpPr>
        <p:spPr bwMode="auto">
          <a:xfrm>
            <a:off x="7205537" y="1295400"/>
            <a:ext cx="682172" cy="0"/>
          </a:xfrm>
          <a:prstGeom prst="straightConnector1">
            <a:avLst/>
          </a:prstGeom>
          <a:noFill/>
          <a:ln w="38100" algn="ctr">
            <a:solidFill>
              <a:srgbClr val="C00000"/>
            </a:solidFill>
            <a:round/>
            <a:tailEnd type="triangle" w="med" len="med"/>
          </a:ln>
          <a:extLst>
            <a:ext uri="{909E8E84-426E-40DD-AFC4-6F175D3DCCD1}">
              <a14:hiddenFill xmlns:a14="http://schemas.microsoft.com/office/drawing/2010/main">
                <a:noFill/>
              </a14:hiddenFill>
            </a:ext>
          </a:extLst>
        </p:spPr>
      </p:cxnSp>
      <p:sp>
        <p:nvSpPr>
          <p:cNvPr id="102" name="Rectangle 101"/>
          <p:cNvSpPr/>
          <p:nvPr/>
        </p:nvSpPr>
        <p:spPr>
          <a:xfrm>
            <a:off x="7926413" y="1152526"/>
            <a:ext cx="491873" cy="271463"/>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r>
              <a:rPr lang="zh-CN" altLang="en-US" sz="1181" b="1">
                <a:solidFill>
                  <a:srgbClr val="000000"/>
                </a:solidFill>
                <a:latin typeface="华文楷体" pitchFamily="2" charset="-122"/>
                <a:ea typeface="华文楷体" pitchFamily="2" charset="-122"/>
              </a:rPr>
              <a:t>建议</a:t>
            </a:r>
            <a:endParaRPr lang="en-US" sz="1181" b="1">
              <a:solidFill>
                <a:srgbClr val="000000"/>
              </a:solidFill>
              <a:latin typeface="华文楷体" pitchFamily="2" charset="-122"/>
              <a:ea typeface="华文楷体" pitchFamily="2" charset="-122"/>
            </a:endParaRPr>
          </a:p>
        </p:txBody>
      </p:sp>
      <p:sp>
        <p:nvSpPr>
          <p:cNvPr id="103" name="Rounded Rectangle 102"/>
          <p:cNvSpPr/>
          <p:nvPr/>
        </p:nvSpPr>
        <p:spPr>
          <a:xfrm>
            <a:off x="456394" y="5630863"/>
            <a:ext cx="8231213" cy="450850"/>
          </a:xfrm>
          <a:prstGeom prst="roundRect">
            <a:avLst/>
          </a:prstGeom>
          <a:gradFill rotWithShape="1">
            <a:gsLst>
              <a:gs pos="0">
                <a:srgbClr val="C0C0C0">
                  <a:tint val="50000"/>
                  <a:satMod val="300000"/>
                </a:srgbClr>
              </a:gs>
              <a:gs pos="35000">
                <a:srgbClr val="C0C0C0">
                  <a:tint val="37000"/>
                  <a:satMod val="300000"/>
                </a:srgbClr>
              </a:gs>
              <a:gs pos="100000">
                <a:srgbClr val="C0C0C0">
                  <a:tint val="15000"/>
                  <a:satMod val="350000"/>
                </a:srgbClr>
              </a:gs>
            </a:gsLst>
            <a:lin ang="16200000" scaled="1"/>
          </a:gradFill>
          <a:ln w="9525" cap="flat" cmpd="sng" algn="ctr">
            <a:solidFill>
              <a:srgbClr val="C0C0C0">
                <a:shade val="95000"/>
                <a:satMod val="105000"/>
              </a:srgbClr>
            </a:solidFill>
            <a:prstDash val="solid"/>
          </a:ln>
          <a:effectLst>
            <a:outerShdw blurRad="40000" dist="20000" dir="5400000" rotWithShape="0">
              <a:srgbClr val="000000">
                <a:alpha val="38000"/>
              </a:srgbClr>
            </a:outerShdw>
          </a:effectLst>
        </p:spPr>
        <p:txBody>
          <a:bodyPr lIns="141750" tIns="0" rIns="45006" bIns="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Aft>
                <a:spcPts val="591"/>
              </a:spcAft>
              <a:defRPr/>
            </a:pPr>
            <a:r>
              <a:rPr lang="zh-CN" altLang="en-US" sz="1575" b="1" kern="0">
                <a:solidFill>
                  <a:srgbClr val="000000"/>
                </a:solidFill>
                <a:latin typeface="华文楷体" pitchFamily="2" charset="-122"/>
                <a:ea typeface="华文楷体" pitchFamily="2" charset="-122"/>
              </a:rPr>
              <a:t>安永建议：以“业绩单元” 作为长期激励工具</a:t>
            </a:r>
            <a:endParaRPr lang="en-US" sz="1575" b="1" kern="0">
              <a:solidFill>
                <a:srgbClr val="000000"/>
              </a:solidFill>
              <a:latin typeface="华文楷体" pitchFamily="2" charset="-122"/>
              <a:ea typeface="华文楷体" pitchFamily="2" charset="-122"/>
            </a:endParaRPr>
          </a:p>
        </p:txBody>
      </p:sp>
      <p:sp>
        <p:nvSpPr>
          <p:cNvPr id="53" name="Rectangle 52"/>
          <p:cNvSpPr/>
          <p:nvPr/>
        </p:nvSpPr>
        <p:spPr>
          <a:xfrm>
            <a:off x="0" y="3176"/>
            <a:ext cx="1846540" cy="282575"/>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defRPr/>
            </a:pPr>
            <a:r>
              <a:rPr lang="en-US" altLang="zh-CN" sz="1200" b="1">
                <a:solidFill>
                  <a:schemeClr val="tx2"/>
                </a:solidFill>
                <a:ea typeface="华文楷体" pitchFamily="2" charset="-122"/>
              </a:rPr>
              <a:t>1. </a:t>
            </a:r>
            <a:r>
              <a:rPr lang="zh-CN" altLang="en-US" sz="1200" b="1">
                <a:solidFill>
                  <a:schemeClr val="tx2"/>
                </a:solidFill>
                <a:ea typeface="华文楷体" pitchFamily="2" charset="-122"/>
              </a:rPr>
              <a:t>激励工具</a:t>
            </a:r>
            <a:r>
              <a:rPr lang="en-US" altLang="zh-CN" sz="1200" b="1">
                <a:solidFill>
                  <a:schemeClr val="tx2"/>
                </a:solidFill>
                <a:ea typeface="华文楷体" pitchFamily="2" charset="-122"/>
              </a:rPr>
              <a:t> </a:t>
            </a:r>
          </a:p>
        </p:txBody>
      </p:sp>
      <p:graphicFrame>
        <p:nvGraphicFramePr>
          <p:cNvPr id="55" name="Object 54">
            <a:hlinkClick action="ppaction://ole?verb=0"/>
          </p:cNvPr>
          <p:cNvGraphicFramePr>
            <a:graphicFrameLocks noChangeAspect="1"/>
          </p:cNvGraphicFramePr>
          <p:nvPr>
            <p:extLst>
              <p:ext uri="{D42A27DB-BD31-4B8C-83A1-F6EECF244321}">
                <p14:modId xmlns:p14="http://schemas.microsoft.com/office/powerpoint/2010/main" val="3447637678"/>
              </p:ext>
            </p:extLst>
          </p:nvPr>
        </p:nvGraphicFramePr>
        <p:xfrm>
          <a:off x="3490131" y="6429376"/>
          <a:ext cx="234950" cy="254000"/>
        </p:xfrm>
        <a:graphic>
          <a:graphicData uri="http://schemas.openxmlformats.org/presentationml/2006/ole">
            <mc:AlternateContent>
              <mc:Choice xmlns:v="urn:schemas-microsoft-com:vml" Requires="v">
                <p:oleObj spid="_x0000_s1039" name="Presentation" showAsIcon="1" r:id="rId2" imgW="234950" imgH="254000" progId="PowerPoint.Show.8">
                  <p:embed/>
                </p:oleObj>
              </mc:Choice>
              <mc:Fallback>
                <p:oleObj name="Presentation" showAsIcon="1" r:id="rId2" imgW="234950" imgH="254000" progId="PowerPoint.Show.8">
                  <p:embed/>
                  <p:pic>
                    <p:nvPicPr>
                      <p:cNvPr id="0" name="OLE substitute image"/>
                      <p:cNvPicPr/>
                      <p:nvPr/>
                    </p:nvPicPr>
                    <p:blipFill>
                      <a:blip r:embed="rId4"/>
                      <a:srcRect r="5417" b="48485"/>
                      <a:stretch>
                        <a:fillRect/>
                      </a:stretch>
                    </p:blipFill>
                    <p:spPr>
                      <a:xfrm>
                        <a:off x="3490131" y="6429376"/>
                        <a:ext cx="234950" cy="254000"/>
                      </a:xfrm>
                      <a:prstGeom prst="rect">
                        <a:avLst/>
                      </a:prstGeom>
                      <a:noFill/>
                      <a:ln>
                        <a:noFill/>
                      </a:ln>
                    </p:spPr>
                  </p:pic>
                </p:oleObj>
              </mc:Fallback>
            </mc:AlternateContent>
          </a:graphicData>
        </a:graphic>
      </p:graphicFrame>
      <p:sp>
        <p:nvSpPr>
          <p:cNvPr id="2" name="Rectangle 1"/>
          <p:cNvSpPr/>
          <p:nvPr/>
        </p:nvSpPr>
        <p:spPr>
          <a:xfrm>
            <a:off x="3809999" y="6407604"/>
            <a:ext cx="2924629" cy="254000"/>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r>
              <a:rPr lang="zh-CN" altLang="en-US" sz="1200" smtClean="0">
                <a:solidFill>
                  <a:schemeClr val="tx1"/>
                </a:solidFill>
                <a:latin typeface="华文楷体" pitchFamily="2" charset="-122"/>
                <a:ea typeface="华文楷体" pitchFamily="2" charset="-122"/>
              </a:rPr>
              <a:t>工具选择的详细分析</a:t>
            </a:r>
            <a:endParaRPr lang="zh-CN" altLang="en-US" sz="1200">
              <a:solidFill>
                <a:schemeClr val="tx1"/>
              </a:solidFill>
              <a:latin typeface="华文楷体" pitchFamily="2" charset="-122"/>
              <a:ea typeface="华文楷体" pitchFamily="2" charset="-122"/>
            </a:endParaRPr>
          </a:p>
        </p:txBody>
      </p:sp>
    </p:spTree>
    <p:extLst>
      <p:ext uri="{BB962C8B-B14F-4D97-AF65-F5344CB8AC3E}">
        <p14:creationId xmlns:p14="http://schemas.microsoft.com/office/powerpoint/2010/main" val="1460833695"/>
      </p:ext>
    </p:extLst>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业绩单元契合华为海洋业务周期性波动的特点，能够在业务波峰和波谷条件下对员工实现有效激励</a:t>
            </a:r>
            <a:endParaRPr lang="en-US"/>
          </a:p>
        </p:txBody>
      </p:sp>
      <p:sp>
        <p:nvSpPr>
          <p:cNvPr id="4" name="Rectangle 3"/>
          <p:cNvSpPr/>
          <p:nvPr/>
        </p:nvSpPr>
        <p:spPr>
          <a:xfrm>
            <a:off x="0" y="3176"/>
            <a:ext cx="1846540" cy="282575"/>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defRPr/>
            </a:pPr>
            <a:r>
              <a:rPr lang="en-US" altLang="zh-CN" sz="1200" b="1">
                <a:solidFill>
                  <a:schemeClr val="tx2"/>
                </a:solidFill>
                <a:ea typeface="华文楷体" pitchFamily="2" charset="-122"/>
              </a:rPr>
              <a:t>1. </a:t>
            </a:r>
            <a:r>
              <a:rPr lang="zh-CN" altLang="en-US" sz="1200" b="1">
                <a:solidFill>
                  <a:schemeClr val="tx2"/>
                </a:solidFill>
                <a:ea typeface="华文楷体" pitchFamily="2" charset="-122"/>
              </a:rPr>
              <a:t>激励工具</a:t>
            </a:r>
            <a:r>
              <a:rPr lang="en-US" altLang="zh-CN" sz="1200" b="1">
                <a:solidFill>
                  <a:schemeClr val="tx2"/>
                </a:solidFill>
                <a:ea typeface="华文楷体" pitchFamily="2" charset="-122"/>
              </a:rPr>
              <a:t> </a:t>
            </a:r>
          </a:p>
        </p:txBody>
      </p:sp>
      <p:sp>
        <p:nvSpPr>
          <p:cNvPr id="38" name="Rectangle 37"/>
          <p:cNvSpPr/>
          <p:nvPr/>
        </p:nvSpPr>
        <p:spPr>
          <a:xfrm>
            <a:off x="598713" y="1452747"/>
            <a:ext cx="2341913" cy="1380509"/>
          </a:xfrm>
          <a:prstGeom prst="rect">
            <a:avLst/>
          </a:prstGeom>
          <a:solidFill>
            <a:srgbClr val="002060"/>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zh-CN" altLang="en-US" sz="1600" b="1">
                <a:solidFill>
                  <a:schemeClr val="tx2"/>
                </a:solidFill>
                <a:latin typeface="华文楷体" pitchFamily="2" charset="-122"/>
                <a:ea typeface="华文楷体" pitchFamily="2" charset="-122"/>
              </a:rPr>
              <a:t>聚焦</a:t>
            </a:r>
            <a:r>
              <a:rPr lang="zh-CN" altLang="en-US" sz="1600" b="1" smtClean="0">
                <a:solidFill>
                  <a:schemeClr val="tx2"/>
                </a:solidFill>
                <a:latin typeface="华文楷体" pitchFamily="2" charset="-122"/>
                <a:ea typeface="华文楷体" pitchFamily="2" charset="-122"/>
              </a:rPr>
              <a:t>内部经营管理</a:t>
            </a:r>
            <a:endParaRPr lang="en-US" altLang="zh-CN" sz="1600" b="1" smtClean="0">
              <a:solidFill>
                <a:schemeClr val="tx2"/>
              </a:solidFill>
              <a:latin typeface="华文楷体" pitchFamily="2" charset="-122"/>
              <a:ea typeface="华文楷体" pitchFamily="2" charset="-122"/>
            </a:endParaRPr>
          </a:p>
          <a:p>
            <a:pPr algn="ctr"/>
            <a:r>
              <a:rPr lang="zh-CN" altLang="en-US" sz="1600" b="1" smtClean="0">
                <a:solidFill>
                  <a:schemeClr val="tx2"/>
                </a:solidFill>
                <a:latin typeface="华文楷体" pitchFamily="2" charset="-122"/>
                <a:ea typeface="华文楷体" pitchFamily="2" charset="-122"/>
              </a:rPr>
              <a:t>关注业务目标达成</a:t>
            </a:r>
            <a:endParaRPr lang="en-US" altLang="zh-CN" sz="1600" b="1" smtClean="0">
              <a:solidFill>
                <a:schemeClr val="tx2"/>
              </a:solidFill>
              <a:latin typeface="华文楷体" pitchFamily="2" charset="-122"/>
              <a:ea typeface="华文楷体" pitchFamily="2" charset="-122"/>
            </a:endParaRPr>
          </a:p>
        </p:txBody>
      </p:sp>
      <p:sp>
        <p:nvSpPr>
          <p:cNvPr id="39" name="Rectangle 38"/>
          <p:cNvSpPr/>
          <p:nvPr/>
        </p:nvSpPr>
        <p:spPr>
          <a:xfrm>
            <a:off x="598713" y="2971303"/>
            <a:ext cx="2341913" cy="1380509"/>
          </a:xfrm>
          <a:prstGeom prst="rect">
            <a:avLst/>
          </a:prstGeom>
          <a:solidFill>
            <a:srgbClr val="002060"/>
          </a:solidFill>
          <a:ln w="952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zh-CN" altLang="en-US" sz="1600" b="1" smtClean="0">
                <a:solidFill>
                  <a:schemeClr val="tx2"/>
                </a:solidFill>
                <a:latin typeface="华文楷体" pitchFamily="2" charset="-122"/>
                <a:ea typeface="华文楷体" pitchFamily="2" charset="-122"/>
              </a:rPr>
              <a:t>鼓励超额目标达成</a:t>
            </a:r>
            <a:endParaRPr lang="en-US" altLang="zh-CN" sz="1600" b="1" smtClean="0">
              <a:solidFill>
                <a:schemeClr val="tx2"/>
              </a:solidFill>
              <a:latin typeface="华文楷体" pitchFamily="2" charset="-122"/>
              <a:ea typeface="华文楷体" pitchFamily="2" charset="-122"/>
            </a:endParaRPr>
          </a:p>
          <a:p>
            <a:pPr algn="ctr"/>
            <a:r>
              <a:rPr lang="zh-CN" altLang="en-US" sz="1600" b="1">
                <a:solidFill>
                  <a:schemeClr val="tx2"/>
                </a:solidFill>
                <a:latin typeface="华文楷体" pitchFamily="2" charset="-122"/>
                <a:ea typeface="华文楷体" pitchFamily="2" charset="-122"/>
              </a:rPr>
              <a:t>抓住“大年”市场</a:t>
            </a:r>
            <a:r>
              <a:rPr lang="zh-CN" altLang="en-US" sz="1600" b="1" smtClean="0">
                <a:solidFill>
                  <a:schemeClr val="tx2"/>
                </a:solidFill>
                <a:latin typeface="华文楷体" pitchFamily="2" charset="-122"/>
                <a:ea typeface="华文楷体" pitchFamily="2" charset="-122"/>
              </a:rPr>
              <a:t>机遇</a:t>
            </a:r>
            <a:endParaRPr lang="zh-CN" altLang="en-US" sz="1600" b="1">
              <a:solidFill>
                <a:schemeClr val="tx2"/>
              </a:solidFill>
              <a:latin typeface="华文楷体" pitchFamily="2" charset="-122"/>
              <a:ea typeface="华文楷体" pitchFamily="2" charset="-122"/>
            </a:endParaRPr>
          </a:p>
        </p:txBody>
      </p:sp>
      <p:sp>
        <p:nvSpPr>
          <p:cNvPr id="40" name="Rectangle 39"/>
          <p:cNvSpPr/>
          <p:nvPr/>
        </p:nvSpPr>
        <p:spPr>
          <a:xfrm>
            <a:off x="598713" y="4489859"/>
            <a:ext cx="2341913" cy="1380509"/>
          </a:xfrm>
          <a:prstGeom prst="rect">
            <a:avLst/>
          </a:prstGeom>
          <a:solidFill>
            <a:srgbClr val="002060"/>
          </a:solidFill>
          <a:ln w="952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zh-CN" altLang="en-US" sz="1600" b="1">
                <a:solidFill>
                  <a:schemeClr val="tx2"/>
                </a:solidFill>
                <a:latin typeface="华文楷体" pitchFamily="2" charset="-122"/>
                <a:ea typeface="华文楷体" pitchFamily="2" charset="-122"/>
              </a:rPr>
              <a:t>保证</a:t>
            </a:r>
            <a:r>
              <a:rPr lang="zh-CN" altLang="en-US" sz="1600" b="1" smtClean="0">
                <a:solidFill>
                  <a:schemeClr val="tx2"/>
                </a:solidFill>
                <a:latin typeface="华文楷体" pitchFamily="2" charset="-122"/>
                <a:ea typeface="华文楷体" pitchFamily="2" charset="-122"/>
              </a:rPr>
              <a:t>足够</a:t>
            </a:r>
            <a:r>
              <a:rPr lang="zh-CN" altLang="en-US" sz="1600" b="1">
                <a:solidFill>
                  <a:schemeClr val="tx2"/>
                </a:solidFill>
                <a:latin typeface="华文楷体" pitchFamily="2" charset="-122"/>
                <a:ea typeface="华文楷体" pitchFamily="2" charset="-122"/>
              </a:rPr>
              <a:t>激励力度</a:t>
            </a:r>
          </a:p>
          <a:p>
            <a:pPr algn="ctr"/>
            <a:r>
              <a:rPr lang="zh-CN" altLang="en-US" sz="1600" b="1" smtClean="0">
                <a:solidFill>
                  <a:schemeClr val="tx2"/>
                </a:solidFill>
                <a:latin typeface="华文楷体" pitchFamily="2" charset="-122"/>
                <a:ea typeface="华文楷体" pitchFamily="2" charset="-122"/>
              </a:rPr>
              <a:t>驱动“小年”稳定表现</a:t>
            </a:r>
            <a:endParaRPr lang="en-US" altLang="zh-CN" sz="1600" b="1" smtClean="0">
              <a:solidFill>
                <a:schemeClr val="tx2"/>
              </a:solidFill>
              <a:latin typeface="华文楷体" pitchFamily="2" charset="-122"/>
              <a:ea typeface="华文楷体" pitchFamily="2" charset="-122"/>
            </a:endParaRPr>
          </a:p>
        </p:txBody>
      </p:sp>
      <p:sp>
        <p:nvSpPr>
          <p:cNvPr id="41" name="Rectangle 40"/>
          <p:cNvSpPr/>
          <p:nvPr/>
        </p:nvSpPr>
        <p:spPr>
          <a:xfrm>
            <a:off x="3138055" y="1452747"/>
            <a:ext cx="5548745" cy="1380509"/>
          </a:xfrm>
          <a:prstGeom prst="rect">
            <a:avLst/>
          </a:prstGeom>
          <a:solidFill>
            <a:schemeClr val="bg1">
              <a:lumMod val="20000"/>
              <a:lumOff val="80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marL="271463" indent="-184150" fontAlgn="ctr">
              <a:spcBef>
                <a:spcPts val="600"/>
              </a:spcBef>
              <a:buClr>
                <a:schemeClr val="bg1"/>
              </a:buClr>
              <a:buSzPct val="75000"/>
              <a:buFontTx/>
              <a:buChar char="►"/>
            </a:pPr>
            <a:r>
              <a:rPr lang="zh-CN" altLang="en-US" sz="1600">
                <a:solidFill>
                  <a:srgbClr val="000000"/>
                </a:solidFill>
                <a:ea typeface="华文楷体" pitchFamily="2" charset="-122"/>
              </a:rPr>
              <a:t>华为海洋所处行业具有业务周期性波动的特点，存在</a:t>
            </a:r>
            <a:r>
              <a:rPr lang="zh-CN" altLang="en-US" sz="1600" smtClean="0">
                <a:solidFill>
                  <a:srgbClr val="000000"/>
                </a:solidFill>
                <a:ea typeface="华文楷体" pitchFamily="2" charset="-122"/>
              </a:rPr>
              <a:t>“大小年”，单纯以实际业绩结果作为激励依据存在过度激励和激励不足的双重风险</a:t>
            </a:r>
            <a:endParaRPr lang="en-US" altLang="zh-CN" sz="1600" smtClean="0">
              <a:solidFill>
                <a:srgbClr val="000000"/>
              </a:solidFill>
              <a:ea typeface="华文楷体" pitchFamily="2" charset="-122"/>
            </a:endParaRPr>
          </a:p>
          <a:p>
            <a:pPr marL="271463" indent="-184150" fontAlgn="ctr">
              <a:spcBef>
                <a:spcPts val="600"/>
              </a:spcBef>
              <a:buClr>
                <a:schemeClr val="bg1"/>
              </a:buClr>
              <a:buSzPct val="75000"/>
              <a:buFontTx/>
              <a:buChar char="►"/>
            </a:pPr>
            <a:r>
              <a:rPr lang="zh-CN" altLang="en-US" sz="1600" smtClean="0">
                <a:solidFill>
                  <a:srgbClr val="000000"/>
                </a:solidFill>
                <a:ea typeface="华文楷体" pitchFamily="2" charset="-122"/>
              </a:rPr>
              <a:t>业绩单元以内部业务目标达成为核心标准，判断达成程度而非绝对值，有效平滑业务本身的波动</a:t>
            </a:r>
            <a:endParaRPr lang="en-US" altLang="zh-CN" sz="1600">
              <a:solidFill>
                <a:srgbClr val="000000"/>
              </a:solidFill>
              <a:ea typeface="华文楷体" pitchFamily="2" charset="-122"/>
            </a:endParaRPr>
          </a:p>
        </p:txBody>
      </p:sp>
      <p:sp>
        <p:nvSpPr>
          <p:cNvPr id="42" name="Rectangle 41"/>
          <p:cNvSpPr/>
          <p:nvPr/>
        </p:nvSpPr>
        <p:spPr>
          <a:xfrm>
            <a:off x="3138055" y="2992433"/>
            <a:ext cx="5548745" cy="1380509"/>
          </a:xfrm>
          <a:prstGeom prst="rect">
            <a:avLst/>
          </a:prstGeom>
          <a:solidFill>
            <a:schemeClr val="bg1">
              <a:lumMod val="20000"/>
              <a:lumOff val="80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marL="285750" indent="-285750">
              <a:buClr>
                <a:schemeClr val="bg1">
                  <a:lumMod val="50000"/>
                </a:schemeClr>
              </a:buClr>
              <a:buSzPct val="75000"/>
              <a:buFont typeface="Arial" pitchFamily="34" charset="0"/>
              <a:buChar char="►"/>
            </a:pPr>
            <a:r>
              <a:rPr lang="zh-CN" altLang="en-US" sz="1600">
                <a:solidFill>
                  <a:srgbClr val="000000"/>
                </a:solidFill>
                <a:ea typeface="华文楷体" pitchFamily="2" charset="-122"/>
              </a:rPr>
              <a:t>业绩</a:t>
            </a:r>
            <a:r>
              <a:rPr lang="zh-CN" altLang="en-US" sz="1600" smtClean="0">
                <a:solidFill>
                  <a:srgbClr val="000000"/>
                </a:solidFill>
                <a:ea typeface="华文楷体" pitchFamily="2" charset="-122"/>
              </a:rPr>
              <a:t>单元</a:t>
            </a:r>
            <a:r>
              <a:rPr lang="zh-CN" altLang="en-US" sz="1600">
                <a:solidFill>
                  <a:srgbClr val="000000"/>
                </a:solidFill>
                <a:ea typeface="华文楷体" pitchFamily="2" charset="-122"/>
              </a:rPr>
              <a:t>鼓励</a:t>
            </a:r>
            <a:r>
              <a:rPr lang="zh-CN" altLang="en-US" sz="1600" smtClean="0">
                <a:solidFill>
                  <a:srgbClr val="000000"/>
                </a:solidFill>
                <a:ea typeface="华文楷体" pitchFamily="2" charset="-122"/>
              </a:rPr>
              <a:t>业绩目标超额达成，伴随业务目标达成程度的提升，激励力度加速提升，完成</a:t>
            </a:r>
            <a:r>
              <a:rPr lang="zh-CN" altLang="en-US" sz="1600">
                <a:solidFill>
                  <a:srgbClr val="000000"/>
                </a:solidFill>
                <a:ea typeface="华文楷体" pitchFamily="2" charset="-122"/>
              </a:rPr>
              <a:t>摸高目标可获得正常激励水平</a:t>
            </a:r>
            <a:r>
              <a:rPr lang="en-US" altLang="zh-CN" sz="1600">
                <a:solidFill>
                  <a:srgbClr val="000000"/>
                </a:solidFill>
                <a:ea typeface="华文楷体" pitchFamily="2" charset="-122"/>
              </a:rPr>
              <a:t>2</a:t>
            </a:r>
            <a:r>
              <a:rPr lang="zh-CN" altLang="en-US" sz="1600">
                <a:solidFill>
                  <a:srgbClr val="000000"/>
                </a:solidFill>
                <a:ea typeface="华文楷体" pitchFamily="2" charset="-122"/>
              </a:rPr>
              <a:t>倍的实际激励</a:t>
            </a:r>
            <a:r>
              <a:rPr lang="zh-CN" altLang="en-US" sz="1600" smtClean="0">
                <a:solidFill>
                  <a:srgbClr val="000000"/>
                </a:solidFill>
                <a:ea typeface="华文楷体" pitchFamily="2" charset="-122"/>
              </a:rPr>
              <a:t>额</a:t>
            </a:r>
            <a:endParaRPr lang="en-US" altLang="zh-CN" sz="1600" smtClean="0">
              <a:solidFill>
                <a:srgbClr val="000000"/>
              </a:solidFill>
              <a:ea typeface="华文楷体" pitchFamily="2" charset="-122"/>
            </a:endParaRPr>
          </a:p>
          <a:p>
            <a:pPr marL="285750" indent="-285750">
              <a:buClr>
                <a:schemeClr val="bg1">
                  <a:lumMod val="50000"/>
                </a:schemeClr>
              </a:buClr>
              <a:buSzPct val="75000"/>
              <a:buFont typeface="Arial" pitchFamily="34" charset="0"/>
              <a:buChar char="►"/>
            </a:pPr>
            <a:r>
              <a:rPr lang="zh-CN" altLang="en-US" sz="1600" smtClean="0">
                <a:solidFill>
                  <a:srgbClr val="000000"/>
                </a:solidFill>
                <a:ea typeface="华文楷体" pitchFamily="2" charset="-122"/>
              </a:rPr>
              <a:t>能够</a:t>
            </a:r>
            <a:r>
              <a:rPr lang="zh-CN" altLang="en-US" sz="1600">
                <a:solidFill>
                  <a:srgbClr val="000000"/>
                </a:solidFill>
                <a:ea typeface="华文楷体" pitchFamily="2" charset="-122"/>
              </a:rPr>
              <a:t>有效鼓励员工在“大年”抓住机遇，抢占</a:t>
            </a:r>
            <a:r>
              <a:rPr lang="zh-CN" altLang="en-US" sz="1600" smtClean="0">
                <a:solidFill>
                  <a:srgbClr val="000000"/>
                </a:solidFill>
                <a:ea typeface="华文楷体" pitchFamily="2" charset="-122"/>
              </a:rPr>
              <a:t>市场</a:t>
            </a:r>
            <a:endParaRPr lang="zh-CN" altLang="en-US" sz="1600">
              <a:solidFill>
                <a:schemeClr val="tx1"/>
              </a:solidFill>
              <a:latin typeface="+mj-lt"/>
              <a:ea typeface="华文楷体" pitchFamily="2" charset="-122"/>
            </a:endParaRPr>
          </a:p>
        </p:txBody>
      </p:sp>
      <p:sp>
        <p:nvSpPr>
          <p:cNvPr id="43" name="Rectangle 42"/>
          <p:cNvSpPr/>
          <p:nvPr/>
        </p:nvSpPr>
        <p:spPr>
          <a:xfrm>
            <a:off x="3138055" y="4500745"/>
            <a:ext cx="5548745" cy="1380509"/>
          </a:xfrm>
          <a:prstGeom prst="rect">
            <a:avLst/>
          </a:prstGeom>
          <a:solidFill>
            <a:schemeClr val="bg1">
              <a:lumMod val="20000"/>
              <a:lumOff val="80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marL="271463" indent="-184150" fontAlgn="ctr">
              <a:spcBef>
                <a:spcPts val="600"/>
              </a:spcBef>
              <a:buClr>
                <a:schemeClr val="bg1"/>
              </a:buClr>
              <a:buSzPct val="75000"/>
              <a:buFontTx/>
              <a:buChar char="►"/>
            </a:pPr>
            <a:r>
              <a:rPr lang="zh-CN" altLang="en-US" sz="1600" smtClean="0">
                <a:solidFill>
                  <a:srgbClr val="000000"/>
                </a:solidFill>
                <a:ea typeface="华文楷体" pitchFamily="2" charset="-122"/>
              </a:rPr>
              <a:t>业绩单元以目标达成程度为激励主要依据，达成</a:t>
            </a:r>
            <a:r>
              <a:rPr lang="zh-CN" altLang="en-US" sz="1600">
                <a:solidFill>
                  <a:srgbClr val="000000"/>
                </a:solidFill>
                <a:ea typeface="华文楷体" pitchFamily="2" charset="-122"/>
              </a:rPr>
              <a:t>年度业绩</a:t>
            </a:r>
            <a:r>
              <a:rPr lang="zh-CN" altLang="en-US" sz="1600" smtClean="0">
                <a:solidFill>
                  <a:srgbClr val="000000"/>
                </a:solidFill>
                <a:ea typeface="华文楷体" pitchFamily="2" charset="-122"/>
              </a:rPr>
              <a:t>目标可</a:t>
            </a:r>
            <a:r>
              <a:rPr lang="zh-CN" altLang="en-US" sz="1600">
                <a:solidFill>
                  <a:srgbClr val="000000"/>
                </a:solidFill>
                <a:ea typeface="华文楷体" pitchFamily="2" charset="-122"/>
              </a:rPr>
              <a:t>获得目标额度的激励，完成保底目标即可获得部分</a:t>
            </a:r>
            <a:r>
              <a:rPr lang="zh-CN" altLang="en-US" sz="1600" smtClean="0">
                <a:solidFill>
                  <a:srgbClr val="000000"/>
                </a:solidFill>
                <a:ea typeface="华文楷体" pitchFamily="2" charset="-122"/>
              </a:rPr>
              <a:t>激励</a:t>
            </a:r>
            <a:endParaRPr lang="en-US" altLang="zh-CN" sz="1600">
              <a:solidFill>
                <a:srgbClr val="000000"/>
              </a:solidFill>
              <a:ea typeface="华文楷体" pitchFamily="2" charset="-122"/>
            </a:endParaRPr>
          </a:p>
          <a:p>
            <a:pPr marL="271463" indent="-184150" fontAlgn="ctr">
              <a:spcBef>
                <a:spcPts val="600"/>
              </a:spcBef>
              <a:buClr>
                <a:schemeClr val="bg1"/>
              </a:buClr>
              <a:buSzPct val="75000"/>
              <a:buFontTx/>
              <a:buChar char="►"/>
            </a:pPr>
            <a:r>
              <a:rPr lang="zh-CN" altLang="en-US" sz="1600" smtClean="0">
                <a:solidFill>
                  <a:srgbClr val="000000"/>
                </a:solidFill>
                <a:ea typeface="华文楷体" pitchFamily="2" charset="-122"/>
              </a:rPr>
              <a:t>在</a:t>
            </a:r>
            <a:r>
              <a:rPr lang="zh-CN" altLang="en-US" sz="1600">
                <a:solidFill>
                  <a:srgbClr val="000000"/>
                </a:solidFill>
                <a:ea typeface="华文楷体" pitchFamily="2" charset="-122"/>
              </a:rPr>
              <a:t>“小年”整体业务空间有限的情况下</a:t>
            </a:r>
            <a:r>
              <a:rPr lang="zh-CN" altLang="en-US" sz="1600" smtClean="0">
                <a:solidFill>
                  <a:srgbClr val="000000"/>
                </a:solidFill>
                <a:ea typeface="华文楷体" pitchFamily="2" charset="-122"/>
              </a:rPr>
              <a:t>，保持</a:t>
            </a:r>
            <a:r>
              <a:rPr lang="zh-CN" altLang="en-US" sz="1600">
                <a:solidFill>
                  <a:srgbClr val="000000"/>
                </a:solidFill>
                <a:ea typeface="华文楷体" pitchFamily="2" charset="-122"/>
              </a:rPr>
              <a:t>业务</a:t>
            </a:r>
            <a:r>
              <a:rPr lang="zh-CN" altLang="en-US" sz="1600" smtClean="0">
                <a:solidFill>
                  <a:srgbClr val="000000"/>
                </a:solidFill>
                <a:ea typeface="华文楷体" pitchFamily="2" charset="-122"/>
              </a:rPr>
              <a:t>波谷时对</a:t>
            </a:r>
            <a:r>
              <a:rPr lang="zh-CN" altLang="en-US" sz="1600">
                <a:solidFill>
                  <a:srgbClr val="000000"/>
                </a:solidFill>
                <a:ea typeface="华文楷体" pitchFamily="2" charset="-122"/>
              </a:rPr>
              <a:t>员工足够的激励力度</a:t>
            </a:r>
            <a:endParaRPr lang="en-US" altLang="zh-CN" sz="1600">
              <a:solidFill>
                <a:srgbClr val="000000"/>
              </a:solidFill>
              <a:ea typeface="华文楷体" pitchFamily="2" charset="-122"/>
            </a:endParaRPr>
          </a:p>
        </p:txBody>
      </p:sp>
    </p:spTree>
    <p:extLst>
      <p:ext uri="{BB962C8B-B14F-4D97-AF65-F5344CB8AC3E}">
        <p14:creationId xmlns:p14="http://schemas.microsoft.com/office/powerpoint/2010/main" val="4034695270"/>
      </p:ext>
    </p:ext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激励对象范围：</a:t>
            </a:r>
            <a:r>
              <a:rPr lang="zh-CN" altLang="en-US"/>
              <a:t>覆盖</a:t>
            </a:r>
            <a:r>
              <a:rPr lang="zh-CN" altLang="en-US" smtClean="0"/>
              <a:t>全员</a:t>
            </a:r>
            <a:r>
              <a:rPr lang="en-US" altLang="zh-CN" smtClean="0"/>
              <a:t>85%</a:t>
            </a:r>
            <a:r>
              <a:rPr lang="zh-CN" altLang="en-US" smtClean="0"/>
              <a:t>左右的员工</a:t>
            </a:r>
            <a:endParaRPr lang="en-US"/>
          </a:p>
        </p:txBody>
      </p:sp>
      <p:sp>
        <p:nvSpPr>
          <p:cNvPr id="4" name="Rectangle 3"/>
          <p:cNvSpPr/>
          <p:nvPr/>
        </p:nvSpPr>
        <p:spPr>
          <a:xfrm>
            <a:off x="-1" y="3701"/>
            <a:ext cx="1817915" cy="282738"/>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en-US" altLang="zh-CN" sz="1200" b="1">
                <a:solidFill>
                  <a:schemeClr val="tx2"/>
                </a:solidFill>
                <a:ea typeface="华文楷体" pitchFamily="2" charset="-122"/>
              </a:rPr>
              <a:t>2. </a:t>
            </a:r>
            <a:r>
              <a:rPr lang="zh-CN" altLang="en-US" sz="1200" b="1">
                <a:solidFill>
                  <a:schemeClr val="tx2"/>
                </a:solidFill>
                <a:ea typeface="华文楷体" pitchFamily="2" charset="-122"/>
              </a:rPr>
              <a:t>激励对象</a:t>
            </a:r>
            <a:endParaRPr lang="en-US" altLang="zh-CN" sz="1200" b="1">
              <a:solidFill>
                <a:schemeClr val="tx2"/>
              </a:solidFill>
              <a:ea typeface="华文楷体" pitchFamily="2" charset="-122"/>
            </a:endParaRPr>
          </a:p>
        </p:txBody>
      </p:sp>
      <p:graphicFrame>
        <p:nvGraphicFramePr>
          <p:cNvPr id="7" name="表格 4"/>
          <p:cNvGraphicFramePr>
            <a:graphicFrameLocks noGrp="1"/>
          </p:cNvGraphicFramePr>
          <p:nvPr>
            <p:extLst>
              <p:ext uri="{D42A27DB-BD31-4B8C-83A1-F6EECF244321}">
                <p14:modId xmlns:p14="http://schemas.microsoft.com/office/powerpoint/2010/main" val="1733540695"/>
              </p:ext>
            </p:extLst>
          </p:nvPr>
        </p:nvGraphicFramePr>
        <p:xfrm>
          <a:off x="1662110" y="3432488"/>
          <a:ext cx="5805490" cy="2740672"/>
        </p:xfrm>
        <a:graphic>
          <a:graphicData uri="http://schemas.openxmlformats.org/drawingml/2006/table">
            <a:tbl>
              <a:tblPr/>
              <a:tblGrid>
                <a:gridCol w="2248170"/>
                <a:gridCol w="3557320"/>
              </a:tblGrid>
              <a:tr h="190587">
                <a:tc>
                  <a:txBody>
                    <a:bodyPr vert="horz" wrap="square"/>
                    <a:lstStyle/>
                    <a:p>
                      <a:pPr algn="ctr" fontAlgn="ctr"/>
                      <a:r>
                        <a:rPr lang="zh-CN" altLang="en-US" sz="1600" b="1" i="0" u="none" strike="noStrike">
                          <a:solidFill>
                            <a:srgbClr val="FFFFFF"/>
                          </a:solidFill>
                          <a:effectLst/>
                          <a:latin typeface="+mj-lt"/>
                          <a:ea typeface="华文楷体" pitchFamily="2" charset="-122"/>
                        </a:rPr>
                        <a:t>层级</a:t>
                      </a: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F497D"/>
                    </a:solidFill>
                  </a:tcPr>
                </a:tc>
                <a:tc>
                  <a:txBody>
                    <a:bodyPr vert="horz" wrap="square"/>
                    <a:lstStyle/>
                    <a:p>
                      <a:pPr algn="ctr" fontAlgn="ctr"/>
                      <a:r>
                        <a:rPr lang="zh-CN" altLang="en-US" sz="1600" b="1" i="0" u="none" strike="noStrike" smtClean="0">
                          <a:solidFill>
                            <a:srgbClr val="FFFFFF"/>
                          </a:solidFill>
                          <a:effectLst/>
                          <a:latin typeface="+mj-lt"/>
                          <a:ea typeface="华文楷体" pitchFamily="2" charset="-122"/>
                        </a:rPr>
                        <a:t>组织角色</a:t>
                      </a:r>
                      <a:endParaRPr lang="zh-CN" altLang="en-US" sz="1600" b="1" i="0" u="none" strike="noStrike">
                        <a:solidFill>
                          <a:srgbClr val="FFFFFF"/>
                        </a:solidFill>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F497D"/>
                    </a:solidFill>
                  </a:tcPr>
                </a:tc>
              </a:tr>
              <a:tr h="190587">
                <a:tc>
                  <a:txBody>
                    <a:bodyPr vert="horz" wrap="square"/>
                    <a:lstStyle/>
                    <a:p>
                      <a:pPr algn="ctr" fontAlgn="ctr"/>
                      <a:r>
                        <a:rPr lang="en-US" altLang="zh-CN" sz="1600" b="0" i="0" u="none" strike="noStrike" smtClean="0">
                          <a:effectLst/>
                          <a:latin typeface="+mj-lt"/>
                          <a:ea typeface="华文楷体" pitchFamily="2" charset="-122"/>
                        </a:rPr>
                        <a:t>CEO/COO</a:t>
                      </a:r>
                      <a:endParaRPr lang="en-US" sz="16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ctr" fontAlgn="ctr"/>
                      <a:r>
                        <a:rPr lang="zh-CN" altLang="en-US" sz="1600" b="0" i="0" u="none" strike="noStrike" smtClean="0">
                          <a:effectLst/>
                          <a:latin typeface="+mj-lt"/>
                          <a:ea typeface="华文楷体" pitchFamily="2" charset="-122"/>
                        </a:rPr>
                        <a:t>高管</a:t>
                      </a:r>
                      <a:endParaRPr lang="en-US" sz="16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90587">
                <a:tc>
                  <a:txBody>
                    <a:bodyPr vert="horz" wrap="square"/>
                    <a:lstStyle/>
                    <a:p>
                      <a:pPr algn="ctr" fontAlgn="ctr"/>
                      <a:r>
                        <a:rPr lang="en-US" sz="1600" b="0" i="0" u="none" strike="noStrike" smtClean="0">
                          <a:effectLst/>
                          <a:latin typeface="+mj-lt"/>
                          <a:ea typeface="华文楷体" pitchFamily="2" charset="-122"/>
                        </a:rPr>
                        <a:t>Vice</a:t>
                      </a:r>
                      <a:r>
                        <a:rPr lang="en-US" sz="1600" b="0" i="0" u="none" strike="noStrike" baseline="0" smtClean="0">
                          <a:effectLst/>
                          <a:latin typeface="+mj-lt"/>
                          <a:ea typeface="华文楷体" pitchFamily="2" charset="-122"/>
                        </a:rPr>
                        <a:t> CFO/</a:t>
                      </a:r>
                      <a:r>
                        <a:rPr lang="en-US" sz="1600" b="0" i="0" u="none" strike="noStrike" smtClean="0">
                          <a:effectLst/>
                          <a:latin typeface="+mj-lt"/>
                          <a:ea typeface="华文楷体" pitchFamily="2" charset="-122"/>
                        </a:rPr>
                        <a:t>VP</a:t>
                      </a:r>
                      <a:endParaRPr lang="en-US" sz="16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ctr" fontAlgn="ctr"/>
                      <a:endParaRPr lang="en-US" sz="14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90587">
                <a:tc>
                  <a:txBody>
                    <a:bodyPr vert="horz" wrap="square"/>
                    <a:lstStyle/>
                    <a:p>
                      <a:pPr algn="ctr" fontAlgn="ctr"/>
                      <a:r>
                        <a:rPr lang="en-US" sz="1600" b="0" i="0" u="none" strike="noStrike" smtClean="0">
                          <a:effectLst/>
                          <a:latin typeface="+mj-lt"/>
                          <a:ea typeface="华文楷体" pitchFamily="2" charset="-122"/>
                        </a:rPr>
                        <a:t>20</a:t>
                      </a:r>
                      <a:endParaRPr lang="en-US" sz="16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ctr" fontAlgn="ctr"/>
                      <a:r>
                        <a:rPr lang="zh-CN" altLang="en-US" sz="1600" b="0" i="0" u="none" strike="noStrike" smtClean="0">
                          <a:effectLst/>
                          <a:latin typeface="+mj-lt"/>
                          <a:ea typeface="华文楷体" pitchFamily="2" charset="-122"/>
                        </a:rPr>
                        <a:t>部门负责人</a:t>
                      </a:r>
                      <a:r>
                        <a:rPr lang="en-US" altLang="zh-CN" sz="1600" b="0" i="0" u="none" strike="noStrike" smtClean="0">
                          <a:effectLst/>
                          <a:latin typeface="+mj-lt"/>
                          <a:ea typeface="华文楷体" pitchFamily="2" charset="-122"/>
                        </a:rPr>
                        <a:t>/</a:t>
                      </a:r>
                      <a:r>
                        <a:rPr lang="zh-CN" altLang="en-US" sz="1600" b="0" i="0" u="none" strike="noStrike" smtClean="0">
                          <a:effectLst/>
                          <a:latin typeface="+mj-lt"/>
                          <a:ea typeface="华文楷体" pitchFamily="2" charset="-122"/>
                        </a:rPr>
                        <a:t>专家</a:t>
                      </a:r>
                      <a:endParaRPr lang="en-US" sz="16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90587">
                <a:tc>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r>
                        <a:rPr lang="en-US" altLang="zh-CN" sz="1600" b="0" i="0" u="none" strike="noStrike" smtClean="0">
                          <a:effectLst/>
                          <a:latin typeface="+mn-lt"/>
                          <a:ea typeface="华文楷体" pitchFamily="2" charset="-122"/>
                        </a:rPr>
                        <a:t>19</a:t>
                      </a:r>
                      <a:endParaRPr lang="zh-CN" altLang="en-US" sz="1600" b="0" i="0" u="none" strike="noStrike" smtClean="0">
                        <a:effectLst/>
                        <a:latin typeface="+mn-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endParaRPr lang="zh-CN" altLang="en-US" sz="1400" b="0" i="0" u="none" strike="noStrike" smtClean="0">
                        <a:effectLst/>
                        <a:latin typeface="+mn-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90587">
                <a:tc>
                  <a:txBody>
                    <a:bodyPr vert="horz" wrap="square"/>
                    <a:lstStyle/>
                    <a:p>
                      <a:pPr algn="ctr" fontAlgn="ctr"/>
                      <a:r>
                        <a:rPr lang="en-US" altLang="zh-CN" sz="1600" b="0" i="0" u="none" strike="noStrike" smtClean="0">
                          <a:effectLst/>
                          <a:latin typeface="+mj-lt"/>
                          <a:ea typeface="华文楷体" pitchFamily="2" charset="-122"/>
                        </a:rPr>
                        <a:t>18</a:t>
                      </a:r>
                      <a:endParaRPr lang="zh-CN" altLang="en-US" sz="16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600" b="0" i="0" u="none" strike="noStrike" smtClean="0">
                          <a:effectLst/>
                          <a:latin typeface="+mj-lt"/>
                          <a:ea typeface="华文楷体" pitchFamily="2" charset="-122"/>
                        </a:rPr>
                        <a:t>部门负责人及骨干员工</a:t>
                      </a:r>
                      <a:endParaRPr lang="zh-CN" altLang="en-US" sz="16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90587">
                <a:tc>
                  <a:txBody>
                    <a:bodyPr vert="horz" wrap="square"/>
                    <a:lstStyle/>
                    <a:p>
                      <a:pPr algn="ctr" fontAlgn="ctr"/>
                      <a:r>
                        <a:rPr lang="en-US" altLang="zh-CN" sz="1600" b="0" i="0" u="none" strike="noStrike" smtClean="0">
                          <a:effectLst/>
                          <a:latin typeface="+mj-lt"/>
                          <a:ea typeface="华文楷体" pitchFamily="2" charset="-122"/>
                        </a:rPr>
                        <a:t>17</a:t>
                      </a:r>
                      <a:endParaRPr lang="zh-CN" altLang="en-US" sz="16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ctr" fontAlgn="ctr"/>
                      <a:r>
                        <a:rPr lang="zh-CN" altLang="en-US" sz="1600" b="0" i="0" u="none" strike="noStrike" smtClean="0">
                          <a:effectLst/>
                          <a:latin typeface="+mj-lt"/>
                          <a:ea typeface="华文楷体" pitchFamily="2" charset="-122"/>
                        </a:rPr>
                        <a:t>骨干员工</a:t>
                      </a:r>
                      <a:endParaRPr lang="zh-CN" altLang="en-US" sz="16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90587">
                <a:tc>
                  <a:txBody>
                    <a:bodyPr vert="horz" wrap="square"/>
                    <a:lstStyle/>
                    <a:p>
                      <a:pPr algn="ctr" fontAlgn="ctr"/>
                      <a:r>
                        <a:rPr lang="en-US" altLang="zh-CN" sz="1600" b="0" i="0" u="none" strike="noStrike" smtClean="0">
                          <a:effectLst/>
                          <a:latin typeface="+mj-lt"/>
                          <a:ea typeface="华文楷体" pitchFamily="2" charset="-122"/>
                        </a:rPr>
                        <a:t>16</a:t>
                      </a:r>
                      <a:endParaRPr lang="zh-CN" altLang="en-US" sz="16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ctr" fontAlgn="ctr"/>
                      <a:endParaRPr lang="zh-CN" altLang="en-US" sz="14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90587">
                <a:tc>
                  <a:txBody>
                    <a:bodyPr vert="horz" wrap="square"/>
                    <a:lstStyle/>
                    <a:p>
                      <a:pPr algn="ctr" fontAlgn="ctr"/>
                      <a:r>
                        <a:rPr lang="en-US" altLang="zh-CN" sz="1600" b="0" i="0" u="none" strike="noStrike" smtClean="0">
                          <a:effectLst/>
                          <a:latin typeface="+mj-lt"/>
                          <a:ea typeface="华文楷体" pitchFamily="2" charset="-122"/>
                        </a:rPr>
                        <a:t>15</a:t>
                      </a:r>
                      <a:endParaRPr lang="zh-CN" altLang="en-US" sz="16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rowSpan="2">
                  <a:txBody>
                    <a:bodyPr vert="horz" wrap="square"/>
                    <a:lstStyle/>
                    <a:p>
                      <a:pPr algn="ctr" fontAlgn="ctr"/>
                      <a:r>
                        <a:rPr lang="zh-CN" altLang="en-US" sz="1600" b="0" i="0" u="none" strike="noStrike" smtClean="0">
                          <a:effectLst/>
                          <a:latin typeface="+mj-lt"/>
                          <a:ea typeface="华文楷体" pitchFamily="2" charset="-122"/>
                        </a:rPr>
                        <a:t>资深专业员工</a:t>
                      </a:r>
                      <a:endParaRPr lang="zh-CN" altLang="en-US" sz="16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90587">
                <a:tc>
                  <a:txBody>
                    <a:bodyPr vert="horz" wrap="square"/>
                    <a:lstStyle/>
                    <a:p>
                      <a:pPr algn="ctr" fontAlgn="ctr"/>
                      <a:r>
                        <a:rPr lang="en-US" altLang="zh-CN" sz="1600" b="0" i="0" u="none" strike="noStrike" smtClean="0">
                          <a:effectLst/>
                          <a:latin typeface="+mj-lt"/>
                          <a:ea typeface="华文楷体" pitchFamily="2" charset="-122"/>
                        </a:rPr>
                        <a:t>14</a:t>
                      </a:r>
                      <a:endParaRPr lang="zh-CN" altLang="en-US" sz="16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vMerge="1">
                  <a:txBody>
                    <a:bodyPr vert="horz" wrap="square"/>
                    <a:lstStyle/>
                    <a:p>
                      <a:pPr algn="ctr" fontAlgn="ctr"/>
                      <a:endParaRPr lang="zh-CN" altLang="en-US" sz="14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190587">
                <a:tc>
                  <a:txBody>
                    <a:bodyPr vert="horz" wrap="square"/>
                    <a:lstStyle/>
                    <a:p>
                      <a:pPr algn="ctr" fontAlgn="ctr"/>
                      <a:r>
                        <a:rPr lang="en-US" altLang="zh-CN" sz="1600" b="0" i="0" u="none" strike="noStrike" smtClean="0">
                          <a:effectLst/>
                          <a:latin typeface="+mj-lt"/>
                          <a:ea typeface="华文楷体" pitchFamily="2" charset="-122"/>
                        </a:rPr>
                        <a:t>13</a:t>
                      </a:r>
                      <a:endParaRPr lang="zh-CN" altLang="en-US" sz="16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algn="ctr" fontAlgn="ctr"/>
                      <a:r>
                        <a:rPr lang="zh-CN" altLang="en-US" sz="1600" b="0" i="0" u="none" strike="noStrike" smtClean="0">
                          <a:effectLst/>
                          <a:latin typeface="+mj-lt"/>
                          <a:ea typeface="华文楷体" pitchFamily="2" charset="-122"/>
                        </a:rPr>
                        <a:t>专业员工</a:t>
                      </a:r>
                      <a:endParaRPr lang="zh-CN" altLang="en-US" sz="16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sp>
        <p:nvSpPr>
          <p:cNvPr id="8" name="矩形 2"/>
          <p:cNvSpPr/>
          <p:nvPr/>
        </p:nvSpPr>
        <p:spPr>
          <a:xfrm>
            <a:off x="468313" y="1124744"/>
            <a:ext cx="8208143" cy="2202656"/>
          </a:xfrm>
          <a:prstGeom prst="rect">
            <a:avLst/>
          </a:prstGeom>
          <a:solidFill>
            <a:schemeClr val="bg1">
              <a:lumMod val="20000"/>
              <a:lumOff val="80000"/>
            </a:schemeClr>
          </a:solidFill>
        </p:spPr>
        <p:txBody>
          <a:bodyPr vert="horz" wrap="square" lIns="0" tIns="0" rIns="0" bIns="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87313" fontAlgn="ctr">
              <a:spcBef>
                <a:spcPts val="600"/>
              </a:spcBef>
              <a:buClr>
                <a:schemeClr val="bg1"/>
              </a:buClr>
              <a:buSzPct val="75000"/>
            </a:pPr>
            <a:r>
              <a:rPr lang="zh-CN" altLang="en-US" sz="1400" smtClean="0">
                <a:solidFill>
                  <a:srgbClr val="000000"/>
                </a:solidFill>
                <a:ea typeface="华文楷体" pitchFamily="2" charset="-122"/>
              </a:rPr>
              <a:t>华为海洋定位“小而美”的精品公司，团队定位“精兵强将”，建议覆盖足够大范围的员工，同时有以下条件要求：</a:t>
            </a:r>
            <a:endParaRPr lang="en-US" altLang="zh-CN" sz="1400" smtClean="0">
              <a:solidFill>
                <a:srgbClr val="000000"/>
              </a:solidFill>
              <a:ea typeface="华文楷体" pitchFamily="2" charset="-122"/>
            </a:endParaRPr>
          </a:p>
          <a:p>
            <a:pPr marL="271463" indent="-184150" fontAlgn="ctr">
              <a:spcBef>
                <a:spcPts val="600"/>
              </a:spcBef>
              <a:buClr>
                <a:schemeClr val="bg1"/>
              </a:buClr>
              <a:buSzPct val="75000"/>
              <a:buFontTx/>
              <a:buChar char="►"/>
            </a:pPr>
            <a:r>
              <a:rPr lang="zh-CN" altLang="en-US" sz="1400" b="1" smtClean="0">
                <a:solidFill>
                  <a:srgbClr val="000000"/>
                </a:solidFill>
                <a:ea typeface="华文楷体" pitchFamily="2" charset="-122"/>
              </a:rPr>
              <a:t>级别</a:t>
            </a:r>
            <a:r>
              <a:rPr lang="zh-CN" altLang="en-US" sz="1400" b="1">
                <a:solidFill>
                  <a:srgbClr val="000000"/>
                </a:solidFill>
                <a:ea typeface="华文楷体" pitchFamily="2" charset="-122"/>
              </a:rPr>
              <a:t>要求</a:t>
            </a:r>
            <a:r>
              <a:rPr lang="zh-CN" altLang="en-US" sz="1400" b="1" smtClean="0">
                <a:solidFill>
                  <a:srgbClr val="000000"/>
                </a:solidFill>
                <a:ea typeface="华文楷体" pitchFamily="2" charset="-122"/>
              </a:rPr>
              <a:t>：</a:t>
            </a:r>
            <a:r>
              <a:rPr lang="en-US" altLang="zh-CN" sz="1400" smtClean="0">
                <a:solidFill>
                  <a:srgbClr val="000000"/>
                </a:solidFill>
                <a:ea typeface="华文楷体" pitchFamily="2" charset="-122"/>
              </a:rPr>
              <a:t>13</a:t>
            </a:r>
            <a:r>
              <a:rPr lang="zh-CN" altLang="en-US" sz="1400" smtClean="0">
                <a:solidFill>
                  <a:srgbClr val="000000"/>
                </a:solidFill>
                <a:ea typeface="华文楷体" pitchFamily="2" charset="-122"/>
              </a:rPr>
              <a:t>级以上</a:t>
            </a:r>
            <a:endParaRPr lang="en-US" altLang="zh-CN" sz="1400" smtClean="0">
              <a:solidFill>
                <a:srgbClr val="000000"/>
              </a:solidFill>
              <a:ea typeface="华文楷体" pitchFamily="2" charset="-122"/>
            </a:endParaRPr>
          </a:p>
          <a:p>
            <a:pPr marL="271463" indent="-184150" fontAlgn="ctr">
              <a:spcBef>
                <a:spcPts val="600"/>
              </a:spcBef>
              <a:buClr>
                <a:schemeClr val="bg1"/>
              </a:buClr>
              <a:buSzPct val="75000"/>
              <a:buFontTx/>
              <a:buChar char="►"/>
            </a:pPr>
            <a:r>
              <a:rPr lang="zh-CN" altLang="en-US" sz="1400" b="1" smtClean="0">
                <a:solidFill>
                  <a:srgbClr val="000000"/>
                </a:solidFill>
                <a:ea typeface="华文楷体" pitchFamily="2" charset="-122"/>
              </a:rPr>
              <a:t>绩效</a:t>
            </a:r>
            <a:r>
              <a:rPr lang="zh-CN" altLang="en-US" sz="1400" b="1">
                <a:solidFill>
                  <a:srgbClr val="000000"/>
                </a:solidFill>
                <a:ea typeface="华文楷体" pitchFamily="2" charset="-122"/>
              </a:rPr>
              <a:t>要求</a:t>
            </a:r>
            <a:r>
              <a:rPr lang="zh-CN" altLang="en-US" sz="1400" smtClean="0">
                <a:solidFill>
                  <a:srgbClr val="000000"/>
                </a:solidFill>
                <a:ea typeface="华文楷体" pitchFamily="2" charset="-122"/>
              </a:rPr>
              <a:t>：可在确定每次授予激励对象时，通过上一年度绩效考核结果进行激励对象筛选，绩效合格才能有资格参与</a:t>
            </a:r>
            <a:endParaRPr lang="en-US" altLang="zh-CN" sz="1400" smtClean="0">
              <a:solidFill>
                <a:srgbClr val="000000"/>
              </a:solidFill>
              <a:ea typeface="华文楷体" pitchFamily="2" charset="-122"/>
            </a:endParaRPr>
          </a:p>
          <a:p>
            <a:pPr marL="271463" indent="-184150" fontAlgn="ctr">
              <a:spcBef>
                <a:spcPts val="600"/>
              </a:spcBef>
              <a:buClr>
                <a:schemeClr val="bg1"/>
              </a:buClr>
              <a:buSzPct val="75000"/>
              <a:buFontTx/>
              <a:buChar char="►"/>
            </a:pPr>
            <a:r>
              <a:rPr lang="zh-CN" altLang="en-US" sz="1400" b="1" smtClean="0">
                <a:solidFill>
                  <a:srgbClr val="000000"/>
                </a:solidFill>
                <a:ea typeface="华文楷体" pitchFamily="2" charset="-122"/>
              </a:rPr>
              <a:t>服务年限</a:t>
            </a:r>
            <a:r>
              <a:rPr lang="zh-CN" altLang="en-US" sz="1400" b="1">
                <a:solidFill>
                  <a:srgbClr val="000000"/>
                </a:solidFill>
                <a:ea typeface="华文楷体" pitchFamily="2" charset="-122"/>
              </a:rPr>
              <a:t>要求</a:t>
            </a:r>
            <a:r>
              <a:rPr lang="zh-CN" altLang="en-US" sz="1400" smtClean="0">
                <a:solidFill>
                  <a:srgbClr val="000000"/>
                </a:solidFill>
                <a:ea typeface="华文楷体" pitchFamily="2" charset="-122"/>
              </a:rPr>
              <a:t>：为华为海洋服务满</a:t>
            </a:r>
            <a:r>
              <a:rPr lang="en-US" altLang="zh-CN" sz="1400" smtClean="0">
                <a:solidFill>
                  <a:srgbClr val="000000"/>
                </a:solidFill>
                <a:ea typeface="华文楷体" pitchFamily="2" charset="-122"/>
              </a:rPr>
              <a:t>1</a:t>
            </a:r>
            <a:r>
              <a:rPr lang="zh-CN" altLang="en-US" sz="1400" smtClean="0">
                <a:solidFill>
                  <a:srgbClr val="000000"/>
                </a:solidFill>
                <a:ea typeface="华文楷体" pitchFamily="2" charset="-122"/>
              </a:rPr>
              <a:t>年，包括股东外派人员</a:t>
            </a:r>
            <a:endParaRPr lang="en-US" altLang="zh-CN" sz="1400" smtClean="0">
              <a:solidFill>
                <a:srgbClr val="000000"/>
              </a:solidFill>
              <a:ea typeface="华文楷体" pitchFamily="2" charset="-122"/>
            </a:endParaRPr>
          </a:p>
          <a:p>
            <a:pPr marL="271463" indent="-184150" fontAlgn="ctr">
              <a:spcBef>
                <a:spcPts val="600"/>
              </a:spcBef>
              <a:buClr>
                <a:schemeClr val="bg1"/>
              </a:buClr>
              <a:buSzPct val="75000"/>
              <a:buFontTx/>
              <a:buChar char="►"/>
            </a:pPr>
            <a:r>
              <a:rPr lang="zh-CN" altLang="en-US" sz="1400" b="1" smtClean="0">
                <a:solidFill>
                  <a:srgbClr val="000000"/>
                </a:solidFill>
                <a:ea typeface="华文楷体" pitchFamily="2" charset="-122"/>
              </a:rPr>
              <a:t>行为表现要求</a:t>
            </a:r>
            <a:r>
              <a:rPr lang="zh-CN" altLang="en-US" sz="1400" smtClean="0">
                <a:solidFill>
                  <a:srgbClr val="000000"/>
                </a:solidFill>
                <a:ea typeface="华文楷体" pitchFamily="2" charset="-122"/>
              </a:rPr>
              <a:t>：无违规、业绩作假、侵犯公司权益、损害公司利益、影响公司品牌形象的行为</a:t>
            </a:r>
            <a:endParaRPr lang="zh-CN" altLang="en-US" sz="1400">
              <a:solidFill>
                <a:srgbClr val="000000"/>
              </a:solidFill>
              <a:ea typeface="华文楷体" pitchFamily="2" charset="-122"/>
            </a:endParaRPr>
          </a:p>
        </p:txBody>
      </p:sp>
    </p:spTree>
    <p:extLst>
      <p:ext uri="{BB962C8B-B14F-4D97-AF65-F5344CB8AC3E}">
        <p14:creationId xmlns:p14="http://schemas.microsoft.com/office/powerpoint/2010/main" val="219115053"/>
      </p:ext>
    </p:ext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华为</a:t>
            </a:r>
            <a:r>
              <a:rPr lang="zh-CN" altLang="en-US" smtClean="0"/>
              <a:t>海洋亟需通过长期激励部分额度的设计，提升薪酬市场竞争力，以支撑企业行业目标定位的达成</a:t>
            </a:r>
            <a:endParaRPr lang="en-US"/>
          </a:p>
        </p:txBody>
      </p:sp>
      <p:sp>
        <p:nvSpPr>
          <p:cNvPr id="4" name="内容占位符 2"/>
          <p:cNvSpPr txBox="1"/>
          <p:nvPr/>
        </p:nvSpPr>
        <p:spPr bwMode="auto">
          <a:xfrm>
            <a:off x="3288293" y="6291263"/>
            <a:ext cx="4636507" cy="374650"/>
          </a:xfrm>
          <a:prstGeom prst="rect">
            <a:avLst/>
          </a:prstGeom>
          <a:noFill/>
          <a:ln w="9525">
            <a:noFill/>
            <a:miter lim="800000"/>
          </a:ln>
        </p:spPr>
        <p:txBody>
          <a:bodyPr lIns="78900" tIns="39450" rIns="78900" bIns="39450"/>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789182">
              <a:lnSpc>
                <a:spcPct val="140000"/>
              </a:lnSpc>
              <a:buClr>
                <a:schemeClr val="bg2"/>
              </a:buClr>
              <a:buSzPct val="60000"/>
              <a:buFont typeface="Wingdings" pitchFamily="2" charset="2"/>
              <a:buChar char="l"/>
              <a:defRPr/>
            </a:pPr>
            <a:r>
              <a:rPr lang="zh-CN" altLang="en-US" sz="1034" kern="0">
                <a:latin typeface="+mj-lt"/>
                <a:ea typeface="华文楷体" pitchFamily="2" charset="-122"/>
              </a:rPr>
              <a:t>注：市场</a:t>
            </a:r>
            <a:r>
              <a:rPr lang="en-US" altLang="zh-CN" sz="1034" kern="0">
                <a:latin typeface="+mj-lt"/>
                <a:ea typeface="华文楷体" pitchFamily="2" charset="-122"/>
              </a:rPr>
              <a:t>P50</a:t>
            </a:r>
            <a:r>
              <a:rPr lang="zh-CN" altLang="en-US" sz="1034" kern="0">
                <a:latin typeface="+mj-lt"/>
                <a:ea typeface="华文楷体" pitchFamily="2" charset="-122"/>
              </a:rPr>
              <a:t>薪酬水平参考美世大陆高科技行业一线城市</a:t>
            </a:r>
            <a:r>
              <a:rPr lang="en-US" altLang="zh-CN" sz="1034" kern="0">
                <a:latin typeface="+mj-lt"/>
                <a:ea typeface="华文楷体" pitchFamily="2" charset="-122"/>
              </a:rPr>
              <a:t>2015</a:t>
            </a:r>
            <a:r>
              <a:rPr lang="zh-CN" altLang="en-US" sz="1034" kern="0">
                <a:latin typeface="+mj-lt"/>
                <a:ea typeface="华文楷体" pitchFamily="2" charset="-122"/>
              </a:rPr>
              <a:t>年</a:t>
            </a:r>
            <a:r>
              <a:rPr lang="en-US" altLang="zh-CN" sz="1034" kern="0">
                <a:latin typeface="+mj-lt"/>
                <a:ea typeface="华文楷体" pitchFamily="2" charset="-122"/>
              </a:rPr>
              <a:t>Q1</a:t>
            </a:r>
            <a:r>
              <a:rPr lang="zh-CN" altLang="en-US" sz="1034" kern="0">
                <a:latin typeface="+mj-lt"/>
                <a:ea typeface="华文楷体" pitchFamily="2" charset="-122"/>
              </a:rPr>
              <a:t>版</a:t>
            </a:r>
            <a:r>
              <a:rPr lang="en-US" altLang="zh-CN" sz="1034" kern="0">
                <a:latin typeface="+mj-lt"/>
                <a:ea typeface="华文楷体" pitchFamily="2" charset="-122"/>
              </a:rPr>
              <a:t>regression</a:t>
            </a:r>
            <a:r>
              <a:rPr lang="zh-CN" altLang="en-US" sz="1034" kern="0">
                <a:latin typeface="+mj-lt"/>
                <a:ea typeface="华文楷体" pitchFamily="2" charset="-122"/>
              </a:rPr>
              <a:t>报告</a:t>
            </a:r>
            <a:endParaRPr lang="en-US" altLang="zh-CN" sz="1034" kern="0">
              <a:latin typeface="+mj-lt"/>
              <a:ea typeface="华文楷体" pitchFamily="2" charset="-122"/>
            </a:endParaRPr>
          </a:p>
        </p:txBody>
      </p:sp>
      <p:sp>
        <p:nvSpPr>
          <p:cNvPr id="5" name="Rectangle 4"/>
          <p:cNvSpPr/>
          <p:nvPr/>
        </p:nvSpPr>
        <p:spPr>
          <a:xfrm>
            <a:off x="462845" y="3510832"/>
            <a:ext cx="4049485" cy="2255837"/>
          </a:xfrm>
          <a:prstGeom prst="rect">
            <a:avLst/>
          </a:prstGeom>
          <a:no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defRPr/>
            </a:pPr>
            <a:endParaRPr lang="en-US" sz="1181">
              <a:solidFill>
                <a:schemeClr val="tx1"/>
              </a:solidFill>
            </a:endParaRPr>
          </a:p>
        </p:txBody>
      </p:sp>
      <p:sp>
        <p:nvSpPr>
          <p:cNvPr id="6" name="Rectangle 5"/>
          <p:cNvSpPr/>
          <p:nvPr/>
        </p:nvSpPr>
        <p:spPr>
          <a:xfrm>
            <a:off x="4662312" y="3510832"/>
            <a:ext cx="4047873" cy="2255837"/>
          </a:xfrm>
          <a:prstGeom prst="rect">
            <a:avLst/>
          </a:prstGeom>
          <a:no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defRPr/>
            </a:pPr>
            <a:endParaRPr lang="en-US" sz="1181">
              <a:solidFill>
                <a:schemeClr val="tx1"/>
              </a:solidFill>
            </a:endParaRPr>
          </a:p>
        </p:txBody>
      </p:sp>
      <p:sp>
        <p:nvSpPr>
          <p:cNvPr id="7" name="Rectangle 6"/>
          <p:cNvSpPr/>
          <p:nvPr/>
        </p:nvSpPr>
        <p:spPr>
          <a:xfrm>
            <a:off x="478972" y="2955641"/>
            <a:ext cx="8255403" cy="398463"/>
          </a:xfrm>
          <a:prstGeom prst="rect">
            <a:avLst/>
          </a:prstGeom>
          <a:solidFill>
            <a:srgbClr val="002060"/>
          </a:solidFill>
          <a:ln w="9525">
            <a:noFill/>
          </a:ln>
        </p:spPr>
        <p:style>
          <a:lnRef idx="2">
            <a:schemeClr val="accent1">
              <a:shade val="50000"/>
            </a:schemeClr>
          </a:lnRef>
          <a:fillRef idx="1">
            <a:schemeClr val="accent1"/>
          </a:fillRef>
          <a:effectRef idx="0">
            <a:schemeClr val="accent1"/>
          </a:effectRef>
          <a:fontRef idx="minor">
            <a:schemeClr val="lt1"/>
          </a:fontRef>
        </p:style>
        <p:txBody>
          <a:bodyPr anchor="ctr"/>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defRPr/>
            </a:pPr>
            <a:r>
              <a:rPr lang="zh-CN" altLang="en-US" sz="1378" b="1">
                <a:solidFill>
                  <a:schemeClr val="tx2"/>
                </a:solidFill>
                <a:latin typeface="华文楷体" pitchFamily="2" charset="-122"/>
                <a:ea typeface="华文楷体" pitchFamily="2" charset="-122"/>
              </a:rPr>
              <a:t>华为海洋固定薪酬和全面现金薪酬在高科技行业均竞争力有限</a:t>
            </a:r>
            <a:endParaRPr lang="en-US" altLang="zh-CN" sz="1378" b="1">
              <a:solidFill>
                <a:schemeClr val="tx2"/>
              </a:solidFill>
              <a:latin typeface="华文楷体" pitchFamily="2" charset="-122"/>
              <a:ea typeface="华文楷体" pitchFamily="2" charset="-122"/>
            </a:endParaRPr>
          </a:p>
        </p:txBody>
      </p:sp>
      <p:graphicFrame>
        <p:nvGraphicFramePr>
          <p:cNvPr id="8" name="Chart 4"/>
          <p:cNvGraphicFramePr>
            <a:graphicFrameLocks noChangeAspect="1"/>
          </p:cNvGraphicFramePr>
          <p:nvPr>
            <p:extLst>
              <p:ext uri="{D42A27DB-BD31-4B8C-83A1-F6EECF244321}">
                <p14:modId xmlns:p14="http://schemas.microsoft.com/office/powerpoint/2010/main" val="732641007"/>
              </p:ext>
            </p:extLst>
          </p:nvPr>
        </p:nvGraphicFramePr>
        <p:xfrm>
          <a:off x="427366" y="3406057"/>
          <a:ext cx="4205917" cy="2365375"/>
        </p:xfrm>
        <a:graphic>
          <a:graphicData uri="http://schemas.openxmlformats.org/presentationml/2006/ole">
            <mc:AlternateContent>
              <mc:Choice xmlns:v="urn:schemas-microsoft-com:vml" Requires="v">
                <p:oleObj spid="_x0000_s1040" name="Chart" r:id="rId2" imgW="4151736" imgH="2371550" progId="Excel.Chart.8">
                  <p:embed/>
                </p:oleObj>
              </mc:Choice>
              <mc:Fallback>
                <p:oleObj name="Chart" r:id="rId2" imgW="4151736" imgH="2371550" progId="Excel.Chart.8">
                  <p:embed/>
                  <p:pic>
                    <p:nvPicPr>
                      <p:cNvPr id="0" name="OLE substitute image"/>
                      <p:cNvPicPr/>
                      <p:nvPr/>
                    </p:nvPicPr>
                    <p:blipFill>
                      <a:blip r:embed="rId4">
                        <a:extLst>
                          <a:ext uri="{28A0092B-C50C-407E-A947-70E740481C1C}">
                            <a14:useLocalDpi xmlns:a14="http://schemas.microsoft.com/office/drawing/2010/main" val="0"/>
                          </a:ext>
                        </a:extLst>
                      </a:blip>
                      <a:stretch>
                        <a:fillRect/>
                      </a:stretch>
                    </p:blipFill>
                    <p:spPr>
                      <a:xfrm>
                        <a:off x="427366" y="3406057"/>
                        <a:ext cx="4205917" cy="2365375"/>
                      </a:xfrm>
                      <a:prstGeom prst="rect">
                        <a:avLst/>
                      </a:prstGeom>
                      <a:noFill/>
                      <a:ln>
                        <a:noFill/>
                      </a:ln>
                    </p:spPr>
                  </p:pic>
                </p:oleObj>
              </mc:Fallback>
            </mc:AlternateContent>
          </a:graphicData>
        </a:graphic>
      </p:graphicFrame>
      <p:graphicFrame>
        <p:nvGraphicFramePr>
          <p:cNvPr id="9" name="Chart 7"/>
          <p:cNvGraphicFramePr>
            <a:graphicFrameLocks noChangeAspect="1"/>
          </p:cNvGraphicFramePr>
          <p:nvPr>
            <p:extLst>
              <p:ext uri="{D42A27DB-BD31-4B8C-83A1-F6EECF244321}">
                <p14:modId xmlns:p14="http://schemas.microsoft.com/office/powerpoint/2010/main" val="1960263968"/>
              </p:ext>
            </p:extLst>
          </p:nvPr>
        </p:nvGraphicFramePr>
        <p:xfrm>
          <a:off x="4686502" y="3504481"/>
          <a:ext cx="4051098" cy="2266950"/>
        </p:xfrm>
        <a:graphic>
          <a:graphicData uri="http://schemas.openxmlformats.org/presentationml/2006/ole">
            <mc:AlternateContent>
              <mc:Choice xmlns:v="urn:schemas-microsoft-com:vml" Requires="v">
                <p:oleObj spid="_x0000_s1041" name="Chart" r:id="rId5" imgW="3999323" imgH="2274005" progId="Excel.Chart.8">
                  <p:embed/>
                </p:oleObj>
              </mc:Choice>
              <mc:Fallback>
                <p:oleObj name="Chart" r:id="rId5" imgW="3999323" imgH="2274005" progId="Excel.Chart.8">
                  <p:embed/>
                  <p:pic>
                    <p:nvPicPr>
                      <p:cNvPr id="0" name="OLE substitute image"/>
                      <p:cNvPicPr/>
                      <p:nvPr/>
                    </p:nvPicPr>
                    <p:blipFill>
                      <a:blip r:embed="rId7">
                        <a:extLst>
                          <a:ext uri="{28A0092B-C50C-407E-A947-70E740481C1C}">
                            <a14:useLocalDpi xmlns:a14="http://schemas.microsoft.com/office/drawing/2010/main" val="0"/>
                          </a:ext>
                        </a:extLst>
                      </a:blip>
                      <a:stretch>
                        <a:fillRect/>
                      </a:stretch>
                    </p:blipFill>
                    <p:spPr>
                      <a:xfrm>
                        <a:off x="4686502" y="3504481"/>
                        <a:ext cx="4051098" cy="2266950"/>
                      </a:xfrm>
                      <a:prstGeom prst="rect">
                        <a:avLst/>
                      </a:prstGeom>
                      <a:noFill/>
                      <a:ln>
                        <a:noFill/>
                      </a:ln>
                    </p:spPr>
                  </p:pic>
                </p:oleObj>
              </mc:Fallback>
            </mc:AlternateContent>
          </a:graphicData>
        </a:graphic>
      </p:graphicFrame>
      <p:sp>
        <p:nvSpPr>
          <p:cNvPr id="10" name="TextBox 9"/>
          <p:cNvSpPr txBox="1"/>
          <p:nvPr/>
        </p:nvSpPr>
        <p:spPr>
          <a:xfrm>
            <a:off x="946655" y="3555282"/>
            <a:ext cx="472520" cy="193675"/>
          </a:xfrm>
          <a:prstGeom prst="rect">
            <a:avLst/>
          </a:prstGeom>
          <a:noFill/>
        </p:spPr>
        <p:txBody>
          <a:bodyPr lIns="0" tIns="36005" rIns="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5000"/>
              </a:lnSpc>
              <a:spcAft>
                <a:spcPts val="591"/>
              </a:spcAft>
              <a:buClr>
                <a:schemeClr val="accent2"/>
              </a:buClr>
              <a:buSzPct val="70000"/>
              <a:defRPr/>
            </a:pPr>
            <a:r>
              <a:rPr lang="zh-CN" altLang="en-US" sz="1181">
                <a:latin typeface="华文楷体" pitchFamily="2" charset="-122"/>
                <a:ea typeface="华文楷体" pitchFamily="2" charset="-122"/>
              </a:rPr>
              <a:t>万元</a:t>
            </a:r>
            <a:endParaRPr lang="en-US" sz="1181">
              <a:latin typeface="华文楷体" pitchFamily="2" charset="-122"/>
              <a:ea typeface="华文楷体" pitchFamily="2" charset="-122"/>
            </a:endParaRPr>
          </a:p>
        </p:txBody>
      </p:sp>
      <p:sp>
        <p:nvSpPr>
          <p:cNvPr id="11" name="TextBox 10"/>
          <p:cNvSpPr txBox="1"/>
          <p:nvPr/>
        </p:nvSpPr>
        <p:spPr>
          <a:xfrm>
            <a:off x="5039684" y="3555282"/>
            <a:ext cx="472520" cy="193675"/>
          </a:xfrm>
          <a:prstGeom prst="rect">
            <a:avLst/>
          </a:prstGeom>
          <a:noFill/>
        </p:spPr>
        <p:txBody>
          <a:bodyPr lIns="0" tIns="36005" rIns="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5000"/>
              </a:lnSpc>
              <a:spcAft>
                <a:spcPts val="591"/>
              </a:spcAft>
              <a:buClr>
                <a:schemeClr val="accent2"/>
              </a:buClr>
              <a:buSzPct val="70000"/>
              <a:defRPr/>
            </a:pPr>
            <a:r>
              <a:rPr lang="zh-CN" altLang="en-US" sz="1181">
                <a:latin typeface="华文楷体" pitchFamily="2" charset="-122"/>
                <a:ea typeface="华文楷体" pitchFamily="2" charset="-122"/>
              </a:rPr>
              <a:t>万元</a:t>
            </a:r>
            <a:endParaRPr lang="en-US" sz="1181">
              <a:latin typeface="华文楷体" pitchFamily="2" charset="-122"/>
              <a:ea typeface="华文楷体" pitchFamily="2" charset="-122"/>
            </a:endParaRPr>
          </a:p>
        </p:txBody>
      </p:sp>
      <p:sp>
        <p:nvSpPr>
          <p:cNvPr id="12" name="TextBox 11"/>
          <p:cNvSpPr txBox="1"/>
          <p:nvPr/>
        </p:nvSpPr>
        <p:spPr>
          <a:xfrm>
            <a:off x="1614312" y="5966693"/>
            <a:ext cx="1746552" cy="217488"/>
          </a:xfrm>
          <a:prstGeom prst="rect">
            <a:avLst/>
          </a:prstGeom>
          <a:noFill/>
        </p:spPr>
        <p:txBody>
          <a:bodyPr lIns="0" tIns="36005" rIns="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5000"/>
              </a:lnSpc>
              <a:spcAft>
                <a:spcPts val="591"/>
              </a:spcAft>
              <a:buClr>
                <a:schemeClr val="accent2"/>
              </a:buClr>
              <a:buSzPct val="70000"/>
              <a:defRPr/>
            </a:pPr>
            <a:r>
              <a:rPr lang="zh-CN" altLang="en-US" sz="1378" b="1">
                <a:latin typeface="华文楷体" pitchFamily="2" charset="-122"/>
                <a:ea typeface="华文楷体" pitchFamily="2" charset="-122"/>
              </a:rPr>
              <a:t>固定薪酬</a:t>
            </a:r>
            <a:endParaRPr lang="en-US" sz="1378" b="1">
              <a:latin typeface="华文楷体" pitchFamily="2" charset="-122"/>
              <a:ea typeface="华文楷体" pitchFamily="2" charset="-122"/>
            </a:endParaRPr>
          </a:p>
        </p:txBody>
      </p:sp>
      <p:sp>
        <p:nvSpPr>
          <p:cNvPr id="13" name="TextBox 12"/>
          <p:cNvSpPr txBox="1"/>
          <p:nvPr/>
        </p:nvSpPr>
        <p:spPr>
          <a:xfrm>
            <a:off x="5209016" y="5966693"/>
            <a:ext cx="2954463" cy="217488"/>
          </a:xfrm>
          <a:prstGeom prst="rect">
            <a:avLst/>
          </a:prstGeom>
          <a:noFill/>
        </p:spPr>
        <p:txBody>
          <a:bodyPr lIns="0" tIns="36005" rIns="0" b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5000"/>
              </a:lnSpc>
              <a:spcAft>
                <a:spcPts val="591"/>
              </a:spcAft>
              <a:buClr>
                <a:schemeClr val="accent2"/>
              </a:buClr>
              <a:buSzPct val="70000"/>
              <a:defRPr/>
            </a:pPr>
            <a:r>
              <a:rPr lang="zh-CN" altLang="en-US" sz="1378" b="1">
                <a:latin typeface="华文楷体" pitchFamily="2" charset="-122"/>
                <a:ea typeface="华文楷体" pitchFamily="2" charset="-122"/>
              </a:rPr>
              <a:t>全面现金薪酬</a:t>
            </a:r>
            <a:endParaRPr lang="en-US" sz="1378" b="1">
              <a:latin typeface="华文楷体" pitchFamily="2" charset="-122"/>
              <a:ea typeface="华文楷体" pitchFamily="2" charset="-122"/>
            </a:endParaRPr>
          </a:p>
        </p:txBody>
      </p:sp>
      <p:sp>
        <p:nvSpPr>
          <p:cNvPr id="14" name="Rectangle 13"/>
          <p:cNvSpPr/>
          <p:nvPr/>
        </p:nvSpPr>
        <p:spPr>
          <a:xfrm>
            <a:off x="-1" y="3701"/>
            <a:ext cx="1817915" cy="282738"/>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en-US" altLang="zh-CN" sz="1200" b="1">
                <a:solidFill>
                  <a:schemeClr val="tx2"/>
                </a:solidFill>
                <a:latin typeface="+mj-lt"/>
                <a:ea typeface="华文楷体" pitchFamily="2" charset="-122"/>
              </a:rPr>
              <a:t>3</a:t>
            </a:r>
            <a:r>
              <a:rPr lang="en-US" altLang="zh-CN" sz="1200" b="1" smtClean="0">
                <a:solidFill>
                  <a:schemeClr val="tx2"/>
                </a:solidFill>
                <a:latin typeface="+mj-lt"/>
                <a:ea typeface="华文楷体" pitchFamily="2" charset="-122"/>
              </a:rPr>
              <a:t>. </a:t>
            </a:r>
            <a:r>
              <a:rPr lang="zh-CN" altLang="en-US" sz="1200" b="1" smtClean="0">
                <a:solidFill>
                  <a:schemeClr val="tx2"/>
                </a:solidFill>
                <a:latin typeface="+mj-lt"/>
                <a:ea typeface="华文楷体" pitchFamily="2" charset="-122"/>
              </a:rPr>
              <a:t>激励水平</a:t>
            </a:r>
            <a:endParaRPr lang="zh-CN" altLang="en-US" sz="1200" b="1">
              <a:solidFill>
                <a:schemeClr val="tx2"/>
              </a:solidFill>
              <a:latin typeface="+mj-lt"/>
              <a:ea typeface="华文楷体" pitchFamily="2" charset="-122"/>
            </a:endParaRPr>
          </a:p>
        </p:txBody>
      </p:sp>
      <p:sp>
        <p:nvSpPr>
          <p:cNvPr id="15" name="矩形 2"/>
          <p:cNvSpPr/>
          <p:nvPr/>
        </p:nvSpPr>
        <p:spPr>
          <a:xfrm>
            <a:off x="468313" y="1124743"/>
            <a:ext cx="8208143" cy="1722366"/>
          </a:xfrm>
          <a:prstGeom prst="rect">
            <a:avLst/>
          </a:prstGeom>
          <a:solidFill>
            <a:schemeClr val="bg1">
              <a:lumMod val="20000"/>
              <a:lumOff val="80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marL="271463" indent="-184150" fontAlgn="ctr">
              <a:spcBef>
                <a:spcPts val="600"/>
              </a:spcBef>
              <a:buClr>
                <a:schemeClr val="bg1"/>
              </a:buClr>
              <a:buSzPct val="75000"/>
              <a:buFontTx/>
              <a:buChar char="►"/>
            </a:pPr>
            <a:r>
              <a:rPr lang="zh-CN" altLang="en-US" sz="1400">
                <a:solidFill>
                  <a:srgbClr val="000000"/>
                </a:solidFill>
                <a:ea typeface="华文楷体" pitchFamily="2" charset="-122"/>
              </a:rPr>
              <a:t>华为海洋固定薪酬和全面现金薪酬在高科技行业均处于中国市场</a:t>
            </a:r>
            <a:r>
              <a:rPr lang="en-US" altLang="zh-CN" sz="1400">
                <a:solidFill>
                  <a:srgbClr val="000000"/>
                </a:solidFill>
                <a:ea typeface="华文楷体" pitchFamily="2" charset="-122"/>
              </a:rPr>
              <a:t>50</a:t>
            </a:r>
            <a:r>
              <a:rPr lang="zh-CN" altLang="en-US" sz="1400">
                <a:solidFill>
                  <a:srgbClr val="000000"/>
                </a:solidFill>
                <a:ea typeface="华文楷体" pitchFamily="2" charset="-122"/>
              </a:rPr>
              <a:t>分位以下</a:t>
            </a:r>
            <a:r>
              <a:rPr lang="zh-CN" altLang="en-US" sz="1400" smtClean="0">
                <a:solidFill>
                  <a:srgbClr val="000000"/>
                </a:solidFill>
                <a:ea typeface="华文楷体" pitchFamily="2" charset="-122"/>
              </a:rPr>
              <a:t>，缺乏</a:t>
            </a:r>
            <a:r>
              <a:rPr lang="zh-CN" altLang="en-US" sz="1400">
                <a:solidFill>
                  <a:srgbClr val="000000"/>
                </a:solidFill>
                <a:ea typeface="华文楷体" pitchFamily="2" charset="-122"/>
              </a:rPr>
              <a:t>市场</a:t>
            </a:r>
            <a:r>
              <a:rPr lang="zh-CN" altLang="en-US" sz="1400" smtClean="0">
                <a:solidFill>
                  <a:srgbClr val="000000"/>
                </a:solidFill>
                <a:ea typeface="华文楷体" pitchFamily="2" charset="-122"/>
              </a:rPr>
              <a:t>竞争力；如考虑中长期激励这一市场普遍实践，则全面薪酬市场竞争力水平可能更低</a:t>
            </a:r>
            <a:endParaRPr lang="en-US" altLang="zh-CN" sz="1400">
              <a:solidFill>
                <a:srgbClr val="000000"/>
              </a:solidFill>
              <a:ea typeface="华文楷体" pitchFamily="2" charset="-122"/>
            </a:endParaRPr>
          </a:p>
          <a:p>
            <a:pPr marL="271463" indent="-184150" fontAlgn="ctr">
              <a:spcBef>
                <a:spcPts val="600"/>
              </a:spcBef>
              <a:buClr>
                <a:schemeClr val="bg1"/>
              </a:buClr>
              <a:buSzPct val="75000"/>
              <a:buFontTx/>
              <a:buChar char="►"/>
            </a:pPr>
            <a:r>
              <a:rPr lang="zh-CN" altLang="en-US" sz="1400">
                <a:solidFill>
                  <a:srgbClr val="000000"/>
                </a:solidFill>
                <a:ea typeface="华文楷体" pitchFamily="2" charset="-122"/>
              </a:rPr>
              <a:t>华为海洋定位目标“三分天下”，为达成这一目标，需</a:t>
            </a:r>
            <a:r>
              <a:rPr lang="zh-CN" altLang="en-US" sz="1400" smtClean="0">
                <a:solidFill>
                  <a:srgbClr val="000000"/>
                </a:solidFill>
                <a:ea typeface="华文楷体" pitchFamily="2" charset="-122"/>
              </a:rPr>
              <a:t>提供与企业行业定位相</a:t>
            </a:r>
            <a:r>
              <a:rPr lang="zh-CN" altLang="en-US" sz="1400">
                <a:solidFill>
                  <a:srgbClr val="000000"/>
                </a:solidFill>
                <a:ea typeface="华文楷体" pitchFamily="2" charset="-122"/>
              </a:rPr>
              <a:t>匹配的薪酬</a:t>
            </a:r>
            <a:r>
              <a:rPr lang="zh-CN" altLang="en-US" sz="1400" smtClean="0">
                <a:solidFill>
                  <a:srgbClr val="000000"/>
                </a:solidFill>
                <a:ea typeface="华文楷体" pitchFamily="2" charset="-122"/>
              </a:rPr>
              <a:t>水平，以</a:t>
            </a:r>
            <a:r>
              <a:rPr lang="zh-CN" altLang="en-US" sz="1400">
                <a:solidFill>
                  <a:srgbClr val="000000"/>
                </a:solidFill>
                <a:ea typeface="华文楷体" pitchFamily="2" charset="-122"/>
              </a:rPr>
              <a:t>吸引和保留核心人才</a:t>
            </a:r>
            <a:endParaRPr lang="en-US" altLang="zh-CN" sz="1400">
              <a:solidFill>
                <a:srgbClr val="000000"/>
              </a:solidFill>
              <a:ea typeface="华文楷体" pitchFamily="2" charset="-122"/>
            </a:endParaRPr>
          </a:p>
          <a:p>
            <a:pPr marL="271463" indent="-184150" fontAlgn="ctr">
              <a:spcBef>
                <a:spcPts val="600"/>
              </a:spcBef>
              <a:buClr>
                <a:schemeClr val="bg1"/>
              </a:buClr>
              <a:buSzPct val="75000"/>
              <a:buFontTx/>
              <a:buChar char="►"/>
            </a:pPr>
            <a:r>
              <a:rPr lang="zh-CN" altLang="en-US" sz="1400">
                <a:solidFill>
                  <a:srgbClr val="000000"/>
                </a:solidFill>
                <a:ea typeface="华文楷体" pitchFamily="2" charset="-122"/>
              </a:rPr>
              <a:t>为达成这一效果，中长期激励部分的额度应基于市场薪酬水平进行设计，有效改善当前全面现金薪酬竞争力不足的现状</a:t>
            </a:r>
          </a:p>
        </p:txBody>
      </p:sp>
    </p:spTree>
    <p:extLst>
      <p:ext uri="{BB962C8B-B14F-4D97-AF65-F5344CB8AC3E}">
        <p14:creationId xmlns:p14="http://schemas.microsoft.com/office/powerpoint/2010/main" val="398971128"/>
      </p:ext>
    </p:ext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a:t>以实现一定薪酬激励市场竞争力、体现足够激励力度为原则，以固定薪酬为参照标准，设计长期激励水平</a:t>
            </a:r>
            <a:endParaRPr lang="en-US"/>
          </a:p>
        </p:txBody>
      </p:sp>
      <p:sp>
        <p:nvSpPr>
          <p:cNvPr id="14" name="矩形 2"/>
          <p:cNvSpPr/>
          <p:nvPr/>
        </p:nvSpPr>
        <p:spPr>
          <a:xfrm>
            <a:off x="468313" y="1124745"/>
            <a:ext cx="8208143" cy="2347798"/>
          </a:xfrm>
          <a:prstGeom prst="rect">
            <a:avLst/>
          </a:prstGeom>
          <a:solidFill>
            <a:schemeClr val="bg1">
              <a:lumMod val="20000"/>
              <a:lumOff val="80000"/>
            </a:schemeClr>
          </a:solidFill>
        </p:spPr>
        <p:txBody>
          <a:bodyPr vert="horz" wrap="square" lIns="0" tIns="0" rIns="0" bIns="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71463" indent="-184150" fontAlgn="ctr">
              <a:spcBef>
                <a:spcPts val="600"/>
              </a:spcBef>
              <a:buClr>
                <a:schemeClr val="bg1"/>
              </a:buClr>
              <a:buSzPct val="75000"/>
              <a:buFontTx/>
              <a:buChar char="►"/>
            </a:pPr>
            <a:r>
              <a:rPr lang="zh-CN" altLang="en-US" sz="1400">
                <a:solidFill>
                  <a:srgbClr val="000000"/>
                </a:solidFill>
                <a:ea typeface="华文楷体" pitchFamily="2" charset="-122"/>
              </a:rPr>
              <a:t>以不同职级年度固定薪酬为参照标准，年度业绩单元价值设计为固定薪酬一定倍数，考虑固薪增长，随计划年度授予同比例调整激励水平</a:t>
            </a:r>
            <a:endParaRPr lang="en-US" altLang="zh-CN" sz="1400">
              <a:solidFill>
                <a:srgbClr val="000000"/>
              </a:solidFill>
              <a:ea typeface="华文楷体" pitchFamily="2" charset="-122"/>
            </a:endParaRPr>
          </a:p>
          <a:p>
            <a:pPr marL="728663" lvl="1" indent="-184150" fontAlgn="ctr">
              <a:spcBef>
                <a:spcPts val="600"/>
              </a:spcBef>
              <a:buClr>
                <a:schemeClr val="bg1"/>
              </a:buClr>
              <a:buSzPct val="75000"/>
              <a:buFontTx/>
              <a:buChar char="►"/>
            </a:pPr>
            <a:r>
              <a:rPr lang="zh-CN" altLang="en-US" sz="1200">
                <a:solidFill>
                  <a:srgbClr val="000000"/>
                </a:solidFill>
                <a:ea typeface="华文楷体" pitchFamily="2" charset="-122"/>
              </a:rPr>
              <a:t>基于市场实践，一般行业高管长期激励水平通常为固定薪酬的</a:t>
            </a:r>
            <a:r>
              <a:rPr lang="en-US" altLang="zh-CN" sz="1200">
                <a:solidFill>
                  <a:srgbClr val="000000"/>
                </a:solidFill>
                <a:ea typeface="华文楷体" pitchFamily="2" charset="-122"/>
              </a:rPr>
              <a:t>1~2</a:t>
            </a:r>
            <a:r>
              <a:rPr lang="zh-CN" altLang="en-US" sz="1200">
                <a:solidFill>
                  <a:srgbClr val="000000"/>
                </a:solidFill>
                <a:ea typeface="华文楷体" pitchFamily="2" charset="-122"/>
              </a:rPr>
              <a:t>倍，中层管理者长期激励水平通常为固定薪酬的</a:t>
            </a:r>
            <a:r>
              <a:rPr lang="en-US" altLang="zh-CN" sz="1200">
                <a:solidFill>
                  <a:srgbClr val="000000"/>
                </a:solidFill>
                <a:ea typeface="华文楷体" pitchFamily="2" charset="-122"/>
              </a:rPr>
              <a:t>0.8</a:t>
            </a:r>
            <a:r>
              <a:rPr lang="zh-CN" altLang="en-US" sz="1200">
                <a:solidFill>
                  <a:srgbClr val="000000"/>
                </a:solidFill>
                <a:ea typeface="华文楷体" pitchFamily="2" charset="-122"/>
              </a:rPr>
              <a:t>倍以上；骨干专业员工长期激励水平通常为固定薪酬的</a:t>
            </a:r>
            <a:r>
              <a:rPr lang="en-US" altLang="zh-CN" sz="1200">
                <a:solidFill>
                  <a:srgbClr val="000000"/>
                </a:solidFill>
                <a:ea typeface="华文楷体" pitchFamily="2" charset="-122"/>
              </a:rPr>
              <a:t>0.3</a:t>
            </a:r>
            <a:r>
              <a:rPr lang="zh-CN" altLang="en-US" sz="1200">
                <a:solidFill>
                  <a:srgbClr val="000000"/>
                </a:solidFill>
                <a:ea typeface="华文楷体" pitchFamily="2" charset="-122"/>
              </a:rPr>
              <a:t>倍以上</a:t>
            </a:r>
            <a:endParaRPr lang="en-US" altLang="zh-CN" sz="1200">
              <a:solidFill>
                <a:srgbClr val="000000"/>
              </a:solidFill>
              <a:ea typeface="华文楷体" pitchFamily="2" charset="-122"/>
            </a:endParaRPr>
          </a:p>
          <a:p>
            <a:pPr marL="271463" lvl="1" indent="-184150" fontAlgn="ctr">
              <a:spcBef>
                <a:spcPts val="600"/>
              </a:spcBef>
              <a:buClr>
                <a:schemeClr val="bg1"/>
              </a:buClr>
              <a:buSzPct val="75000"/>
              <a:buFontTx/>
              <a:buChar char="►"/>
            </a:pPr>
            <a:r>
              <a:rPr lang="zh-CN" altLang="en-US" sz="1400">
                <a:solidFill>
                  <a:srgbClr val="000000"/>
                </a:solidFill>
                <a:ea typeface="华文楷体" pitchFamily="2" charset="-122"/>
              </a:rPr>
              <a:t>考虑到华为海洋当前薪酬低于中国市场薪酬</a:t>
            </a:r>
            <a:r>
              <a:rPr lang="en-US" altLang="zh-CN" sz="1400">
                <a:solidFill>
                  <a:srgbClr val="000000"/>
                </a:solidFill>
                <a:ea typeface="华文楷体" pitchFamily="2" charset="-122"/>
              </a:rPr>
              <a:t>50</a:t>
            </a:r>
            <a:r>
              <a:rPr lang="zh-CN" altLang="en-US" sz="1400">
                <a:solidFill>
                  <a:srgbClr val="000000"/>
                </a:solidFill>
                <a:ea typeface="华文楷体" pitchFamily="2" charset="-122"/>
              </a:rPr>
              <a:t>分位、市场竞争力不足的现状，我</a:t>
            </a:r>
            <a:r>
              <a:rPr lang="zh-CN" altLang="en-US" sz="1400" smtClean="0">
                <a:solidFill>
                  <a:srgbClr val="000000"/>
                </a:solidFill>
                <a:ea typeface="华文楷体" pitchFamily="2" charset="-122"/>
              </a:rPr>
              <a:t>们建议以</a:t>
            </a:r>
            <a:r>
              <a:rPr lang="zh-CN" altLang="en-US" sz="1400">
                <a:solidFill>
                  <a:srgbClr val="000000"/>
                </a:solidFill>
                <a:ea typeface="华文楷体" pitchFamily="2" charset="-122"/>
              </a:rPr>
              <a:t>高科技行业中国市场薪酬</a:t>
            </a:r>
            <a:r>
              <a:rPr lang="en-US" altLang="zh-CN" sz="1400">
                <a:solidFill>
                  <a:srgbClr val="000000"/>
                </a:solidFill>
                <a:ea typeface="华文楷体" pitchFamily="2" charset="-122"/>
              </a:rPr>
              <a:t>50</a:t>
            </a:r>
            <a:r>
              <a:rPr lang="zh-CN" altLang="en-US" sz="1400">
                <a:solidFill>
                  <a:srgbClr val="000000"/>
                </a:solidFill>
                <a:ea typeface="华文楷体" pitchFamily="2" charset="-122"/>
              </a:rPr>
              <a:t>分位水平为参</a:t>
            </a:r>
            <a:r>
              <a:rPr lang="zh-CN" altLang="en-US" sz="1400" smtClean="0">
                <a:solidFill>
                  <a:srgbClr val="000000"/>
                </a:solidFill>
                <a:ea typeface="华文楷体" pitchFamily="2" charset="-122"/>
              </a:rPr>
              <a:t>照设</a:t>
            </a:r>
            <a:r>
              <a:rPr lang="zh-CN" altLang="en-US" sz="1400">
                <a:solidFill>
                  <a:srgbClr val="000000"/>
                </a:solidFill>
                <a:ea typeface="华文楷体" pitchFamily="2" charset="-122"/>
              </a:rPr>
              <a:t>计的长期激励方案</a:t>
            </a:r>
            <a:endParaRPr lang="en-US" altLang="zh-CN" sz="1400">
              <a:solidFill>
                <a:srgbClr val="000000"/>
              </a:solidFill>
              <a:ea typeface="华文楷体" pitchFamily="2" charset="-122"/>
            </a:endParaRPr>
          </a:p>
          <a:p>
            <a:pPr marL="271463" lvl="1" indent="-184150" fontAlgn="ctr">
              <a:spcBef>
                <a:spcPts val="600"/>
              </a:spcBef>
              <a:buClr>
                <a:schemeClr val="bg1"/>
              </a:buClr>
              <a:buSzPct val="75000"/>
              <a:buFontTx/>
              <a:buChar char="►"/>
            </a:pPr>
            <a:r>
              <a:rPr lang="zh-CN" altLang="en-US" sz="1400">
                <a:solidFill>
                  <a:srgbClr val="000000"/>
                </a:solidFill>
                <a:ea typeface="华文楷体" pitchFamily="2" charset="-122"/>
              </a:rPr>
              <a:t>按照业绩单元价值</a:t>
            </a:r>
            <a:r>
              <a:rPr lang="en-US" altLang="zh-CN" sz="1400">
                <a:solidFill>
                  <a:srgbClr val="000000"/>
                </a:solidFill>
                <a:ea typeface="华文楷体" pitchFamily="2" charset="-122"/>
              </a:rPr>
              <a:t>500</a:t>
            </a:r>
            <a:r>
              <a:rPr lang="zh-CN" altLang="en-US" sz="1400">
                <a:solidFill>
                  <a:srgbClr val="000000"/>
                </a:solidFill>
                <a:ea typeface="华文楷体" pitchFamily="2" charset="-122"/>
              </a:rPr>
              <a:t>元每份，将年度激励水平切分为业绩单元份数</a:t>
            </a:r>
            <a:endParaRPr lang="en-US" altLang="zh-CN" sz="1400">
              <a:solidFill>
                <a:srgbClr val="000000"/>
              </a:solidFill>
              <a:ea typeface="华文楷体" pitchFamily="2" charset="-122"/>
            </a:endParaRPr>
          </a:p>
          <a:p>
            <a:pPr marL="271463" lvl="1" indent="-184150" fontAlgn="ctr">
              <a:spcBef>
                <a:spcPts val="600"/>
              </a:spcBef>
              <a:buClr>
                <a:schemeClr val="bg1"/>
              </a:buClr>
              <a:buSzPct val="75000"/>
              <a:buFontTx/>
              <a:buChar char="►"/>
            </a:pPr>
            <a:r>
              <a:rPr lang="zh-CN" altLang="en-US" sz="1400">
                <a:solidFill>
                  <a:srgbClr val="000000"/>
                </a:solidFill>
                <a:ea typeface="华文楷体" pitchFamily="2" charset="-122"/>
              </a:rPr>
              <a:t>个人目标激励水平在层级目标激励水平基础上，以上一年个人绩效表现作为调节</a:t>
            </a:r>
          </a:p>
        </p:txBody>
      </p:sp>
      <p:graphicFrame>
        <p:nvGraphicFramePr>
          <p:cNvPr id="15" name="表格 4"/>
          <p:cNvGraphicFramePr>
            <a:graphicFrameLocks noGrp="1"/>
          </p:cNvGraphicFramePr>
          <p:nvPr>
            <p:extLst>
              <p:ext uri="{D42A27DB-BD31-4B8C-83A1-F6EECF244321}">
                <p14:modId xmlns:p14="http://schemas.microsoft.com/office/powerpoint/2010/main" val="1568637099"/>
              </p:ext>
            </p:extLst>
          </p:nvPr>
        </p:nvGraphicFramePr>
        <p:xfrm>
          <a:off x="457199" y="3562065"/>
          <a:ext cx="8219257" cy="2844235"/>
        </p:xfrm>
        <a:graphic>
          <a:graphicData uri="http://schemas.openxmlformats.org/drawingml/2006/table">
            <a:tbl>
              <a:tblPr/>
              <a:tblGrid>
                <a:gridCol w="2263595"/>
                <a:gridCol w="1933943"/>
                <a:gridCol w="2043825"/>
                <a:gridCol w="1977894"/>
              </a:tblGrid>
              <a:tr h="286443">
                <a:tc>
                  <a:txBody>
                    <a:bodyPr vert="horz" wrap="square"/>
                    <a:lstStyle/>
                    <a:p>
                      <a:pPr algn="ctr" fontAlgn="ctr"/>
                      <a:endParaRPr lang="zh-CN" altLang="en-US" sz="1400" b="1" i="0" u="none" strike="noStrike">
                        <a:solidFill>
                          <a:srgbClr val="FFFFFF"/>
                        </a:solidFill>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63C6B"/>
                    </a:solidFill>
                  </a:tcPr>
                </a:tc>
                <a:tc gridSpan="3">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r>
                        <a:rPr lang="zh-CN" altLang="en-US" sz="1400" b="1" i="0" u="none" strike="noStrike" kern="1200" smtClean="0">
                          <a:solidFill>
                            <a:srgbClr val="FFFFFF"/>
                          </a:solidFill>
                          <a:effectLst/>
                          <a:latin typeface="+mj-lt"/>
                          <a:ea typeface="华文楷体" pitchFamily="2" charset="-122"/>
                          <a:cs typeface="+mn-cs"/>
                        </a:rPr>
                        <a:t>以中国市场</a:t>
                      </a:r>
                      <a:r>
                        <a:rPr lang="en-US" altLang="zh-CN" sz="1400" b="1" i="0" u="none" strike="noStrike" kern="1200" smtClean="0">
                          <a:solidFill>
                            <a:srgbClr val="FFFFFF"/>
                          </a:solidFill>
                          <a:effectLst/>
                          <a:latin typeface="+mj-lt"/>
                          <a:ea typeface="华文楷体" pitchFamily="2" charset="-122"/>
                          <a:cs typeface="+mn-cs"/>
                        </a:rPr>
                        <a:t>50</a:t>
                      </a:r>
                      <a:r>
                        <a:rPr lang="zh-CN" altLang="en-US" sz="1400" b="1" i="0" u="none" strike="noStrike" kern="1200" smtClean="0">
                          <a:solidFill>
                            <a:srgbClr val="FFFFFF"/>
                          </a:solidFill>
                          <a:effectLst/>
                          <a:latin typeface="+mj-lt"/>
                          <a:ea typeface="华文楷体" pitchFamily="2" charset="-122"/>
                          <a:cs typeface="+mn-cs"/>
                        </a:rPr>
                        <a:t>分位（</a:t>
                      </a:r>
                      <a:r>
                        <a:rPr lang="en-US" altLang="zh-CN" sz="1400" b="1" i="0" u="none" strike="noStrike" kern="1200" smtClean="0">
                          <a:solidFill>
                            <a:srgbClr val="FFFFFF"/>
                          </a:solidFill>
                          <a:effectLst/>
                          <a:latin typeface="+mj-lt"/>
                          <a:ea typeface="华文楷体" pitchFamily="2" charset="-122"/>
                          <a:cs typeface="+mn-cs"/>
                        </a:rPr>
                        <a:t>10%</a:t>
                      </a:r>
                      <a:r>
                        <a:rPr lang="zh-CN" altLang="en-US" sz="1400" b="1" i="0" u="none" strike="noStrike" kern="1200" smtClean="0">
                          <a:solidFill>
                            <a:srgbClr val="FFFFFF"/>
                          </a:solidFill>
                          <a:effectLst/>
                          <a:latin typeface="+mj-lt"/>
                          <a:ea typeface="华文楷体" pitchFamily="2" charset="-122"/>
                          <a:cs typeface="+mn-cs"/>
                        </a:rPr>
                        <a:t>年增长）为参照</a:t>
                      </a: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63C6B"/>
                    </a:solidFill>
                  </a:tcPr>
                </a:tc>
                <a:tc hMerge="1">
                  <a:txBody>
                    <a:bodyPr vert="horz" wrap="square"/>
                    <a:lstStyle/>
                    <a:p>
                      <a:pPr algn="ctr" fontAlgn="ctr"/>
                      <a:endParaRPr lang="zh-CN" altLang="en-US" sz="1400" b="1" i="0" u="none" strike="noStrike">
                        <a:solidFill>
                          <a:srgbClr val="FFFFFF"/>
                        </a:solidFill>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00000"/>
                    </a:solidFill>
                  </a:tcPr>
                </a:tc>
                <a:tc hMerge="1">
                  <a:txBody>
                    <a:bodyPr vert="horz" wrap="square"/>
                    <a:lstStyle/>
                    <a:p>
                      <a:pPr algn="ctr" fontAlgn="ctr"/>
                      <a:endParaRPr lang="zh-CN" altLang="en-US" sz="1400" b="1" i="0" u="none" strike="noStrike">
                        <a:solidFill>
                          <a:srgbClr val="FFFFFF"/>
                        </a:solidFill>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00000"/>
                    </a:solidFill>
                  </a:tcPr>
                </a:tc>
              </a:tr>
              <a:tr h="334635">
                <a:tc>
                  <a:txBody>
                    <a:bodyPr vert="horz" wrap="square"/>
                    <a:lstStyle/>
                    <a:p>
                      <a:pPr algn="ctr" fontAlgn="ctr"/>
                      <a:r>
                        <a:rPr lang="zh-CN" altLang="en-US" sz="1200" b="1" i="0" u="none" strike="noStrike">
                          <a:solidFill>
                            <a:srgbClr val="FFFFFF"/>
                          </a:solidFill>
                          <a:effectLst/>
                          <a:latin typeface="+mj-lt"/>
                          <a:ea typeface="华文楷体" pitchFamily="2" charset="-122"/>
                        </a:rPr>
                        <a:t>层级</a:t>
                      </a: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63C6B"/>
                    </a:solidFill>
                  </a:tcPr>
                </a:tc>
                <a:tc>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r>
                        <a:rPr lang="zh-CN" altLang="en-US" sz="1200" b="1" i="0" u="none" strike="noStrike" kern="1200" smtClean="0">
                          <a:solidFill>
                            <a:srgbClr val="FFFFFF"/>
                          </a:solidFill>
                          <a:effectLst/>
                          <a:latin typeface="+mj-lt"/>
                          <a:ea typeface="华文楷体" pitchFamily="2" charset="-122"/>
                          <a:cs typeface="+mn-cs"/>
                        </a:rPr>
                        <a:t>市场</a:t>
                      </a:r>
                      <a:r>
                        <a:rPr lang="en-US" altLang="zh-CN" sz="1200" b="1" i="0" u="none" strike="noStrike" kern="1200" smtClean="0">
                          <a:solidFill>
                            <a:srgbClr val="FFFFFF"/>
                          </a:solidFill>
                          <a:effectLst/>
                          <a:latin typeface="+mj-lt"/>
                          <a:ea typeface="华文楷体" pitchFamily="2" charset="-122"/>
                          <a:cs typeface="+mn-cs"/>
                        </a:rPr>
                        <a:t>50</a:t>
                      </a:r>
                      <a:r>
                        <a:rPr lang="zh-CN" altLang="en-US" sz="1200" b="1" i="0" u="none" strike="noStrike" kern="1200" smtClean="0">
                          <a:solidFill>
                            <a:srgbClr val="FFFFFF"/>
                          </a:solidFill>
                          <a:effectLst/>
                          <a:latin typeface="+mj-lt"/>
                          <a:ea typeface="华文楷体" pitchFamily="2" charset="-122"/>
                          <a:cs typeface="+mn-cs"/>
                        </a:rPr>
                        <a:t>分位</a:t>
                      </a:r>
                      <a:endParaRPr lang="en-US" altLang="zh-CN" sz="1200" b="1" i="0" u="none" strike="noStrike" kern="1200" smtClean="0">
                        <a:solidFill>
                          <a:srgbClr val="FFFFFF"/>
                        </a:solidFill>
                        <a:effectLst/>
                        <a:latin typeface="+mj-lt"/>
                        <a:ea typeface="华文楷体" pitchFamily="2" charset="-122"/>
                        <a:cs typeface="+mn-cs"/>
                      </a:endParaRPr>
                    </a:p>
                    <a:p>
                      <a:pPr marL="0" marR="0" indent="0" algn="ctr" defTabSz="914400" rtl="0" eaLnBrk="1" fontAlgn="ctr" latinLnBrk="0" hangingPunct="1">
                        <a:lnSpc>
                          <a:spcPct val="100000"/>
                        </a:lnSpc>
                        <a:spcBef>
                          <a:spcPct val="0"/>
                        </a:spcBef>
                        <a:spcAft>
                          <a:spcPct val="0"/>
                        </a:spcAft>
                        <a:buClrTx/>
                        <a:buSzTx/>
                        <a:buFontTx/>
                        <a:buNone/>
                        <a:defRPr/>
                      </a:pPr>
                      <a:r>
                        <a:rPr lang="zh-CN" altLang="en-US" sz="1200" b="1" i="0" u="none" strike="noStrike" kern="1200" smtClean="0">
                          <a:solidFill>
                            <a:srgbClr val="FFFFFF"/>
                          </a:solidFill>
                          <a:effectLst/>
                          <a:latin typeface="+mj-lt"/>
                          <a:ea typeface="华文楷体" pitchFamily="2" charset="-122"/>
                          <a:cs typeface="+mn-cs"/>
                        </a:rPr>
                        <a:t>固定工资</a:t>
                      </a: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63C6B"/>
                    </a:solidFill>
                  </a:tcPr>
                </a:tc>
                <a:tc>
                  <a:txBody>
                    <a:bodyPr vert="horz" wrap="square"/>
                    <a:lstStyle/>
                    <a:p>
                      <a:pPr marL="0" algn="ctr" defTabSz="914400" rtl="0" eaLnBrk="1" fontAlgn="ctr" latinLnBrk="0" hangingPunct="1"/>
                      <a:r>
                        <a:rPr lang="zh-CN" altLang="en-US" sz="1200" b="1" i="0" u="none" strike="noStrike" kern="1200" smtClean="0">
                          <a:solidFill>
                            <a:srgbClr val="FFFFFF"/>
                          </a:solidFill>
                          <a:effectLst/>
                          <a:latin typeface="+mj-lt"/>
                          <a:ea typeface="华文楷体" pitchFamily="2" charset="-122"/>
                          <a:cs typeface="+mn-cs"/>
                        </a:rPr>
                        <a:t>年度业绩单元</a:t>
                      </a:r>
                      <a:r>
                        <a:rPr lang="en-US" altLang="zh-CN" sz="1200" b="1" i="0" u="none" strike="noStrike" kern="1200" smtClean="0">
                          <a:solidFill>
                            <a:srgbClr val="FFFFFF"/>
                          </a:solidFill>
                          <a:effectLst/>
                          <a:latin typeface="+mj-lt"/>
                          <a:ea typeface="华文楷体" pitchFamily="2" charset="-122"/>
                          <a:cs typeface="+mn-cs"/>
                        </a:rPr>
                        <a:t>/</a:t>
                      </a:r>
                      <a:r>
                        <a:rPr lang="zh-CN" altLang="en-US" sz="1200" b="1" i="0" u="none" strike="noStrike" kern="1200" smtClean="0">
                          <a:solidFill>
                            <a:srgbClr val="FFFFFF"/>
                          </a:solidFill>
                          <a:effectLst/>
                          <a:latin typeface="+mj-lt"/>
                          <a:ea typeface="华文楷体" pitchFamily="2" charset="-122"/>
                          <a:cs typeface="+mn-cs"/>
                        </a:rPr>
                        <a:t>固定工资</a:t>
                      </a:r>
                      <a:endParaRPr lang="zh-CN" altLang="en-US" sz="1200" b="1" i="0" u="none" strike="noStrike" kern="1200">
                        <a:solidFill>
                          <a:srgbClr val="FFFFFF"/>
                        </a:solidFill>
                        <a:effectLst/>
                        <a:latin typeface="+mj-lt"/>
                        <a:ea typeface="华文楷体" pitchFamily="2" charset="-122"/>
                        <a:cs typeface="+mn-cs"/>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63C6B"/>
                    </a:solidFill>
                  </a:tcPr>
                </a:tc>
                <a:tc>
                  <a:txBody>
                    <a:bodyPr vert="horz" wrap="square"/>
                    <a:lstStyle/>
                    <a:p>
                      <a:pPr marL="0" algn="ctr" defTabSz="914400" rtl="0" eaLnBrk="1" fontAlgn="ctr" latinLnBrk="0" hangingPunct="1"/>
                      <a:r>
                        <a:rPr lang="zh-CN" altLang="en-US" sz="1200" b="1" i="0" u="none" strike="noStrike" kern="1200" smtClean="0">
                          <a:solidFill>
                            <a:srgbClr val="FFFFFF"/>
                          </a:solidFill>
                          <a:effectLst/>
                          <a:latin typeface="+mj-lt"/>
                          <a:ea typeface="华文楷体" pitchFamily="2" charset="-122"/>
                          <a:cs typeface="+mn-cs"/>
                        </a:rPr>
                        <a:t>年度业绩</a:t>
                      </a:r>
                      <a:endParaRPr lang="en-US" altLang="zh-CN" sz="1200" b="1" i="0" u="none" strike="noStrike" kern="1200" smtClean="0">
                        <a:solidFill>
                          <a:srgbClr val="FFFFFF"/>
                        </a:solidFill>
                        <a:effectLst/>
                        <a:latin typeface="+mj-lt"/>
                        <a:ea typeface="华文楷体" pitchFamily="2" charset="-122"/>
                        <a:cs typeface="+mn-cs"/>
                      </a:endParaRPr>
                    </a:p>
                    <a:p>
                      <a:pPr marL="0" algn="ctr" defTabSz="914400" rtl="0" eaLnBrk="1" fontAlgn="ctr" latinLnBrk="0" hangingPunct="1"/>
                      <a:r>
                        <a:rPr lang="zh-CN" altLang="en-US" sz="1200" b="1" i="0" u="none" strike="noStrike" kern="1200" smtClean="0">
                          <a:solidFill>
                            <a:srgbClr val="FFFFFF"/>
                          </a:solidFill>
                          <a:effectLst/>
                          <a:latin typeface="+mj-lt"/>
                          <a:ea typeface="华文楷体" pitchFamily="2" charset="-122"/>
                          <a:cs typeface="+mn-cs"/>
                        </a:rPr>
                        <a:t>单元价值</a:t>
                      </a:r>
                      <a:endParaRPr lang="zh-CN" altLang="en-US" sz="1200" b="1" i="0" u="none" strike="noStrike" kern="1200">
                        <a:solidFill>
                          <a:srgbClr val="FFFFFF"/>
                        </a:solidFill>
                        <a:effectLst/>
                        <a:latin typeface="+mj-lt"/>
                        <a:ea typeface="华文楷体" pitchFamily="2" charset="-122"/>
                        <a:cs typeface="+mn-cs"/>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263C6B"/>
                    </a:solidFill>
                  </a:tcPr>
                </a:tc>
              </a:tr>
              <a:tr h="197200">
                <a:tc>
                  <a:txBody>
                    <a:bodyPr vert="horz" wrap="square"/>
                    <a:lstStyle/>
                    <a:p>
                      <a:pPr algn="ctr" fontAlgn="ctr"/>
                      <a:r>
                        <a:rPr lang="en-US" altLang="zh-CN" sz="1400" b="0" i="0" u="none" strike="noStrike" smtClean="0">
                          <a:effectLst/>
                          <a:latin typeface="+mj-lt"/>
                          <a:ea typeface="华文楷体" pitchFamily="2" charset="-122"/>
                        </a:rPr>
                        <a:t>CEO/COO</a:t>
                      </a:r>
                      <a:endParaRPr lang="en-US" sz="14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endParaRPr lang="en-US" altLang="zh-CN" sz="1200" b="1" i="0" u="none" strike="noStrike" kern="1200">
                        <a:solidFill>
                          <a:srgbClr val="000000"/>
                        </a:solidFill>
                        <a:effectLst/>
                        <a:latin typeface="+mj-lt"/>
                        <a:ea typeface="华文楷体" pitchFamily="2" charset="-122"/>
                        <a:cs typeface="+mn-cs"/>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endParaRPr lang="en-US" altLang="zh-CN" sz="1200" b="1" i="0" u="none" strike="noStrike" kern="1200">
                        <a:solidFill>
                          <a:srgbClr val="000000"/>
                        </a:solidFill>
                        <a:effectLst/>
                        <a:latin typeface="+mj-lt"/>
                        <a:ea typeface="华文楷体" pitchFamily="2" charset="-122"/>
                        <a:cs typeface="+mn-cs"/>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zh-CN" altLang="en-US" sz="1200" b="1" i="0" u="none" strike="noStrike" kern="1200">
                          <a:solidFill>
                            <a:srgbClr val="000000"/>
                          </a:solidFill>
                          <a:effectLst/>
                          <a:latin typeface="+mj-lt"/>
                          <a:ea typeface="华文楷体" pitchFamily="2" charset="-122"/>
                          <a:cs typeface="+mn-cs"/>
                        </a:rPr>
                        <a:t> </a:t>
                      </a:r>
                      <a:r>
                        <a:rPr lang="en-US" altLang="zh-CN" sz="1200" b="1" i="0" u="none" strike="noStrike" kern="1200">
                          <a:solidFill>
                            <a:srgbClr val="000000"/>
                          </a:solidFill>
                          <a:effectLst/>
                          <a:latin typeface="+mj-lt"/>
                          <a:ea typeface="华文楷体" pitchFamily="2" charset="-122"/>
                          <a:cs typeface="+mn-cs"/>
                        </a:rPr>
                        <a:t>1,650,000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r>
              <a:tr h="197200">
                <a:tc>
                  <a:txBody>
                    <a:bodyPr vert="horz" wrap="square"/>
                    <a:lstStyle/>
                    <a:p>
                      <a:pPr algn="ctr" fontAlgn="ctr"/>
                      <a:r>
                        <a:rPr lang="en-US" sz="1400" b="0" i="0" u="none" strike="noStrike" smtClean="0">
                          <a:effectLst/>
                          <a:latin typeface="+mj-lt"/>
                          <a:ea typeface="华文楷体" pitchFamily="2" charset="-122"/>
                        </a:rPr>
                        <a:t>Vice</a:t>
                      </a:r>
                      <a:r>
                        <a:rPr lang="en-US" sz="1400" b="0" i="0" u="none" strike="noStrike" baseline="0" smtClean="0">
                          <a:effectLst/>
                          <a:latin typeface="+mj-lt"/>
                          <a:ea typeface="华文楷体" pitchFamily="2" charset="-122"/>
                        </a:rPr>
                        <a:t> CFO/</a:t>
                      </a:r>
                      <a:r>
                        <a:rPr lang="en-US" sz="1400" b="0" i="0" u="none" strike="noStrike" smtClean="0">
                          <a:effectLst/>
                          <a:latin typeface="+mj-lt"/>
                          <a:ea typeface="华文楷体" pitchFamily="2" charset="-122"/>
                        </a:rPr>
                        <a:t>VP</a:t>
                      </a:r>
                      <a:endParaRPr lang="en-US" sz="14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endParaRPr lang="en-US" sz="1200" b="1" i="0" u="none" strike="noStrike" kern="1200" smtClean="0">
                        <a:solidFill>
                          <a:srgbClr val="000000"/>
                        </a:solidFill>
                        <a:effectLst/>
                        <a:latin typeface="+mn-lt"/>
                        <a:ea typeface="+mn-ea"/>
                        <a:cs typeface="+mn-cs"/>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endParaRPr lang="en-US" altLang="zh-CN" sz="1200" b="1" i="0" u="none" strike="noStrike" kern="1200">
                        <a:solidFill>
                          <a:srgbClr val="000000"/>
                        </a:solidFill>
                        <a:effectLst/>
                        <a:latin typeface="+mj-lt"/>
                        <a:ea typeface="华文楷体" pitchFamily="2" charset="-122"/>
                        <a:cs typeface="+mn-cs"/>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zh-CN" altLang="en-US" sz="1200" b="1" i="0" u="none" strike="noStrike" kern="1200">
                          <a:solidFill>
                            <a:srgbClr val="000000"/>
                          </a:solidFill>
                          <a:effectLst/>
                          <a:latin typeface="+mj-lt"/>
                          <a:ea typeface="华文楷体" pitchFamily="2" charset="-122"/>
                          <a:cs typeface="+mn-cs"/>
                        </a:rPr>
                        <a:t> </a:t>
                      </a:r>
                      <a:r>
                        <a:rPr lang="en-US" altLang="zh-CN" sz="1200" b="1" i="0" u="none" strike="noStrike" kern="1200" smtClean="0">
                          <a:solidFill>
                            <a:srgbClr val="000000"/>
                          </a:solidFill>
                          <a:effectLst/>
                          <a:latin typeface="+mj-lt"/>
                          <a:ea typeface="华文楷体" pitchFamily="2" charset="-122"/>
                          <a:cs typeface="+mn-cs"/>
                        </a:rPr>
                        <a:t>1,100,000 </a:t>
                      </a:r>
                      <a:endParaRPr lang="en-US" altLang="zh-CN" sz="1200" b="1" i="0" u="none" strike="noStrike" kern="1200">
                        <a:solidFill>
                          <a:srgbClr val="000000"/>
                        </a:solidFill>
                        <a:effectLst/>
                        <a:latin typeface="+mj-lt"/>
                        <a:ea typeface="华文楷体" pitchFamily="2" charset="-122"/>
                        <a:cs typeface="+mn-cs"/>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r>
              <a:tr h="197200">
                <a:tc>
                  <a:txBody>
                    <a:bodyPr vert="horz" wrap="square"/>
                    <a:lstStyle/>
                    <a:p>
                      <a:pPr algn="ctr" fontAlgn="ctr"/>
                      <a:r>
                        <a:rPr lang="en-US" sz="1400" b="0" i="0" u="none" strike="noStrike" smtClean="0">
                          <a:effectLst/>
                          <a:latin typeface="+mj-lt"/>
                          <a:ea typeface="华文楷体" pitchFamily="2" charset="-122"/>
                        </a:rPr>
                        <a:t>20</a:t>
                      </a:r>
                      <a:endParaRPr lang="en-US" sz="14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zh-CN" altLang="en-US" sz="1200" b="1" i="0" u="none" strike="noStrike" kern="1200">
                          <a:solidFill>
                            <a:srgbClr val="000000"/>
                          </a:solidFill>
                          <a:effectLst/>
                          <a:latin typeface="+mj-lt"/>
                          <a:ea typeface="华文楷体" pitchFamily="2" charset="-122"/>
                          <a:cs typeface="+mn-cs"/>
                        </a:rPr>
                        <a:t>    </a:t>
                      </a:r>
                      <a:r>
                        <a:rPr lang="en-US" altLang="zh-CN" sz="1200" b="1" i="0" u="none" strike="noStrike" kern="1200">
                          <a:solidFill>
                            <a:srgbClr val="000000"/>
                          </a:solidFill>
                          <a:effectLst/>
                          <a:latin typeface="+mj-lt"/>
                          <a:ea typeface="华文楷体" pitchFamily="2" charset="-122"/>
                          <a:cs typeface="+mn-cs"/>
                        </a:rPr>
                        <a:t>651,000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en-US" altLang="zh-CN" sz="1200" b="1" i="0" u="none" strike="noStrike" kern="1200" smtClean="0">
                          <a:solidFill>
                            <a:srgbClr val="000000"/>
                          </a:solidFill>
                          <a:effectLst/>
                          <a:latin typeface="+mj-lt"/>
                          <a:ea typeface="华文楷体" pitchFamily="2" charset="-122"/>
                          <a:cs typeface="+mn-cs"/>
                        </a:rPr>
                        <a:t>1.3</a:t>
                      </a:r>
                      <a:endParaRPr lang="en-US" altLang="zh-CN" sz="1200" b="1" i="0" u="none" strike="noStrike" kern="1200">
                        <a:solidFill>
                          <a:srgbClr val="000000"/>
                        </a:solidFill>
                        <a:effectLst/>
                        <a:latin typeface="+mj-lt"/>
                        <a:ea typeface="华文楷体" pitchFamily="2" charset="-122"/>
                        <a:cs typeface="+mn-cs"/>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zh-CN" altLang="en-US" sz="1200" b="1" i="0" u="none" strike="noStrike" kern="1200">
                          <a:solidFill>
                            <a:srgbClr val="000000"/>
                          </a:solidFill>
                          <a:effectLst/>
                          <a:latin typeface="+mj-lt"/>
                          <a:ea typeface="华文楷体" pitchFamily="2" charset="-122"/>
                          <a:cs typeface="+mn-cs"/>
                        </a:rPr>
                        <a:t>    </a:t>
                      </a:r>
                      <a:r>
                        <a:rPr lang="en-US" altLang="zh-CN" sz="1200" b="1" i="0" u="none" strike="noStrike" kern="1200">
                          <a:solidFill>
                            <a:srgbClr val="000000"/>
                          </a:solidFill>
                          <a:effectLst/>
                          <a:latin typeface="+mj-lt"/>
                          <a:ea typeface="华文楷体" pitchFamily="2" charset="-122"/>
                          <a:cs typeface="+mn-cs"/>
                        </a:rPr>
                        <a:t>846,300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r>
              <a:tr h="197200">
                <a:tc>
                  <a:txBody>
                    <a:bodyPr vert="horz" wrap="square"/>
                    <a:lstStyle/>
                    <a:p>
                      <a:pPr marL="0" marR="0" indent="0" algn="ctr" defTabSz="914400" rtl="0" eaLnBrk="1" fontAlgn="ctr" latinLnBrk="0" hangingPunct="1">
                        <a:lnSpc>
                          <a:spcPct val="100000"/>
                        </a:lnSpc>
                        <a:spcBef>
                          <a:spcPct val="0"/>
                        </a:spcBef>
                        <a:spcAft>
                          <a:spcPct val="0"/>
                        </a:spcAft>
                        <a:buClrTx/>
                        <a:buSzTx/>
                        <a:buFontTx/>
                        <a:buNone/>
                        <a:defRPr/>
                      </a:pPr>
                      <a:r>
                        <a:rPr lang="en-US" altLang="zh-CN" sz="1400" b="0" i="0" u="none" strike="noStrike" smtClean="0">
                          <a:effectLst/>
                          <a:latin typeface="+mn-lt"/>
                          <a:ea typeface="华文楷体" pitchFamily="2" charset="-122"/>
                        </a:rPr>
                        <a:t>19</a:t>
                      </a:r>
                      <a:endParaRPr lang="zh-CN" altLang="en-US" sz="1400" b="0" i="0" u="none" strike="noStrike" smtClean="0">
                        <a:effectLst/>
                        <a:latin typeface="+mn-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zh-CN" altLang="en-US" sz="1200" b="1" i="0" u="none" strike="noStrike" kern="1200">
                          <a:solidFill>
                            <a:srgbClr val="000000"/>
                          </a:solidFill>
                          <a:effectLst/>
                          <a:latin typeface="+mj-lt"/>
                          <a:ea typeface="华文楷体" pitchFamily="2" charset="-122"/>
                          <a:cs typeface="+mn-cs"/>
                        </a:rPr>
                        <a:t>    </a:t>
                      </a:r>
                      <a:r>
                        <a:rPr lang="en-US" altLang="zh-CN" sz="1200" b="1" i="0" u="none" strike="noStrike" kern="1200">
                          <a:solidFill>
                            <a:srgbClr val="000000"/>
                          </a:solidFill>
                          <a:effectLst/>
                          <a:latin typeface="+mj-lt"/>
                          <a:ea typeface="华文楷体" pitchFamily="2" charset="-122"/>
                          <a:cs typeface="+mn-cs"/>
                        </a:rPr>
                        <a:t>521,000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en-US" altLang="zh-CN" sz="1200" b="1" i="0" u="none" strike="noStrike" kern="1200" smtClean="0">
                          <a:solidFill>
                            <a:srgbClr val="000000"/>
                          </a:solidFill>
                          <a:effectLst/>
                          <a:latin typeface="+mj-lt"/>
                          <a:ea typeface="华文楷体" pitchFamily="2" charset="-122"/>
                          <a:cs typeface="+mn-cs"/>
                        </a:rPr>
                        <a:t>1.3</a:t>
                      </a:r>
                      <a:endParaRPr lang="en-US" altLang="zh-CN" sz="1200" b="1" i="0" u="none" strike="noStrike" kern="1200">
                        <a:solidFill>
                          <a:srgbClr val="000000"/>
                        </a:solidFill>
                        <a:effectLst/>
                        <a:latin typeface="+mj-lt"/>
                        <a:ea typeface="华文楷体" pitchFamily="2" charset="-122"/>
                        <a:cs typeface="+mn-cs"/>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zh-CN" altLang="en-US" sz="1200" b="1" i="0" u="none" strike="noStrike" kern="1200">
                          <a:solidFill>
                            <a:srgbClr val="000000"/>
                          </a:solidFill>
                          <a:effectLst/>
                          <a:latin typeface="+mj-lt"/>
                          <a:ea typeface="华文楷体" pitchFamily="2" charset="-122"/>
                          <a:cs typeface="+mn-cs"/>
                        </a:rPr>
                        <a:t>    </a:t>
                      </a:r>
                      <a:r>
                        <a:rPr lang="en-US" altLang="zh-CN" sz="1200" b="1" i="0" u="none" strike="noStrike" kern="1200">
                          <a:solidFill>
                            <a:srgbClr val="000000"/>
                          </a:solidFill>
                          <a:effectLst/>
                          <a:latin typeface="+mj-lt"/>
                          <a:ea typeface="华文楷体" pitchFamily="2" charset="-122"/>
                          <a:cs typeface="+mn-cs"/>
                        </a:rPr>
                        <a:t>677,300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r>
              <a:tr h="197200">
                <a:tc>
                  <a:txBody>
                    <a:bodyPr vert="horz" wrap="square"/>
                    <a:lstStyle/>
                    <a:p>
                      <a:pPr algn="ctr" fontAlgn="ctr"/>
                      <a:r>
                        <a:rPr lang="en-US" altLang="zh-CN" sz="1400" b="0" i="0" u="none" strike="noStrike" kern="1200" smtClean="0">
                          <a:solidFill>
                            <a:schemeClr val="tx1"/>
                          </a:solidFill>
                          <a:effectLst/>
                          <a:latin typeface="+mn-lt"/>
                          <a:ea typeface="华文楷体" pitchFamily="2" charset="-122"/>
                          <a:cs typeface="+mn-cs"/>
                        </a:rPr>
                        <a:t>18</a:t>
                      </a:r>
                      <a:endParaRPr lang="zh-CN" altLang="en-US" sz="1400" b="0" i="0" u="none" strike="noStrike" kern="1200">
                        <a:solidFill>
                          <a:schemeClr val="tx1"/>
                        </a:solidFill>
                        <a:effectLst/>
                        <a:latin typeface="+mn-lt"/>
                        <a:ea typeface="华文楷体" pitchFamily="2" charset="-122"/>
                        <a:cs typeface="+mn-cs"/>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zh-CN" altLang="en-US" sz="1200" b="1" i="0" u="none" strike="noStrike" kern="1200">
                          <a:solidFill>
                            <a:srgbClr val="000000"/>
                          </a:solidFill>
                          <a:effectLst/>
                          <a:latin typeface="+mj-lt"/>
                          <a:ea typeface="华文楷体" pitchFamily="2" charset="-122"/>
                          <a:cs typeface="+mn-cs"/>
                        </a:rPr>
                        <a:t>    </a:t>
                      </a:r>
                      <a:r>
                        <a:rPr lang="en-US" altLang="zh-CN" sz="1200" b="1" i="0" u="none" strike="noStrike" kern="1200">
                          <a:solidFill>
                            <a:srgbClr val="000000"/>
                          </a:solidFill>
                          <a:effectLst/>
                          <a:latin typeface="+mj-lt"/>
                          <a:ea typeface="华文楷体" pitchFamily="2" charset="-122"/>
                          <a:cs typeface="+mn-cs"/>
                        </a:rPr>
                        <a:t>385,000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en-US" altLang="zh-CN" sz="1200" b="1" i="0" u="none" strike="noStrike" kern="1200" smtClean="0">
                          <a:solidFill>
                            <a:srgbClr val="000000"/>
                          </a:solidFill>
                          <a:effectLst/>
                          <a:latin typeface="+mj-lt"/>
                          <a:ea typeface="华文楷体" pitchFamily="2" charset="-122"/>
                          <a:cs typeface="+mn-cs"/>
                        </a:rPr>
                        <a:t>1</a:t>
                      </a:r>
                      <a:endParaRPr lang="en-US" altLang="zh-CN" sz="1200" b="1" i="0" u="none" strike="noStrike" kern="1200">
                        <a:solidFill>
                          <a:srgbClr val="000000"/>
                        </a:solidFill>
                        <a:effectLst/>
                        <a:latin typeface="+mj-lt"/>
                        <a:ea typeface="华文楷体" pitchFamily="2" charset="-122"/>
                        <a:cs typeface="+mn-cs"/>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zh-CN" altLang="en-US" sz="1200" b="1" i="0" u="none" strike="noStrike" kern="1200">
                          <a:solidFill>
                            <a:srgbClr val="000000"/>
                          </a:solidFill>
                          <a:effectLst/>
                          <a:latin typeface="+mj-lt"/>
                          <a:ea typeface="华文楷体" pitchFamily="2" charset="-122"/>
                          <a:cs typeface="+mn-cs"/>
                        </a:rPr>
                        <a:t>    </a:t>
                      </a:r>
                      <a:r>
                        <a:rPr lang="en-US" altLang="zh-CN" sz="1200" b="1" i="0" u="none" strike="noStrike" kern="1200">
                          <a:solidFill>
                            <a:srgbClr val="000000"/>
                          </a:solidFill>
                          <a:effectLst/>
                          <a:latin typeface="+mj-lt"/>
                          <a:ea typeface="华文楷体" pitchFamily="2" charset="-122"/>
                          <a:cs typeface="+mn-cs"/>
                        </a:rPr>
                        <a:t>385,000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r>
              <a:tr h="197200">
                <a:tc>
                  <a:txBody>
                    <a:bodyPr vert="horz" wrap="square"/>
                    <a:lstStyle/>
                    <a:p>
                      <a:pPr algn="ctr" fontAlgn="ctr"/>
                      <a:r>
                        <a:rPr lang="en-US" altLang="zh-CN" sz="1400" b="0" i="0" u="none" strike="noStrike" smtClean="0">
                          <a:effectLst/>
                          <a:latin typeface="+mj-lt"/>
                          <a:ea typeface="华文楷体" pitchFamily="2" charset="-122"/>
                        </a:rPr>
                        <a:t>17</a:t>
                      </a:r>
                      <a:endParaRPr lang="zh-CN" altLang="en-US" sz="14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zh-CN" altLang="en-US" sz="1200" b="1" i="0" u="none" strike="noStrike" kern="1200">
                          <a:solidFill>
                            <a:srgbClr val="000000"/>
                          </a:solidFill>
                          <a:effectLst/>
                          <a:latin typeface="+mj-lt"/>
                          <a:ea typeface="华文楷体" pitchFamily="2" charset="-122"/>
                          <a:cs typeface="+mn-cs"/>
                        </a:rPr>
                        <a:t>    </a:t>
                      </a:r>
                      <a:r>
                        <a:rPr lang="en-US" altLang="zh-CN" sz="1200" b="1" i="0" u="none" strike="noStrike" kern="1200">
                          <a:solidFill>
                            <a:srgbClr val="000000"/>
                          </a:solidFill>
                          <a:effectLst/>
                          <a:latin typeface="+mj-lt"/>
                          <a:ea typeface="华文楷体" pitchFamily="2" charset="-122"/>
                          <a:cs typeface="+mn-cs"/>
                        </a:rPr>
                        <a:t>331,000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en-US" altLang="zh-CN" sz="1200" b="1" i="0" u="none" strike="noStrike" kern="1200">
                          <a:solidFill>
                            <a:srgbClr val="000000"/>
                          </a:solidFill>
                          <a:effectLst/>
                          <a:latin typeface="+mj-lt"/>
                          <a:ea typeface="华文楷体" pitchFamily="2" charset="-122"/>
                          <a:cs typeface="+mn-cs"/>
                        </a:rPr>
                        <a:t>1</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zh-CN" altLang="en-US" sz="1200" b="1" i="0" u="none" strike="noStrike" kern="1200">
                          <a:solidFill>
                            <a:srgbClr val="000000"/>
                          </a:solidFill>
                          <a:effectLst/>
                          <a:latin typeface="+mj-lt"/>
                          <a:ea typeface="华文楷体" pitchFamily="2" charset="-122"/>
                          <a:cs typeface="+mn-cs"/>
                        </a:rPr>
                        <a:t>    </a:t>
                      </a:r>
                      <a:r>
                        <a:rPr lang="en-US" altLang="zh-CN" sz="1200" b="1" i="0" u="none" strike="noStrike" kern="1200">
                          <a:solidFill>
                            <a:srgbClr val="000000"/>
                          </a:solidFill>
                          <a:effectLst/>
                          <a:latin typeface="+mj-lt"/>
                          <a:ea typeface="华文楷体" pitchFamily="2" charset="-122"/>
                          <a:cs typeface="+mn-cs"/>
                        </a:rPr>
                        <a:t>331,000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r>
              <a:tr h="197200">
                <a:tc>
                  <a:txBody>
                    <a:bodyPr vert="horz" wrap="square"/>
                    <a:lstStyle/>
                    <a:p>
                      <a:pPr algn="ctr" fontAlgn="ctr"/>
                      <a:r>
                        <a:rPr lang="en-US" altLang="zh-CN" sz="1400" b="0" i="0" u="none" strike="noStrike" smtClean="0">
                          <a:effectLst/>
                          <a:latin typeface="+mj-lt"/>
                          <a:ea typeface="华文楷体" pitchFamily="2" charset="-122"/>
                        </a:rPr>
                        <a:t>16</a:t>
                      </a:r>
                      <a:endParaRPr lang="zh-CN" altLang="en-US" sz="14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zh-CN" altLang="en-US" sz="1200" b="1" i="0" u="none" strike="noStrike" kern="1200">
                          <a:solidFill>
                            <a:srgbClr val="000000"/>
                          </a:solidFill>
                          <a:effectLst/>
                          <a:latin typeface="+mj-lt"/>
                          <a:ea typeface="华文楷体" pitchFamily="2" charset="-122"/>
                          <a:cs typeface="+mn-cs"/>
                        </a:rPr>
                        <a:t>    </a:t>
                      </a:r>
                      <a:r>
                        <a:rPr lang="en-US" altLang="zh-CN" sz="1200" b="1" i="0" u="none" strike="noStrike" kern="1200">
                          <a:solidFill>
                            <a:srgbClr val="000000"/>
                          </a:solidFill>
                          <a:effectLst/>
                          <a:latin typeface="+mj-lt"/>
                          <a:ea typeface="华文楷体" pitchFamily="2" charset="-122"/>
                          <a:cs typeface="+mn-cs"/>
                        </a:rPr>
                        <a:t>245,000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en-US" altLang="zh-CN" sz="1200" b="1" i="0" u="none" strike="noStrike" kern="1200" smtClean="0">
                          <a:solidFill>
                            <a:srgbClr val="000000"/>
                          </a:solidFill>
                          <a:effectLst/>
                          <a:latin typeface="+mj-lt"/>
                          <a:ea typeface="华文楷体" pitchFamily="2" charset="-122"/>
                          <a:cs typeface="+mn-cs"/>
                        </a:rPr>
                        <a:t>0.8</a:t>
                      </a:r>
                      <a:endParaRPr lang="en-US" altLang="zh-CN" sz="1200" b="1" i="0" u="none" strike="noStrike" kern="1200">
                        <a:solidFill>
                          <a:srgbClr val="000000"/>
                        </a:solidFill>
                        <a:effectLst/>
                        <a:latin typeface="+mj-lt"/>
                        <a:ea typeface="华文楷体" pitchFamily="2" charset="-122"/>
                        <a:cs typeface="+mn-cs"/>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zh-CN" altLang="en-US" sz="1200" b="1" i="0" u="none" strike="noStrike" kern="1200">
                          <a:solidFill>
                            <a:srgbClr val="000000"/>
                          </a:solidFill>
                          <a:effectLst/>
                          <a:latin typeface="+mj-lt"/>
                          <a:ea typeface="华文楷体" pitchFamily="2" charset="-122"/>
                          <a:cs typeface="+mn-cs"/>
                        </a:rPr>
                        <a:t>    </a:t>
                      </a:r>
                      <a:r>
                        <a:rPr lang="en-US" altLang="zh-CN" sz="1200" b="1" i="0" u="none" strike="noStrike" kern="1200">
                          <a:solidFill>
                            <a:srgbClr val="000000"/>
                          </a:solidFill>
                          <a:effectLst/>
                          <a:latin typeface="+mj-lt"/>
                          <a:ea typeface="华文楷体" pitchFamily="2" charset="-122"/>
                          <a:cs typeface="+mn-cs"/>
                        </a:rPr>
                        <a:t>196,000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r>
              <a:tr h="197200">
                <a:tc>
                  <a:txBody>
                    <a:bodyPr vert="horz" wrap="square"/>
                    <a:lstStyle/>
                    <a:p>
                      <a:pPr algn="ctr" fontAlgn="ctr"/>
                      <a:r>
                        <a:rPr lang="en-US" altLang="zh-CN" sz="1400" b="0" i="0" u="none" strike="noStrike" smtClean="0">
                          <a:effectLst/>
                          <a:latin typeface="+mj-lt"/>
                          <a:ea typeface="华文楷体" pitchFamily="2" charset="-122"/>
                        </a:rPr>
                        <a:t>15</a:t>
                      </a:r>
                      <a:endParaRPr lang="zh-CN" altLang="en-US" sz="14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zh-CN" altLang="en-US" sz="1200" b="1" i="0" u="none" strike="noStrike" kern="1200">
                          <a:solidFill>
                            <a:srgbClr val="000000"/>
                          </a:solidFill>
                          <a:effectLst/>
                          <a:latin typeface="+mj-lt"/>
                          <a:ea typeface="华文楷体" pitchFamily="2" charset="-122"/>
                          <a:cs typeface="+mn-cs"/>
                        </a:rPr>
                        <a:t>    </a:t>
                      </a:r>
                      <a:r>
                        <a:rPr lang="en-US" altLang="zh-CN" sz="1200" b="1" i="0" u="none" strike="noStrike" kern="1200">
                          <a:solidFill>
                            <a:srgbClr val="000000"/>
                          </a:solidFill>
                          <a:effectLst/>
                          <a:latin typeface="+mj-lt"/>
                          <a:ea typeface="华文楷体" pitchFamily="2" charset="-122"/>
                          <a:cs typeface="+mn-cs"/>
                        </a:rPr>
                        <a:t>211,000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en-US" altLang="zh-CN" sz="1200" b="1" i="0" u="none" strike="noStrike" kern="1200" smtClean="0">
                          <a:solidFill>
                            <a:srgbClr val="000000"/>
                          </a:solidFill>
                          <a:effectLst/>
                          <a:latin typeface="+mj-lt"/>
                          <a:ea typeface="华文楷体" pitchFamily="2" charset="-122"/>
                          <a:cs typeface="+mn-cs"/>
                        </a:rPr>
                        <a:t>0.8</a:t>
                      </a:r>
                      <a:endParaRPr lang="en-US" altLang="zh-CN" sz="1200" b="1" i="0" u="none" strike="noStrike" kern="1200">
                        <a:solidFill>
                          <a:srgbClr val="000000"/>
                        </a:solidFill>
                        <a:effectLst/>
                        <a:latin typeface="+mj-lt"/>
                        <a:ea typeface="华文楷体" pitchFamily="2" charset="-122"/>
                        <a:cs typeface="+mn-cs"/>
                      </a:endParaRP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zh-CN" altLang="en-US" sz="1200" b="1" i="0" u="none" strike="noStrike" kern="1200">
                          <a:solidFill>
                            <a:srgbClr val="000000"/>
                          </a:solidFill>
                          <a:effectLst/>
                          <a:latin typeface="+mj-lt"/>
                          <a:ea typeface="华文楷体" pitchFamily="2" charset="-122"/>
                          <a:cs typeface="+mn-cs"/>
                        </a:rPr>
                        <a:t>    </a:t>
                      </a:r>
                      <a:r>
                        <a:rPr lang="en-US" altLang="zh-CN" sz="1200" b="1" i="0" u="none" strike="noStrike" kern="1200">
                          <a:solidFill>
                            <a:srgbClr val="000000"/>
                          </a:solidFill>
                          <a:effectLst/>
                          <a:latin typeface="+mj-lt"/>
                          <a:ea typeface="华文楷体" pitchFamily="2" charset="-122"/>
                          <a:cs typeface="+mn-cs"/>
                        </a:rPr>
                        <a:t>168,800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r>
              <a:tr h="197200">
                <a:tc>
                  <a:txBody>
                    <a:bodyPr vert="horz" wrap="square"/>
                    <a:lstStyle/>
                    <a:p>
                      <a:pPr algn="ctr" fontAlgn="ctr"/>
                      <a:r>
                        <a:rPr lang="en-US" altLang="zh-CN" sz="1400" b="0" i="0" u="none" strike="noStrike" smtClean="0">
                          <a:effectLst/>
                          <a:latin typeface="+mj-lt"/>
                          <a:ea typeface="华文楷体" pitchFamily="2" charset="-122"/>
                        </a:rPr>
                        <a:t>14</a:t>
                      </a:r>
                      <a:endParaRPr lang="zh-CN" altLang="en-US" sz="14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zh-CN" altLang="en-US" sz="1200" b="1" i="0" u="none" strike="noStrike" kern="1200">
                          <a:solidFill>
                            <a:srgbClr val="000000"/>
                          </a:solidFill>
                          <a:effectLst/>
                          <a:latin typeface="+mj-lt"/>
                          <a:ea typeface="华文楷体" pitchFamily="2" charset="-122"/>
                          <a:cs typeface="+mn-cs"/>
                        </a:rPr>
                        <a:t>    </a:t>
                      </a:r>
                      <a:r>
                        <a:rPr lang="en-US" altLang="zh-CN" sz="1200" b="1" i="0" u="none" strike="noStrike" kern="1200">
                          <a:solidFill>
                            <a:srgbClr val="000000"/>
                          </a:solidFill>
                          <a:effectLst/>
                          <a:latin typeface="+mj-lt"/>
                          <a:ea typeface="华文楷体" pitchFamily="2" charset="-122"/>
                          <a:cs typeface="+mn-cs"/>
                        </a:rPr>
                        <a:t>156,000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en-US" altLang="zh-CN" sz="1200" b="1" i="0" u="none" strike="noStrike" kern="1200">
                          <a:solidFill>
                            <a:srgbClr val="000000"/>
                          </a:solidFill>
                          <a:effectLst/>
                          <a:latin typeface="+mj-lt"/>
                          <a:ea typeface="华文楷体" pitchFamily="2" charset="-122"/>
                          <a:cs typeface="+mn-cs"/>
                        </a:rPr>
                        <a:t>0.5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zh-CN" altLang="en-US" sz="1200" b="1" i="0" u="none" strike="noStrike" kern="1200">
                          <a:solidFill>
                            <a:srgbClr val="000000"/>
                          </a:solidFill>
                          <a:effectLst/>
                          <a:latin typeface="+mj-lt"/>
                          <a:ea typeface="华文楷体" pitchFamily="2" charset="-122"/>
                          <a:cs typeface="+mn-cs"/>
                        </a:rPr>
                        <a:t>     </a:t>
                      </a:r>
                      <a:r>
                        <a:rPr lang="en-US" altLang="zh-CN" sz="1200" b="1" i="0" u="none" strike="noStrike" kern="1200">
                          <a:solidFill>
                            <a:srgbClr val="000000"/>
                          </a:solidFill>
                          <a:effectLst/>
                          <a:latin typeface="+mj-lt"/>
                          <a:ea typeface="华文楷体" pitchFamily="2" charset="-122"/>
                          <a:cs typeface="+mn-cs"/>
                        </a:rPr>
                        <a:t>78,000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r>
              <a:tr h="197200">
                <a:tc>
                  <a:txBody>
                    <a:bodyPr vert="horz" wrap="square"/>
                    <a:lstStyle/>
                    <a:p>
                      <a:pPr algn="ctr" fontAlgn="ctr"/>
                      <a:r>
                        <a:rPr lang="en-US" altLang="zh-CN" sz="1400" b="0" i="0" u="none" strike="noStrike" smtClean="0">
                          <a:effectLst/>
                          <a:latin typeface="+mj-lt"/>
                          <a:ea typeface="华文楷体" pitchFamily="2" charset="-122"/>
                        </a:rPr>
                        <a:t>13</a:t>
                      </a:r>
                      <a:endParaRPr lang="zh-CN" altLang="en-US" sz="14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zh-CN" altLang="en-US" sz="1200" b="1" i="0" u="none" strike="noStrike" kern="1200">
                          <a:solidFill>
                            <a:srgbClr val="000000"/>
                          </a:solidFill>
                          <a:effectLst/>
                          <a:latin typeface="+mj-lt"/>
                          <a:ea typeface="华文楷体" pitchFamily="2" charset="-122"/>
                          <a:cs typeface="+mn-cs"/>
                        </a:rPr>
                        <a:t>    </a:t>
                      </a:r>
                      <a:r>
                        <a:rPr lang="en-US" altLang="zh-CN" sz="1200" b="1" i="0" u="none" strike="noStrike" kern="1200">
                          <a:solidFill>
                            <a:srgbClr val="000000"/>
                          </a:solidFill>
                          <a:effectLst/>
                          <a:latin typeface="+mj-lt"/>
                          <a:ea typeface="华文楷体" pitchFamily="2" charset="-122"/>
                          <a:cs typeface="+mn-cs"/>
                        </a:rPr>
                        <a:t>124,000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en-US" altLang="zh-CN" sz="1200" b="1" i="0" u="none" strike="noStrike" kern="1200">
                          <a:solidFill>
                            <a:srgbClr val="000000"/>
                          </a:solidFill>
                          <a:effectLst/>
                          <a:latin typeface="+mj-lt"/>
                          <a:ea typeface="华文楷体" pitchFamily="2" charset="-122"/>
                          <a:cs typeface="+mn-cs"/>
                        </a:rPr>
                        <a:t>0.5</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c>
                  <a:txBody>
                    <a:bodyPr vert="horz" wrap="square"/>
                    <a:lstStyle/>
                    <a:p>
                      <a:pPr marL="0" algn="ctr" defTabSz="914400" rtl="0" eaLnBrk="1" fontAlgn="ctr" latinLnBrk="0" hangingPunct="1"/>
                      <a:r>
                        <a:rPr lang="zh-CN" altLang="en-US" sz="1200" b="1" i="0" u="none" strike="noStrike" kern="1200">
                          <a:solidFill>
                            <a:srgbClr val="000000"/>
                          </a:solidFill>
                          <a:effectLst/>
                          <a:latin typeface="+mj-lt"/>
                          <a:ea typeface="华文楷体" pitchFamily="2" charset="-122"/>
                          <a:cs typeface="+mn-cs"/>
                        </a:rPr>
                        <a:t>     </a:t>
                      </a:r>
                      <a:r>
                        <a:rPr lang="en-US" altLang="zh-CN" sz="1200" b="1" i="0" u="none" strike="noStrike" kern="1200">
                          <a:solidFill>
                            <a:srgbClr val="000000"/>
                          </a:solidFill>
                          <a:effectLst/>
                          <a:latin typeface="+mj-lt"/>
                          <a:ea typeface="华文楷体" pitchFamily="2" charset="-122"/>
                          <a:cs typeface="+mn-cs"/>
                        </a:rPr>
                        <a:t>62,000 </a:t>
                      </a:r>
                    </a:p>
                  </a:txBody>
                  <a:tcPr marL="0" marR="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chemeClr val="tx2"/>
                    </a:solidFill>
                  </a:tcPr>
                </a:tc>
              </a:tr>
            </a:tbl>
          </a:graphicData>
        </a:graphic>
      </p:graphicFrame>
      <p:sp>
        <p:nvSpPr>
          <p:cNvPr id="5" name="Rectangle 4"/>
          <p:cNvSpPr/>
          <p:nvPr/>
        </p:nvSpPr>
        <p:spPr>
          <a:xfrm>
            <a:off x="-1" y="3701"/>
            <a:ext cx="1817915" cy="282738"/>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en-US" altLang="zh-CN" sz="1200" b="1">
                <a:solidFill>
                  <a:schemeClr val="tx2"/>
                </a:solidFill>
                <a:latin typeface="+mj-lt"/>
                <a:ea typeface="华文楷体" pitchFamily="2" charset="-122"/>
              </a:rPr>
              <a:t>3</a:t>
            </a:r>
            <a:r>
              <a:rPr lang="en-US" altLang="zh-CN" sz="1200" b="1" smtClean="0">
                <a:solidFill>
                  <a:schemeClr val="tx2"/>
                </a:solidFill>
                <a:latin typeface="+mj-lt"/>
                <a:ea typeface="华文楷体" pitchFamily="2" charset="-122"/>
              </a:rPr>
              <a:t>. </a:t>
            </a:r>
            <a:r>
              <a:rPr lang="zh-CN" altLang="en-US" sz="1200" b="1" smtClean="0">
                <a:solidFill>
                  <a:schemeClr val="tx2"/>
                </a:solidFill>
                <a:latin typeface="+mj-lt"/>
                <a:ea typeface="华文楷体" pitchFamily="2" charset="-122"/>
              </a:rPr>
              <a:t>激励水平</a:t>
            </a:r>
            <a:endParaRPr lang="zh-CN" altLang="en-US" sz="1200" b="1">
              <a:solidFill>
                <a:schemeClr val="tx2"/>
              </a:solidFill>
              <a:latin typeface="+mj-lt"/>
              <a:ea typeface="华文楷体" pitchFamily="2" charset="-122"/>
            </a:endParaRPr>
          </a:p>
        </p:txBody>
      </p:sp>
      <p:sp>
        <p:nvSpPr>
          <p:cNvPr id="7" name="Rectangle 6"/>
          <p:cNvSpPr/>
          <p:nvPr/>
        </p:nvSpPr>
        <p:spPr>
          <a:xfrm>
            <a:off x="3510766" y="6508502"/>
            <a:ext cx="2645228" cy="261258"/>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zh-CN" altLang="en-US" sz="1200">
                <a:solidFill>
                  <a:schemeClr val="tx1"/>
                </a:solidFill>
                <a:latin typeface="+mj-lt"/>
                <a:ea typeface="华文楷体" pitchFamily="2" charset="-122"/>
              </a:rPr>
              <a:t>未</a:t>
            </a:r>
            <a:r>
              <a:rPr lang="zh-CN" altLang="en-US" sz="1200" smtClean="0">
                <a:solidFill>
                  <a:schemeClr val="tx1"/>
                </a:solidFill>
                <a:latin typeface="+mj-lt"/>
                <a:ea typeface="华文楷体" pitchFamily="2" charset="-122"/>
              </a:rPr>
              <a:t>来</a:t>
            </a:r>
            <a:r>
              <a:rPr lang="en-US" altLang="zh-CN" sz="1200" smtClean="0">
                <a:solidFill>
                  <a:schemeClr val="tx1"/>
                </a:solidFill>
                <a:latin typeface="+mj-lt"/>
                <a:ea typeface="华文楷体" pitchFamily="2" charset="-122"/>
              </a:rPr>
              <a:t>6</a:t>
            </a:r>
            <a:r>
              <a:rPr lang="zh-CN" altLang="en-US" sz="1200" smtClean="0">
                <a:solidFill>
                  <a:schemeClr val="tx1"/>
                </a:solidFill>
                <a:latin typeface="+mj-lt"/>
                <a:ea typeface="华文楷体" pitchFamily="2" charset="-122"/>
              </a:rPr>
              <a:t>年员工激励水平预估</a:t>
            </a:r>
            <a:endParaRPr lang="zh-CN" altLang="en-US" sz="1200">
              <a:solidFill>
                <a:schemeClr val="tx1"/>
              </a:solidFill>
              <a:latin typeface="+mj-lt"/>
              <a:ea typeface="华文楷体" pitchFamily="2" charset="-122"/>
            </a:endParaRPr>
          </a:p>
        </p:txBody>
      </p:sp>
      <p:graphicFrame>
        <p:nvGraphicFramePr>
          <p:cNvPr id="8" name="Object 1">
            <a:hlinkClick action="ppaction://ole?verb=0"/>
          </p:cNvPr>
          <p:cNvGraphicFramePr>
            <a:graphicFrameLocks noChangeAspect="1"/>
          </p:cNvGraphicFramePr>
          <p:nvPr>
            <p:extLst>
              <p:ext uri="{D42A27DB-BD31-4B8C-83A1-F6EECF244321}">
                <p14:modId xmlns:p14="http://schemas.microsoft.com/office/powerpoint/2010/main" val="2033385523"/>
              </p:ext>
            </p:extLst>
          </p:nvPr>
        </p:nvGraphicFramePr>
        <p:xfrm>
          <a:off x="3578348" y="6526645"/>
          <a:ext cx="234950" cy="254000"/>
        </p:xfrm>
        <a:graphic>
          <a:graphicData uri="http://schemas.openxmlformats.org/presentationml/2006/ole">
            <mc:AlternateContent>
              <mc:Choice xmlns:v="urn:schemas-microsoft-com:vml" Requires="v">
                <p:oleObj spid="_x0000_s1042" name="Presentation" showAsIcon="1" r:id="rId2" imgW="234950" imgH="254000" progId="PowerPoint.Show.8">
                  <p:embed/>
                </p:oleObj>
              </mc:Choice>
              <mc:Fallback>
                <p:oleObj name="Presentation" showAsIcon="1" r:id="rId2" imgW="234950" imgH="254000" progId="PowerPoint.Show.8">
                  <p:embed/>
                  <p:pic>
                    <p:nvPicPr>
                      <p:cNvPr id="0" name="OLE substitute image"/>
                      <p:cNvPicPr/>
                      <p:nvPr/>
                    </p:nvPicPr>
                    <p:blipFill>
                      <a:blip r:embed="rId4"/>
                      <a:srcRect r="5417" b="48485"/>
                      <a:stretch>
                        <a:fillRect/>
                      </a:stretch>
                    </p:blipFill>
                    <p:spPr>
                      <a:xfrm>
                        <a:off x="3578348" y="6526645"/>
                        <a:ext cx="234950" cy="254000"/>
                      </a:xfrm>
                      <a:prstGeom prst="rect">
                        <a:avLst/>
                      </a:prstGeom>
                      <a:noFill/>
                    </p:spPr>
                  </p:pic>
                </p:oleObj>
              </mc:Fallback>
            </mc:AlternateContent>
          </a:graphicData>
        </a:graphic>
      </p:graphicFrame>
    </p:spTree>
    <p:extLst>
      <p:ext uri="{BB962C8B-B14F-4D97-AF65-F5344CB8AC3E}">
        <p14:creationId xmlns:p14="http://schemas.microsoft.com/office/powerpoint/2010/main" val="1484033807"/>
      </p:ext>
    </p:ext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个人目标激励额度按照前一年个人绩效，在相应职级目标额度基础上进行调节</a:t>
            </a:r>
            <a:endParaRPr lang="en-US"/>
          </a:p>
        </p:txBody>
      </p:sp>
      <p:graphicFrame>
        <p:nvGraphicFramePr>
          <p:cNvPr id="4" name="表格 4"/>
          <p:cNvGraphicFramePr>
            <a:graphicFrameLocks noGrp="1"/>
          </p:cNvGraphicFramePr>
          <p:nvPr>
            <p:extLst/>
          </p:nvPr>
        </p:nvGraphicFramePr>
        <p:xfrm>
          <a:off x="3000376" y="3106088"/>
          <a:ext cx="3022598" cy="2040588"/>
        </p:xfrm>
        <a:graphic>
          <a:graphicData uri="http://schemas.openxmlformats.org/drawingml/2006/table">
            <a:tbl>
              <a:tblPr/>
              <a:tblGrid>
                <a:gridCol w="1420770"/>
                <a:gridCol w="1601828"/>
              </a:tblGrid>
              <a:tr h="546099">
                <a:tc>
                  <a:txBody>
                    <a:bodyPr vert="horz" wrap="square"/>
                    <a:lstStyle/>
                    <a:p>
                      <a:pPr algn="ctr" fontAlgn="ctr"/>
                      <a:r>
                        <a:rPr lang="zh-CN" altLang="en-US" sz="1600" b="1" i="0" u="none" strike="noStrike" smtClean="0">
                          <a:solidFill>
                            <a:srgbClr val="FFFFFF"/>
                          </a:solidFill>
                          <a:effectLst/>
                          <a:latin typeface="+mj-lt"/>
                          <a:ea typeface="华文楷体" pitchFamily="2" charset="-122"/>
                        </a:rPr>
                        <a:t>绩效结果</a:t>
                      </a:r>
                      <a:endParaRPr lang="zh-CN" altLang="en-US" sz="1600" b="1" i="0" u="none" strike="noStrike">
                        <a:solidFill>
                          <a:srgbClr val="FFFFFF"/>
                        </a:solidFill>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F497D"/>
                    </a:solidFill>
                  </a:tcPr>
                </a:tc>
                <a:tc>
                  <a:txBody>
                    <a:bodyPr vert="horz" wrap="square"/>
                    <a:lstStyle/>
                    <a:p>
                      <a:pPr algn="ctr" fontAlgn="ctr"/>
                      <a:r>
                        <a:rPr lang="zh-CN" altLang="en-US" sz="1600" b="1" i="0" u="none" strike="noStrike" smtClean="0">
                          <a:solidFill>
                            <a:srgbClr val="FFFFFF"/>
                          </a:solidFill>
                          <a:effectLst/>
                          <a:latin typeface="+mj-lt"/>
                          <a:ea typeface="华文楷体" pitchFamily="2" charset="-122"/>
                        </a:rPr>
                        <a:t>绩效调节系数</a:t>
                      </a:r>
                      <a:endParaRPr lang="zh-CN" altLang="en-US" sz="1600" b="1" i="0" u="none" strike="noStrike">
                        <a:solidFill>
                          <a:srgbClr val="FFFFFF"/>
                        </a:solidFill>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1F497D"/>
                    </a:solidFill>
                  </a:tcPr>
                </a:tc>
              </a:tr>
              <a:tr h="498163">
                <a:tc>
                  <a:txBody>
                    <a:bodyPr vert="horz" wrap="square"/>
                    <a:lstStyle/>
                    <a:p>
                      <a:pPr algn="ctr" fontAlgn="ctr"/>
                      <a:r>
                        <a:rPr lang="en-US" altLang="zh-CN" sz="1600" b="0" i="0" u="none" strike="noStrike" smtClean="0">
                          <a:effectLst/>
                          <a:latin typeface="+mj-lt"/>
                          <a:ea typeface="华文楷体" pitchFamily="2" charset="-122"/>
                        </a:rPr>
                        <a:t>A</a:t>
                      </a:r>
                      <a:endParaRPr lang="en-US" sz="16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600" b="0" i="0" u="none" strike="noStrike" kern="1200" smtClean="0">
                          <a:solidFill>
                            <a:schemeClr val="tx1"/>
                          </a:solidFill>
                          <a:effectLst/>
                          <a:latin typeface="+mj-lt"/>
                          <a:ea typeface="华文楷体" pitchFamily="2" charset="-122"/>
                          <a:cs typeface="+mn-cs"/>
                        </a:rPr>
                        <a:t>1.5</a:t>
                      </a:r>
                      <a:endParaRPr lang="en-US" altLang="zh-CN" sz="1600" b="0" i="0" u="none" strike="noStrike" kern="1200">
                        <a:solidFill>
                          <a:schemeClr val="tx1"/>
                        </a:solidFill>
                        <a:effectLst/>
                        <a:latin typeface="+mj-lt"/>
                        <a:ea typeface="华文楷体" pitchFamily="2" charset="-122"/>
                        <a:cs typeface="+mn-cs"/>
                      </a:endParaRPr>
                    </a:p>
                  </a:txBody>
                  <a:tcPr marL="0" marR="18000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98163">
                <a:tc>
                  <a:txBody>
                    <a:bodyPr vert="horz" wrap="square"/>
                    <a:lstStyle/>
                    <a:p>
                      <a:pPr algn="ctr" fontAlgn="ctr"/>
                      <a:r>
                        <a:rPr lang="en-US" sz="1600" b="0" i="0" u="none" strike="noStrike" smtClean="0">
                          <a:effectLst/>
                          <a:latin typeface="+mj-lt"/>
                          <a:ea typeface="华文楷体" pitchFamily="2" charset="-122"/>
                        </a:rPr>
                        <a:t>B</a:t>
                      </a:r>
                      <a:r>
                        <a:rPr lang="en-US" altLang="zh-CN" sz="1600" b="0" i="0" u="none" strike="noStrike" smtClean="0">
                          <a:effectLst/>
                          <a:latin typeface="+mj-lt"/>
                          <a:ea typeface="华文楷体" pitchFamily="2" charset="-122"/>
                        </a:rPr>
                        <a:t>+</a:t>
                      </a:r>
                      <a:endParaRPr lang="en-US" sz="16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600" b="0" i="0" u="none" strike="noStrike" kern="1200" smtClean="0">
                          <a:solidFill>
                            <a:schemeClr val="tx1"/>
                          </a:solidFill>
                          <a:effectLst/>
                          <a:latin typeface="+mj-lt"/>
                          <a:ea typeface="华文楷体" pitchFamily="2" charset="-122"/>
                          <a:cs typeface="+mn-cs"/>
                        </a:rPr>
                        <a:t>1.1</a:t>
                      </a:r>
                      <a:endParaRPr lang="en-US" altLang="zh-CN" sz="1600" b="0" i="0" u="none" strike="noStrike" kern="1200">
                        <a:solidFill>
                          <a:schemeClr val="tx1"/>
                        </a:solidFill>
                        <a:effectLst/>
                        <a:latin typeface="+mj-lt"/>
                        <a:ea typeface="华文楷体" pitchFamily="2" charset="-122"/>
                        <a:cs typeface="+mn-cs"/>
                      </a:endParaRPr>
                    </a:p>
                  </a:txBody>
                  <a:tcPr marL="0" marR="18000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r h="498163">
                <a:tc>
                  <a:txBody>
                    <a:bodyPr vert="horz" wrap="square"/>
                    <a:lstStyle/>
                    <a:p>
                      <a:pPr algn="ctr" fontAlgn="ctr"/>
                      <a:r>
                        <a:rPr lang="en-US" sz="1600" b="0" i="0" u="none" strike="noStrike" smtClean="0">
                          <a:effectLst/>
                          <a:latin typeface="+mj-lt"/>
                          <a:ea typeface="华文楷体" pitchFamily="2" charset="-122"/>
                        </a:rPr>
                        <a:t>B</a:t>
                      </a:r>
                      <a:endParaRPr lang="en-US" sz="1600" b="0" i="0" u="none" strike="noStrike">
                        <a:effectLst/>
                        <a:latin typeface="+mj-lt"/>
                        <a:ea typeface="华文楷体" pitchFamily="2" charset="-122"/>
                      </a:endParaRPr>
                    </a:p>
                  </a:txBody>
                  <a:tcPr marL="5312" marR="5312" marT="5312"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vert="horz" wrap="square"/>
                    <a:lstStyle/>
                    <a:p>
                      <a:pPr marL="0" algn="ctr" defTabSz="914400" rtl="0" eaLnBrk="1" fontAlgn="ctr" latinLnBrk="0" hangingPunct="1"/>
                      <a:r>
                        <a:rPr lang="en-US" altLang="zh-CN" sz="1600" b="0" i="0" u="none" strike="noStrike" kern="1200" smtClean="0">
                          <a:solidFill>
                            <a:schemeClr val="tx1"/>
                          </a:solidFill>
                          <a:effectLst/>
                          <a:latin typeface="+mj-lt"/>
                          <a:ea typeface="华文楷体" pitchFamily="2" charset="-122"/>
                          <a:cs typeface="+mn-cs"/>
                        </a:rPr>
                        <a:t>0.9</a:t>
                      </a:r>
                      <a:endParaRPr lang="en-US" altLang="zh-CN" sz="1600" b="0" i="0" u="none" strike="noStrike" kern="1200">
                        <a:solidFill>
                          <a:schemeClr val="tx1"/>
                        </a:solidFill>
                        <a:effectLst/>
                        <a:latin typeface="+mj-lt"/>
                        <a:ea typeface="华文楷体" pitchFamily="2" charset="-122"/>
                        <a:cs typeface="+mn-cs"/>
                      </a:endParaRPr>
                    </a:p>
                  </a:txBody>
                  <a:tcPr marL="0" marR="180000" marT="0"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r>
            </a:tbl>
          </a:graphicData>
        </a:graphic>
      </p:graphicFrame>
      <p:grpSp>
        <p:nvGrpSpPr>
          <p:cNvPr id="12" name="Group 11"/>
          <p:cNvGrpSpPr/>
          <p:nvPr/>
        </p:nvGrpSpPr>
        <p:grpSpPr>
          <a:xfrm>
            <a:off x="1593850" y="2259774"/>
            <a:ext cx="5740444" cy="470727"/>
            <a:chOff x="444456" y="3210123"/>
            <a:chExt cx="4159302" cy="426609"/>
          </a:xfrm>
        </p:grpSpPr>
        <p:sp>
          <p:nvSpPr>
            <p:cNvPr id="5" name="Rounded Rectangle 10"/>
            <p:cNvSpPr/>
            <p:nvPr/>
          </p:nvSpPr>
          <p:spPr>
            <a:xfrm>
              <a:off x="444456" y="3210123"/>
              <a:ext cx="1215866" cy="426609"/>
            </a:xfrm>
            <a:prstGeom prst="roundRect">
              <a:avLst/>
            </a:prstGeom>
            <a:solidFill>
              <a:srgbClr val="0070C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kern="0" smtClean="0">
                  <a:solidFill>
                    <a:srgbClr val="FFFFFF"/>
                  </a:solidFill>
                  <a:latin typeface="华文楷体" pitchFamily="2" charset="-122"/>
                  <a:ea typeface="华文楷体" pitchFamily="2" charset="-122"/>
                </a:rPr>
                <a:t>个人授予目标额度</a:t>
              </a:r>
              <a:endParaRPr lang="en-US" altLang="zh-CN" sz="1400" b="1" kern="0">
                <a:solidFill>
                  <a:srgbClr val="FFFFFF"/>
                </a:solidFill>
                <a:latin typeface="华文楷体" pitchFamily="2" charset="-122"/>
                <a:ea typeface="华文楷体" pitchFamily="2" charset="-122"/>
              </a:endParaRPr>
            </a:p>
          </p:txBody>
        </p:sp>
        <p:sp>
          <p:nvSpPr>
            <p:cNvPr id="6" name="Rounded Rectangle 11"/>
            <p:cNvSpPr/>
            <p:nvPr/>
          </p:nvSpPr>
          <p:spPr>
            <a:xfrm>
              <a:off x="1891611" y="3210123"/>
              <a:ext cx="1215866" cy="426609"/>
            </a:xfrm>
            <a:prstGeom prst="roundRect">
              <a:avLst/>
            </a:prstGeom>
            <a:solidFill>
              <a:srgbClr val="0070C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1400" b="1" kern="0" smtClean="0">
                  <a:solidFill>
                    <a:srgbClr val="FFFFFF"/>
                  </a:solidFill>
                  <a:latin typeface="华文楷体" pitchFamily="2" charset="-122"/>
                  <a:ea typeface="华文楷体" pitchFamily="2" charset="-122"/>
                </a:rPr>
                <a:t>层级授予目标额度</a:t>
              </a:r>
              <a:endParaRPr lang="en-US" sz="1400" b="1" kern="0">
                <a:solidFill>
                  <a:srgbClr val="FFFFFF"/>
                </a:solidFill>
                <a:latin typeface="华文楷体" pitchFamily="2" charset="-122"/>
                <a:ea typeface="华文楷体" pitchFamily="2" charset="-122"/>
              </a:endParaRPr>
            </a:p>
          </p:txBody>
        </p:sp>
        <p:sp>
          <p:nvSpPr>
            <p:cNvPr id="7" name="Rounded Rectangle 12"/>
            <p:cNvSpPr/>
            <p:nvPr/>
          </p:nvSpPr>
          <p:spPr>
            <a:xfrm>
              <a:off x="3410374" y="3210123"/>
              <a:ext cx="1193384" cy="426609"/>
            </a:xfrm>
            <a:prstGeom prst="roundRect">
              <a:avLst/>
            </a:prstGeom>
            <a:solidFill>
              <a:srgbClr val="0070C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zh-CN" altLang="en-US" sz="1400" b="1" kern="0" smtClean="0">
                  <a:solidFill>
                    <a:srgbClr val="FFFFFF"/>
                  </a:solidFill>
                  <a:latin typeface="华文楷体" pitchFamily="2" charset="-122"/>
                  <a:ea typeface="华文楷体" pitchFamily="2" charset="-122"/>
                </a:rPr>
                <a:t>绩效调节系数</a:t>
              </a:r>
              <a:endParaRPr lang="en-US" sz="1400" b="1" kern="0">
                <a:solidFill>
                  <a:srgbClr val="FFFFFF"/>
                </a:solidFill>
                <a:latin typeface="华文楷体" pitchFamily="2" charset="-122"/>
                <a:ea typeface="华文楷体" pitchFamily="2" charset="-122"/>
              </a:endParaRPr>
            </a:p>
          </p:txBody>
        </p:sp>
        <p:sp>
          <p:nvSpPr>
            <p:cNvPr id="8" name="TextBox 7"/>
            <p:cNvSpPr txBox="1"/>
            <p:nvPr/>
          </p:nvSpPr>
          <p:spPr>
            <a:xfrm>
              <a:off x="1546923" y="3304335"/>
              <a:ext cx="452772" cy="167404"/>
            </a:xfrm>
            <a:prstGeom prst="rect">
              <a:avLst/>
            </a:prstGeom>
            <a:noFill/>
          </p:spPr>
          <p:txBody>
            <a:bodyPr wrap="square" lIns="0" tIns="36576"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5000"/>
                </a:lnSpc>
                <a:spcAft>
                  <a:spcPts val="600"/>
                </a:spcAft>
                <a:buClr>
                  <a:srgbClr val="FFE600"/>
                </a:buClr>
                <a:buSzPct val="70000"/>
              </a:pPr>
              <a:r>
                <a:rPr lang="en-US" altLang="zh-CN" sz="1400">
                  <a:solidFill>
                    <a:srgbClr val="000000"/>
                  </a:solidFill>
                </a:rPr>
                <a:t>=</a:t>
              </a:r>
              <a:endParaRPr lang="en-US" sz="1400">
                <a:solidFill>
                  <a:srgbClr val="000000"/>
                </a:solidFill>
              </a:endParaRPr>
            </a:p>
          </p:txBody>
        </p:sp>
        <p:sp>
          <p:nvSpPr>
            <p:cNvPr id="9" name="TextBox 8"/>
            <p:cNvSpPr txBox="1"/>
            <p:nvPr/>
          </p:nvSpPr>
          <p:spPr>
            <a:xfrm>
              <a:off x="3045353" y="3304335"/>
              <a:ext cx="452772" cy="220060"/>
            </a:xfrm>
            <a:prstGeom prst="rect">
              <a:avLst/>
            </a:prstGeom>
            <a:noFill/>
          </p:spPr>
          <p:txBody>
            <a:bodyPr wrap="square" lIns="0" tIns="36576" rIns="0" bIns="0"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5000"/>
                </a:lnSpc>
                <a:spcAft>
                  <a:spcPts val="600"/>
                </a:spcAft>
                <a:buClr>
                  <a:srgbClr val="FFE600"/>
                </a:buClr>
                <a:buSzPct val="70000"/>
              </a:pPr>
              <a:r>
                <a:rPr lang="en-US" altLang="zh-CN" sz="1400" smtClean="0">
                  <a:solidFill>
                    <a:srgbClr val="000000"/>
                  </a:solidFill>
                </a:rPr>
                <a:t>×</a:t>
              </a:r>
              <a:endParaRPr lang="en-US" sz="1400">
                <a:solidFill>
                  <a:srgbClr val="000000"/>
                </a:solidFill>
              </a:endParaRPr>
            </a:p>
          </p:txBody>
        </p:sp>
      </p:grpSp>
      <p:sp>
        <p:nvSpPr>
          <p:cNvPr id="11" name="Rectangle 10"/>
          <p:cNvSpPr/>
          <p:nvPr/>
        </p:nvSpPr>
        <p:spPr>
          <a:xfrm>
            <a:off x="457200" y="1244203"/>
            <a:ext cx="8229599" cy="679771"/>
          </a:xfrm>
          <a:prstGeom prst="rect">
            <a:avLst/>
          </a:prstGeom>
          <a:solidFill>
            <a:schemeClr val="bg1">
              <a:lumMod val="20000"/>
              <a:lumOff val="80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marL="174625" indent="-174625" fontAlgn="base">
              <a:lnSpc>
                <a:spcPct val="110000"/>
              </a:lnSpc>
              <a:spcBef>
                <a:spcPct val="0"/>
              </a:spcBef>
              <a:spcAft>
                <a:spcPct val="0"/>
              </a:spcAft>
              <a:buClr>
                <a:schemeClr val="tx1">
                  <a:lumMod val="50000"/>
                  <a:lumOff val="50000"/>
                </a:schemeClr>
              </a:buClr>
              <a:buSzPct val="75000"/>
              <a:buFont typeface="Arial" pitchFamily="34" charset="0"/>
              <a:buChar char="►"/>
              <a:defRPr/>
            </a:pPr>
            <a:r>
              <a:rPr lang="zh-CN" altLang="en-US" sz="1400">
                <a:solidFill>
                  <a:schemeClr val="tx1"/>
                </a:solidFill>
                <a:ea typeface="华文楷体" pitchFamily="2" charset="-122"/>
                <a:cs typeface="Arial" pitchFamily="34" charset="0"/>
              </a:rPr>
              <a:t>在所在层级目标激励额度基础上，将激励对象的历史业绩作为调整系数，确定长期激励个人额度</a:t>
            </a:r>
          </a:p>
        </p:txBody>
      </p:sp>
      <p:sp>
        <p:nvSpPr>
          <p:cNvPr id="14" name="Rectangle 13"/>
          <p:cNvSpPr/>
          <p:nvPr/>
        </p:nvSpPr>
        <p:spPr>
          <a:xfrm>
            <a:off x="-1" y="3701"/>
            <a:ext cx="1817915" cy="282738"/>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en-US" altLang="zh-CN" sz="1200" b="1">
                <a:solidFill>
                  <a:schemeClr val="tx2"/>
                </a:solidFill>
                <a:latin typeface="+mj-lt"/>
                <a:ea typeface="华文楷体" pitchFamily="2" charset="-122"/>
              </a:rPr>
              <a:t>3</a:t>
            </a:r>
            <a:r>
              <a:rPr lang="en-US" altLang="zh-CN" sz="1200" b="1" smtClean="0">
                <a:solidFill>
                  <a:schemeClr val="tx2"/>
                </a:solidFill>
                <a:latin typeface="+mj-lt"/>
                <a:ea typeface="华文楷体" pitchFamily="2" charset="-122"/>
              </a:rPr>
              <a:t>. </a:t>
            </a:r>
            <a:r>
              <a:rPr lang="zh-CN" altLang="en-US" sz="1200" b="1" smtClean="0">
                <a:solidFill>
                  <a:schemeClr val="tx2"/>
                </a:solidFill>
                <a:latin typeface="+mj-lt"/>
                <a:ea typeface="华文楷体" pitchFamily="2" charset="-122"/>
              </a:rPr>
              <a:t>激励水平</a:t>
            </a:r>
            <a:endParaRPr lang="zh-CN" altLang="en-US" sz="1200" b="1">
              <a:solidFill>
                <a:schemeClr val="tx2"/>
              </a:solidFill>
              <a:latin typeface="+mj-lt"/>
              <a:ea typeface="华文楷体" pitchFamily="2" charset="-122"/>
            </a:endParaRPr>
          </a:p>
        </p:txBody>
      </p:sp>
    </p:spTree>
    <p:extLst>
      <p:ext uri="{BB962C8B-B14F-4D97-AF65-F5344CB8AC3E}">
        <p14:creationId xmlns:p14="http://schemas.microsoft.com/office/powerpoint/2010/main" val="2523931925"/>
      </p:ext>
    </p:ext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vert="horz" lIns="0" tIns="0" rIns="0" bIns="0" rtlCol="0" anchor="ctr" anchorCtr="0">
            <a:noAutofit/>
          </a:bodyPr>
          <a:lstStyle/>
          <a:p>
            <a:r>
              <a:rPr lang="zh-CN" altLang="en-US" smtClean="0"/>
              <a:t>三年一个激励周期，每年授予一次；新加入的员工按实际加入时间参与新计划的授予</a:t>
            </a:r>
            <a:endParaRPr lang="zh-CN" altLang="en-US"/>
          </a:p>
        </p:txBody>
      </p:sp>
      <p:sp>
        <p:nvSpPr>
          <p:cNvPr id="3" name="Rectangle 21"/>
          <p:cNvSpPr/>
          <p:nvPr/>
        </p:nvSpPr>
        <p:spPr>
          <a:xfrm>
            <a:off x="0" y="3701"/>
            <a:ext cx="1565966" cy="282738"/>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r>
              <a:rPr lang="zh-CN" altLang="en-US" sz="1200" b="1" smtClean="0">
                <a:solidFill>
                  <a:schemeClr val="tx2"/>
                </a:solidFill>
                <a:latin typeface="华文楷体" pitchFamily="2" charset="-122"/>
                <a:ea typeface="华文楷体" pitchFamily="2" charset="-122"/>
              </a:rPr>
              <a:t>节奏安排</a:t>
            </a:r>
            <a:endParaRPr lang="en-US" altLang="zh-CN" sz="1200" b="1" smtClean="0">
              <a:solidFill>
                <a:schemeClr val="tx2"/>
              </a:solidFill>
              <a:latin typeface="华文楷体" pitchFamily="2" charset="-122"/>
              <a:ea typeface="华文楷体" pitchFamily="2" charset="-122"/>
            </a:endParaRPr>
          </a:p>
        </p:txBody>
      </p:sp>
      <p:sp>
        <p:nvSpPr>
          <p:cNvPr id="4" name="矩形 70"/>
          <p:cNvSpPr/>
          <p:nvPr/>
        </p:nvSpPr>
        <p:spPr>
          <a:xfrm>
            <a:off x="473904" y="1203518"/>
            <a:ext cx="8212896" cy="1221817"/>
          </a:xfrm>
          <a:prstGeom prst="rect">
            <a:avLst/>
          </a:prstGeom>
          <a:solidFill>
            <a:schemeClr val="bg1">
              <a:lumMod val="20000"/>
              <a:lumOff val="80000"/>
            </a:schemeClr>
          </a:solidFill>
        </p:spPr>
        <p:txBody>
          <a:bodyPr wrap="square"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66700" indent="-266700">
              <a:buClr>
                <a:schemeClr val="bg1">
                  <a:lumMod val="50000"/>
                </a:schemeClr>
              </a:buClr>
              <a:buSzPct val="75000"/>
              <a:buFont typeface="Arial" pitchFamily="34" charset="0"/>
              <a:buChar char="►"/>
            </a:pPr>
            <a:r>
              <a:rPr lang="zh-CN" altLang="en-US" sz="1400" b="1">
                <a:solidFill>
                  <a:srgbClr val="000000"/>
                </a:solidFill>
                <a:ea typeface="华文楷体" pitchFamily="2" charset="-122"/>
              </a:rPr>
              <a:t>滚动方式</a:t>
            </a:r>
            <a:r>
              <a:rPr lang="zh-CN" altLang="en-US" sz="1400" b="1" smtClean="0">
                <a:solidFill>
                  <a:srgbClr val="000000"/>
                </a:solidFill>
                <a:ea typeface="华文楷体" pitchFamily="2" charset="-122"/>
              </a:rPr>
              <a:t>：</a:t>
            </a:r>
            <a:r>
              <a:rPr lang="zh-CN" altLang="en-US" sz="1400">
                <a:ea typeface="华文楷体" pitchFamily="2" charset="-122"/>
              </a:rPr>
              <a:t>三年一个激励周期，每年授予一</a:t>
            </a:r>
            <a:r>
              <a:rPr lang="zh-CN" altLang="en-US" sz="1400" smtClean="0">
                <a:ea typeface="华文楷体" pitchFamily="2" charset="-122"/>
              </a:rPr>
              <a:t>次；员工</a:t>
            </a:r>
            <a:r>
              <a:rPr lang="zh-CN" altLang="en-US" sz="1400">
                <a:ea typeface="华文楷体" pitchFamily="2" charset="-122"/>
              </a:rPr>
              <a:t>同时期最多可能参与</a:t>
            </a:r>
            <a:r>
              <a:rPr lang="en-US" altLang="zh-CN" sz="1400">
                <a:ea typeface="华文楷体" pitchFamily="2" charset="-122"/>
              </a:rPr>
              <a:t>3</a:t>
            </a:r>
            <a:r>
              <a:rPr lang="zh-CN" altLang="en-US" sz="1400">
                <a:ea typeface="华文楷体" pitchFamily="2" charset="-122"/>
              </a:rPr>
              <a:t>个不同的业绩</a:t>
            </a:r>
            <a:r>
              <a:rPr lang="zh-CN" altLang="en-US" sz="1400" smtClean="0">
                <a:ea typeface="华文楷体" pitchFamily="2" charset="-122"/>
              </a:rPr>
              <a:t>单元计划</a:t>
            </a:r>
            <a:endParaRPr lang="zh-CN" altLang="en-US" sz="1400">
              <a:ea typeface="华文楷体" pitchFamily="2" charset="-122"/>
            </a:endParaRPr>
          </a:p>
          <a:p>
            <a:pPr marL="266700" indent="-266700" fontAlgn="ctr">
              <a:spcBef>
                <a:spcPts val="600"/>
              </a:spcBef>
              <a:buSzPct val="75000"/>
              <a:buFontTx/>
              <a:buChar char="►"/>
              <a:defRPr/>
            </a:pPr>
            <a:r>
              <a:rPr lang="zh-CN" altLang="en-US" sz="1400" b="1" smtClean="0">
                <a:solidFill>
                  <a:srgbClr val="000000"/>
                </a:solidFill>
                <a:ea typeface="华文楷体" pitchFamily="2" charset="-122"/>
              </a:rPr>
              <a:t>新入职员工加入计划方式：</a:t>
            </a:r>
            <a:r>
              <a:rPr lang="zh-CN" altLang="en-US" sz="1400" smtClean="0">
                <a:solidFill>
                  <a:srgbClr val="000000"/>
                </a:solidFill>
                <a:ea typeface="华文楷体" pitchFamily="2" charset="-122"/>
              </a:rPr>
              <a:t>新员工满足参与条件后，可参与当年新启动的业绩单元计划</a:t>
            </a:r>
            <a:endParaRPr lang="en-US" altLang="zh-CN" sz="1400" smtClean="0">
              <a:solidFill>
                <a:srgbClr val="000000"/>
              </a:solidFill>
              <a:ea typeface="华文楷体" pitchFamily="2" charset="-122"/>
            </a:endParaRPr>
          </a:p>
        </p:txBody>
      </p:sp>
      <p:sp>
        <p:nvSpPr>
          <p:cNvPr id="5" name="Line 59"/>
          <p:cNvSpPr>
            <a:spLocks noChangeShapeType="1"/>
          </p:cNvSpPr>
          <p:nvPr/>
        </p:nvSpPr>
        <p:spPr bwMode="auto">
          <a:xfrm flipV="1">
            <a:off x="433699" y="2769564"/>
            <a:ext cx="7920000" cy="0"/>
          </a:xfrm>
          <a:prstGeom prst="line">
            <a:avLst/>
          </a:prstGeom>
          <a:noFill/>
          <a:ln w="22225">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6" name="Line 64"/>
          <p:cNvSpPr>
            <a:spLocks noChangeShapeType="1"/>
          </p:cNvSpPr>
          <p:nvPr/>
        </p:nvSpPr>
        <p:spPr bwMode="auto">
          <a:xfrm flipH="1">
            <a:off x="3750342" y="2612807"/>
            <a:ext cx="0" cy="288976"/>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7" name="Line 67"/>
          <p:cNvSpPr>
            <a:spLocks noChangeShapeType="1"/>
          </p:cNvSpPr>
          <p:nvPr/>
        </p:nvSpPr>
        <p:spPr bwMode="auto">
          <a:xfrm flipH="1">
            <a:off x="4688071" y="2637344"/>
            <a:ext cx="0" cy="264441"/>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8" name="Text Box 81"/>
          <p:cNvSpPr txBox="1">
            <a:spLocks noChangeArrowheads="1"/>
          </p:cNvSpPr>
          <p:nvPr/>
        </p:nvSpPr>
        <p:spPr bwMode="auto">
          <a:xfrm>
            <a:off x="3339221" y="2403563"/>
            <a:ext cx="960020" cy="196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en-US"/>
            </a:defPPr>
            <a:lvl1pPr marL="0" algn="l" defTabSz="914400" rtl="0" eaLnBrk="0" latinLnBrk="0" hangingPunct="0">
              <a:defRPr sz="1600" kern="1200">
                <a:solidFill>
                  <a:schemeClr val="tx1"/>
                </a:solidFill>
                <a:latin typeface="Arial" pitchFamily="34" charset="0"/>
                <a:ea typeface="黑体" pitchFamily="49" charset="-122"/>
                <a:cs typeface="+mn-cs"/>
              </a:defRPr>
            </a:lvl1pPr>
            <a:lvl2pPr marL="742950" indent="-285750" algn="l" defTabSz="914400" rtl="0" eaLnBrk="0" latinLnBrk="0" hangingPunct="0">
              <a:defRPr sz="1600" kern="1200">
                <a:solidFill>
                  <a:schemeClr val="tx1"/>
                </a:solidFill>
                <a:latin typeface="Arial" pitchFamily="34" charset="0"/>
                <a:ea typeface="黑体" pitchFamily="49" charset="-122"/>
                <a:cs typeface="+mn-cs"/>
              </a:defRPr>
            </a:lvl2pPr>
            <a:lvl3pPr marL="1143000" indent="-228600" algn="l" defTabSz="914400" rtl="0" eaLnBrk="0" latinLnBrk="0" hangingPunct="0">
              <a:defRPr sz="1600" kern="1200">
                <a:solidFill>
                  <a:schemeClr val="tx1"/>
                </a:solidFill>
                <a:latin typeface="Arial" pitchFamily="34" charset="0"/>
                <a:ea typeface="黑体" pitchFamily="49" charset="-122"/>
                <a:cs typeface="+mn-cs"/>
              </a:defRPr>
            </a:lvl3pPr>
            <a:lvl4pPr marL="1600200" indent="-228600" algn="l" defTabSz="914400" rtl="0" eaLnBrk="0" latinLnBrk="0" hangingPunct="0">
              <a:defRPr sz="1600" kern="1200">
                <a:solidFill>
                  <a:schemeClr val="tx1"/>
                </a:solidFill>
                <a:latin typeface="Arial" pitchFamily="34" charset="0"/>
                <a:ea typeface="黑体" pitchFamily="49" charset="-122"/>
                <a:cs typeface="+mn-cs"/>
              </a:defRPr>
            </a:lvl4pPr>
            <a:lvl5pPr marL="2057400" indent="-228600" algn="l" defTabSz="914400" rtl="0" eaLnBrk="0" latinLnBrk="0" hangingPunct="0">
              <a:defRPr sz="1600" kern="1200">
                <a:solidFill>
                  <a:schemeClr val="tx1"/>
                </a:solidFill>
                <a:latin typeface="Arial" pitchFamily="34" charset="0"/>
                <a:ea typeface="黑体" pitchFamily="49" charset="-122"/>
                <a:cs typeface="+mn-cs"/>
              </a:defRPr>
            </a:lvl5pPr>
            <a:lvl6pPr marL="25146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6pPr>
            <a:lvl7pPr marL="29718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7pPr>
            <a:lvl8pPr marL="34290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8pPr>
            <a:lvl9pPr marL="38862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9pPr>
          </a:lstStyle>
          <a:p>
            <a:pPr marL="0" marR="0" lvl="0" indent="0" algn="ctr" defTabSz="914400" eaLnBrk="0" fontAlgn="auto" latinLnBrk="0" hangingPunct="0">
              <a:lnSpc>
                <a:spcPct val="100000"/>
              </a:lnSpc>
              <a:spcBef>
                <a:spcPct val="50000"/>
              </a:spcBef>
              <a:spcAft>
                <a:spcPct val="0"/>
              </a:spcAft>
              <a:buClrTx/>
              <a:buSzTx/>
              <a:buFontTx/>
              <a:buNone/>
              <a:defRPr/>
            </a:pPr>
            <a:r>
              <a:rPr kumimoji="1" lang="en-US" altLang="zh-CN" sz="1200" b="0" i="0" u="none" strike="noStrike" kern="0" cap="none" spc="0" normalizeH="0" baseline="0" noProof="0" smtClean="0">
                <a:ln>
                  <a:noFill/>
                </a:ln>
                <a:solidFill>
                  <a:srgbClr val="000000"/>
                </a:solidFill>
                <a:effectLst/>
                <a:uLnTx/>
                <a:uFillTx/>
                <a:latin typeface="Arial"/>
                <a:ea typeface="华文楷体" pitchFamily="2" charset="-122"/>
              </a:rPr>
              <a:t>2019</a:t>
            </a:r>
            <a:r>
              <a:rPr kumimoji="1" lang="zh-CN" altLang="en-US" sz="1200" b="0" i="0" u="none" strike="noStrike" kern="0" cap="none" spc="0" normalizeH="0" baseline="0" noProof="0" smtClean="0">
                <a:ln>
                  <a:noFill/>
                </a:ln>
                <a:solidFill>
                  <a:srgbClr val="000000"/>
                </a:solidFill>
                <a:effectLst/>
                <a:uLnTx/>
                <a:uFillTx/>
                <a:latin typeface="Arial"/>
                <a:ea typeface="华文楷体" pitchFamily="2" charset="-122"/>
              </a:rPr>
              <a:t>年</a:t>
            </a:r>
            <a:endParaRPr kumimoji="1" lang="zh-CN" altLang="en-US" sz="1200" b="0" i="0" u="none" strike="noStrike" kern="0" cap="none" spc="0" normalizeH="0" baseline="0" noProof="0">
              <a:ln>
                <a:noFill/>
              </a:ln>
              <a:solidFill>
                <a:srgbClr val="000000"/>
              </a:solidFill>
              <a:effectLst/>
              <a:uLnTx/>
              <a:uFillTx/>
              <a:latin typeface="Arial"/>
              <a:ea typeface="华文楷体" pitchFamily="2" charset="-122"/>
            </a:endParaRPr>
          </a:p>
        </p:txBody>
      </p:sp>
      <p:sp>
        <p:nvSpPr>
          <p:cNvPr id="9" name="Line 64"/>
          <p:cNvSpPr>
            <a:spLocks noChangeShapeType="1"/>
          </p:cNvSpPr>
          <p:nvPr/>
        </p:nvSpPr>
        <p:spPr bwMode="auto">
          <a:xfrm flipH="1">
            <a:off x="2812613" y="2637348"/>
            <a:ext cx="0" cy="264437"/>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0" name="Line 64"/>
          <p:cNvSpPr>
            <a:spLocks noChangeShapeType="1"/>
          </p:cNvSpPr>
          <p:nvPr/>
        </p:nvSpPr>
        <p:spPr bwMode="auto">
          <a:xfrm flipH="1">
            <a:off x="1874885" y="2637348"/>
            <a:ext cx="0" cy="264437"/>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1" name="Line 64"/>
          <p:cNvSpPr>
            <a:spLocks noChangeShapeType="1"/>
          </p:cNvSpPr>
          <p:nvPr/>
        </p:nvSpPr>
        <p:spPr bwMode="auto">
          <a:xfrm flipH="1">
            <a:off x="937156" y="2637348"/>
            <a:ext cx="0" cy="264437"/>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2" name="Text Box 81"/>
          <p:cNvSpPr txBox="1">
            <a:spLocks noChangeArrowheads="1"/>
          </p:cNvSpPr>
          <p:nvPr/>
        </p:nvSpPr>
        <p:spPr bwMode="auto">
          <a:xfrm>
            <a:off x="2415504" y="2403563"/>
            <a:ext cx="917830" cy="2090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en-US"/>
            </a:defPPr>
            <a:lvl1pPr marL="0" algn="l" defTabSz="914400" rtl="0" eaLnBrk="0" latinLnBrk="0" hangingPunct="0">
              <a:defRPr sz="1600" kern="1200">
                <a:solidFill>
                  <a:schemeClr val="tx1"/>
                </a:solidFill>
                <a:latin typeface="Arial" pitchFamily="34" charset="0"/>
                <a:ea typeface="黑体" pitchFamily="49" charset="-122"/>
                <a:cs typeface="+mn-cs"/>
              </a:defRPr>
            </a:lvl1pPr>
            <a:lvl2pPr marL="742950" indent="-285750" algn="l" defTabSz="914400" rtl="0" eaLnBrk="0" latinLnBrk="0" hangingPunct="0">
              <a:defRPr sz="1600" kern="1200">
                <a:solidFill>
                  <a:schemeClr val="tx1"/>
                </a:solidFill>
                <a:latin typeface="Arial" pitchFamily="34" charset="0"/>
                <a:ea typeface="黑体" pitchFamily="49" charset="-122"/>
                <a:cs typeface="+mn-cs"/>
              </a:defRPr>
            </a:lvl2pPr>
            <a:lvl3pPr marL="1143000" indent="-228600" algn="l" defTabSz="914400" rtl="0" eaLnBrk="0" latinLnBrk="0" hangingPunct="0">
              <a:defRPr sz="1600" kern="1200">
                <a:solidFill>
                  <a:schemeClr val="tx1"/>
                </a:solidFill>
                <a:latin typeface="Arial" pitchFamily="34" charset="0"/>
                <a:ea typeface="黑体" pitchFamily="49" charset="-122"/>
                <a:cs typeface="+mn-cs"/>
              </a:defRPr>
            </a:lvl3pPr>
            <a:lvl4pPr marL="1600200" indent="-228600" algn="l" defTabSz="914400" rtl="0" eaLnBrk="0" latinLnBrk="0" hangingPunct="0">
              <a:defRPr sz="1600" kern="1200">
                <a:solidFill>
                  <a:schemeClr val="tx1"/>
                </a:solidFill>
                <a:latin typeface="Arial" pitchFamily="34" charset="0"/>
                <a:ea typeface="黑体" pitchFamily="49" charset="-122"/>
                <a:cs typeface="+mn-cs"/>
              </a:defRPr>
            </a:lvl4pPr>
            <a:lvl5pPr marL="2057400" indent="-228600" algn="l" defTabSz="914400" rtl="0" eaLnBrk="0" latinLnBrk="0" hangingPunct="0">
              <a:defRPr sz="1600" kern="1200">
                <a:solidFill>
                  <a:schemeClr val="tx1"/>
                </a:solidFill>
                <a:latin typeface="Arial" pitchFamily="34" charset="0"/>
                <a:ea typeface="黑体" pitchFamily="49" charset="-122"/>
                <a:cs typeface="+mn-cs"/>
              </a:defRPr>
            </a:lvl5pPr>
            <a:lvl6pPr marL="25146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6pPr>
            <a:lvl7pPr marL="29718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7pPr>
            <a:lvl8pPr marL="34290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8pPr>
            <a:lvl9pPr marL="38862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9pPr>
          </a:lstStyle>
          <a:p>
            <a:pPr marL="0" marR="0" lvl="0" indent="0" algn="ctr" defTabSz="914400" eaLnBrk="0" fontAlgn="auto" latinLnBrk="0" hangingPunct="0">
              <a:lnSpc>
                <a:spcPct val="100000"/>
              </a:lnSpc>
              <a:spcBef>
                <a:spcPct val="50000"/>
              </a:spcBef>
              <a:spcAft>
                <a:spcPct val="0"/>
              </a:spcAft>
              <a:buClrTx/>
              <a:buSzTx/>
              <a:buFontTx/>
              <a:buNone/>
              <a:defRPr/>
            </a:pPr>
            <a:r>
              <a:rPr kumimoji="1" lang="en-US" altLang="zh-CN" sz="1200" b="0" i="0" u="none" strike="noStrike" kern="0" cap="none" spc="0" normalizeH="0" baseline="0" noProof="0" smtClean="0">
                <a:ln>
                  <a:noFill/>
                </a:ln>
                <a:solidFill>
                  <a:srgbClr val="000000"/>
                </a:solidFill>
                <a:effectLst/>
                <a:uLnTx/>
                <a:uFillTx/>
                <a:latin typeface="Arial"/>
                <a:ea typeface="华文楷体" pitchFamily="2" charset="-122"/>
              </a:rPr>
              <a:t>2018</a:t>
            </a:r>
            <a:r>
              <a:rPr kumimoji="1" lang="zh-CN" altLang="en-US" sz="1200" b="0" i="0" u="none" strike="noStrike" kern="0" cap="none" spc="0" normalizeH="0" baseline="0" noProof="0" smtClean="0">
                <a:ln>
                  <a:noFill/>
                </a:ln>
                <a:solidFill>
                  <a:srgbClr val="000000"/>
                </a:solidFill>
                <a:effectLst/>
                <a:uLnTx/>
                <a:uFillTx/>
                <a:latin typeface="Arial"/>
                <a:ea typeface="华文楷体" pitchFamily="2" charset="-122"/>
              </a:rPr>
              <a:t>年</a:t>
            </a:r>
            <a:endParaRPr kumimoji="1" lang="zh-CN" altLang="en-US" sz="1200" b="0" i="0" u="none" strike="noStrike" kern="0" cap="none" spc="0" normalizeH="0" baseline="0" noProof="0">
              <a:ln>
                <a:noFill/>
              </a:ln>
              <a:solidFill>
                <a:srgbClr val="000000"/>
              </a:solidFill>
              <a:effectLst/>
              <a:uLnTx/>
              <a:uFillTx/>
              <a:latin typeface="Arial"/>
              <a:ea typeface="华文楷体" pitchFamily="2" charset="-122"/>
            </a:endParaRPr>
          </a:p>
        </p:txBody>
      </p:sp>
      <p:sp>
        <p:nvSpPr>
          <p:cNvPr id="13" name="Text Box 81"/>
          <p:cNvSpPr txBox="1">
            <a:spLocks noChangeArrowheads="1"/>
          </p:cNvSpPr>
          <p:nvPr/>
        </p:nvSpPr>
        <p:spPr bwMode="auto">
          <a:xfrm>
            <a:off x="1465127" y="2403563"/>
            <a:ext cx="930430" cy="245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en-US"/>
            </a:defPPr>
            <a:lvl1pPr marL="0" algn="l" defTabSz="914400" rtl="0" eaLnBrk="0" latinLnBrk="0" hangingPunct="0">
              <a:defRPr sz="1600" kern="1200">
                <a:solidFill>
                  <a:schemeClr val="tx1"/>
                </a:solidFill>
                <a:latin typeface="Arial" pitchFamily="34" charset="0"/>
                <a:ea typeface="黑体" pitchFamily="49" charset="-122"/>
                <a:cs typeface="+mn-cs"/>
              </a:defRPr>
            </a:lvl1pPr>
            <a:lvl2pPr marL="742950" indent="-285750" algn="l" defTabSz="914400" rtl="0" eaLnBrk="0" latinLnBrk="0" hangingPunct="0">
              <a:defRPr sz="1600" kern="1200">
                <a:solidFill>
                  <a:schemeClr val="tx1"/>
                </a:solidFill>
                <a:latin typeface="Arial" pitchFamily="34" charset="0"/>
                <a:ea typeface="黑体" pitchFamily="49" charset="-122"/>
                <a:cs typeface="+mn-cs"/>
              </a:defRPr>
            </a:lvl2pPr>
            <a:lvl3pPr marL="1143000" indent="-228600" algn="l" defTabSz="914400" rtl="0" eaLnBrk="0" latinLnBrk="0" hangingPunct="0">
              <a:defRPr sz="1600" kern="1200">
                <a:solidFill>
                  <a:schemeClr val="tx1"/>
                </a:solidFill>
                <a:latin typeface="Arial" pitchFamily="34" charset="0"/>
                <a:ea typeface="黑体" pitchFamily="49" charset="-122"/>
                <a:cs typeface="+mn-cs"/>
              </a:defRPr>
            </a:lvl3pPr>
            <a:lvl4pPr marL="1600200" indent="-228600" algn="l" defTabSz="914400" rtl="0" eaLnBrk="0" latinLnBrk="0" hangingPunct="0">
              <a:defRPr sz="1600" kern="1200">
                <a:solidFill>
                  <a:schemeClr val="tx1"/>
                </a:solidFill>
                <a:latin typeface="Arial" pitchFamily="34" charset="0"/>
                <a:ea typeface="黑体" pitchFamily="49" charset="-122"/>
                <a:cs typeface="+mn-cs"/>
              </a:defRPr>
            </a:lvl4pPr>
            <a:lvl5pPr marL="2057400" indent="-228600" algn="l" defTabSz="914400" rtl="0" eaLnBrk="0" latinLnBrk="0" hangingPunct="0">
              <a:defRPr sz="1600" kern="1200">
                <a:solidFill>
                  <a:schemeClr val="tx1"/>
                </a:solidFill>
                <a:latin typeface="Arial" pitchFamily="34" charset="0"/>
                <a:ea typeface="黑体" pitchFamily="49" charset="-122"/>
                <a:cs typeface="+mn-cs"/>
              </a:defRPr>
            </a:lvl5pPr>
            <a:lvl6pPr marL="25146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6pPr>
            <a:lvl7pPr marL="29718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7pPr>
            <a:lvl8pPr marL="34290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8pPr>
            <a:lvl9pPr marL="38862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9pPr>
          </a:lstStyle>
          <a:p>
            <a:pPr marL="0" marR="0" lvl="0" indent="0" algn="ctr" defTabSz="914400" eaLnBrk="0" fontAlgn="auto" latinLnBrk="0" hangingPunct="0">
              <a:lnSpc>
                <a:spcPct val="100000"/>
              </a:lnSpc>
              <a:spcBef>
                <a:spcPct val="50000"/>
              </a:spcBef>
              <a:spcAft>
                <a:spcPct val="0"/>
              </a:spcAft>
              <a:buClrTx/>
              <a:buSzTx/>
              <a:buFontTx/>
              <a:buNone/>
              <a:defRPr/>
            </a:pPr>
            <a:r>
              <a:rPr kumimoji="1" lang="en-US" altLang="zh-CN" sz="1200" b="0" i="0" u="none" strike="noStrike" kern="0" cap="none" spc="0" normalizeH="0" baseline="0" noProof="0" smtClean="0">
                <a:ln>
                  <a:noFill/>
                </a:ln>
                <a:solidFill>
                  <a:srgbClr val="000000"/>
                </a:solidFill>
                <a:effectLst/>
                <a:uLnTx/>
                <a:uFillTx/>
                <a:latin typeface="Arial"/>
                <a:ea typeface="华文楷体" pitchFamily="2" charset="-122"/>
              </a:rPr>
              <a:t>2017</a:t>
            </a:r>
            <a:r>
              <a:rPr kumimoji="1" lang="zh-CN" altLang="en-US" sz="1200" b="0" i="0" u="none" strike="noStrike" kern="0" cap="none" spc="0" normalizeH="0" baseline="0" noProof="0" smtClean="0">
                <a:ln>
                  <a:noFill/>
                </a:ln>
                <a:solidFill>
                  <a:srgbClr val="000000"/>
                </a:solidFill>
                <a:effectLst/>
                <a:uLnTx/>
                <a:uFillTx/>
                <a:latin typeface="Arial"/>
                <a:ea typeface="华文楷体" pitchFamily="2" charset="-122"/>
              </a:rPr>
              <a:t>年</a:t>
            </a:r>
            <a:endParaRPr kumimoji="1" lang="zh-CN" altLang="en-US" sz="1200" b="0" i="0" u="none" strike="noStrike" kern="0" cap="none" spc="0" normalizeH="0" baseline="0" noProof="0">
              <a:ln>
                <a:noFill/>
              </a:ln>
              <a:solidFill>
                <a:srgbClr val="000000"/>
              </a:solidFill>
              <a:effectLst/>
              <a:uLnTx/>
              <a:uFillTx/>
              <a:latin typeface="Arial"/>
              <a:ea typeface="华文楷体" pitchFamily="2" charset="-122"/>
            </a:endParaRPr>
          </a:p>
        </p:txBody>
      </p:sp>
      <p:sp>
        <p:nvSpPr>
          <p:cNvPr id="14" name="Text Box 81"/>
          <p:cNvSpPr txBox="1">
            <a:spLocks noChangeArrowheads="1"/>
          </p:cNvSpPr>
          <p:nvPr/>
        </p:nvSpPr>
        <p:spPr bwMode="auto">
          <a:xfrm>
            <a:off x="520100" y="2403563"/>
            <a:ext cx="901895" cy="22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en-US"/>
            </a:defPPr>
            <a:lvl1pPr marL="0" algn="l" defTabSz="914400" rtl="0" eaLnBrk="0" latinLnBrk="0" hangingPunct="0">
              <a:defRPr sz="1600" kern="1200">
                <a:solidFill>
                  <a:schemeClr val="tx1"/>
                </a:solidFill>
                <a:latin typeface="Arial" pitchFamily="34" charset="0"/>
                <a:ea typeface="黑体" pitchFamily="49" charset="-122"/>
                <a:cs typeface="+mn-cs"/>
              </a:defRPr>
            </a:lvl1pPr>
            <a:lvl2pPr marL="742950" indent="-285750" algn="l" defTabSz="914400" rtl="0" eaLnBrk="0" latinLnBrk="0" hangingPunct="0">
              <a:defRPr sz="1600" kern="1200">
                <a:solidFill>
                  <a:schemeClr val="tx1"/>
                </a:solidFill>
                <a:latin typeface="Arial" pitchFamily="34" charset="0"/>
                <a:ea typeface="黑体" pitchFamily="49" charset="-122"/>
                <a:cs typeface="+mn-cs"/>
              </a:defRPr>
            </a:lvl2pPr>
            <a:lvl3pPr marL="1143000" indent="-228600" algn="l" defTabSz="914400" rtl="0" eaLnBrk="0" latinLnBrk="0" hangingPunct="0">
              <a:defRPr sz="1600" kern="1200">
                <a:solidFill>
                  <a:schemeClr val="tx1"/>
                </a:solidFill>
                <a:latin typeface="Arial" pitchFamily="34" charset="0"/>
                <a:ea typeface="黑体" pitchFamily="49" charset="-122"/>
                <a:cs typeface="+mn-cs"/>
              </a:defRPr>
            </a:lvl3pPr>
            <a:lvl4pPr marL="1600200" indent="-228600" algn="l" defTabSz="914400" rtl="0" eaLnBrk="0" latinLnBrk="0" hangingPunct="0">
              <a:defRPr sz="1600" kern="1200">
                <a:solidFill>
                  <a:schemeClr val="tx1"/>
                </a:solidFill>
                <a:latin typeface="Arial" pitchFamily="34" charset="0"/>
                <a:ea typeface="黑体" pitchFamily="49" charset="-122"/>
                <a:cs typeface="+mn-cs"/>
              </a:defRPr>
            </a:lvl4pPr>
            <a:lvl5pPr marL="2057400" indent="-228600" algn="l" defTabSz="914400" rtl="0" eaLnBrk="0" latinLnBrk="0" hangingPunct="0">
              <a:defRPr sz="1600" kern="1200">
                <a:solidFill>
                  <a:schemeClr val="tx1"/>
                </a:solidFill>
                <a:latin typeface="Arial" pitchFamily="34" charset="0"/>
                <a:ea typeface="黑体" pitchFamily="49" charset="-122"/>
                <a:cs typeface="+mn-cs"/>
              </a:defRPr>
            </a:lvl5pPr>
            <a:lvl6pPr marL="25146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6pPr>
            <a:lvl7pPr marL="29718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7pPr>
            <a:lvl8pPr marL="34290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8pPr>
            <a:lvl9pPr marL="38862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9pPr>
          </a:lstStyle>
          <a:p>
            <a:pPr marL="0" marR="0" lvl="0" indent="0" defTabSz="914400" eaLnBrk="0" fontAlgn="auto" latinLnBrk="0" hangingPunct="0">
              <a:lnSpc>
                <a:spcPct val="100000"/>
              </a:lnSpc>
              <a:spcBef>
                <a:spcPct val="50000"/>
              </a:spcBef>
              <a:spcAft>
                <a:spcPct val="0"/>
              </a:spcAft>
              <a:buClrTx/>
              <a:buSzTx/>
              <a:buFontTx/>
              <a:buNone/>
              <a:defRPr/>
            </a:pPr>
            <a:r>
              <a:rPr kumimoji="1" lang="en-US" altLang="zh-CN" sz="1200" b="0" i="0" u="none" strike="noStrike" kern="0" cap="none" spc="0" normalizeH="0" baseline="0" noProof="0" smtClean="0">
                <a:ln>
                  <a:noFill/>
                </a:ln>
                <a:solidFill>
                  <a:srgbClr val="000000"/>
                </a:solidFill>
                <a:effectLst/>
                <a:uLnTx/>
                <a:uFillTx/>
                <a:latin typeface="Arial"/>
                <a:ea typeface="华文楷体" pitchFamily="2" charset="-122"/>
              </a:rPr>
              <a:t>2016</a:t>
            </a:r>
            <a:r>
              <a:rPr kumimoji="1" lang="zh-CN" altLang="en-US" sz="1200" b="0" i="0" u="none" strike="noStrike" kern="0" cap="none" spc="0" normalizeH="0" baseline="0" noProof="0" smtClean="0">
                <a:ln>
                  <a:noFill/>
                </a:ln>
                <a:solidFill>
                  <a:srgbClr val="000000"/>
                </a:solidFill>
                <a:effectLst/>
                <a:uLnTx/>
                <a:uFillTx/>
                <a:latin typeface="Arial"/>
                <a:ea typeface="华文楷体" pitchFamily="2" charset="-122"/>
              </a:rPr>
              <a:t>年</a:t>
            </a:r>
            <a:endParaRPr kumimoji="1" lang="zh-CN" altLang="en-US" sz="1200" b="0" i="0" u="none" strike="noStrike" kern="0" cap="none" spc="0" normalizeH="0" baseline="0" noProof="0">
              <a:ln>
                <a:noFill/>
              </a:ln>
              <a:solidFill>
                <a:srgbClr val="000000"/>
              </a:solidFill>
              <a:effectLst/>
              <a:uLnTx/>
              <a:uFillTx/>
              <a:latin typeface="Arial"/>
              <a:ea typeface="华文楷体" pitchFamily="2" charset="-122"/>
            </a:endParaRPr>
          </a:p>
        </p:txBody>
      </p:sp>
      <p:sp>
        <p:nvSpPr>
          <p:cNvPr id="15" name="Line 64"/>
          <p:cNvSpPr>
            <a:spLocks noChangeShapeType="1"/>
          </p:cNvSpPr>
          <p:nvPr/>
        </p:nvSpPr>
        <p:spPr bwMode="auto">
          <a:xfrm flipH="1">
            <a:off x="1380906" y="2725305"/>
            <a:ext cx="0" cy="112505"/>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6" name="Line 64"/>
          <p:cNvSpPr>
            <a:spLocks noChangeShapeType="1"/>
          </p:cNvSpPr>
          <p:nvPr/>
        </p:nvSpPr>
        <p:spPr bwMode="auto">
          <a:xfrm flipH="1">
            <a:off x="2321113" y="2737577"/>
            <a:ext cx="0" cy="112505"/>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7" name="Line 64"/>
          <p:cNvSpPr>
            <a:spLocks noChangeShapeType="1"/>
          </p:cNvSpPr>
          <p:nvPr/>
        </p:nvSpPr>
        <p:spPr bwMode="auto">
          <a:xfrm flipH="1">
            <a:off x="3293621" y="2737574"/>
            <a:ext cx="0" cy="112505"/>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8" name="Line 64"/>
          <p:cNvSpPr>
            <a:spLocks noChangeShapeType="1"/>
          </p:cNvSpPr>
          <p:nvPr/>
        </p:nvSpPr>
        <p:spPr bwMode="auto">
          <a:xfrm flipH="1">
            <a:off x="4228729" y="2737569"/>
            <a:ext cx="0" cy="112505"/>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21" name="Rectangle 20"/>
          <p:cNvSpPr/>
          <p:nvPr/>
        </p:nvSpPr>
        <p:spPr>
          <a:xfrm>
            <a:off x="939251" y="3038475"/>
            <a:ext cx="2794235" cy="314325"/>
          </a:xfrm>
          <a:prstGeom prst="rect">
            <a:avLst/>
          </a:prstGeom>
          <a:solidFill>
            <a:srgbClr val="0070C0"/>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zh-CN" altLang="en-US" sz="1200" b="1" smtClean="0">
                <a:solidFill>
                  <a:schemeClr val="tx2"/>
                </a:solidFill>
                <a:latin typeface="华文楷体" pitchFamily="2" charset="-122"/>
                <a:ea typeface="华文楷体" pitchFamily="2" charset="-122"/>
              </a:rPr>
              <a:t>三年周期，每年部分兑现</a:t>
            </a:r>
            <a:endParaRPr lang="en-US" altLang="zh-CN" sz="1200" b="1" smtClean="0">
              <a:solidFill>
                <a:schemeClr val="tx2"/>
              </a:solidFill>
              <a:latin typeface="华文楷体" pitchFamily="2" charset="-122"/>
              <a:ea typeface="华文楷体" pitchFamily="2" charset="-122"/>
            </a:endParaRPr>
          </a:p>
          <a:p>
            <a:pPr algn="ctr"/>
            <a:r>
              <a:rPr lang="zh-CN" altLang="en-US" sz="1200" b="1" smtClean="0">
                <a:solidFill>
                  <a:schemeClr val="tx2"/>
                </a:solidFill>
                <a:latin typeface="华文楷体" pitchFamily="2" charset="-122"/>
                <a:ea typeface="华文楷体" pitchFamily="2" charset="-122"/>
              </a:rPr>
              <a:t>结算后次年全部兑现</a:t>
            </a:r>
            <a:endParaRPr lang="zh-CN" altLang="en-US" sz="1200" b="1">
              <a:solidFill>
                <a:schemeClr val="tx2"/>
              </a:solidFill>
              <a:latin typeface="华文楷体" pitchFamily="2" charset="-122"/>
              <a:ea typeface="华文楷体" pitchFamily="2" charset="-122"/>
            </a:endParaRPr>
          </a:p>
        </p:txBody>
      </p:sp>
      <p:sp>
        <p:nvSpPr>
          <p:cNvPr id="30" name="Rectangle 29"/>
          <p:cNvSpPr/>
          <p:nvPr/>
        </p:nvSpPr>
        <p:spPr>
          <a:xfrm>
            <a:off x="1857156" y="3459956"/>
            <a:ext cx="2794235" cy="314325"/>
          </a:xfrm>
          <a:prstGeom prst="rect">
            <a:avLst/>
          </a:prstGeom>
          <a:solidFill>
            <a:srgbClr val="0070C0"/>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200" b="1">
                <a:solidFill>
                  <a:schemeClr val="tx2"/>
                </a:solidFill>
                <a:latin typeface="华文楷体" pitchFamily="2" charset="-122"/>
                <a:ea typeface="华文楷体" pitchFamily="2" charset="-122"/>
              </a:rPr>
              <a:t>……</a:t>
            </a:r>
            <a:endParaRPr lang="zh-CN" altLang="en-US" sz="1200" b="1">
              <a:solidFill>
                <a:schemeClr val="tx2"/>
              </a:solidFill>
              <a:latin typeface="华文楷体" pitchFamily="2" charset="-122"/>
              <a:ea typeface="华文楷体" pitchFamily="2" charset="-122"/>
            </a:endParaRPr>
          </a:p>
        </p:txBody>
      </p:sp>
      <p:sp>
        <p:nvSpPr>
          <p:cNvPr id="32" name="Line 64"/>
          <p:cNvSpPr>
            <a:spLocks noChangeShapeType="1"/>
          </p:cNvSpPr>
          <p:nvPr/>
        </p:nvSpPr>
        <p:spPr bwMode="auto">
          <a:xfrm flipH="1">
            <a:off x="7501303" y="2612807"/>
            <a:ext cx="0" cy="288976"/>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34" name="Text Box 81"/>
          <p:cNvSpPr txBox="1">
            <a:spLocks noChangeArrowheads="1"/>
          </p:cNvSpPr>
          <p:nvPr/>
        </p:nvSpPr>
        <p:spPr bwMode="auto">
          <a:xfrm>
            <a:off x="7090182" y="2403563"/>
            <a:ext cx="960020" cy="196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en-US"/>
            </a:defPPr>
            <a:lvl1pPr marL="0" algn="l" defTabSz="914400" rtl="0" eaLnBrk="0" latinLnBrk="0" hangingPunct="0">
              <a:defRPr sz="1600" kern="1200">
                <a:solidFill>
                  <a:schemeClr val="tx1"/>
                </a:solidFill>
                <a:latin typeface="Arial" pitchFamily="34" charset="0"/>
                <a:ea typeface="黑体" pitchFamily="49" charset="-122"/>
                <a:cs typeface="+mn-cs"/>
              </a:defRPr>
            </a:lvl1pPr>
            <a:lvl2pPr marL="742950" indent="-285750" algn="l" defTabSz="914400" rtl="0" eaLnBrk="0" latinLnBrk="0" hangingPunct="0">
              <a:defRPr sz="1600" kern="1200">
                <a:solidFill>
                  <a:schemeClr val="tx1"/>
                </a:solidFill>
                <a:latin typeface="Arial" pitchFamily="34" charset="0"/>
                <a:ea typeface="黑体" pitchFamily="49" charset="-122"/>
                <a:cs typeface="+mn-cs"/>
              </a:defRPr>
            </a:lvl2pPr>
            <a:lvl3pPr marL="1143000" indent="-228600" algn="l" defTabSz="914400" rtl="0" eaLnBrk="0" latinLnBrk="0" hangingPunct="0">
              <a:defRPr sz="1600" kern="1200">
                <a:solidFill>
                  <a:schemeClr val="tx1"/>
                </a:solidFill>
                <a:latin typeface="Arial" pitchFamily="34" charset="0"/>
                <a:ea typeface="黑体" pitchFamily="49" charset="-122"/>
                <a:cs typeface="+mn-cs"/>
              </a:defRPr>
            </a:lvl3pPr>
            <a:lvl4pPr marL="1600200" indent="-228600" algn="l" defTabSz="914400" rtl="0" eaLnBrk="0" latinLnBrk="0" hangingPunct="0">
              <a:defRPr sz="1600" kern="1200">
                <a:solidFill>
                  <a:schemeClr val="tx1"/>
                </a:solidFill>
                <a:latin typeface="Arial" pitchFamily="34" charset="0"/>
                <a:ea typeface="黑体" pitchFamily="49" charset="-122"/>
                <a:cs typeface="+mn-cs"/>
              </a:defRPr>
            </a:lvl4pPr>
            <a:lvl5pPr marL="2057400" indent="-228600" algn="l" defTabSz="914400" rtl="0" eaLnBrk="0" latinLnBrk="0" hangingPunct="0">
              <a:defRPr sz="1600" kern="1200">
                <a:solidFill>
                  <a:schemeClr val="tx1"/>
                </a:solidFill>
                <a:latin typeface="Arial" pitchFamily="34" charset="0"/>
                <a:ea typeface="黑体" pitchFamily="49" charset="-122"/>
                <a:cs typeface="+mn-cs"/>
              </a:defRPr>
            </a:lvl5pPr>
            <a:lvl6pPr marL="25146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6pPr>
            <a:lvl7pPr marL="29718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7pPr>
            <a:lvl8pPr marL="34290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8pPr>
            <a:lvl9pPr marL="38862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9pPr>
          </a:lstStyle>
          <a:p>
            <a:pPr marL="0" marR="0" lvl="0" indent="0" algn="ctr" defTabSz="914400" eaLnBrk="0" fontAlgn="auto" latinLnBrk="0" hangingPunct="0">
              <a:lnSpc>
                <a:spcPct val="100000"/>
              </a:lnSpc>
              <a:spcBef>
                <a:spcPct val="50000"/>
              </a:spcBef>
              <a:spcAft>
                <a:spcPct val="0"/>
              </a:spcAft>
              <a:buClrTx/>
              <a:buSzTx/>
              <a:buFontTx/>
              <a:buNone/>
              <a:defRPr/>
            </a:pPr>
            <a:r>
              <a:rPr kumimoji="1" lang="en-US" altLang="zh-CN" sz="1200" b="0" i="0" u="none" strike="noStrike" kern="0" cap="none" spc="0" normalizeH="0" baseline="0" noProof="0" smtClean="0">
                <a:ln>
                  <a:noFill/>
                </a:ln>
                <a:solidFill>
                  <a:srgbClr val="000000"/>
                </a:solidFill>
                <a:effectLst/>
                <a:uLnTx/>
                <a:uFillTx/>
                <a:latin typeface="Arial"/>
                <a:ea typeface="华文楷体" pitchFamily="2" charset="-122"/>
              </a:rPr>
              <a:t>2023</a:t>
            </a:r>
            <a:r>
              <a:rPr kumimoji="1" lang="zh-CN" altLang="en-US" sz="1200" b="0" i="0" u="none" strike="noStrike" kern="0" cap="none" spc="0" normalizeH="0" baseline="0" noProof="0" smtClean="0">
                <a:ln>
                  <a:noFill/>
                </a:ln>
                <a:solidFill>
                  <a:srgbClr val="000000"/>
                </a:solidFill>
                <a:effectLst/>
                <a:uLnTx/>
                <a:uFillTx/>
                <a:latin typeface="Arial"/>
                <a:ea typeface="华文楷体" pitchFamily="2" charset="-122"/>
              </a:rPr>
              <a:t>年</a:t>
            </a:r>
            <a:endParaRPr kumimoji="1" lang="zh-CN" altLang="en-US" sz="1200" b="0" i="0" u="none" strike="noStrike" kern="0" cap="none" spc="0" normalizeH="0" baseline="0" noProof="0">
              <a:ln>
                <a:noFill/>
              </a:ln>
              <a:solidFill>
                <a:srgbClr val="000000"/>
              </a:solidFill>
              <a:effectLst/>
              <a:uLnTx/>
              <a:uFillTx/>
              <a:latin typeface="Arial"/>
              <a:ea typeface="华文楷体" pitchFamily="2" charset="-122"/>
            </a:endParaRPr>
          </a:p>
        </p:txBody>
      </p:sp>
      <p:sp>
        <p:nvSpPr>
          <p:cNvPr id="35" name="Line 64"/>
          <p:cNvSpPr>
            <a:spLocks noChangeShapeType="1"/>
          </p:cNvSpPr>
          <p:nvPr/>
        </p:nvSpPr>
        <p:spPr bwMode="auto">
          <a:xfrm flipH="1">
            <a:off x="6563574" y="2637348"/>
            <a:ext cx="0" cy="264437"/>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36" name="Line 64"/>
          <p:cNvSpPr>
            <a:spLocks noChangeShapeType="1"/>
          </p:cNvSpPr>
          <p:nvPr/>
        </p:nvSpPr>
        <p:spPr bwMode="auto">
          <a:xfrm flipH="1">
            <a:off x="5625846" y="2637348"/>
            <a:ext cx="0" cy="264437"/>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38" name="Text Box 81"/>
          <p:cNvSpPr txBox="1">
            <a:spLocks noChangeArrowheads="1"/>
          </p:cNvSpPr>
          <p:nvPr/>
        </p:nvSpPr>
        <p:spPr bwMode="auto">
          <a:xfrm>
            <a:off x="6166465" y="2403563"/>
            <a:ext cx="917830" cy="2090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en-US"/>
            </a:defPPr>
            <a:lvl1pPr marL="0" algn="l" defTabSz="914400" rtl="0" eaLnBrk="0" latinLnBrk="0" hangingPunct="0">
              <a:defRPr sz="1600" kern="1200">
                <a:solidFill>
                  <a:schemeClr val="tx1"/>
                </a:solidFill>
                <a:latin typeface="Arial" pitchFamily="34" charset="0"/>
                <a:ea typeface="黑体" pitchFamily="49" charset="-122"/>
                <a:cs typeface="+mn-cs"/>
              </a:defRPr>
            </a:lvl1pPr>
            <a:lvl2pPr marL="742950" indent="-285750" algn="l" defTabSz="914400" rtl="0" eaLnBrk="0" latinLnBrk="0" hangingPunct="0">
              <a:defRPr sz="1600" kern="1200">
                <a:solidFill>
                  <a:schemeClr val="tx1"/>
                </a:solidFill>
                <a:latin typeface="Arial" pitchFamily="34" charset="0"/>
                <a:ea typeface="黑体" pitchFamily="49" charset="-122"/>
                <a:cs typeface="+mn-cs"/>
              </a:defRPr>
            </a:lvl2pPr>
            <a:lvl3pPr marL="1143000" indent="-228600" algn="l" defTabSz="914400" rtl="0" eaLnBrk="0" latinLnBrk="0" hangingPunct="0">
              <a:defRPr sz="1600" kern="1200">
                <a:solidFill>
                  <a:schemeClr val="tx1"/>
                </a:solidFill>
                <a:latin typeface="Arial" pitchFamily="34" charset="0"/>
                <a:ea typeface="黑体" pitchFamily="49" charset="-122"/>
                <a:cs typeface="+mn-cs"/>
              </a:defRPr>
            </a:lvl3pPr>
            <a:lvl4pPr marL="1600200" indent="-228600" algn="l" defTabSz="914400" rtl="0" eaLnBrk="0" latinLnBrk="0" hangingPunct="0">
              <a:defRPr sz="1600" kern="1200">
                <a:solidFill>
                  <a:schemeClr val="tx1"/>
                </a:solidFill>
                <a:latin typeface="Arial" pitchFamily="34" charset="0"/>
                <a:ea typeface="黑体" pitchFamily="49" charset="-122"/>
                <a:cs typeface="+mn-cs"/>
              </a:defRPr>
            </a:lvl4pPr>
            <a:lvl5pPr marL="2057400" indent="-228600" algn="l" defTabSz="914400" rtl="0" eaLnBrk="0" latinLnBrk="0" hangingPunct="0">
              <a:defRPr sz="1600" kern="1200">
                <a:solidFill>
                  <a:schemeClr val="tx1"/>
                </a:solidFill>
                <a:latin typeface="Arial" pitchFamily="34" charset="0"/>
                <a:ea typeface="黑体" pitchFamily="49" charset="-122"/>
                <a:cs typeface="+mn-cs"/>
              </a:defRPr>
            </a:lvl5pPr>
            <a:lvl6pPr marL="25146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6pPr>
            <a:lvl7pPr marL="29718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7pPr>
            <a:lvl8pPr marL="34290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8pPr>
            <a:lvl9pPr marL="38862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9pPr>
          </a:lstStyle>
          <a:p>
            <a:pPr marL="0" marR="0" lvl="0" indent="0" algn="ctr" defTabSz="914400" eaLnBrk="0" fontAlgn="auto" latinLnBrk="0" hangingPunct="0">
              <a:lnSpc>
                <a:spcPct val="100000"/>
              </a:lnSpc>
              <a:spcBef>
                <a:spcPct val="50000"/>
              </a:spcBef>
              <a:spcAft>
                <a:spcPct val="0"/>
              </a:spcAft>
              <a:buClrTx/>
              <a:buSzTx/>
              <a:buFontTx/>
              <a:buNone/>
              <a:defRPr/>
            </a:pPr>
            <a:r>
              <a:rPr kumimoji="1" lang="en-US" altLang="zh-CN" sz="1200" b="0" i="0" u="none" strike="noStrike" kern="0" cap="none" spc="0" normalizeH="0" baseline="0" noProof="0" smtClean="0">
                <a:ln>
                  <a:noFill/>
                </a:ln>
                <a:solidFill>
                  <a:srgbClr val="000000"/>
                </a:solidFill>
                <a:effectLst/>
                <a:uLnTx/>
                <a:uFillTx/>
                <a:latin typeface="Arial"/>
                <a:ea typeface="华文楷体" pitchFamily="2" charset="-122"/>
              </a:rPr>
              <a:t>2022</a:t>
            </a:r>
            <a:r>
              <a:rPr kumimoji="1" lang="zh-CN" altLang="en-US" sz="1200" b="0" i="0" u="none" strike="noStrike" kern="0" cap="none" spc="0" normalizeH="0" baseline="0" noProof="0" smtClean="0">
                <a:ln>
                  <a:noFill/>
                </a:ln>
                <a:solidFill>
                  <a:srgbClr val="000000"/>
                </a:solidFill>
                <a:effectLst/>
                <a:uLnTx/>
                <a:uFillTx/>
                <a:latin typeface="Arial"/>
                <a:ea typeface="华文楷体" pitchFamily="2" charset="-122"/>
              </a:rPr>
              <a:t>年</a:t>
            </a:r>
            <a:endParaRPr kumimoji="1" lang="zh-CN" altLang="en-US" sz="1200" b="0" i="0" u="none" strike="noStrike" kern="0" cap="none" spc="0" normalizeH="0" baseline="0" noProof="0">
              <a:ln>
                <a:noFill/>
              </a:ln>
              <a:solidFill>
                <a:srgbClr val="000000"/>
              </a:solidFill>
              <a:effectLst/>
              <a:uLnTx/>
              <a:uFillTx/>
              <a:latin typeface="Arial"/>
              <a:ea typeface="华文楷体" pitchFamily="2" charset="-122"/>
            </a:endParaRPr>
          </a:p>
        </p:txBody>
      </p:sp>
      <p:sp>
        <p:nvSpPr>
          <p:cNvPr id="39" name="Text Box 81"/>
          <p:cNvSpPr txBox="1">
            <a:spLocks noChangeArrowheads="1"/>
          </p:cNvSpPr>
          <p:nvPr/>
        </p:nvSpPr>
        <p:spPr bwMode="auto">
          <a:xfrm>
            <a:off x="5216088" y="2403563"/>
            <a:ext cx="930430" cy="245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en-US"/>
            </a:defPPr>
            <a:lvl1pPr marL="0" algn="l" defTabSz="914400" rtl="0" eaLnBrk="0" latinLnBrk="0" hangingPunct="0">
              <a:defRPr sz="1600" kern="1200">
                <a:solidFill>
                  <a:schemeClr val="tx1"/>
                </a:solidFill>
                <a:latin typeface="Arial" pitchFamily="34" charset="0"/>
                <a:ea typeface="黑体" pitchFamily="49" charset="-122"/>
                <a:cs typeface="+mn-cs"/>
              </a:defRPr>
            </a:lvl1pPr>
            <a:lvl2pPr marL="742950" indent="-285750" algn="l" defTabSz="914400" rtl="0" eaLnBrk="0" latinLnBrk="0" hangingPunct="0">
              <a:defRPr sz="1600" kern="1200">
                <a:solidFill>
                  <a:schemeClr val="tx1"/>
                </a:solidFill>
                <a:latin typeface="Arial" pitchFamily="34" charset="0"/>
                <a:ea typeface="黑体" pitchFamily="49" charset="-122"/>
                <a:cs typeface="+mn-cs"/>
              </a:defRPr>
            </a:lvl2pPr>
            <a:lvl3pPr marL="1143000" indent="-228600" algn="l" defTabSz="914400" rtl="0" eaLnBrk="0" latinLnBrk="0" hangingPunct="0">
              <a:defRPr sz="1600" kern="1200">
                <a:solidFill>
                  <a:schemeClr val="tx1"/>
                </a:solidFill>
                <a:latin typeface="Arial" pitchFamily="34" charset="0"/>
                <a:ea typeface="黑体" pitchFamily="49" charset="-122"/>
                <a:cs typeface="+mn-cs"/>
              </a:defRPr>
            </a:lvl3pPr>
            <a:lvl4pPr marL="1600200" indent="-228600" algn="l" defTabSz="914400" rtl="0" eaLnBrk="0" latinLnBrk="0" hangingPunct="0">
              <a:defRPr sz="1600" kern="1200">
                <a:solidFill>
                  <a:schemeClr val="tx1"/>
                </a:solidFill>
                <a:latin typeface="Arial" pitchFamily="34" charset="0"/>
                <a:ea typeface="黑体" pitchFamily="49" charset="-122"/>
                <a:cs typeface="+mn-cs"/>
              </a:defRPr>
            </a:lvl4pPr>
            <a:lvl5pPr marL="2057400" indent="-228600" algn="l" defTabSz="914400" rtl="0" eaLnBrk="0" latinLnBrk="0" hangingPunct="0">
              <a:defRPr sz="1600" kern="1200">
                <a:solidFill>
                  <a:schemeClr val="tx1"/>
                </a:solidFill>
                <a:latin typeface="Arial" pitchFamily="34" charset="0"/>
                <a:ea typeface="黑体" pitchFamily="49" charset="-122"/>
                <a:cs typeface="+mn-cs"/>
              </a:defRPr>
            </a:lvl5pPr>
            <a:lvl6pPr marL="25146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6pPr>
            <a:lvl7pPr marL="29718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7pPr>
            <a:lvl8pPr marL="34290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8pPr>
            <a:lvl9pPr marL="38862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9pPr>
          </a:lstStyle>
          <a:p>
            <a:pPr marL="0" marR="0" lvl="0" indent="0" algn="ctr" defTabSz="914400" eaLnBrk="0" fontAlgn="auto" latinLnBrk="0" hangingPunct="0">
              <a:lnSpc>
                <a:spcPct val="100000"/>
              </a:lnSpc>
              <a:spcBef>
                <a:spcPct val="50000"/>
              </a:spcBef>
              <a:spcAft>
                <a:spcPct val="0"/>
              </a:spcAft>
              <a:buClrTx/>
              <a:buSzTx/>
              <a:buFontTx/>
              <a:buNone/>
              <a:defRPr/>
            </a:pPr>
            <a:r>
              <a:rPr kumimoji="1" lang="en-US" altLang="zh-CN" sz="1200" b="0" i="0" u="none" strike="noStrike" kern="0" cap="none" spc="0" normalizeH="0" baseline="0" noProof="0" smtClean="0">
                <a:ln>
                  <a:noFill/>
                </a:ln>
                <a:solidFill>
                  <a:srgbClr val="000000"/>
                </a:solidFill>
                <a:effectLst/>
                <a:uLnTx/>
                <a:uFillTx/>
                <a:latin typeface="Arial"/>
                <a:ea typeface="华文楷体" pitchFamily="2" charset="-122"/>
              </a:rPr>
              <a:t>2021</a:t>
            </a:r>
            <a:r>
              <a:rPr kumimoji="1" lang="zh-CN" altLang="en-US" sz="1200" b="0" i="0" u="none" strike="noStrike" kern="0" cap="none" spc="0" normalizeH="0" baseline="0" noProof="0" smtClean="0">
                <a:ln>
                  <a:noFill/>
                </a:ln>
                <a:solidFill>
                  <a:srgbClr val="000000"/>
                </a:solidFill>
                <a:effectLst/>
                <a:uLnTx/>
                <a:uFillTx/>
                <a:latin typeface="Arial"/>
                <a:ea typeface="华文楷体" pitchFamily="2" charset="-122"/>
              </a:rPr>
              <a:t>年</a:t>
            </a:r>
            <a:endParaRPr kumimoji="1" lang="zh-CN" altLang="en-US" sz="1200" b="0" i="0" u="none" strike="noStrike" kern="0" cap="none" spc="0" normalizeH="0" baseline="0" noProof="0">
              <a:ln>
                <a:noFill/>
              </a:ln>
              <a:solidFill>
                <a:srgbClr val="000000"/>
              </a:solidFill>
              <a:effectLst/>
              <a:uLnTx/>
              <a:uFillTx/>
              <a:latin typeface="Arial"/>
              <a:ea typeface="华文楷体" pitchFamily="2" charset="-122"/>
            </a:endParaRPr>
          </a:p>
        </p:txBody>
      </p:sp>
      <p:sp>
        <p:nvSpPr>
          <p:cNvPr id="40" name="Text Box 81"/>
          <p:cNvSpPr txBox="1">
            <a:spLocks noChangeArrowheads="1"/>
          </p:cNvSpPr>
          <p:nvPr/>
        </p:nvSpPr>
        <p:spPr bwMode="auto">
          <a:xfrm>
            <a:off x="4271061" y="2403563"/>
            <a:ext cx="901895" cy="22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en-US"/>
            </a:defPPr>
            <a:lvl1pPr marL="0" algn="l" defTabSz="914400" rtl="0" eaLnBrk="0" latinLnBrk="0" hangingPunct="0">
              <a:defRPr sz="1600" kern="1200">
                <a:solidFill>
                  <a:schemeClr val="tx1"/>
                </a:solidFill>
                <a:latin typeface="Arial" pitchFamily="34" charset="0"/>
                <a:ea typeface="黑体" pitchFamily="49" charset="-122"/>
                <a:cs typeface="+mn-cs"/>
              </a:defRPr>
            </a:lvl1pPr>
            <a:lvl2pPr marL="742950" indent="-285750" algn="l" defTabSz="914400" rtl="0" eaLnBrk="0" latinLnBrk="0" hangingPunct="0">
              <a:defRPr sz="1600" kern="1200">
                <a:solidFill>
                  <a:schemeClr val="tx1"/>
                </a:solidFill>
                <a:latin typeface="Arial" pitchFamily="34" charset="0"/>
                <a:ea typeface="黑体" pitchFamily="49" charset="-122"/>
                <a:cs typeface="+mn-cs"/>
              </a:defRPr>
            </a:lvl2pPr>
            <a:lvl3pPr marL="1143000" indent="-228600" algn="l" defTabSz="914400" rtl="0" eaLnBrk="0" latinLnBrk="0" hangingPunct="0">
              <a:defRPr sz="1600" kern="1200">
                <a:solidFill>
                  <a:schemeClr val="tx1"/>
                </a:solidFill>
                <a:latin typeface="Arial" pitchFamily="34" charset="0"/>
                <a:ea typeface="黑体" pitchFamily="49" charset="-122"/>
                <a:cs typeface="+mn-cs"/>
              </a:defRPr>
            </a:lvl3pPr>
            <a:lvl4pPr marL="1600200" indent="-228600" algn="l" defTabSz="914400" rtl="0" eaLnBrk="0" latinLnBrk="0" hangingPunct="0">
              <a:defRPr sz="1600" kern="1200">
                <a:solidFill>
                  <a:schemeClr val="tx1"/>
                </a:solidFill>
                <a:latin typeface="Arial" pitchFamily="34" charset="0"/>
                <a:ea typeface="黑体" pitchFamily="49" charset="-122"/>
                <a:cs typeface="+mn-cs"/>
              </a:defRPr>
            </a:lvl4pPr>
            <a:lvl5pPr marL="2057400" indent="-228600" algn="l" defTabSz="914400" rtl="0" eaLnBrk="0" latinLnBrk="0" hangingPunct="0">
              <a:defRPr sz="1600" kern="1200">
                <a:solidFill>
                  <a:schemeClr val="tx1"/>
                </a:solidFill>
                <a:latin typeface="Arial" pitchFamily="34" charset="0"/>
                <a:ea typeface="黑体" pitchFamily="49" charset="-122"/>
                <a:cs typeface="+mn-cs"/>
              </a:defRPr>
            </a:lvl5pPr>
            <a:lvl6pPr marL="25146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6pPr>
            <a:lvl7pPr marL="29718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7pPr>
            <a:lvl8pPr marL="34290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8pPr>
            <a:lvl9pPr marL="38862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9pPr>
          </a:lstStyle>
          <a:p>
            <a:pPr marL="0" marR="0" lvl="0" indent="0" defTabSz="914400" eaLnBrk="0" fontAlgn="auto" latinLnBrk="0" hangingPunct="0">
              <a:lnSpc>
                <a:spcPct val="100000"/>
              </a:lnSpc>
              <a:spcBef>
                <a:spcPct val="50000"/>
              </a:spcBef>
              <a:spcAft>
                <a:spcPct val="0"/>
              </a:spcAft>
              <a:buClrTx/>
              <a:buSzTx/>
              <a:buFontTx/>
              <a:buNone/>
              <a:defRPr/>
            </a:pPr>
            <a:r>
              <a:rPr kumimoji="1" lang="en-US" altLang="zh-CN" sz="1200" b="0" i="0" u="none" strike="noStrike" kern="0" cap="none" spc="0" normalizeH="0" baseline="0" noProof="0" smtClean="0">
                <a:ln>
                  <a:noFill/>
                </a:ln>
                <a:solidFill>
                  <a:srgbClr val="000000"/>
                </a:solidFill>
                <a:effectLst/>
                <a:uLnTx/>
                <a:uFillTx/>
                <a:latin typeface="Arial"/>
                <a:ea typeface="华文楷体" pitchFamily="2" charset="-122"/>
              </a:rPr>
              <a:t>2020</a:t>
            </a:r>
            <a:r>
              <a:rPr kumimoji="1" lang="zh-CN" altLang="en-US" sz="1200" b="0" i="0" u="none" strike="noStrike" kern="0" cap="none" spc="0" normalizeH="0" baseline="0" noProof="0" smtClean="0">
                <a:ln>
                  <a:noFill/>
                </a:ln>
                <a:solidFill>
                  <a:srgbClr val="000000"/>
                </a:solidFill>
                <a:effectLst/>
                <a:uLnTx/>
                <a:uFillTx/>
                <a:latin typeface="Arial"/>
                <a:ea typeface="华文楷体" pitchFamily="2" charset="-122"/>
              </a:rPr>
              <a:t>年</a:t>
            </a:r>
            <a:endParaRPr kumimoji="1" lang="zh-CN" altLang="en-US" sz="1200" b="0" i="0" u="none" strike="noStrike" kern="0" cap="none" spc="0" normalizeH="0" baseline="0" noProof="0">
              <a:ln>
                <a:noFill/>
              </a:ln>
              <a:solidFill>
                <a:srgbClr val="000000"/>
              </a:solidFill>
              <a:effectLst/>
              <a:uLnTx/>
              <a:uFillTx/>
              <a:latin typeface="Arial"/>
              <a:ea typeface="华文楷体" pitchFamily="2" charset="-122"/>
            </a:endParaRPr>
          </a:p>
        </p:txBody>
      </p:sp>
      <p:sp>
        <p:nvSpPr>
          <p:cNvPr id="41" name="Line 64"/>
          <p:cNvSpPr>
            <a:spLocks noChangeShapeType="1"/>
          </p:cNvSpPr>
          <p:nvPr/>
        </p:nvSpPr>
        <p:spPr bwMode="auto">
          <a:xfrm flipH="1">
            <a:off x="5131867" y="2725305"/>
            <a:ext cx="0" cy="112505"/>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42" name="Line 64"/>
          <p:cNvSpPr>
            <a:spLocks noChangeShapeType="1"/>
          </p:cNvSpPr>
          <p:nvPr/>
        </p:nvSpPr>
        <p:spPr bwMode="auto">
          <a:xfrm flipH="1">
            <a:off x="6072074" y="2737577"/>
            <a:ext cx="0" cy="112505"/>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43" name="Line 64"/>
          <p:cNvSpPr>
            <a:spLocks noChangeShapeType="1"/>
          </p:cNvSpPr>
          <p:nvPr/>
        </p:nvSpPr>
        <p:spPr bwMode="auto">
          <a:xfrm flipH="1">
            <a:off x="7044582" y="2737574"/>
            <a:ext cx="0" cy="112505"/>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44" name="Line 64"/>
          <p:cNvSpPr>
            <a:spLocks noChangeShapeType="1"/>
          </p:cNvSpPr>
          <p:nvPr/>
        </p:nvSpPr>
        <p:spPr bwMode="auto">
          <a:xfrm flipH="1">
            <a:off x="7979690" y="2737569"/>
            <a:ext cx="0" cy="112505"/>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48" name="Rectangle 47"/>
          <p:cNvSpPr/>
          <p:nvPr/>
        </p:nvSpPr>
        <p:spPr>
          <a:xfrm>
            <a:off x="455636" y="4893197"/>
            <a:ext cx="2356977" cy="447675"/>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marL="171450" indent="-171450">
              <a:buClr>
                <a:schemeClr val="bg1">
                  <a:lumMod val="50000"/>
                </a:schemeClr>
              </a:buClr>
              <a:buSzPct val="75000"/>
              <a:buFont typeface="Arial" pitchFamily="34" charset="0"/>
              <a:buChar char="►"/>
            </a:pPr>
            <a:r>
              <a:rPr lang="zh-CN" altLang="en-US" sz="1400">
                <a:solidFill>
                  <a:schemeClr val="tx1"/>
                </a:solidFill>
                <a:latin typeface="华文楷体" pitchFamily="2" charset="-122"/>
                <a:ea typeface="华文楷体" pitchFamily="2" charset="-122"/>
              </a:rPr>
              <a:t>员</a:t>
            </a:r>
            <a:r>
              <a:rPr lang="zh-CN" altLang="en-US" sz="1400" smtClean="0">
                <a:solidFill>
                  <a:schemeClr val="tx1"/>
                </a:solidFill>
                <a:latin typeface="华文楷体" pitchFamily="2" charset="-122"/>
                <a:ea typeface="华文楷体" pitchFamily="2" charset="-122"/>
              </a:rPr>
              <a:t>工满足计划参与条件后，可参与当年新启动的业绩单元</a:t>
            </a:r>
            <a:r>
              <a:rPr lang="zh-CN" altLang="en-US" sz="1400">
                <a:solidFill>
                  <a:schemeClr val="tx1"/>
                </a:solidFill>
                <a:latin typeface="华文楷体" pitchFamily="2" charset="-122"/>
                <a:ea typeface="华文楷体" pitchFamily="2" charset="-122"/>
              </a:rPr>
              <a:t>计划</a:t>
            </a:r>
            <a:endParaRPr lang="en-US" altLang="zh-CN" sz="1400" smtClean="0">
              <a:solidFill>
                <a:schemeClr val="tx1"/>
              </a:solidFill>
              <a:latin typeface="华文楷体" pitchFamily="2" charset="-122"/>
              <a:ea typeface="华文楷体" pitchFamily="2" charset="-122"/>
            </a:endParaRPr>
          </a:p>
          <a:p>
            <a:pPr marL="171450" indent="-171450">
              <a:buClr>
                <a:schemeClr val="bg1">
                  <a:lumMod val="50000"/>
                </a:schemeClr>
              </a:buClr>
              <a:buSzPct val="75000"/>
              <a:buFont typeface="Arial" pitchFamily="34" charset="0"/>
              <a:buChar char="►"/>
            </a:pPr>
            <a:r>
              <a:rPr lang="zh-CN" altLang="en-US" sz="1400" smtClean="0">
                <a:solidFill>
                  <a:schemeClr val="tx1"/>
                </a:solidFill>
                <a:latin typeface="华文楷体" pitchFamily="2" charset="-122"/>
                <a:ea typeface="华文楷体" pitchFamily="2" charset="-122"/>
              </a:rPr>
              <a:t>所有激励计划的关键元素与其他员工相同</a:t>
            </a:r>
            <a:endParaRPr lang="en-US" altLang="zh-CN" sz="1400" smtClean="0">
              <a:solidFill>
                <a:schemeClr val="tx1"/>
              </a:solidFill>
              <a:latin typeface="华文楷体" pitchFamily="2" charset="-122"/>
              <a:ea typeface="华文楷体" pitchFamily="2" charset="-122"/>
            </a:endParaRPr>
          </a:p>
        </p:txBody>
      </p:sp>
      <p:cxnSp>
        <p:nvCxnSpPr>
          <p:cNvPr id="52" name="Straight Connector 51"/>
          <p:cNvCxnSpPr/>
          <p:nvPr/>
        </p:nvCxnSpPr>
        <p:spPr>
          <a:xfrm flipV="1">
            <a:off x="457200" y="4781550"/>
            <a:ext cx="8048899" cy="0"/>
          </a:xfrm>
          <a:prstGeom prst="line">
            <a:avLst/>
          </a:prstGeom>
          <a:ln w="9525">
            <a:solidFill>
              <a:schemeClr val="accent1"/>
            </a:solidFill>
            <a:prstDash val="dash"/>
            <a:tailEnd type="none"/>
          </a:ln>
        </p:spPr>
        <p:style>
          <a:lnRef idx="1">
            <a:schemeClr val="accent1"/>
          </a:lnRef>
          <a:fillRef idx="0">
            <a:schemeClr val="accent1"/>
          </a:fillRef>
          <a:effectRef idx="0">
            <a:schemeClr val="accent1"/>
          </a:effectRef>
          <a:fontRef idx="minor">
            <a:schemeClr val="tx1"/>
          </a:fontRef>
        </p:style>
      </p:cxnSp>
      <p:sp>
        <p:nvSpPr>
          <p:cNvPr id="53" name="Rectangle 52"/>
          <p:cNvSpPr/>
          <p:nvPr/>
        </p:nvSpPr>
        <p:spPr>
          <a:xfrm>
            <a:off x="6222748" y="3033999"/>
            <a:ext cx="2130951" cy="428625"/>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zh-CN" altLang="en-US" sz="1400" b="1">
                <a:solidFill>
                  <a:schemeClr val="tx1"/>
                </a:solidFill>
                <a:latin typeface="华文楷体" pitchFamily="2" charset="-122"/>
                <a:ea typeface="华文楷体" pitchFamily="2" charset="-122"/>
              </a:rPr>
              <a:t>每</a:t>
            </a:r>
            <a:r>
              <a:rPr lang="zh-CN" altLang="en-US" sz="1400" b="1" smtClean="0">
                <a:solidFill>
                  <a:schemeClr val="tx1"/>
                </a:solidFill>
                <a:latin typeface="华文楷体" pitchFamily="2" charset="-122"/>
                <a:ea typeface="华文楷体" pitchFamily="2" charset="-122"/>
              </a:rPr>
              <a:t>年新启，</a:t>
            </a:r>
            <a:r>
              <a:rPr lang="zh-CN" altLang="en-US" sz="1400" b="1">
                <a:solidFill>
                  <a:schemeClr val="tx1"/>
                </a:solidFill>
                <a:latin typeface="华文楷体" pitchFamily="2" charset="-122"/>
                <a:ea typeface="华文楷体" pitchFamily="2" charset="-122"/>
              </a:rPr>
              <a:t>形成滚动</a:t>
            </a:r>
          </a:p>
        </p:txBody>
      </p:sp>
      <p:sp>
        <p:nvSpPr>
          <p:cNvPr id="45" name="Rectangle 44"/>
          <p:cNvSpPr/>
          <p:nvPr/>
        </p:nvSpPr>
        <p:spPr>
          <a:xfrm>
            <a:off x="2812613" y="3881437"/>
            <a:ext cx="2794235" cy="314325"/>
          </a:xfrm>
          <a:prstGeom prst="rect">
            <a:avLst/>
          </a:prstGeom>
          <a:solidFill>
            <a:srgbClr val="0070C0"/>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200" b="1" smtClean="0">
                <a:solidFill>
                  <a:schemeClr val="tx2"/>
                </a:solidFill>
                <a:latin typeface="华文楷体" pitchFamily="2" charset="-122"/>
                <a:ea typeface="华文楷体" pitchFamily="2" charset="-122"/>
              </a:rPr>
              <a:t>……</a:t>
            </a:r>
            <a:endParaRPr lang="zh-CN" altLang="en-US" sz="1200" b="1">
              <a:solidFill>
                <a:schemeClr val="tx2"/>
              </a:solidFill>
              <a:latin typeface="华文楷体" pitchFamily="2" charset="-122"/>
              <a:ea typeface="华文楷体" pitchFamily="2" charset="-122"/>
            </a:endParaRPr>
          </a:p>
        </p:txBody>
      </p:sp>
      <p:sp>
        <p:nvSpPr>
          <p:cNvPr id="51" name="Rectangle 50"/>
          <p:cNvSpPr/>
          <p:nvPr/>
        </p:nvSpPr>
        <p:spPr>
          <a:xfrm>
            <a:off x="4688071" y="3456055"/>
            <a:ext cx="2094119" cy="314325"/>
          </a:xfrm>
          <a:prstGeom prst="rect">
            <a:avLst/>
          </a:prstGeom>
          <a:gradFill flip="none" rotWithShape="1">
            <a:gsLst>
              <a:gs pos="0">
                <a:schemeClr val="tx2"/>
              </a:gs>
              <a:gs pos="58000">
                <a:srgbClr val="0070C0"/>
              </a:gs>
            </a:gsLst>
            <a:lin ang="10800000" scaled="1"/>
          </a:gra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200" b="1" smtClean="0">
                <a:solidFill>
                  <a:schemeClr val="tx2"/>
                </a:solidFill>
                <a:latin typeface="华文楷体" pitchFamily="2" charset="-122"/>
                <a:ea typeface="华文楷体" pitchFamily="2" charset="-122"/>
              </a:rPr>
              <a:t>……</a:t>
            </a:r>
            <a:endParaRPr lang="zh-CN" altLang="en-US" sz="1200" b="1">
              <a:solidFill>
                <a:schemeClr val="tx2"/>
              </a:solidFill>
              <a:latin typeface="华文楷体" pitchFamily="2" charset="-122"/>
              <a:ea typeface="华文楷体" pitchFamily="2" charset="-122"/>
            </a:endParaRPr>
          </a:p>
        </p:txBody>
      </p:sp>
      <p:sp>
        <p:nvSpPr>
          <p:cNvPr id="55" name="Rectangle 54"/>
          <p:cNvSpPr/>
          <p:nvPr/>
        </p:nvSpPr>
        <p:spPr>
          <a:xfrm>
            <a:off x="5630298" y="3870071"/>
            <a:ext cx="2094119" cy="314325"/>
          </a:xfrm>
          <a:prstGeom prst="rect">
            <a:avLst/>
          </a:prstGeom>
          <a:gradFill flip="none" rotWithShape="1">
            <a:gsLst>
              <a:gs pos="0">
                <a:schemeClr val="tx2"/>
              </a:gs>
              <a:gs pos="58000">
                <a:srgbClr val="0070C0"/>
              </a:gs>
            </a:gsLst>
            <a:lin ang="10800000" scaled="1"/>
          </a:gra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200" b="1" smtClean="0">
                <a:solidFill>
                  <a:schemeClr val="tx2"/>
                </a:solidFill>
                <a:latin typeface="华文楷体" pitchFamily="2" charset="-122"/>
                <a:ea typeface="华文楷体" pitchFamily="2" charset="-122"/>
              </a:rPr>
              <a:t>……</a:t>
            </a:r>
            <a:endParaRPr lang="zh-CN" altLang="en-US" sz="1200" b="1">
              <a:solidFill>
                <a:schemeClr val="tx2"/>
              </a:solidFill>
              <a:latin typeface="华文楷体" pitchFamily="2" charset="-122"/>
              <a:ea typeface="华文楷体" pitchFamily="2" charset="-122"/>
            </a:endParaRPr>
          </a:p>
        </p:txBody>
      </p:sp>
      <p:sp>
        <p:nvSpPr>
          <p:cNvPr id="19" name="Oval 18"/>
          <p:cNvSpPr/>
          <p:nvPr/>
        </p:nvSpPr>
        <p:spPr>
          <a:xfrm>
            <a:off x="992172" y="3084091"/>
            <a:ext cx="223091" cy="223091"/>
          </a:xfrm>
          <a:prstGeom prst="ellipse">
            <a:avLst/>
          </a:prstGeom>
          <a:solidFill>
            <a:schemeClr val="accent2"/>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200" b="1">
                <a:solidFill>
                  <a:schemeClr val="tx1"/>
                </a:solidFill>
                <a:latin typeface="+mj-lt"/>
              </a:rPr>
              <a:t>1</a:t>
            </a:r>
            <a:endParaRPr lang="zh-CN" altLang="en-US" sz="1200" b="1">
              <a:solidFill>
                <a:schemeClr val="tx1"/>
              </a:solidFill>
              <a:latin typeface="+mj-lt"/>
            </a:endParaRPr>
          </a:p>
        </p:txBody>
      </p:sp>
      <p:sp>
        <p:nvSpPr>
          <p:cNvPr id="56" name="Oval 55"/>
          <p:cNvSpPr/>
          <p:nvPr/>
        </p:nvSpPr>
        <p:spPr>
          <a:xfrm>
            <a:off x="1930342" y="3510304"/>
            <a:ext cx="223091" cy="223091"/>
          </a:xfrm>
          <a:prstGeom prst="ellipse">
            <a:avLst/>
          </a:prstGeom>
          <a:solidFill>
            <a:schemeClr val="accent2"/>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200" b="1" smtClean="0">
                <a:solidFill>
                  <a:schemeClr val="tx1"/>
                </a:solidFill>
                <a:latin typeface="+mj-lt"/>
              </a:rPr>
              <a:t>2</a:t>
            </a:r>
            <a:endParaRPr lang="zh-CN" altLang="en-US" sz="1200" b="1">
              <a:solidFill>
                <a:schemeClr val="tx1"/>
              </a:solidFill>
              <a:latin typeface="+mj-lt"/>
            </a:endParaRPr>
          </a:p>
        </p:txBody>
      </p:sp>
      <p:sp>
        <p:nvSpPr>
          <p:cNvPr id="57" name="Oval 56"/>
          <p:cNvSpPr/>
          <p:nvPr/>
        </p:nvSpPr>
        <p:spPr>
          <a:xfrm>
            <a:off x="2874419" y="3928436"/>
            <a:ext cx="223091" cy="223091"/>
          </a:xfrm>
          <a:prstGeom prst="ellipse">
            <a:avLst/>
          </a:prstGeom>
          <a:solidFill>
            <a:schemeClr val="accent2"/>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200" b="1" smtClean="0">
                <a:solidFill>
                  <a:schemeClr val="tx1"/>
                </a:solidFill>
                <a:latin typeface="+mj-lt"/>
              </a:rPr>
              <a:t>3</a:t>
            </a:r>
            <a:endParaRPr lang="zh-CN" altLang="en-US" sz="1200" b="1">
              <a:solidFill>
                <a:schemeClr val="tx1"/>
              </a:solidFill>
              <a:latin typeface="+mj-lt"/>
            </a:endParaRPr>
          </a:p>
        </p:txBody>
      </p:sp>
      <p:sp>
        <p:nvSpPr>
          <p:cNvPr id="59" name="Oval 58"/>
          <p:cNvSpPr/>
          <p:nvPr/>
        </p:nvSpPr>
        <p:spPr>
          <a:xfrm>
            <a:off x="4731807" y="3507603"/>
            <a:ext cx="223091" cy="223091"/>
          </a:xfrm>
          <a:prstGeom prst="ellipse">
            <a:avLst/>
          </a:prstGeom>
          <a:solidFill>
            <a:schemeClr val="accent2"/>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200" b="1" smtClean="0">
                <a:solidFill>
                  <a:schemeClr val="tx1"/>
                </a:solidFill>
                <a:latin typeface="+mj-lt"/>
              </a:rPr>
              <a:t>5</a:t>
            </a:r>
            <a:endParaRPr lang="zh-CN" altLang="en-US" sz="1200" b="1">
              <a:solidFill>
                <a:schemeClr val="tx1"/>
              </a:solidFill>
              <a:latin typeface="+mj-lt"/>
            </a:endParaRPr>
          </a:p>
        </p:txBody>
      </p:sp>
      <p:sp>
        <p:nvSpPr>
          <p:cNvPr id="60" name="Oval 59"/>
          <p:cNvSpPr/>
          <p:nvPr/>
        </p:nvSpPr>
        <p:spPr>
          <a:xfrm>
            <a:off x="5682612" y="3917528"/>
            <a:ext cx="223091" cy="223091"/>
          </a:xfrm>
          <a:prstGeom prst="ellipse">
            <a:avLst/>
          </a:prstGeom>
          <a:solidFill>
            <a:schemeClr val="accent2"/>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200" b="1" smtClean="0">
                <a:solidFill>
                  <a:schemeClr val="tx1"/>
                </a:solidFill>
                <a:latin typeface="+mj-lt"/>
              </a:rPr>
              <a:t>6</a:t>
            </a:r>
            <a:endParaRPr lang="zh-CN" altLang="en-US" sz="1200" b="1">
              <a:solidFill>
                <a:schemeClr val="tx1"/>
              </a:solidFill>
              <a:latin typeface="+mj-lt"/>
            </a:endParaRPr>
          </a:p>
        </p:txBody>
      </p:sp>
      <p:sp>
        <p:nvSpPr>
          <p:cNvPr id="61" name="Right Arrow 60"/>
          <p:cNvSpPr/>
          <p:nvPr/>
        </p:nvSpPr>
        <p:spPr>
          <a:xfrm rot="5400000" flipV="1">
            <a:off x="2495667" y="4421741"/>
            <a:ext cx="633893" cy="276225"/>
          </a:xfrm>
          <a:prstGeom prst="rightArrow">
            <a:avLst/>
          </a:prstGeom>
          <a:solidFill>
            <a:srgbClr val="C00000"/>
          </a:solidFill>
          <a:ln w="9525">
            <a:noFill/>
          </a:ln>
        </p:spPr>
        <p:style>
          <a:lnRef idx="2">
            <a:schemeClr val="accent1">
              <a:shade val="50000"/>
            </a:schemeClr>
          </a:lnRef>
          <a:fillRef idx="1">
            <a:schemeClr val="accent1"/>
          </a:fillRef>
          <a:effectRef idx="0">
            <a:schemeClr val="accent1"/>
          </a:effectRef>
          <a:fontRef idx="minor">
            <a:schemeClr val="lt1"/>
          </a:fontRef>
        </p:style>
        <p:txBody>
          <a:bodyPr vert="eaVert"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zh-CN" altLang="en-US" sz="1200" b="1" smtClean="0">
                <a:solidFill>
                  <a:schemeClr val="tx2"/>
                </a:solidFill>
                <a:latin typeface="华文楷体" pitchFamily="2" charset="-122"/>
                <a:ea typeface="华文楷体" pitchFamily="2" charset="-122"/>
              </a:rPr>
              <a:t>新加入</a:t>
            </a:r>
            <a:endParaRPr lang="zh-CN" altLang="en-US" sz="1200" b="1">
              <a:solidFill>
                <a:schemeClr val="tx2"/>
              </a:solidFill>
              <a:latin typeface="华文楷体" pitchFamily="2" charset="-122"/>
              <a:ea typeface="华文楷体" pitchFamily="2" charset="-122"/>
            </a:endParaRPr>
          </a:p>
        </p:txBody>
      </p:sp>
      <p:sp>
        <p:nvSpPr>
          <p:cNvPr id="62" name="Rectangle 61"/>
          <p:cNvSpPr/>
          <p:nvPr/>
        </p:nvSpPr>
        <p:spPr>
          <a:xfrm>
            <a:off x="2812613" y="4905861"/>
            <a:ext cx="2794235" cy="314325"/>
          </a:xfrm>
          <a:prstGeom prst="rect">
            <a:avLst/>
          </a:prstGeom>
          <a:solidFill>
            <a:srgbClr val="0070C0"/>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zh-CN" altLang="en-US" sz="1200" b="1">
                <a:solidFill>
                  <a:schemeClr val="tx2"/>
                </a:solidFill>
                <a:latin typeface="华文楷体" pitchFamily="2" charset="-122"/>
                <a:ea typeface="华文楷体" pitchFamily="2" charset="-122"/>
              </a:rPr>
              <a:t>三年周期，每年部分兑现</a:t>
            </a:r>
            <a:endParaRPr lang="en-US" altLang="zh-CN" sz="1200" b="1">
              <a:solidFill>
                <a:schemeClr val="tx2"/>
              </a:solidFill>
              <a:latin typeface="华文楷体" pitchFamily="2" charset="-122"/>
              <a:ea typeface="华文楷体" pitchFamily="2" charset="-122"/>
            </a:endParaRPr>
          </a:p>
          <a:p>
            <a:pPr algn="ctr"/>
            <a:r>
              <a:rPr lang="zh-CN" altLang="en-US" sz="1200" b="1">
                <a:solidFill>
                  <a:schemeClr val="tx2"/>
                </a:solidFill>
                <a:latin typeface="华文楷体" pitchFamily="2" charset="-122"/>
                <a:ea typeface="华文楷体" pitchFamily="2" charset="-122"/>
              </a:rPr>
              <a:t>结算后次年全部兑现</a:t>
            </a:r>
          </a:p>
        </p:txBody>
      </p:sp>
      <p:sp>
        <p:nvSpPr>
          <p:cNvPr id="63" name="Rectangle 62"/>
          <p:cNvSpPr/>
          <p:nvPr/>
        </p:nvSpPr>
        <p:spPr>
          <a:xfrm>
            <a:off x="3730518" y="5327342"/>
            <a:ext cx="2794235" cy="314325"/>
          </a:xfrm>
          <a:prstGeom prst="rect">
            <a:avLst/>
          </a:prstGeom>
          <a:solidFill>
            <a:srgbClr val="0070C0"/>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200" b="1">
                <a:solidFill>
                  <a:schemeClr val="tx2"/>
                </a:solidFill>
                <a:latin typeface="华文楷体" pitchFamily="2" charset="-122"/>
                <a:ea typeface="华文楷体" pitchFamily="2" charset="-122"/>
              </a:rPr>
              <a:t>……</a:t>
            </a:r>
            <a:endParaRPr lang="zh-CN" altLang="en-US" sz="1200" b="1">
              <a:solidFill>
                <a:schemeClr val="tx2"/>
              </a:solidFill>
              <a:latin typeface="华文楷体" pitchFamily="2" charset="-122"/>
              <a:ea typeface="华文楷体" pitchFamily="2" charset="-122"/>
            </a:endParaRPr>
          </a:p>
        </p:txBody>
      </p:sp>
      <p:sp>
        <p:nvSpPr>
          <p:cNvPr id="64" name="Rectangle 63"/>
          <p:cNvSpPr/>
          <p:nvPr/>
        </p:nvSpPr>
        <p:spPr>
          <a:xfrm>
            <a:off x="5644948" y="4905861"/>
            <a:ext cx="2094119" cy="314325"/>
          </a:xfrm>
          <a:prstGeom prst="rect">
            <a:avLst/>
          </a:prstGeom>
          <a:gradFill flip="none" rotWithShape="1">
            <a:gsLst>
              <a:gs pos="0">
                <a:schemeClr val="tx2"/>
              </a:gs>
              <a:gs pos="58000">
                <a:srgbClr val="0070C0"/>
              </a:gs>
            </a:gsLst>
            <a:lin ang="10800000" scaled="1"/>
          </a:gra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200" b="1" smtClean="0">
                <a:solidFill>
                  <a:schemeClr val="tx2"/>
                </a:solidFill>
                <a:latin typeface="华文楷体" pitchFamily="2" charset="-122"/>
                <a:ea typeface="华文楷体" pitchFamily="2" charset="-122"/>
              </a:rPr>
              <a:t>……</a:t>
            </a:r>
            <a:endParaRPr lang="zh-CN" altLang="en-US" sz="1200" b="1">
              <a:solidFill>
                <a:schemeClr val="tx2"/>
              </a:solidFill>
              <a:latin typeface="华文楷体" pitchFamily="2" charset="-122"/>
              <a:ea typeface="华文楷体" pitchFamily="2" charset="-122"/>
            </a:endParaRPr>
          </a:p>
        </p:txBody>
      </p:sp>
      <p:sp>
        <p:nvSpPr>
          <p:cNvPr id="65" name="Rectangle 64"/>
          <p:cNvSpPr/>
          <p:nvPr/>
        </p:nvSpPr>
        <p:spPr>
          <a:xfrm>
            <a:off x="4685975" y="5748823"/>
            <a:ext cx="2794235" cy="314325"/>
          </a:xfrm>
          <a:prstGeom prst="rect">
            <a:avLst/>
          </a:prstGeom>
          <a:solidFill>
            <a:srgbClr val="0070C0"/>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200" b="1">
                <a:solidFill>
                  <a:schemeClr val="tx2"/>
                </a:solidFill>
                <a:latin typeface="华文楷体" pitchFamily="2" charset="-122"/>
                <a:ea typeface="华文楷体" pitchFamily="2" charset="-122"/>
              </a:rPr>
              <a:t>……</a:t>
            </a:r>
            <a:endParaRPr lang="zh-CN" altLang="en-US" sz="1200" b="1">
              <a:solidFill>
                <a:schemeClr val="tx2"/>
              </a:solidFill>
              <a:latin typeface="华文楷体" pitchFamily="2" charset="-122"/>
              <a:ea typeface="华文楷体" pitchFamily="2" charset="-122"/>
            </a:endParaRPr>
          </a:p>
        </p:txBody>
      </p:sp>
      <p:sp>
        <p:nvSpPr>
          <p:cNvPr id="66" name="Oval 65"/>
          <p:cNvSpPr/>
          <p:nvPr/>
        </p:nvSpPr>
        <p:spPr>
          <a:xfrm>
            <a:off x="2865534" y="4951477"/>
            <a:ext cx="223091" cy="223091"/>
          </a:xfrm>
          <a:prstGeom prst="ellipse">
            <a:avLst/>
          </a:prstGeom>
          <a:solidFill>
            <a:schemeClr val="accent2"/>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200" b="1" smtClean="0">
                <a:solidFill>
                  <a:schemeClr val="tx1"/>
                </a:solidFill>
                <a:latin typeface="+mj-lt"/>
              </a:rPr>
              <a:t>3</a:t>
            </a:r>
            <a:endParaRPr lang="zh-CN" altLang="en-US" sz="1200" b="1">
              <a:solidFill>
                <a:schemeClr val="tx1"/>
              </a:solidFill>
              <a:latin typeface="+mj-lt"/>
            </a:endParaRPr>
          </a:p>
        </p:txBody>
      </p:sp>
      <p:sp>
        <p:nvSpPr>
          <p:cNvPr id="67" name="Oval 66"/>
          <p:cNvSpPr/>
          <p:nvPr/>
        </p:nvSpPr>
        <p:spPr>
          <a:xfrm>
            <a:off x="3803704" y="5366804"/>
            <a:ext cx="223091" cy="223091"/>
          </a:xfrm>
          <a:prstGeom prst="ellipse">
            <a:avLst/>
          </a:prstGeom>
          <a:solidFill>
            <a:schemeClr val="accent2"/>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200" b="1" smtClean="0">
                <a:solidFill>
                  <a:schemeClr val="tx1"/>
                </a:solidFill>
                <a:latin typeface="+mj-lt"/>
              </a:rPr>
              <a:t>4</a:t>
            </a:r>
            <a:endParaRPr lang="zh-CN" altLang="en-US" sz="1200" b="1">
              <a:solidFill>
                <a:schemeClr val="tx1"/>
              </a:solidFill>
              <a:latin typeface="+mj-lt"/>
            </a:endParaRPr>
          </a:p>
        </p:txBody>
      </p:sp>
      <p:sp>
        <p:nvSpPr>
          <p:cNvPr id="68" name="Oval 67"/>
          <p:cNvSpPr/>
          <p:nvPr/>
        </p:nvSpPr>
        <p:spPr>
          <a:xfrm>
            <a:off x="4747781" y="5795822"/>
            <a:ext cx="223091" cy="223091"/>
          </a:xfrm>
          <a:prstGeom prst="ellipse">
            <a:avLst/>
          </a:prstGeom>
          <a:solidFill>
            <a:schemeClr val="accent2"/>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200" b="1" smtClean="0">
                <a:solidFill>
                  <a:schemeClr val="tx1"/>
                </a:solidFill>
                <a:latin typeface="+mj-lt"/>
              </a:rPr>
              <a:t>5</a:t>
            </a:r>
            <a:endParaRPr lang="zh-CN" altLang="en-US" sz="1200" b="1">
              <a:solidFill>
                <a:schemeClr val="tx1"/>
              </a:solidFill>
              <a:latin typeface="+mj-lt"/>
            </a:endParaRPr>
          </a:p>
        </p:txBody>
      </p:sp>
      <p:sp>
        <p:nvSpPr>
          <p:cNvPr id="69" name="Oval 68"/>
          <p:cNvSpPr/>
          <p:nvPr/>
        </p:nvSpPr>
        <p:spPr>
          <a:xfrm>
            <a:off x="5692593" y="4945931"/>
            <a:ext cx="223091" cy="223091"/>
          </a:xfrm>
          <a:prstGeom prst="ellipse">
            <a:avLst/>
          </a:prstGeom>
          <a:solidFill>
            <a:schemeClr val="accent2"/>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200" b="1" smtClean="0">
                <a:solidFill>
                  <a:schemeClr val="tx1"/>
                </a:solidFill>
                <a:latin typeface="+mj-lt"/>
              </a:rPr>
              <a:t>6</a:t>
            </a:r>
            <a:endParaRPr lang="zh-CN" altLang="en-US" sz="1200" b="1">
              <a:solidFill>
                <a:schemeClr val="tx1"/>
              </a:solidFill>
              <a:latin typeface="+mj-lt"/>
            </a:endParaRPr>
          </a:p>
        </p:txBody>
      </p:sp>
      <p:sp>
        <p:nvSpPr>
          <p:cNvPr id="70" name="Rectangle 69"/>
          <p:cNvSpPr/>
          <p:nvPr/>
        </p:nvSpPr>
        <p:spPr>
          <a:xfrm>
            <a:off x="3786313" y="3042038"/>
            <a:ext cx="2129372" cy="314325"/>
          </a:xfrm>
          <a:prstGeom prst="rect">
            <a:avLst/>
          </a:prstGeom>
          <a:gradFill flip="none" rotWithShape="1">
            <a:gsLst>
              <a:gs pos="0">
                <a:schemeClr val="tx2"/>
              </a:gs>
              <a:gs pos="58000">
                <a:srgbClr val="0070C0"/>
              </a:gs>
            </a:gsLst>
            <a:lin ang="10800000" scaled="1"/>
          </a:gra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200" b="1" smtClean="0">
                <a:solidFill>
                  <a:schemeClr val="tx2"/>
                </a:solidFill>
                <a:latin typeface="华文楷体" pitchFamily="2" charset="-122"/>
                <a:ea typeface="华文楷体" pitchFamily="2" charset="-122"/>
              </a:rPr>
              <a:t>……</a:t>
            </a:r>
            <a:endParaRPr lang="zh-CN" altLang="en-US" sz="1200" b="1">
              <a:solidFill>
                <a:schemeClr val="tx2"/>
              </a:solidFill>
              <a:latin typeface="华文楷体" pitchFamily="2" charset="-122"/>
              <a:ea typeface="华文楷体" pitchFamily="2" charset="-122"/>
            </a:endParaRPr>
          </a:p>
        </p:txBody>
      </p:sp>
      <p:sp>
        <p:nvSpPr>
          <p:cNvPr id="58" name="Oval 57"/>
          <p:cNvSpPr/>
          <p:nvPr/>
        </p:nvSpPr>
        <p:spPr>
          <a:xfrm>
            <a:off x="3863708" y="3091522"/>
            <a:ext cx="223091" cy="223091"/>
          </a:xfrm>
          <a:prstGeom prst="ellipse">
            <a:avLst/>
          </a:prstGeom>
          <a:solidFill>
            <a:schemeClr val="accent2"/>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200" b="1" smtClean="0">
                <a:solidFill>
                  <a:schemeClr val="tx1"/>
                </a:solidFill>
                <a:latin typeface="+mj-lt"/>
              </a:rPr>
              <a:t>4</a:t>
            </a:r>
            <a:endParaRPr lang="zh-CN" altLang="en-US" sz="1200" b="1">
              <a:solidFill>
                <a:schemeClr val="tx1"/>
              </a:solidFill>
              <a:latin typeface="+mj-lt"/>
            </a:endParaRPr>
          </a:p>
        </p:txBody>
      </p:sp>
      <p:sp>
        <p:nvSpPr>
          <p:cNvPr id="54" name="Rectangle 53"/>
          <p:cNvSpPr/>
          <p:nvPr/>
        </p:nvSpPr>
        <p:spPr>
          <a:xfrm>
            <a:off x="-1" y="3701"/>
            <a:ext cx="1817915" cy="282738"/>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en-US" altLang="zh-CN" sz="1200" b="1" smtClean="0">
                <a:solidFill>
                  <a:schemeClr val="tx2"/>
                </a:solidFill>
                <a:latin typeface="+mj-lt"/>
                <a:ea typeface="华文楷体" pitchFamily="2" charset="-122"/>
              </a:rPr>
              <a:t>4. </a:t>
            </a:r>
            <a:r>
              <a:rPr lang="zh-CN" altLang="en-US" sz="1200" b="1" smtClean="0">
                <a:solidFill>
                  <a:schemeClr val="tx2"/>
                </a:solidFill>
                <a:latin typeface="+mj-lt"/>
                <a:ea typeface="华文楷体" pitchFamily="2" charset="-122"/>
              </a:rPr>
              <a:t>周期频率</a:t>
            </a:r>
            <a:endParaRPr lang="en-US" altLang="zh-CN" sz="1200" b="1" smtClean="0">
              <a:solidFill>
                <a:schemeClr val="tx2"/>
              </a:solidFill>
              <a:latin typeface="+mj-lt"/>
              <a:ea typeface="华文楷体" pitchFamily="2" charset="-122"/>
            </a:endParaRPr>
          </a:p>
        </p:txBody>
      </p:sp>
    </p:spTree>
    <p:extLst>
      <p:ext uri="{BB962C8B-B14F-4D97-AF65-F5344CB8AC3E}">
        <p14:creationId xmlns:p14="http://schemas.microsoft.com/office/powerpoint/2010/main" val="2848790299"/>
      </p:ext>
    </p:ext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vert="horz" lIns="0" tIns="0" rIns="0" bIns="0" rtlCol="0" anchor="ctr" anchorCtr="0">
            <a:noAutofit/>
          </a:bodyPr>
          <a:lstStyle/>
          <a:p>
            <a:r>
              <a:rPr lang="zh-CN" altLang="en-US" smtClean="0"/>
              <a:t>三年激励周期内预支付</a:t>
            </a:r>
            <a:r>
              <a:rPr lang="en-US" altLang="zh-CN" smtClean="0"/>
              <a:t>50%</a:t>
            </a:r>
            <a:r>
              <a:rPr lang="zh-CN" altLang="en-US" smtClean="0"/>
              <a:t>当年计提额度，计划结束后统一进行整体结算兑现</a:t>
            </a:r>
            <a:endParaRPr lang="en-US"/>
          </a:p>
        </p:txBody>
      </p:sp>
      <p:sp>
        <p:nvSpPr>
          <p:cNvPr id="71" name="矩形 70"/>
          <p:cNvSpPr/>
          <p:nvPr/>
        </p:nvSpPr>
        <p:spPr>
          <a:xfrm>
            <a:off x="473904" y="1192632"/>
            <a:ext cx="8212896" cy="806677"/>
          </a:xfrm>
          <a:prstGeom prst="rect">
            <a:avLst/>
          </a:prstGeom>
          <a:solidFill>
            <a:schemeClr val="bg1">
              <a:lumMod val="20000"/>
              <a:lumOff val="80000"/>
            </a:schemeClr>
          </a:solidFill>
        </p:spPr>
        <p:txBody>
          <a:bodyPr wrap="square" anchor="ctr">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indent="-285750" fontAlgn="ctr">
              <a:spcBef>
                <a:spcPts val="600"/>
              </a:spcBef>
              <a:buSzPct val="75000"/>
              <a:buFontTx/>
              <a:buChar char="►"/>
              <a:defRPr/>
            </a:pPr>
            <a:r>
              <a:rPr lang="zh-CN" altLang="en-US" sz="1400" b="1" smtClean="0">
                <a:solidFill>
                  <a:srgbClr val="000000"/>
                </a:solidFill>
                <a:ea typeface="华文楷体" pitchFamily="2" charset="-122"/>
              </a:rPr>
              <a:t>业绩单元计提：</a:t>
            </a:r>
            <a:r>
              <a:rPr lang="zh-CN" altLang="en-US" sz="1400" smtClean="0">
                <a:solidFill>
                  <a:srgbClr val="000000"/>
                </a:solidFill>
                <a:ea typeface="华文楷体" pitchFamily="2" charset="-122"/>
              </a:rPr>
              <a:t>分三年进行业绩单元计提</a:t>
            </a:r>
            <a:endParaRPr lang="en-US" altLang="zh-CN" sz="1400" smtClean="0">
              <a:solidFill>
                <a:srgbClr val="000000"/>
              </a:solidFill>
              <a:ea typeface="华文楷体" pitchFamily="2" charset="-122"/>
            </a:endParaRPr>
          </a:p>
          <a:p>
            <a:pPr marL="285750" indent="-285750" fontAlgn="ctr">
              <a:spcBef>
                <a:spcPts val="600"/>
              </a:spcBef>
              <a:buSzPct val="75000"/>
              <a:buFontTx/>
              <a:buChar char="►"/>
              <a:defRPr/>
            </a:pPr>
            <a:r>
              <a:rPr lang="zh-CN" altLang="en-US" sz="1400" b="1" smtClean="0">
                <a:solidFill>
                  <a:srgbClr val="000000"/>
                </a:solidFill>
                <a:ea typeface="华文楷体" pitchFamily="2" charset="-122"/>
              </a:rPr>
              <a:t>业绩单元支付</a:t>
            </a:r>
            <a:r>
              <a:rPr lang="zh-CN" altLang="en-US" sz="1400" smtClean="0">
                <a:solidFill>
                  <a:srgbClr val="000000"/>
                </a:solidFill>
                <a:ea typeface="华文楷体" pitchFamily="2" charset="-122"/>
              </a:rPr>
              <a:t>：每年进行预支付，预支付当年计提额度的</a:t>
            </a:r>
            <a:r>
              <a:rPr lang="en-US" altLang="zh-CN" sz="1400" smtClean="0">
                <a:solidFill>
                  <a:srgbClr val="000000"/>
                </a:solidFill>
                <a:ea typeface="华文楷体" pitchFamily="2" charset="-122"/>
              </a:rPr>
              <a:t>50%</a:t>
            </a:r>
            <a:r>
              <a:rPr lang="zh-CN" altLang="en-US" sz="1400" smtClean="0">
                <a:solidFill>
                  <a:srgbClr val="000000"/>
                </a:solidFill>
                <a:ea typeface="华文楷体" pitchFamily="2" charset="-122"/>
              </a:rPr>
              <a:t>；计划结束后支付业绩单元池扣除预支的部分</a:t>
            </a:r>
            <a:endParaRPr lang="en-US" altLang="zh-CN" sz="1400">
              <a:solidFill>
                <a:srgbClr val="000000"/>
              </a:solidFill>
              <a:ea typeface="华文楷体" pitchFamily="2" charset="-122"/>
            </a:endParaRPr>
          </a:p>
        </p:txBody>
      </p:sp>
      <p:sp>
        <p:nvSpPr>
          <p:cNvPr id="4" name="Rectangle 26"/>
          <p:cNvSpPr>
            <a:spLocks noChangeArrowheads="1"/>
          </p:cNvSpPr>
          <p:nvPr/>
        </p:nvSpPr>
        <p:spPr bwMode="auto">
          <a:xfrm>
            <a:off x="1129023" y="2895075"/>
            <a:ext cx="1060684" cy="228314"/>
          </a:xfrm>
          <a:prstGeom prst="rect">
            <a:avLst/>
          </a:prstGeom>
          <a:noFill/>
          <a:ln>
            <a:noFill/>
          </a:ln>
          <a:effectLst/>
          <a:extLst>
            <a:ext uri="{909E8E84-426E-40DD-AFC4-6F175D3DCCD1}">
              <a14:hiddenFill xmlns:a14="http://schemas.microsoft.com/office/drawing/2010/main">
                <a:solidFill>
                  <a:srgbClr val="3366FF"/>
                </a:solidFill>
              </a14:hiddenFill>
            </a:ext>
            <a:ext uri="{91240B29-F687-4F45-9708-019B960494DF}">
              <a14:hiddenLine xmlns:a14="http://schemas.microsoft.com/office/drawing/2010/main" w="9525" algn="ctr">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r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kumimoji="1" lang="zh-CN" altLang="en-US" sz="1200" b="1" u="sng" kern="0" smtClean="0">
                <a:solidFill>
                  <a:sysClr val="windowText" lastClr="000000"/>
                </a:solidFill>
                <a:ea typeface="华文楷体" pitchFamily="2" charset="-122"/>
                <a:cs typeface="楷体_GB2312"/>
              </a:rPr>
              <a:t>第一次计提</a:t>
            </a:r>
            <a:endParaRPr kumimoji="1" lang="zh-CN" altLang="en-US" sz="1200" b="1" u="sng" kern="0">
              <a:solidFill>
                <a:sysClr val="windowText" lastClr="000000"/>
              </a:solidFill>
              <a:ea typeface="华文楷体" pitchFamily="2" charset="-122"/>
              <a:cs typeface="楷体_GB2312"/>
            </a:endParaRPr>
          </a:p>
        </p:txBody>
      </p:sp>
      <p:grpSp>
        <p:nvGrpSpPr>
          <p:cNvPr id="106" name="Group 105"/>
          <p:cNvGrpSpPr/>
          <p:nvPr/>
        </p:nvGrpSpPr>
        <p:grpSpPr>
          <a:xfrm>
            <a:off x="519424" y="2403563"/>
            <a:ext cx="5220000" cy="498222"/>
            <a:chOff x="862324" y="2403563"/>
            <a:chExt cx="5359438" cy="498222"/>
          </a:xfrm>
        </p:grpSpPr>
        <p:sp>
          <p:nvSpPr>
            <p:cNvPr id="5" name="Line 59"/>
            <p:cNvSpPr>
              <a:spLocks noChangeShapeType="1"/>
            </p:cNvSpPr>
            <p:nvPr/>
          </p:nvSpPr>
          <p:spPr bwMode="auto">
            <a:xfrm flipV="1">
              <a:off x="862324" y="2769564"/>
              <a:ext cx="5220000" cy="0"/>
            </a:xfrm>
            <a:prstGeom prst="line">
              <a:avLst/>
            </a:prstGeom>
            <a:noFill/>
            <a:ln w="22225">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6" name="Line 64"/>
            <p:cNvSpPr>
              <a:spLocks noChangeShapeType="1"/>
            </p:cNvSpPr>
            <p:nvPr/>
          </p:nvSpPr>
          <p:spPr bwMode="auto">
            <a:xfrm flipH="1">
              <a:off x="4584875" y="2612807"/>
              <a:ext cx="0" cy="288976"/>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7" name="Line 67"/>
            <p:cNvSpPr>
              <a:spLocks noChangeShapeType="1"/>
            </p:cNvSpPr>
            <p:nvPr/>
          </p:nvSpPr>
          <p:spPr bwMode="auto">
            <a:xfrm flipH="1">
              <a:off x="5637368" y="2637344"/>
              <a:ext cx="0" cy="264441"/>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0" name="Text Box 81"/>
            <p:cNvSpPr txBox="1">
              <a:spLocks noChangeArrowheads="1"/>
            </p:cNvSpPr>
            <p:nvPr/>
          </p:nvSpPr>
          <p:spPr bwMode="auto">
            <a:xfrm>
              <a:off x="4123439" y="2428341"/>
              <a:ext cx="1077512" cy="196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en-US"/>
              </a:defPPr>
              <a:lvl1pPr marL="0" algn="l" defTabSz="914400" rtl="0" eaLnBrk="0" latinLnBrk="0" hangingPunct="0">
                <a:defRPr sz="1600" kern="1200">
                  <a:solidFill>
                    <a:schemeClr val="tx1"/>
                  </a:solidFill>
                  <a:latin typeface="Arial" pitchFamily="34" charset="0"/>
                  <a:ea typeface="黑体" pitchFamily="49" charset="-122"/>
                  <a:cs typeface="+mn-cs"/>
                </a:defRPr>
              </a:lvl1pPr>
              <a:lvl2pPr marL="742950" indent="-285750" algn="l" defTabSz="914400" rtl="0" eaLnBrk="0" latinLnBrk="0" hangingPunct="0">
                <a:defRPr sz="1600" kern="1200">
                  <a:solidFill>
                    <a:schemeClr val="tx1"/>
                  </a:solidFill>
                  <a:latin typeface="Arial" pitchFamily="34" charset="0"/>
                  <a:ea typeface="黑体" pitchFamily="49" charset="-122"/>
                  <a:cs typeface="+mn-cs"/>
                </a:defRPr>
              </a:lvl2pPr>
              <a:lvl3pPr marL="1143000" indent="-228600" algn="l" defTabSz="914400" rtl="0" eaLnBrk="0" latinLnBrk="0" hangingPunct="0">
                <a:defRPr sz="1600" kern="1200">
                  <a:solidFill>
                    <a:schemeClr val="tx1"/>
                  </a:solidFill>
                  <a:latin typeface="Arial" pitchFamily="34" charset="0"/>
                  <a:ea typeface="黑体" pitchFamily="49" charset="-122"/>
                  <a:cs typeface="+mn-cs"/>
                </a:defRPr>
              </a:lvl3pPr>
              <a:lvl4pPr marL="1600200" indent="-228600" algn="l" defTabSz="914400" rtl="0" eaLnBrk="0" latinLnBrk="0" hangingPunct="0">
                <a:defRPr sz="1600" kern="1200">
                  <a:solidFill>
                    <a:schemeClr val="tx1"/>
                  </a:solidFill>
                  <a:latin typeface="Arial" pitchFamily="34" charset="0"/>
                  <a:ea typeface="黑体" pitchFamily="49" charset="-122"/>
                  <a:cs typeface="+mn-cs"/>
                </a:defRPr>
              </a:lvl4pPr>
              <a:lvl5pPr marL="2057400" indent="-228600" algn="l" defTabSz="914400" rtl="0" eaLnBrk="0" latinLnBrk="0" hangingPunct="0">
                <a:defRPr sz="1600" kern="1200">
                  <a:solidFill>
                    <a:schemeClr val="tx1"/>
                  </a:solidFill>
                  <a:latin typeface="Arial" pitchFamily="34" charset="0"/>
                  <a:ea typeface="黑体" pitchFamily="49" charset="-122"/>
                  <a:cs typeface="+mn-cs"/>
                </a:defRPr>
              </a:lvl5pPr>
              <a:lvl6pPr marL="25146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6pPr>
              <a:lvl7pPr marL="29718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7pPr>
              <a:lvl8pPr marL="34290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8pPr>
              <a:lvl9pPr marL="38862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9pPr>
            </a:lstStyle>
            <a:p>
              <a:pPr marL="0" marR="0" lvl="0" indent="0" algn="ctr" defTabSz="914400" eaLnBrk="0" fontAlgn="auto" latinLnBrk="0" hangingPunct="0">
                <a:lnSpc>
                  <a:spcPct val="100000"/>
                </a:lnSpc>
                <a:spcBef>
                  <a:spcPct val="50000"/>
                </a:spcBef>
                <a:spcAft>
                  <a:spcPct val="0"/>
                </a:spcAft>
                <a:buClrTx/>
                <a:buSzTx/>
                <a:buFontTx/>
                <a:buNone/>
                <a:defRPr/>
              </a:pPr>
              <a:r>
                <a:rPr kumimoji="1" lang="en-US" altLang="zh-CN" sz="1200" b="0" i="0" u="none" strike="noStrike" kern="0" cap="none" spc="0" normalizeH="0" baseline="0" noProof="0" smtClean="0">
                  <a:ln>
                    <a:noFill/>
                  </a:ln>
                  <a:solidFill>
                    <a:srgbClr val="000000"/>
                  </a:solidFill>
                  <a:effectLst/>
                  <a:uLnTx/>
                  <a:uFillTx/>
                  <a:latin typeface="Arial"/>
                  <a:ea typeface="华文楷体" pitchFamily="2" charset="-122"/>
                </a:rPr>
                <a:t>2019</a:t>
              </a:r>
              <a:r>
                <a:rPr kumimoji="1" lang="zh-CN" altLang="en-US" sz="1200" b="0" i="0" u="none" strike="noStrike" kern="0" cap="none" spc="0" normalizeH="0" baseline="0" noProof="0" smtClean="0">
                  <a:ln>
                    <a:noFill/>
                  </a:ln>
                  <a:solidFill>
                    <a:srgbClr val="000000"/>
                  </a:solidFill>
                  <a:effectLst/>
                  <a:uLnTx/>
                  <a:uFillTx/>
                  <a:latin typeface="Arial"/>
                  <a:ea typeface="华文楷体" pitchFamily="2" charset="-122"/>
                </a:rPr>
                <a:t>年</a:t>
              </a:r>
              <a:endParaRPr kumimoji="1" lang="zh-CN" altLang="en-US" sz="1200" b="0" i="0" u="none" strike="noStrike" kern="0" cap="none" spc="0" normalizeH="0" baseline="0" noProof="0">
                <a:ln>
                  <a:noFill/>
                </a:ln>
                <a:solidFill>
                  <a:srgbClr val="000000"/>
                </a:solidFill>
                <a:effectLst/>
                <a:uLnTx/>
                <a:uFillTx/>
                <a:latin typeface="Arial"/>
                <a:ea typeface="华文楷体" pitchFamily="2" charset="-122"/>
              </a:endParaRPr>
            </a:p>
          </p:txBody>
        </p:sp>
        <p:sp>
          <p:nvSpPr>
            <p:cNvPr id="11" name="Line 64"/>
            <p:cNvSpPr>
              <a:spLocks noChangeShapeType="1"/>
            </p:cNvSpPr>
            <p:nvPr/>
          </p:nvSpPr>
          <p:spPr bwMode="auto">
            <a:xfrm flipH="1">
              <a:off x="3532382" y="2637348"/>
              <a:ext cx="0" cy="264437"/>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2" name="Line 64"/>
            <p:cNvSpPr>
              <a:spLocks noChangeShapeType="1"/>
            </p:cNvSpPr>
            <p:nvPr/>
          </p:nvSpPr>
          <p:spPr bwMode="auto">
            <a:xfrm flipH="1">
              <a:off x="2479890" y="2637348"/>
              <a:ext cx="0" cy="264437"/>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3" name="Line 64"/>
            <p:cNvSpPr>
              <a:spLocks noChangeShapeType="1"/>
            </p:cNvSpPr>
            <p:nvPr/>
          </p:nvSpPr>
          <p:spPr bwMode="auto">
            <a:xfrm flipH="1">
              <a:off x="1427397" y="2637348"/>
              <a:ext cx="0" cy="264437"/>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4" name="Text Box 81"/>
            <p:cNvSpPr txBox="1">
              <a:spLocks noChangeArrowheads="1"/>
            </p:cNvSpPr>
            <p:nvPr/>
          </p:nvSpPr>
          <p:spPr bwMode="auto">
            <a:xfrm>
              <a:off x="3086672" y="2428341"/>
              <a:ext cx="1030159" cy="2090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en-US"/>
              </a:defPPr>
              <a:lvl1pPr marL="0" algn="l" defTabSz="914400" rtl="0" eaLnBrk="0" latinLnBrk="0" hangingPunct="0">
                <a:defRPr sz="1600" kern="1200">
                  <a:solidFill>
                    <a:schemeClr val="tx1"/>
                  </a:solidFill>
                  <a:latin typeface="Arial" pitchFamily="34" charset="0"/>
                  <a:ea typeface="黑体" pitchFamily="49" charset="-122"/>
                  <a:cs typeface="+mn-cs"/>
                </a:defRPr>
              </a:lvl1pPr>
              <a:lvl2pPr marL="742950" indent="-285750" algn="l" defTabSz="914400" rtl="0" eaLnBrk="0" latinLnBrk="0" hangingPunct="0">
                <a:defRPr sz="1600" kern="1200">
                  <a:solidFill>
                    <a:schemeClr val="tx1"/>
                  </a:solidFill>
                  <a:latin typeface="Arial" pitchFamily="34" charset="0"/>
                  <a:ea typeface="黑体" pitchFamily="49" charset="-122"/>
                  <a:cs typeface="+mn-cs"/>
                </a:defRPr>
              </a:lvl2pPr>
              <a:lvl3pPr marL="1143000" indent="-228600" algn="l" defTabSz="914400" rtl="0" eaLnBrk="0" latinLnBrk="0" hangingPunct="0">
                <a:defRPr sz="1600" kern="1200">
                  <a:solidFill>
                    <a:schemeClr val="tx1"/>
                  </a:solidFill>
                  <a:latin typeface="Arial" pitchFamily="34" charset="0"/>
                  <a:ea typeface="黑体" pitchFamily="49" charset="-122"/>
                  <a:cs typeface="+mn-cs"/>
                </a:defRPr>
              </a:lvl3pPr>
              <a:lvl4pPr marL="1600200" indent="-228600" algn="l" defTabSz="914400" rtl="0" eaLnBrk="0" latinLnBrk="0" hangingPunct="0">
                <a:defRPr sz="1600" kern="1200">
                  <a:solidFill>
                    <a:schemeClr val="tx1"/>
                  </a:solidFill>
                  <a:latin typeface="Arial" pitchFamily="34" charset="0"/>
                  <a:ea typeface="黑体" pitchFamily="49" charset="-122"/>
                  <a:cs typeface="+mn-cs"/>
                </a:defRPr>
              </a:lvl4pPr>
              <a:lvl5pPr marL="2057400" indent="-228600" algn="l" defTabSz="914400" rtl="0" eaLnBrk="0" latinLnBrk="0" hangingPunct="0">
                <a:defRPr sz="1600" kern="1200">
                  <a:solidFill>
                    <a:schemeClr val="tx1"/>
                  </a:solidFill>
                  <a:latin typeface="Arial" pitchFamily="34" charset="0"/>
                  <a:ea typeface="黑体" pitchFamily="49" charset="-122"/>
                  <a:cs typeface="+mn-cs"/>
                </a:defRPr>
              </a:lvl5pPr>
              <a:lvl6pPr marL="25146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6pPr>
              <a:lvl7pPr marL="29718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7pPr>
              <a:lvl8pPr marL="34290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8pPr>
              <a:lvl9pPr marL="38862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9pPr>
            </a:lstStyle>
            <a:p>
              <a:pPr marL="0" marR="0" lvl="0" indent="0" algn="ctr" defTabSz="914400" eaLnBrk="0" fontAlgn="auto" latinLnBrk="0" hangingPunct="0">
                <a:lnSpc>
                  <a:spcPct val="100000"/>
                </a:lnSpc>
                <a:spcBef>
                  <a:spcPct val="50000"/>
                </a:spcBef>
                <a:spcAft>
                  <a:spcPct val="0"/>
                </a:spcAft>
                <a:buClrTx/>
                <a:buSzTx/>
                <a:buFontTx/>
                <a:buNone/>
                <a:defRPr/>
              </a:pPr>
              <a:r>
                <a:rPr kumimoji="1" lang="en-US" altLang="zh-CN" sz="1200" b="0" i="0" u="none" strike="noStrike" kern="0" cap="none" spc="0" normalizeH="0" baseline="0" noProof="0" smtClean="0">
                  <a:ln>
                    <a:noFill/>
                  </a:ln>
                  <a:solidFill>
                    <a:srgbClr val="000000"/>
                  </a:solidFill>
                  <a:effectLst/>
                  <a:uLnTx/>
                  <a:uFillTx/>
                  <a:latin typeface="Arial"/>
                  <a:ea typeface="华文楷体" pitchFamily="2" charset="-122"/>
                </a:rPr>
                <a:t>2018</a:t>
              </a:r>
              <a:r>
                <a:rPr kumimoji="1" lang="zh-CN" altLang="en-US" sz="1200" b="0" i="0" u="none" strike="noStrike" kern="0" cap="none" spc="0" normalizeH="0" baseline="0" noProof="0" smtClean="0">
                  <a:ln>
                    <a:noFill/>
                  </a:ln>
                  <a:solidFill>
                    <a:srgbClr val="000000"/>
                  </a:solidFill>
                  <a:effectLst/>
                  <a:uLnTx/>
                  <a:uFillTx/>
                  <a:latin typeface="Arial"/>
                  <a:ea typeface="华文楷体" pitchFamily="2" charset="-122"/>
                </a:rPr>
                <a:t>年</a:t>
              </a:r>
              <a:endParaRPr kumimoji="1" lang="zh-CN" altLang="en-US" sz="1200" b="0" i="0" u="none" strike="noStrike" kern="0" cap="none" spc="0" normalizeH="0" baseline="0" noProof="0">
                <a:ln>
                  <a:noFill/>
                </a:ln>
                <a:solidFill>
                  <a:srgbClr val="000000"/>
                </a:solidFill>
                <a:effectLst/>
                <a:uLnTx/>
                <a:uFillTx/>
                <a:latin typeface="Arial"/>
                <a:ea typeface="华文楷体" pitchFamily="2" charset="-122"/>
              </a:endParaRPr>
            </a:p>
          </p:txBody>
        </p:sp>
        <p:sp>
          <p:nvSpPr>
            <p:cNvPr id="15" name="Text Box 81"/>
            <p:cNvSpPr txBox="1">
              <a:spLocks noChangeArrowheads="1"/>
            </p:cNvSpPr>
            <p:nvPr/>
          </p:nvSpPr>
          <p:spPr bwMode="auto">
            <a:xfrm>
              <a:off x="2019983" y="2403563"/>
              <a:ext cx="1044301" cy="245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en-US"/>
              </a:defPPr>
              <a:lvl1pPr marL="0" algn="l" defTabSz="914400" rtl="0" eaLnBrk="0" latinLnBrk="0" hangingPunct="0">
                <a:defRPr sz="1600" kern="1200">
                  <a:solidFill>
                    <a:schemeClr val="tx1"/>
                  </a:solidFill>
                  <a:latin typeface="Arial" pitchFamily="34" charset="0"/>
                  <a:ea typeface="黑体" pitchFamily="49" charset="-122"/>
                  <a:cs typeface="+mn-cs"/>
                </a:defRPr>
              </a:lvl1pPr>
              <a:lvl2pPr marL="742950" indent="-285750" algn="l" defTabSz="914400" rtl="0" eaLnBrk="0" latinLnBrk="0" hangingPunct="0">
                <a:defRPr sz="1600" kern="1200">
                  <a:solidFill>
                    <a:schemeClr val="tx1"/>
                  </a:solidFill>
                  <a:latin typeface="Arial" pitchFamily="34" charset="0"/>
                  <a:ea typeface="黑体" pitchFamily="49" charset="-122"/>
                  <a:cs typeface="+mn-cs"/>
                </a:defRPr>
              </a:lvl2pPr>
              <a:lvl3pPr marL="1143000" indent="-228600" algn="l" defTabSz="914400" rtl="0" eaLnBrk="0" latinLnBrk="0" hangingPunct="0">
                <a:defRPr sz="1600" kern="1200">
                  <a:solidFill>
                    <a:schemeClr val="tx1"/>
                  </a:solidFill>
                  <a:latin typeface="Arial" pitchFamily="34" charset="0"/>
                  <a:ea typeface="黑体" pitchFamily="49" charset="-122"/>
                  <a:cs typeface="+mn-cs"/>
                </a:defRPr>
              </a:lvl3pPr>
              <a:lvl4pPr marL="1600200" indent="-228600" algn="l" defTabSz="914400" rtl="0" eaLnBrk="0" latinLnBrk="0" hangingPunct="0">
                <a:defRPr sz="1600" kern="1200">
                  <a:solidFill>
                    <a:schemeClr val="tx1"/>
                  </a:solidFill>
                  <a:latin typeface="Arial" pitchFamily="34" charset="0"/>
                  <a:ea typeface="黑体" pitchFamily="49" charset="-122"/>
                  <a:cs typeface="+mn-cs"/>
                </a:defRPr>
              </a:lvl4pPr>
              <a:lvl5pPr marL="2057400" indent="-228600" algn="l" defTabSz="914400" rtl="0" eaLnBrk="0" latinLnBrk="0" hangingPunct="0">
                <a:defRPr sz="1600" kern="1200">
                  <a:solidFill>
                    <a:schemeClr val="tx1"/>
                  </a:solidFill>
                  <a:latin typeface="Arial" pitchFamily="34" charset="0"/>
                  <a:ea typeface="黑体" pitchFamily="49" charset="-122"/>
                  <a:cs typeface="+mn-cs"/>
                </a:defRPr>
              </a:lvl5pPr>
              <a:lvl6pPr marL="25146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6pPr>
              <a:lvl7pPr marL="29718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7pPr>
              <a:lvl8pPr marL="34290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8pPr>
              <a:lvl9pPr marL="38862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9pPr>
            </a:lstStyle>
            <a:p>
              <a:pPr marL="0" marR="0" lvl="0" indent="0" algn="ctr" defTabSz="914400" eaLnBrk="0" fontAlgn="auto" latinLnBrk="0" hangingPunct="0">
                <a:lnSpc>
                  <a:spcPct val="100000"/>
                </a:lnSpc>
                <a:spcBef>
                  <a:spcPct val="50000"/>
                </a:spcBef>
                <a:spcAft>
                  <a:spcPct val="0"/>
                </a:spcAft>
                <a:buClrTx/>
                <a:buSzTx/>
                <a:buFontTx/>
                <a:buNone/>
                <a:defRPr/>
              </a:pPr>
              <a:r>
                <a:rPr kumimoji="1" lang="en-US" altLang="zh-CN" sz="1200" b="0" i="0" u="none" strike="noStrike" kern="0" cap="none" spc="0" normalizeH="0" baseline="0" noProof="0" smtClean="0">
                  <a:ln>
                    <a:noFill/>
                  </a:ln>
                  <a:solidFill>
                    <a:srgbClr val="000000"/>
                  </a:solidFill>
                  <a:effectLst/>
                  <a:uLnTx/>
                  <a:uFillTx/>
                  <a:latin typeface="Arial"/>
                  <a:ea typeface="华文楷体" pitchFamily="2" charset="-122"/>
                </a:rPr>
                <a:t>2017</a:t>
              </a:r>
              <a:r>
                <a:rPr kumimoji="1" lang="zh-CN" altLang="en-US" sz="1200" b="0" i="0" u="none" strike="noStrike" kern="0" cap="none" spc="0" normalizeH="0" baseline="0" noProof="0" smtClean="0">
                  <a:ln>
                    <a:noFill/>
                  </a:ln>
                  <a:solidFill>
                    <a:srgbClr val="000000"/>
                  </a:solidFill>
                  <a:effectLst/>
                  <a:uLnTx/>
                  <a:uFillTx/>
                  <a:latin typeface="Arial"/>
                  <a:ea typeface="华文楷体" pitchFamily="2" charset="-122"/>
                </a:rPr>
                <a:t>年</a:t>
              </a:r>
              <a:endParaRPr kumimoji="1" lang="zh-CN" altLang="en-US" sz="1200" b="0" i="0" u="none" strike="noStrike" kern="0" cap="none" spc="0" normalizeH="0" baseline="0" noProof="0">
                <a:ln>
                  <a:noFill/>
                </a:ln>
                <a:solidFill>
                  <a:srgbClr val="000000"/>
                </a:solidFill>
                <a:effectLst/>
                <a:uLnTx/>
                <a:uFillTx/>
                <a:latin typeface="Arial"/>
                <a:ea typeface="华文楷体" pitchFamily="2" charset="-122"/>
              </a:endParaRPr>
            </a:p>
          </p:txBody>
        </p:sp>
        <p:sp>
          <p:nvSpPr>
            <p:cNvPr id="16" name="Text Box 81"/>
            <p:cNvSpPr txBox="1">
              <a:spLocks noChangeArrowheads="1"/>
            </p:cNvSpPr>
            <p:nvPr/>
          </p:nvSpPr>
          <p:spPr bwMode="auto">
            <a:xfrm>
              <a:off x="959299" y="2415447"/>
              <a:ext cx="1012274" cy="22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en-US"/>
              </a:defPPr>
              <a:lvl1pPr marL="0" algn="l" defTabSz="914400" rtl="0" eaLnBrk="0" latinLnBrk="0" hangingPunct="0">
                <a:defRPr sz="1600" kern="1200">
                  <a:solidFill>
                    <a:schemeClr val="tx1"/>
                  </a:solidFill>
                  <a:latin typeface="Arial" pitchFamily="34" charset="0"/>
                  <a:ea typeface="黑体" pitchFamily="49" charset="-122"/>
                  <a:cs typeface="+mn-cs"/>
                </a:defRPr>
              </a:lvl1pPr>
              <a:lvl2pPr marL="742950" indent="-285750" algn="l" defTabSz="914400" rtl="0" eaLnBrk="0" latinLnBrk="0" hangingPunct="0">
                <a:defRPr sz="1600" kern="1200">
                  <a:solidFill>
                    <a:schemeClr val="tx1"/>
                  </a:solidFill>
                  <a:latin typeface="Arial" pitchFamily="34" charset="0"/>
                  <a:ea typeface="黑体" pitchFamily="49" charset="-122"/>
                  <a:cs typeface="+mn-cs"/>
                </a:defRPr>
              </a:lvl2pPr>
              <a:lvl3pPr marL="1143000" indent="-228600" algn="l" defTabSz="914400" rtl="0" eaLnBrk="0" latinLnBrk="0" hangingPunct="0">
                <a:defRPr sz="1600" kern="1200">
                  <a:solidFill>
                    <a:schemeClr val="tx1"/>
                  </a:solidFill>
                  <a:latin typeface="Arial" pitchFamily="34" charset="0"/>
                  <a:ea typeface="黑体" pitchFamily="49" charset="-122"/>
                  <a:cs typeface="+mn-cs"/>
                </a:defRPr>
              </a:lvl3pPr>
              <a:lvl4pPr marL="1600200" indent="-228600" algn="l" defTabSz="914400" rtl="0" eaLnBrk="0" latinLnBrk="0" hangingPunct="0">
                <a:defRPr sz="1600" kern="1200">
                  <a:solidFill>
                    <a:schemeClr val="tx1"/>
                  </a:solidFill>
                  <a:latin typeface="Arial" pitchFamily="34" charset="0"/>
                  <a:ea typeface="黑体" pitchFamily="49" charset="-122"/>
                  <a:cs typeface="+mn-cs"/>
                </a:defRPr>
              </a:lvl4pPr>
              <a:lvl5pPr marL="2057400" indent="-228600" algn="l" defTabSz="914400" rtl="0" eaLnBrk="0" latinLnBrk="0" hangingPunct="0">
                <a:defRPr sz="1600" kern="1200">
                  <a:solidFill>
                    <a:schemeClr val="tx1"/>
                  </a:solidFill>
                  <a:latin typeface="Arial" pitchFamily="34" charset="0"/>
                  <a:ea typeface="黑体" pitchFamily="49" charset="-122"/>
                  <a:cs typeface="+mn-cs"/>
                </a:defRPr>
              </a:lvl5pPr>
              <a:lvl6pPr marL="25146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6pPr>
              <a:lvl7pPr marL="29718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7pPr>
              <a:lvl8pPr marL="34290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8pPr>
              <a:lvl9pPr marL="38862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9pPr>
            </a:lstStyle>
            <a:p>
              <a:pPr marL="0" marR="0" lvl="0" indent="0" defTabSz="914400" eaLnBrk="0" fontAlgn="auto" latinLnBrk="0" hangingPunct="0">
                <a:lnSpc>
                  <a:spcPct val="100000"/>
                </a:lnSpc>
                <a:spcBef>
                  <a:spcPct val="50000"/>
                </a:spcBef>
                <a:spcAft>
                  <a:spcPct val="0"/>
                </a:spcAft>
                <a:buClrTx/>
                <a:buSzTx/>
                <a:buFontTx/>
                <a:buNone/>
                <a:defRPr/>
              </a:pPr>
              <a:r>
                <a:rPr kumimoji="1" lang="en-US" altLang="zh-CN" sz="1200" b="0" i="0" u="none" strike="noStrike" kern="0" cap="none" spc="0" normalizeH="0" baseline="0" noProof="0" smtClean="0">
                  <a:ln>
                    <a:noFill/>
                  </a:ln>
                  <a:solidFill>
                    <a:srgbClr val="000000"/>
                  </a:solidFill>
                  <a:effectLst/>
                  <a:uLnTx/>
                  <a:uFillTx/>
                  <a:latin typeface="Arial"/>
                  <a:ea typeface="华文楷体" pitchFamily="2" charset="-122"/>
                </a:rPr>
                <a:t>2016</a:t>
              </a:r>
              <a:r>
                <a:rPr kumimoji="1" lang="zh-CN" altLang="en-US" sz="1200" b="0" i="0" u="none" strike="noStrike" kern="0" cap="none" spc="0" normalizeH="0" baseline="0" noProof="0" smtClean="0">
                  <a:ln>
                    <a:noFill/>
                  </a:ln>
                  <a:solidFill>
                    <a:srgbClr val="000000"/>
                  </a:solidFill>
                  <a:effectLst/>
                  <a:uLnTx/>
                  <a:uFillTx/>
                  <a:latin typeface="Arial"/>
                  <a:ea typeface="华文楷体" pitchFamily="2" charset="-122"/>
                </a:rPr>
                <a:t>年</a:t>
              </a:r>
              <a:endParaRPr kumimoji="1" lang="zh-CN" altLang="en-US" sz="1200" b="0" i="0" u="none" strike="noStrike" kern="0" cap="none" spc="0" normalizeH="0" baseline="0" noProof="0">
                <a:ln>
                  <a:noFill/>
                </a:ln>
                <a:solidFill>
                  <a:srgbClr val="000000"/>
                </a:solidFill>
                <a:effectLst/>
                <a:uLnTx/>
                <a:uFillTx/>
                <a:latin typeface="Arial"/>
                <a:ea typeface="华文楷体" pitchFamily="2" charset="-122"/>
              </a:endParaRPr>
            </a:p>
          </p:txBody>
        </p:sp>
        <p:sp>
          <p:nvSpPr>
            <p:cNvPr id="17" name="Line 64"/>
            <p:cNvSpPr>
              <a:spLocks noChangeShapeType="1"/>
            </p:cNvSpPr>
            <p:nvPr/>
          </p:nvSpPr>
          <p:spPr bwMode="auto">
            <a:xfrm flipH="1">
              <a:off x="1925455" y="2725305"/>
              <a:ext cx="0" cy="112505"/>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8" name="Line 64"/>
            <p:cNvSpPr>
              <a:spLocks noChangeShapeType="1"/>
            </p:cNvSpPr>
            <p:nvPr/>
          </p:nvSpPr>
          <p:spPr bwMode="auto">
            <a:xfrm flipH="1">
              <a:off x="2980729" y="2737577"/>
              <a:ext cx="0" cy="112505"/>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9" name="Line 64"/>
            <p:cNvSpPr>
              <a:spLocks noChangeShapeType="1"/>
            </p:cNvSpPr>
            <p:nvPr/>
          </p:nvSpPr>
          <p:spPr bwMode="auto">
            <a:xfrm flipH="1">
              <a:off x="4072258" y="2737574"/>
              <a:ext cx="0" cy="112505"/>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20" name="Line 64"/>
            <p:cNvSpPr>
              <a:spLocks noChangeShapeType="1"/>
            </p:cNvSpPr>
            <p:nvPr/>
          </p:nvSpPr>
          <p:spPr bwMode="auto">
            <a:xfrm flipH="1">
              <a:off x="5121809" y="2737569"/>
              <a:ext cx="0" cy="112505"/>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23" name="Text Box 81"/>
            <p:cNvSpPr txBox="1">
              <a:spLocks noChangeArrowheads="1"/>
            </p:cNvSpPr>
            <p:nvPr/>
          </p:nvSpPr>
          <p:spPr bwMode="auto">
            <a:xfrm>
              <a:off x="5186091" y="2428341"/>
              <a:ext cx="1035671" cy="221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en-US"/>
              </a:defPPr>
              <a:lvl1pPr marL="0" algn="l" defTabSz="914400" rtl="0" eaLnBrk="0" latinLnBrk="0" hangingPunct="0">
                <a:defRPr sz="1600" kern="1200">
                  <a:solidFill>
                    <a:schemeClr val="tx1"/>
                  </a:solidFill>
                  <a:latin typeface="Arial" pitchFamily="34" charset="0"/>
                  <a:ea typeface="黑体" pitchFamily="49" charset="-122"/>
                  <a:cs typeface="+mn-cs"/>
                </a:defRPr>
              </a:lvl1pPr>
              <a:lvl2pPr marL="742950" indent="-285750" algn="l" defTabSz="914400" rtl="0" eaLnBrk="0" latinLnBrk="0" hangingPunct="0">
                <a:defRPr sz="1600" kern="1200">
                  <a:solidFill>
                    <a:schemeClr val="tx1"/>
                  </a:solidFill>
                  <a:latin typeface="Arial" pitchFamily="34" charset="0"/>
                  <a:ea typeface="黑体" pitchFamily="49" charset="-122"/>
                  <a:cs typeface="+mn-cs"/>
                </a:defRPr>
              </a:lvl2pPr>
              <a:lvl3pPr marL="1143000" indent="-228600" algn="l" defTabSz="914400" rtl="0" eaLnBrk="0" latinLnBrk="0" hangingPunct="0">
                <a:defRPr sz="1600" kern="1200">
                  <a:solidFill>
                    <a:schemeClr val="tx1"/>
                  </a:solidFill>
                  <a:latin typeface="Arial" pitchFamily="34" charset="0"/>
                  <a:ea typeface="黑体" pitchFamily="49" charset="-122"/>
                  <a:cs typeface="+mn-cs"/>
                </a:defRPr>
              </a:lvl3pPr>
              <a:lvl4pPr marL="1600200" indent="-228600" algn="l" defTabSz="914400" rtl="0" eaLnBrk="0" latinLnBrk="0" hangingPunct="0">
                <a:defRPr sz="1600" kern="1200">
                  <a:solidFill>
                    <a:schemeClr val="tx1"/>
                  </a:solidFill>
                  <a:latin typeface="Arial" pitchFamily="34" charset="0"/>
                  <a:ea typeface="黑体" pitchFamily="49" charset="-122"/>
                  <a:cs typeface="+mn-cs"/>
                </a:defRPr>
              </a:lvl4pPr>
              <a:lvl5pPr marL="2057400" indent="-228600" algn="l" defTabSz="914400" rtl="0" eaLnBrk="0" latinLnBrk="0" hangingPunct="0">
                <a:defRPr sz="1600" kern="1200">
                  <a:solidFill>
                    <a:schemeClr val="tx1"/>
                  </a:solidFill>
                  <a:latin typeface="Arial" pitchFamily="34" charset="0"/>
                  <a:ea typeface="黑体" pitchFamily="49" charset="-122"/>
                  <a:cs typeface="+mn-cs"/>
                </a:defRPr>
              </a:lvl5pPr>
              <a:lvl6pPr marL="25146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6pPr>
              <a:lvl7pPr marL="29718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7pPr>
              <a:lvl8pPr marL="34290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8pPr>
              <a:lvl9pPr marL="38862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9pPr>
            </a:lstStyle>
            <a:p>
              <a:pPr marL="0" marR="0" lvl="0" indent="0" algn="ctr" defTabSz="914400" eaLnBrk="0" fontAlgn="auto" latinLnBrk="0" hangingPunct="0">
                <a:lnSpc>
                  <a:spcPct val="100000"/>
                </a:lnSpc>
                <a:spcBef>
                  <a:spcPct val="50000"/>
                </a:spcBef>
                <a:spcAft>
                  <a:spcPct val="0"/>
                </a:spcAft>
                <a:buClrTx/>
                <a:buSzTx/>
                <a:buFontTx/>
                <a:buNone/>
                <a:defRPr/>
              </a:pPr>
              <a:r>
                <a:rPr kumimoji="1" lang="en-US" altLang="zh-CN" sz="1200" b="0" i="0" u="none" strike="noStrike" kern="0" cap="none" spc="0" normalizeH="0" baseline="0" noProof="0" smtClean="0">
                  <a:ln>
                    <a:noFill/>
                  </a:ln>
                  <a:solidFill>
                    <a:srgbClr val="000000"/>
                  </a:solidFill>
                  <a:effectLst/>
                  <a:uLnTx/>
                  <a:uFillTx/>
                  <a:latin typeface="Arial"/>
                  <a:ea typeface="华文楷体" pitchFamily="2" charset="-122"/>
                </a:rPr>
                <a:t>2020</a:t>
              </a:r>
              <a:r>
                <a:rPr kumimoji="1" lang="zh-CN" altLang="en-US" sz="1200" b="0" i="0" u="none" strike="noStrike" kern="0" cap="none" spc="0" normalizeH="0" baseline="0" noProof="0" smtClean="0">
                  <a:ln>
                    <a:noFill/>
                  </a:ln>
                  <a:solidFill>
                    <a:srgbClr val="000000"/>
                  </a:solidFill>
                  <a:effectLst/>
                  <a:uLnTx/>
                  <a:uFillTx/>
                  <a:latin typeface="Arial"/>
                  <a:ea typeface="华文楷体" pitchFamily="2" charset="-122"/>
                </a:rPr>
                <a:t>年</a:t>
              </a:r>
              <a:endParaRPr kumimoji="1" lang="zh-CN" altLang="en-US" sz="1200" b="0" i="0" u="none" strike="noStrike" kern="0" cap="none" spc="0" normalizeH="0" baseline="0" noProof="0">
                <a:ln>
                  <a:noFill/>
                </a:ln>
                <a:solidFill>
                  <a:srgbClr val="000000"/>
                </a:solidFill>
                <a:effectLst/>
                <a:uLnTx/>
                <a:uFillTx/>
                <a:latin typeface="Arial"/>
                <a:ea typeface="华文楷体" pitchFamily="2" charset="-122"/>
              </a:endParaRPr>
            </a:p>
          </p:txBody>
        </p:sp>
      </p:grpSp>
      <p:sp>
        <p:nvSpPr>
          <p:cNvPr id="50" name="Rectangle 26"/>
          <p:cNvSpPr>
            <a:spLocks noChangeArrowheads="1"/>
          </p:cNvSpPr>
          <p:nvPr/>
        </p:nvSpPr>
        <p:spPr bwMode="auto">
          <a:xfrm>
            <a:off x="2093151" y="3454335"/>
            <a:ext cx="920430" cy="228314"/>
          </a:xfrm>
          <a:prstGeom prst="rect">
            <a:avLst/>
          </a:prstGeom>
          <a:noFill/>
          <a:ln>
            <a:noFill/>
          </a:ln>
          <a:effectLst/>
          <a:extLst>
            <a:ext uri="{909E8E84-426E-40DD-AFC4-6F175D3DCCD1}">
              <a14:hiddenFill xmlns:a14="http://schemas.microsoft.com/office/drawing/2010/main">
                <a:solidFill>
                  <a:srgbClr val="3366FF"/>
                </a:solidFill>
              </a14:hiddenFill>
            </a:ext>
            <a:ext uri="{91240B29-F687-4F45-9708-019B960494DF}">
              <a14:hiddenLine xmlns:a14="http://schemas.microsoft.com/office/drawing/2010/main" w="9525" algn="ctr">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r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kumimoji="1" lang="zh-CN" altLang="en-US" sz="1200" b="1" u="sng" kern="0" smtClean="0">
                <a:solidFill>
                  <a:sysClr val="windowText" lastClr="000000"/>
                </a:solidFill>
                <a:ea typeface="华文楷体" pitchFamily="2" charset="-122"/>
                <a:cs typeface="楷体_GB2312"/>
              </a:rPr>
              <a:t>第二次计提</a:t>
            </a:r>
            <a:endParaRPr kumimoji="1" lang="zh-CN" altLang="en-US" sz="1200" b="1" u="sng" kern="0">
              <a:solidFill>
                <a:sysClr val="windowText" lastClr="000000"/>
              </a:solidFill>
              <a:ea typeface="华文楷体" pitchFamily="2" charset="-122"/>
              <a:cs typeface="楷体_GB2312"/>
            </a:endParaRPr>
          </a:p>
        </p:txBody>
      </p:sp>
      <p:sp>
        <p:nvSpPr>
          <p:cNvPr id="63" name="Rectangle 26"/>
          <p:cNvSpPr>
            <a:spLocks noChangeArrowheads="1"/>
          </p:cNvSpPr>
          <p:nvPr/>
        </p:nvSpPr>
        <p:spPr bwMode="auto">
          <a:xfrm>
            <a:off x="3209097" y="3983192"/>
            <a:ext cx="920430" cy="228314"/>
          </a:xfrm>
          <a:prstGeom prst="rect">
            <a:avLst/>
          </a:prstGeom>
          <a:noFill/>
          <a:ln>
            <a:noFill/>
          </a:ln>
          <a:effectLst/>
          <a:extLst>
            <a:ext uri="{909E8E84-426E-40DD-AFC4-6F175D3DCCD1}">
              <a14:hiddenFill xmlns:a14="http://schemas.microsoft.com/office/drawing/2010/main">
                <a:solidFill>
                  <a:srgbClr val="3366FF"/>
                </a:solidFill>
              </a14:hiddenFill>
            </a:ext>
            <a:ext uri="{91240B29-F687-4F45-9708-019B960494DF}">
              <a14:hiddenLine xmlns:a14="http://schemas.microsoft.com/office/drawing/2010/main" w="9525" algn="ctr">
                <a:solidFill>
                  <a:schemeClr val="tx2"/>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lIns="0" rIns="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50000"/>
              </a:spcBef>
            </a:pPr>
            <a:r>
              <a:rPr kumimoji="1" lang="zh-CN" altLang="en-US" sz="1200" b="1" u="sng" kern="0" smtClean="0">
                <a:solidFill>
                  <a:sysClr val="windowText" lastClr="000000"/>
                </a:solidFill>
                <a:ea typeface="华文楷体" pitchFamily="2" charset="-122"/>
                <a:cs typeface="楷体_GB2312"/>
              </a:rPr>
              <a:t>第</a:t>
            </a:r>
            <a:r>
              <a:rPr kumimoji="1" lang="zh-CN" altLang="en-US" sz="1200" b="1" u="sng" kern="0">
                <a:solidFill>
                  <a:sysClr val="windowText" lastClr="000000"/>
                </a:solidFill>
                <a:ea typeface="华文楷体" pitchFamily="2" charset="-122"/>
                <a:cs typeface="楷体_GB2312"/>
              </a:rPr>
              <a:t>三</a:t>
            </a:r>
            <a:r>
              <a:rPr kumimoji="1" lang="zh-CN" altLang="en-US" sz="1200" b="1" u="sng" kern="0" smtClean="0">
                <a:solidFill>
                  <a:sysClr val="windowText" lastClr="000000"/>
                </a:solidFill>
                <a:ea typeface="华文楷体" pitchFamily="2" charset="-122"/>
                <a:cs typeface="楷体_GB2312"/>
              </a:rPr>
              <a:t>次计提</a:t>
            </a:r>
            <a:endParaRPr kumimoji="1" lang="zh-CN" altLang="en-US" sz="1200" b="1" u="sng" kern="0">
              <a:solidFill>
                <a:sysClr val="windowText" lastClr="000000"/>
              </a:solidFill>
              <a:ea typeface="华文楷体" pitchFamily="2" charset="-122"/>
              <a:cs typeface="楷体_GB2312"/>
            </a:endParaRPr>
          </a:p>
        </p:txBody>
      </p:sp>
      <p:cxnSp>
        <p:nvCxnSpPr>
          <p:cNvPr id="26" name="肘形连接符 25"/>
          <p:cNvCxnSpPr>
            <a:stCxn id="51" idx="3"/>
            <a:endCxn id="56" idx="2"/>
          </p:cNvCxnSpPr>
          <p:nvPr/>
        </p:nvCxnSpPr>
        <p:spPr>
          <a:xfrm rot="16200000" flipH="1">
            <a:off x="1572104" y="3497742"/>
            <a:ext cx="1675796" cy="1630028"/>
          </a:xfrm>
          <a:prstGeom prst="bentConnector2">
            <a:avLst/>
          </a:prstGeom>
          <a:ln w="9525">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57" name="肘形连接符 56"/>
          <p:cNvCxnSpPr>
            <a:stCxn id="69" idx="3"/>
            <a:endCxn id="56" idx="2"/>
          </p:cNvCxnSpPr>
          <p:nvPr/>
        </p:nvCxnSpPr>
        <p:spPr>
          <a:xfrm rot="16200000" flipH="1">
            <a:off x="2327806" y="4253443"/>
            <a:ext cx="1124323" cy="670097"/>
          </a:xfrm>
          <a:prstGeom prst="bentConnector2">
            <a:avLst/>
          </a:prstGeom>
          <a:ln w="9525">
            <a:solidFill>
              <a:schemeClr val="accent1"/>
            </a:solidFill>
            <a:tailEnd type="arrow"/>
          </a:ln>
        </p:spPr>
        <p:style>
          <a:lnRef idx="1">
            <a:schemeClr val="accent1"/>
          </a:lnRef>
          <a:fillRef idx="0">
            <a:schemeClr val="accent1"/>
          </a:fillRef>
          <a:effectRef idx="0">
            <a:schemeClr val="accent1"/>
          </a:effectRef>
          <a:fontRef idx="minor">
            <a:schemeClr val="tx1"/>
          </a:fontRef>
        </p:style>
      </p:cxnSp>
      <p:cxnSp>
        <p:nvCxnSpPr>
          <p:cNvPr id="59" name="肘形连接符 58"/>
          <p:cNvCxnSpPr>
            <a:stCxn id="77" idx="3"/>
          </p:cNvCxnSpPr>
          <p:nvPr/>
        </p:nvCxnSpPr>
        <p:spPr>
          <a:xfrm rot="16200000" flipH="1">
            <a:off x="3443541" y="4748396"/>
            <a:ext cx="404824" cy="3"/>
          </a:xfrm>
          <a:prstGeom prst="bentConnector3">
            <a:avLst>
              <a:gd name="adj1" fmla="val 50000"/>
            </a:avLst>
          </a:prstGeom>
          <a:ln w="9525">
            <a:solidFill>
              <a:schemeClr val="accent1"/>
            </a:solidFill>
            <a:tailEnd type="arrow"/>
          </a:ln>
        </p:spPr>
        <p:style>
          <a:lnRef idx="1">
            <a:schemeClr val="accent1"/>
          </a:lnRef>
          <a:fillRef idx="0">
            <a:schemeClr val="accent1"/>
          </a:fillRef>
          <a:effectRef idx="0">
            <a:schemeClr val="accent1"/>
          </a:effectRef>
          <a:fontRef idx="minor">
            <a:schemeClr val="tx1"/>
          </a:fontRef>
        </p:style>
      </p:cxnSp>
      <p:sp>
        <p:nvSpPr>
          <p:cNvPr id="25" name="Rectangle 24"/>
          <p:cNvSpPr/>
          <p:nvPr/>
        </p:nvSpPr>
        <p:spPr>
          <a:xfrm>
            <a:off x="5696174" y="2903349"/>
            <a:ext cx="2882740" cy="2031325"/>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85750" lvl="0" indent="-285750" eaLnBrk="0" fontAlgn="base" hangingPunct="0">
              <a:spcBef>
                <a:spcPct val="0"/>
              </a:spcBef>
              <a:spcAft>
                <a:spcPct val="0"/>
              </a:spcAft>
              <a:buClr>
                <a:schemeClr val="bg1">
                  <a:lumMod val="50000"/>
                </a:schemeClr>
              </a:buClr>
              <a:buSzPct val="75000"/>
              <a:buFont typeface="Arial" pitchFamily="34" charset="0"/>
              <a:buChar char="►"/>
            </a:pPr>
            <a:r>
              <a:rPr lang="zh-CN" altLang="en-US" sz="1400" b="1" smtClean="0">
                <a:solidFill>
                  <a:srgbClr val="000000"/>
                </a:solidFill>
                <a:ea typeface="华文楷体" pitchFamily="2" charset="-122"/>
              </a:rPr>
              <a:t>绩效绑定：</a:t>
            </a:r>
            <a:r>
              <a:rPr lang="zh-CN" altLang="en-US" sz="1400" smtClean="0">
                <a:solidFill>
                  <a:srgbClr val="000000"/>
                </a:solidFill>
                <a:ea typeface="华文楷体" pitchFamily="2" charset="-122"/>
              </a:rPr>
              <a:t>当年公司绩效达成门槛值时可进行计提，否则取消当年计提</a:t>
            </a:r>
            <a:endParaRPr lang="en-US" altLang="zh-CN" sz="1400" smtClean="0">
              <a:solidFill>
                <a:srgbClr val="000000"/>
              </a:solidFill>
              <a:ea typeface="华文楷体" pitchFamily="2" charset="-122"/>
            </a:endParaRPr>
          </a:p>
          <a:p>
            <a:pPr marL="285750" lvl="0" indent="-285750" eaLnBrk="0" fontAlgn="base" hangingPunct="0">
              <a:spcBef>
                <a:spcPct val="0"/>
              </a:spcBef>
              <a:spcAft>
                <a:spcPct val="0"/>
              </a:spcAft>
              <a:buClr>
                <a:schemeClr val="bg1">
                  <a:lumMod val="50000"/>
                </a:schemeClr>
              </a:buClr>
              <a:buSzPct val="75000"/>
              <a:buFont typeface="Arial" pitchFamily="34" charset="0"/>
              <a:buChar char="►"/>
            </a:pPr>
            <a:r>
              <a:rPr lang="zh-CN" altLang="en-US" sz="1400" b="1">
                <a:solidFill>
                  <a:srgbClr val="000000"/>
                </a:solidFill>
                <a:ea typeface="华文楷体" pitchFamily="2" charset="-122"/>
              </a:rPr>
              <a:t>预支付</a:t>
            </a:r>
            <a:r>
              <a:rPr lang="zh-CN" altLang="en-US" sz="1400" b="1" smtClean="0">
                <a:solidFill>
                  <a:srgbClr val="000000"/>
                </a:solidFill>
                <a:ea typeface="华文楷体" pitchFamily="2" charset="-122"/>
              </a:rPr>
              <a:t>：</a:t>
            </a:r>
            <a:r>
              <a:rPr lang="zh-CN" altLang="en-US" sz="1400" smtClean="0">
                <a:solidFill>
                  <a:srgbClr val="000000"/>
                </a:solidFill>
                <a:ea typeface="华文楷体" pitchFamily="2" charset="-122"/>
              </a:rPr>
              <a:t>每年预支付当年计提额度的</a:t>
            </a:r>
            <a:r>
              <a:rPr lang="en-US" altLang="zh-CN" sz="1400" smtClean="0">
                <a:solidFill>
                  <a:srgbClr val="000000"/>
                </a:solidFill>
                <a:ea typeface="华文楷体" pitchFamily="2" charset="-122"/>
              </a:rPr>
              <a:t>50%</a:t>
            </a:r>
          </a:p>
          <a:p>
            <a:pPr marL="285750" lvl="0" indent="-285750" eaLnBrk="0" fontAlgn="base" hangingPunct="0">
              <a:spcBef>
                <a:spcPct val="0"/>
              </a:spcBef>
              <a:spcAft>
                <a:spcPct val="0"/>
              </a:spcAft>
              <a:buClr>
                <a:schemeClr val="bg1">
                  <a:lumMod val="50000"/>
                </a:schemeClr>
              </a:buClr>
              <a:buSzPct val="75000"/>
              <a:buFont typeface="Arial" pitchFamily="34" charset="0"/>
              <a:buChar char="►"/>
            </a:pPr>
            <a:r>
              <a:rPr lang="zh-CN" altLang="en-US" sz="1400" b="1">
                <a:solidFill>
                  <a:srgbClr val="000000"/>
                </a:solidFill>
                <a:ea typeface="华文楷体" pitchFamily="2" charset="-122"/>
              </a:rPr>
              <a:t>结算</a:t>
            </a:r>
            <a:r>
              <a:rPr lang="zh-CN" altLang="en-US" sz="1400" b="1" smtClean="0">
                <a:solidFill>
                  <a:srgbClr val="000000"/>
                </a:solidFill>
                <a:ea typeface="华文楷体" pitchFamily="2" charset="-122"/>
              </a:rPr>
              <a:t>支付：</a:t>
            </a:r>
            <a:r>
              <a:rPr lang="zh-CN" altLang="en-US" sz="1400" smtClean="0">
                <a:solidFill>
                  <a:srgbClr val="000000"/>
                </a:solidFill>
                <a:ea typeface="华文楷体" pitchFamily="2" charset="-122"/>
              </a:rPr>
              <a:t>根据三年整体绩效结果确定业绩单元最终额度，扣除已提前支付的部分，结算支付</a:t>
            </a:r>
            <a:endParaRPr lang="zh-CN" altLang="en-US" sz="1400">
              <a:solidFill>
                <a:srgbClr val="000000"/>
              </a:solidFill>
              <a:ea typeface="华文楷体" pitchFamily="2" charset="-122"/>
            </a:endParaRPr>
          </a:p>
        </p:txBody>
      </p:sp>
      <p:sp>
        <p:nvSpPr>
          <p:cNvPr id="27" name="Left Brace 26"/>
          <p:cNvSpPr/>
          <p:nvPr/>
        </p:nvSpPr>
        <p:spPr>
          <a:xfrm rot="10800000">
            <a:off x="5190035" y="3136835"/>
            <a:ext cx="348352" cy="1615653"/>
          </a:xfrm>
          <a:prstGeom prst="leftBrace">
            <a:avLst/>
          </a:prstGeom>
          <a:ln w="9525">
            <a:solidFill>
              <a:schemeClr val="accent1"/>
            </a:solidFill>
            <a:tailEnd type="none"/>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US"/>
          </a:p>
        </p:txBody>
      </p:sp>
      <p:sp>
        <p:nvSpPr>
          <p:cNvPr id="78" name="AutoShape 35"/>
          <p:cNvSpPr>
            <a:spLocks noChangeArrowheads="1"/>
          </p:cNvSpPr>
          <p:nvPr/>
        </p:nvSpPr>
        <p:spPr bwMode="auto">
          <a:xfrm>
            <a:off x="4147853" y="5535177"/>
            <a:ext cx="1455761" cy="429223"/>
          </a:xfrm>
          <a:prstGeom prst="can">
            <a:avLst>
              <a:gd name="adj" fmla="val 25000"/>
            </a:avLst>
          </a:prstGeom>
          <a:solidFill>
            <a:schemeClr val="accent2"/>
          </a:solidFill>
          <a:ln w="9525">
            <a:solidFill>
              <a:srgbClr val="000000"/>
            </a:solidFill>
            <a:round/>
          </a:ln>
          <a:effectLst/>
          <a:extLst/>
        </p:spPr>
        <p:txBody>
          <a:bodyPr lIns="0" r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en-US" altLang="zh-CN" sz="1200" b="1" kern="0" smtClean="0">
                <a:solidFill>
                  <a:srgbClr val="111111"/>
                </a:solidFill>
                <a:ea typeface="华文楷体" pitchFamily="2" charset="-122"/>
                <a:cs typeface="Arial" pitchFamily="34" charset="0"/>
              </a:rPr>
              <a:t>2019</a:t>
            </a:r>
            <a:r>
              <a:rPr lang="zh-CN" altLang="en-US" sz="1200" b="1" kern="0" smtClean="0">
                <a:solidFill>
                  <a:srgbClr val="111111"/>
                </a:solidFill>
                <a:ea typeface="华文楷体" pitchFamily="2" charset="-122"/>
                <a:cs typeface="Arial" pitchFamily="34" charset="0"/>
              </a:rPr>
              <a:t>年</a:t>
            </a:r>
            <a:endParaRPr lang="en-US" altLang="zh-CN" sz="1200" b="1" kern="0" smtClean="0">
              <a:solidFill>
                <a:srgbClr val="111111"/>
              </a:solidFill>
              <a:ea typeface="华文楷体" pitchFamily="2" charset="-122"/>
              <a:cs typeface="Arial" pitchFamily="34" charset="0"/>
            </a:endParaRPr>
          </a:p>
          <a:p>
            <a:pPr lvl="0" algn="ctr">
              <a:defRPr/>
            </a:pPr>
            <a:r>
              <a:rPr lang="zh-CN" altLang="en-US" sz="1200" b="1" kern="0" smtClean="0">
                <a:solidFill>
                  <a:srgbClr val="111111"/>
                </a:solidFill>
                <a:ea typeface="华文楷体" pitchFamily="2" charset="-122"/>
                <a:cs typeface="Arial" pitchFamily="34" charset="0"/>
              </a:rPr>
              <a:t>结算支付剩余部分</a:t>
            </a:r>
            <a:endParaRPr lang="en-US" sz="1200" b="1" kern="0">
              <a:solidFill>
                <a:srgbClr val="111111"/>
              </a:solidFill>
              <a:ea typeface="华文楷体" pitchFamily="2" charset="-122"/>
              <a:cs typeface="Arial" pitchFamily="34" charset="0"/>
            </a:endParaRPr>
          </a:p>
        </p:txBody>
      </p:sp>
      <p:cxnSp>
        <p:nvCxnSpPr>
          <p:cNvPr id="94" name="肘形连接符 93"/>
          <p:cNvCxnSpPr>
            <a:stCxn id="56" idx="3"/>
            <a:endCxn id="78" idx="1"/>
          </p:cNvCxnSpPr>
          <p:nvPr/>
        </p:nvCxnSpPr>
        <p:spPr>
          <a:xfrm rot="16200000" flipH="1">
            <a:off x="4433298" y="5092740"/>
            <a:ext cx="204351" cy="680521"/>
          </a:xfrm>
          <a:prstGeom prst="bentConnector3">
            <a:avLst>
              <a:gd name="adj1" fmla="val 50000"/>
            </a:avLst>
          </a:prstGeom>
          <a:ln w="9525">
            <a:solidFill>
              <a:schemeClr val="accent1"/>
            </a:solidFill>
            <a:tailEnd type="arrow"/>
          </a:ln>
        </p:spPr>
        <p:style>
          <a:lnRef idx="1">
            <a:schemeClr val="accent1"/>
          </a:lnRef>
          <a:fillRef idx="0">
            <a:schemeClr val="accent1"/>
          </a:fillRef>
          <a:effectRef idx="0">
            <a:schemeClr val="accent1"/>
          </a:effectRef>
          <a:fontRef idx="minor">
            <a:schemeClr val="tx1"/>
          </a:fontRef>
        </p:style>
      </p:cxnSp>
      <p:sp>
        <p:nvSpPr>
          <p:cNvPr id="56" name="AutoShape 35"/>
          <p:cNvSpPr>
            <a:spLocks noChangeArrowheads="1"/>
          </p:cNvSpPr>
          <p:nvPr/>
        </p:nvSpPr>
        <p:spPr bwMode="auto">
          <a:xfrm>
            <a:off x="3225016" y="4970481"/>
            <a:ext cx="1940393" cy="360345"/>
          </a:xfrm>
          <a:prstGeom prst="can">
            <a:avLst>
              <a:gd name="adj" fmla="val 25000"/>
            </a:avLst>
          </a:prstGeom>
          <a:solidFill>
            <a:schemeClr val="accent2"/>
          </a:solidFill>
          <a:ln w="9525">
            <a:solidFill>
              <a:srgbClr val="000000"/>
            </a:solidFill>
            <a:round/>
          </a:ln>
          <a:effectLst/>
          <a:extLst/>
        </p:spPr>
        <p:txBody>
          <a:bodyPr lIns="0" r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endParaRPr lang="en-US" sz="1200" b="1" kern="0">
              <a:solidFill>
                <a:srgbClr val="111111"/>
              </a:solidFill>
              <a:ea typeface="华文楷体" pitchFamily="2" charset="-122"/>
              <a:cs typeface="Arial" pitchFamily="34" charset="0"/>
            </a:endParaRPr>
          </a:p>
        </p:txBody>
      </p:sp>
      <p:pic>
        <p:nvPicPr>
          <p:cNvPr id="22" name="Picture 21"/>
          <p:cNvPicPr>
            <a:picLocks noChangeAspect="1"/>
          </p:cNvPicPr>
          <p:nvPr/>
        </p:nvPicPr>
        <p:blipFill>
          <a:blip r:embed="rId2"/>
          <a:srcRect l="68977" t="3" r="1" b="-18936"/>
          <a:stretch>
            <a:fillRect/>
          </a:stretch>
        </p:blipFill>
        <p:spPr>
          <a:xfrm>
            <a:off x="4559300" y="4964744"/>
            <a:ext cx="606109" cy="471310"/>
          </a:xfrm>
          <a:prstGeom prst="rect">
            <a:avLst/>
          </a:prstGeom>
        </p:spPr>
      </p:pic>
      <p:sp>
        <p:nvSpPr>
          <p:cNvPr id="24" name="Rectangle 23"/>
          <p:cNvSpPr/>
          <p:nvPr/>
        </p:nvSpPr>
        <p:spPr>
          <a:xfrm>
            <a:off x="4468009" y="4970481"/>
            <a:ext cx="723747" cy="196982"/>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zh-CN" altLang="en-US" sz="1200" b="1" smtClean="0">
                <a:solidFill>
                  <a:schemeClr val="tx1"/>
                </a:solidFill>
                <a:latin typeface="华文楷体" pitchFamily="2" charset="-122"/>
                <a:ea typeface="华文楷体" pitchFamily="2" charset="-122"/>
              </a:rPr>
              <a:t>预支付部分</a:t>
            </a:r>
            <a:endParaRPr lang="zh-CN" altLang="en-US" sz="1200" b="1">
              <a:solidFill>
                <a:schemeClr val="tx1"/>
              </a:solidFill>
              <a:latin typeface="华文楷体" pitchFamily="2" charset="-122"/>
              <a:ea typeface="华文楷体" pitchFamily="2" charset="-122"/>
            </a:endParaRPr>
          </a:p>
        </p:txBody>
      </p:sp>
      <p:sp>
        <p:nvSpPr>
          <p:cNvPr id="105" name="Rectangle 104"/>
          <p:cNvSpPr/>
          <p:nvPr/>
        </p:nvSpPr>
        <p:spPr>
          <a:xfrm>
            <a:off x="3351013" y="5046599"/>
            <a:ext cx="1387906" cy="227802"/>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zh-CN" altLang="en-US" sz="1200" b="1">
                <a:solidFill>
                  <a:schemeClr val="tx1"/>
                </a:solidFill>
                <a:latin typeface="华文楷体" pitchFamily="2" charset="-122"/>
                <a:ea typeface="华文楷体" pitchFamily="2" charset="-122"/>
              </a:rPr>
              <a:t>剩余</a:t>
            </a:r>
            <a:r>
              <a:rPr lang="zh-CN" altLang="en-US" sz="1200" b="1" smtClean="0">
                <a:solidFill>
                  <a:schemeClr val="tx1"/>
                </a:solidFill>
                <a:latin typeface="华文楷体" pitchFamily="2" charset="-122"/>
                <a:ea typeface="华文楷体" pitchFamily="2" charset="-122"/>
              </a:rPr>
              <a:t>部分</a:t>
            </a:r>
            <a:endParaRPr lang="zh-CN" altLang="en-US" sz="1200" b="1">
              <a:solidFill>
                <a:schemeClr val="tx1"/>
              </a:solidFill>
              <a:latin typeface="华文楷体" pitchFamily="2" charset="-122"/>
              <a:ea typeface="华文楷体" pitchFamily="2" charset="-122"/>
            </a:endParaRPr>
          </a:p>
        </p:txBody>
      </p:sp>
      <p:sp>
        <p:nvSpPr>
          <p:cNvPr id="51" name="AutoShape 35"/>
          <p:cNvSpPr>
            <a:spLocks noChangeArrowheads="1"/>
          </p:cNvSpPr>
          <p:nvPr/>
        </p:nvSpPr>
        <p:spPr bwMode="auto">
          <a:xfrm>
            <a:off x="1143386" y="3152843"/>
            <a:ext cx="903204" cy="322015"/>
          </a:xfrm>
          <a:prstGeom prst="can">
            <a:avLst>
              <a:gd name="adj" fmla="val 25000"/>
            </a:avLst>
          </a:prstGeom>
          <a:solidFill>
            <a:schemeClr val="accent2"/>
          </a:solidFill>
          <a:ln w="9525">
            <a:solidFill>
              <a:srgbClr val="000000"/>
            </a:solidFill>
            <a:round/>
          </a:ln>
          <a:effectLst/>
          <a:extLst/>
        </p:spPr>
        <p:txBody>
          <a:bodyPr lIns="0" r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endParaRPr lang="en-US" sz="1200" kern="0">
              <a:solidFill>
                <a:srgbClr val="111111"/>
              </a:solidFill>
              <a:ea typeface="华文楷体" pitchFamily="2" charset="-122"/>
              <a:cs typeface="Arial" pitchFamily="34" charset="0"/>
            </a:endParaRPr>
          </a:p>
        </p:txBody>
      </p:sp>
      <p:pic>
        <p:nvPicPr>
          <p:cNvPr id="28" name="Picture 27"/>
          <p:cNvPicPr>
            <a:picLocks noChangeAspect="1"/>
          </p:cNvPicPr>
          <p:nvPr/>
        </p:nvPicPr>
        <p:blipFill>
          <a:blip r:embed="rId3"/>
          <a:srcRect l="51380" t="-18175" r="-1"/>
          <a:stretch>
            <a:fillRect/>
          </a:stretch>
        </p:blipFill>
        <p:spPr>
          <a:xfrm>
            <a:off x="1628775" y="3086482"/>
            <a:ext cx="444624" cy="396254"/>
          </a:xfrm>
          <a:prstGeom prst="rect">
            <a:avLst/>
          </a:prstGeom>
        </p:spPr>
      </p:pic>
      <p:grpSp>
        <p:nvGrpSpPr>
          <p:cNvPr id="68" name="Group 67"/>
          <p:cNvGrpSpPr/>
          <p:nvPr/>
        </p:nvGrpSpPr>
        <p:grpSpPr>
          <a:xfrm>
            <a:off x="2103317" y="3637955"/>
            <a:ext cx="930012" cy="396254"/>
            <a:chOff x="876686" y="3086482"/>
            <a:chExt cx="930012" cy="396254"/>
          </a:xfrm>
        </p:grpSpPr>
        <p:sp>
          <p:nvSpPr>
            <p:cNvPr id="69" name="AutoShape 35"/>
            <p:cNvSpPr>
              <a:spLocks noChangeArrowheads="1"/>
            </p:cNvSpPr>
            <p:nvPr/>
          </p:nvSpPr>
          <p:spPr bwMode="auto">
            <a:xfrm>
              <a:off x="876686" y="3152843"/>
              <a:ext cx="903204" cy="322015"/>
            </a:xfrm>
            <a:prstGeom prst="can">
              <a:avLst>
                <a:gd name="adj" fmla="val 25000"/>
              </a:avLst>
            </a:prstGeom>
            <a:solidFill>
              <a:schemeClr val="accent2"/>
            </a:solidFill>
            <a:ln w="9525">
              <a:solidFill>
                <a:srgbClr val="000000"/>
              </a:solidFill>
              <a:round/>
            </a:ln>
            <a:effectLst/>
            <a:extLst/>
          </p:spPr>
          <p:txBody>
            <a:bodyPr lIns="0" r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endParaRPr lang="en-US" sz="1200" kern="0">
                <a:solidFill>
                  <a:srgbClr val="111111"/>
                </a:solidFill>
                <a:ea typeface="华文楷体" pitchFamily="2" charset="-122"/>
                <a:cs typeface="Arial" pitchFamily="34" charset="0"/>
              </a:endParaRPr>
            </a:p>
          </p:txBody>
        </p:sp>
        <p:pic>
          <p:nvPicPr>
            <p:cNvPr id="70" name="Picture 69"/>
            <p:cNvPicPr>
              <a:picLocks noChangeAspect="1"/>
            </p:cNvPicPr>
            <p:nvPr/>
          </p:nvPicPr>
          <p:blipFill>
            <a:blip r:embed="rId3"/>
            <a:srcRect l="67753" t="-18175"/>
            <a:stretch>
              <a:fillRect/>
            </a:stretch>
          </p:blipFill>
          <p:spPr>
            <a:xfrm>
              <a:off x="1511807" y="3086482"/>
              <a:ext cx="294891" cy="396254"/>
            </a:xfrm>
            <a:prstGeom prst="rect">
              <a:avLst/>
            </a:prstGeom>
          </p:spPr>
        </p:pic>
      </p:grpSp>
      <p:grpSp>
        <p:nvGrpSpPr>
          <p:cNvPr id="72" name="Group 71"/>
          <p:cNvGrpSpPr/>
          <p:nvPr/>
        </p:nvGrpSpPr>
        <p:grpSpPr>
          <a:xfrm>
            <a:off x="3194350" y="4157610"/>
            <a:ext cx="930012" cy="396254"/>
            <a:chOff x="876686" y="3086482"/>
            <a:chExt cx="930012" cy="396254"/>
          </a:xfrm>
        </p:grpSpPr>
        <p:sp>
          <p:nvSpPr>
            <p:cNvPr id="77" name="AutoShape 35"/>
            <p:cNvSpPr>
              <a:spLocks noChangeArrowheads="1"/>
            </p:cNvSpPr>
            <p:nvPr/>
          </p:nvSpPr>
          <p:spPr bwMode="auto">
            <a:xfrm>
              <a:off x="876686" y="3152843"/>
              <a:ext cx="903204" cy="322015"/>
            </a:xfrm>
            <a:prstGeom prst="can">
              <a:avLst>
                <a:gd name="adj" fmla="val 25000"/>
              </a:avLst>
            </a:prstGeom>
            <a:solidFill>
              <a:schemeClr val="accent2"/>
            </a:solidFill>
            <a:ln w="9525">
              <a:solidFill>
                <a:srgbClr val="000000"/>
              </a:solidFill>
              <a:round/>
            </a:ln>
            <a:effectLst/>
            <a:extLst/>
          </p:spPr>
          <p:txBody>
            <a:bodyPr lIns="0" rIns="0"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endParaRPr lang="en-US" sz="1200" kern="0">
                <a:solidFill>
                  <a:srgbClr val="111111"/>
                </a:solidFill>
                <a:ea typeface="华文楷体" pitchFamily="2" charset="-122"/>
                <a:cs typeface="Arial" pitchFamily="34" charset="0"/>
              </a:endParaRPr>
            </a:p>
          </p:txBody>
        </p:sp>
        <p:pic>
          <p:nvPicPr>
            <p:cNvPr id="80" name="Picture 79"/>
            <p:cNvPicPr>
              <a:picLocks noChangeAspect="1"/>
            </p:cNvPicPr>
            <p:nvPr/>
          </p:nvPicPr>
          <p:blipFill>
            <a:blip r:embed="rId3"/>
            <a:srcRect l="76188" t="-18175"/>
            <a:stretch>
              <a:fillRect/>
            </a:stretch>
          </p:blipFill>
          <p:spPr>
            <a:xfrm>
              <a:off x="1588945" y="3086482"/>
              <a:ext cx="217753" cy="396254"/>
            </a:xfrm>
            <a:prstGeom prst="rect">
              <a:avLst/>
            </a:prstGeom>
          </p:spPr>
        </p:pic>
      </p:grpSp>
      <p:sp>
        <p:nvSpPr>
          <p:cNvPr id="49" name="Rectangle 48"/>
          <p:cNvSpPr/>
          <p:nvPr/>
        </p:nvSpPr>
        <p:spPr>
          <a:xfrm>
            <a:off x="1049683" y="3224200"/>
            <a:ext cx="1162680"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en-US" altLang="zh-CN" sz="1200" kern="0">
                <a:solidFill>
                  <a:srgbClr val="111111"/>
                </a:solidFill>
                <a:ea typeface="华文楷体" pitchFamily="2" charset="-122"/>
                <a:cs typeface="Arial" pitchFamily="34" charset="0"/>
              </a:rPr>
              <a:t>2016</a:t>
            </a:r>
            <a:r>
              <a:rPr lang="zh-CN" altLang="en-US" sz="1200" kern="0">
                <a:solidFill>
                  <a:srgbClr val="111111"/>
                </a:solidFill>
                <a:ea typeface="华文楷体" pitchFamily="2" charset="-122"/>
                <a:cs typeface="Arial" pitchFamily="34" charset="0"/>
              </a:rPr>
              <a:t>年</a:t>
            </a:r>
            <a:r>
              <a:rPr lang="en-US" altLang="zh-CN" sz="1200" kern="0">
                <a:solidFill>
                  <a:srgbClr val="111111"/>
                </a:solidFill>
                <a:ea typeface="华文楷体" pitchFamily="2" charset="-122"/>
                <a:cs typeface="Arial" pitchFamily="34" charset="0"/>
              </a:rPr>
              <a:t>Units</a:t>
            </a:r>
          </a:p>
        </p:txBody>
      </p:sp>
      <p:sp>
        <p:nvSpPr>
          <p:cNvPr id="82" name="Rectangle 81"/>
          <p:cNvSpPr/>
          <p:nvPr/>
        </p:nvSpPr>
        <p:spPr>
          <a:xfrm>
            <a:off x="1993390" y="3760088"/>
            <a:ext cx="1186334"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en-US" altLang="zh-CN" sz="1200" kern="0" smtClean="0">
                <a:solidFill>
                  <a:srgbClr val="111111"/>
                </a:solidFill>
                <a:ea typeface="华文楷体" pitchFamily="2" charset="-122"/>
                <a:cs typeface="Arial" pitchFamily="34" charset="0"/>
              </a:rPr>
              <a:t>2017</a:t>
            </a:r>
            <a:r>
              <a:rPr lang="zh-CN" altLang="en-US" sz="1200" kern="0" smtClean="0">
                <a:solidFill>
                  <a:srgbClr val="111111"/>
                </a:solidFill>
                <a:ea typeface="华文楷体" pitchFamily="2" charset="-122"/>
                <a:cs typeface="Arial" pitchFamily="34" charset="0"/>
              </a:rPr>
              <a:t>年</a:t>
            </a:r>
            <a:r>
              <a:rPr lang="en-US" altLang="zh-CN" sz="1200" kern="0">
                <a:solidFill>
                  <a:srgbClr val="111111"/>
                </a:solidFill>
                <a:ea typeface="华文楷体" pitchFamily="2" charset="-122"/>
                <a:cs typeface="Arial" pitchFamily="34" charset="0"/>
              </a:rPr>
              <a:t>Units</a:t>
            </a:r>
          </a:p>
        </p:txBody>
      </p:sp>
      <p:sp>
        <p:nvSpPr>
          <p:cNvPr id="83" name="Rectangle 82"/>
          <p:cNvSpPr/>
          <p:nvPr/>
        </p:nvSpPr>
        <p:spPr>
          <a:xfrm>
            <a:off x="3093453" y="4274519"/>
            <a:ext cx="1144489" cy="276999"/>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en-US" altLang="zh-CN" sz="1200" kern="0" smtClean="0">
                <a:solidFill>
                  <a:srgbClr val="111111"/>
                </a:solidFill>
                <a:ea typeface="华文楷体" pitchFamily="2" charset="-122"/>
                <a:cs typeface="Arial" pitchFamily="34" charset="0"/>
              </a:rPr>
              <a:t>2018</a:t>
            </a:r>
            <a:r>
              <a:rPr lang="zh-CN" altLang="en-US" sz="1200" kern="0" smtClean="0">
                <a:solidFill>
                  <a:srgbClr val="111111"/>
                </a:solidFill>
                <a:ea typeface="华文楷体" pitchFamily="2" charset="-122"/>
                <a:cs typeface="Arial" pitchFamily="34" charset="0"/>
              </a:rPr>
              <a:t>年</a:t>
            </a:r>
            <a:r>
              <a:rPr lang="en-US" altLang="zh-CN" sz="1200" kern="0">
                <a:solidFill>
                  <a:srgbClr val="111111"/>
                </a:solidFill>
                <a:ea typeface="华文楷体" pitchFamily="2" charset="-122"/>
                <a:cs typeface="Arial" pitchFamily="34" charset="0"/>
              </a:rPr>
              <a:t>Units</a:t>
            </a:r>
          </a:p>
        </p:txBody>
      </p:sp>
      <p:sp>
        <p:nvSpPr>
          <p:cNvPr id="102" name="Rectangle 101"/>
          <p:cNvSpPr/>
          <p:nvPr/>
        </p:nvSpPr>
        <p:spPr>
          <a:xfrm>
            <a:off x="3576867" y="4730694"/>
            <a:ext cx="1210588" cy="338554"/>
          </a:xfrm>
          <a:prstGeom prst="rect">
            <a:avLst/>
          </a:prstGeom>
        </p:spPr>
        <p:txBody>
          <a:bodyPr wrap="non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lang="zh-CN" altLang="en-US" sz="1600" b="1" kern="0">
                <a:solidFill>
                  <a:srgbClr val="111111"/>
                </a:solidFill>
                <a:ea typeface="华文楷体" pitchFamily="2" charset="-122"/>
                <a:cs typeface="Arial" pitchFamily="34" charset="0"/>
              </a:rPr>
              <a:t>业绩单元池</a:t>
            </a:r>
            <a:endParaRPr lang="en-US" altLang="zh-CN" sz="1600" b="1" kern="0">
              <a:solidFill>
                <a:srgbClr val="111111"/>
              </a:solidFill>
              <a:ea typeface="华文楷体" pitchFamily="2" charset="-122"/>
              <a:cs typeface="Arial" pitchFamily="34" charset="0"/>
            </a:endParaRPr>
          </a:p>
        </p:txBody>
      </p:sp>
      <p:sp>
        <p:nvSpPr>
          <p:cNvPr id="52" name="Rectangle 51"/>
          <p:cNvSpPr/>
          <p:nvPr/>
        </p:nvSpPr>
        <p:spPr>
          <a:xfrm>
            <a:off x="1999859" y="3035163"/>
            <a:ext cx="917830" cy="367853"/>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zh-CN" altLang="en-US" sz="1200" smtClean="0">
                <a:solidFill>
                  <a:srgbClr val="C00000"/>
                </a:solidFill>
                <a:latin typeface="+mj-lt"/>
                <a:ea typeface="华文楷体" pitchFamily="2" charset="-122"/>
              </a:rPr>
              <a:t>预支付</a:t>
            </a:r>
            <a:r>
              <a:rPr lang="en-US" altLang="zh-CN" sz="1200" b="1" smtClean="0">
                <a:solidFill>
                  <a:srgbClr val="C00000"/>
                </a:solidFill>
                <a:latin typeface="+mj-lt"/>
                <a:ea typeface="华文楷体" pitchFamily="2" charset="-122"/>
              </a:rPr>
              <a:t>50%</a:t>
            </a:r>
            <a:endParaRPr lang="zh-CN" altLang="en-US" sz="1200" b="1">
              <a:solidFill>
                <a:srgbClr val="C00000"/>
              </a:solidFill>
              <a:latin typeface="+mj-lt"/>
              <a:ea typeface="华文楷体" pitchFamily="2" charset="-122"/>
            </a:endParaRPr>
          </a:p>
        </p:txBody>
      </p:sp>
      <p:sp>
        <p:nvSpPr>
          <p:cNvPr id="53" name="Rectangle 52"/>
          <p:cNvSpPr/>
          <p:nvPr/>
        </p:nvSpPr>
        <p:spPr>
          <a:xfrm>
            <a:off x="2972419" y="3514146"/>
            <a:ext cx="917830" cy="367853"/>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zh-CN" altLang="en-US" sz="1200" smtClean="0">
                <a:solidFill>
                  <a:srgbClr val="C00000"/>
                </a:solidFill>
                <a:latin typeface="+mj-lt"/>
                <a:ea typeface="华文楷体" pitchFamily="2" charset="-122"/>
              </a:rPr>
              <a:t>预</a:t>
            </a:r>
            <a:r>
              <a:rPr lang="zh-CN" altLang="en-US" sz="1200">
                <a:solidFill>
                  <a:srgbClr val="C00000"/>
                </a:solidFill>
                <a:latin typeface="+mj-lt"/>
                <a:ea typeface="华文楷体" pitchFamily="2" charset="-122"/>
              </a:rPr>
              <a:t>支</a:t>
            </a:r>
            <a:r>
              <a:rPr lang="zh-CN" altLang="en-US" sz="1200" smtClean="0">
                <a:solidFill>
                  <a:srgbClr val="C00000"/>
                </a:solidFill>
                <a:latin typeface="+mj-lt"/>
                <a:ea typeface="华文楷体" pitchFamily="2" charset="-122"/>
              </a:rPr>
              <a:t>付</a:t>
            </a:r>
            <a:r>
              <a:rPr lang="en-US" altLang="zh-CN" sz="1200" b="1">
                <a:solidFill>
                  <a:srgbClr val="C00000"/>
                </a:solidFill>
                <a:latin typeface="+mj-lt"/>
                <a:ea typeface="华文楷体" pitchFamily="2" charset="-122"/>
              </a:rPr>
              <a:t>5</a:t>
            </a:r>
            <a:r>
              <a:rPr lang="en-US" altLang="zh-CN" sz="1200" b="1" smtClean="0">
                <a:solidFill>
                  <a:srgbClr val="C00000"/>
                </a:solidFill>
                <a:latin typeface="+mj-lt"/>
                <a:ea typeface="华文楷体" pitchFamily="2" charset="-122"/>
              </a:rPr>
              <a:t>0%</a:t>
            </a:r>
            <a:endParaRPr lang="zh-CN" altLang="en-US" sz="1200" b="1">
              <a:solidFill>
                <a:srgbClr val="C00000"/>
              </a:solidFill>
              <a:latin typeface="+mj-lt"/>
              <a:ea typeface="华文楷体" pitchFamily="2" charset="-122"/>
            </a:endParaRPr>
          </a:p>
        </p:txBody>
      </p:sp>
      <p:sp>
        <p:nvSpPr>
          <p:cNvPr id="54" name="Rectangle 53"/>
          <p:cNvSpPr/>
          <p:nvPr/>
        </p:nvSpPr>
        <p:spPr>
          <a:xfrm>
            <a:off x="4034333" y="4067444"/>
            <a:ext cx="917830" cy="367853"/>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zh-CN" altLang="en-US" sz="1200" smtClean="0">
                <a:solidFill>
                  <a:srgbClr val="C00000"/>
                </a:solidFill>
                <a:latin typeface="+mj-lt"/>
                <a:ea typeface="华文楷体" pitchFamily="2" charset="-122"/>
              </a:rPr>
              <a:t>预支付</a:t>
            </a:r>
            <a:r>
              <a:rPr lang="en-US" altLang="zh-CN" sz="1200" b="1">
                <a:solidFill>
                  <a:srgbClr val="C00000"/>
                </a:solidFill>
                <a:latin typeface="+mj-lt"/>
                <a:ea typeface="华文楷体" pitchFamily="2" charset="-122"/>
              </a:rPr>
              <a:t>5</a:t>
            </a:r>
            <a:r>
              <a:rPr lang="en-US" altLang="zh-CN" sz="1200" b="1" smtClean="0">
                <a:solidFill>
                  <a:srgbClr val="C00000"/>
                </a:solidFill>
                <a:latin typeface="+mj-lt"/>
                <a:ea typeface="华文楷体" pitchFamily="2" charset="-122"/>
              </a:rPr>
              <a:t>0%</a:t>
            </a:r>
            <a:endParaRPr lang="zh-CN" altLang="en-US" sz="1200" b="1">
              <a:solidFill>
                <a:srgbClr val="C00000"/>
              </a:solidFill>
              <a:latin typeface="+mj-lt"/>
              <a:ea typeface="华文楷体" pitchFamily="2" charset="-122"/>
            </a:endParaRPr>
          </a:p>
        </p:txBody>
      </p:sp>
      <p:sp>
        <p:nvSpPr>
          <p:cNvPr id="55" name="Rectangle 54"/>
          <p:cNvSpPr/>
          <p:nvPr/>
        </p:nvSpPr>
        <p:spPr>
          <a:xfrm>
            <a:off x="-1" y="3701"/>
            <a:ext cx="1817915" cy="282738"/>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en-US" altLang="zh-CN" sz="1200" b="1" smtClean="0">
                <a:solidFill>
                  <a:schemeClr val="tx2"/>
                </a:solidFill>
                <a:latin typeface="+mj-lt"/>
                <a:ea typeface="华文楷体" pitchFamily="2" charset="-122"/>
              </a:rPr>
              <a:t>4. </a:t>
            </a:r>
            <a:r>
              <a:rPr lang="zh-CN" altLang="en-US" sz="1200" b="1" smtClean="0">
                <a:solidFill>
                  <a:schemeClr val="tx2"/>
                </a:solidFill>
                <a:latin typeface="+mj-lt"/>
                <a:ea typeface="华文楷体" pitchFamily="2" charset="-122"/>
              </a:rPr>
              <a:t>周期频率</a:t>
            </a:r>
            <a:endParaRPr lang="en-US" altLang="zh-CN" sz="1200" b="1" smtClean="0">
              <a:solidFill>
                <a:schemeClr val="tx2"/>
              </a:solidFill>
              <a:latin typeface="+mj-lt"/>
              <a:ea typeface="华文楷体" pitchFamily="2" charset="-122"/>
            </a:endParaRPr>
          </a:p>
        </p:txBody>
      </p:sp>
      <p:pic>
        <p:nvPicPr>
          <p:cNvPr id="3" name="Picture 2"/>
          <p:cNvPicPr>
            <a:picLocks noChangeAspect="1"/>
          </p:cNvPicPr>
          <p:nvPr/>
        </p:nvPicPr>
        <p:blipFill>
          <a:blip r:embed="rId4"/>
          <a:stretch>
            <a:fillRect/>
          </a:stretch>
        </p:blipFill>
        <p:spPr>
          <a:xfrm>
            <a:off x="3890962" y="2967037"/>
            <a:ext cx="1362075" cy="923925"/>
          </a:xfrm>
          <a:prstGeom prst="rect">
            <a:avLst/>
          </a:prstGeom>
        </p:spPr>
      </p:pic>
    </p:spTree>
    <p:extLst>
      <p:ext uri="{BB962C8B-B14F-4D97-AF65-F5344CB8AC3E}">
        <p14:creationId xmlns:p14="http://schemas.microsoft.com/office/powerpoint/2010/main" val="4173317641"/>
      </p:ext>
    </p:ext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公司年度计提额度</a:t>
            </a:r>
            <a:endParaRPr lang="zh-CN" altLang="en-US"/>
          </a:p>
        </p:txBody>
      </p:sp>
      <p:sp>
        <p:nvSpPr>
          <p:cNvPr id="119" name="Rectangle 118"/>
          <p:cNvSpPr/>
          <p:nvPr/>
        </p:nvSpPr>
        <p:spPr>
          <a:xfrm>
            <a:off x="496724" y="1264478"/>
            <a:ext cx="8190076" cy="2493962"/>
          </a:xfrm>
          <a:prstGeom prst="rect">
            <a:avLst/>
          </a:prstGeom>
          <a:solidFill>
            <a:schemeClr val="bg1">
              <a:lumMod val="20000"/>
              <a:lumOff val="80000"/>
            </a:schemeClr>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ctr"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spcBef>
                <a:spcPts val="400"/>
              </a:spcBef>
              <a:spcAft>
                <a:spcPts val="200"/>
              </a:spcAft>
            </a:pPr>
            <a:r>
              <a:rPr lang="zh-CN" altLang="en-US" sz="1400" b="1" smtClean="0">
                <a:solidFill>
                  <a:schemeClr val="tx1"/>
                </a:solidFill>
                <a:latin typeface="+mj-lt"/>
                <a:ea typeface="华文楷体" pitchFamily="2" charset="-122"/>
              </a:rPr>
              <a:t>计算假设与前提：</a:t>
            </a:r>
            <a:endParaRPr lang="en-US" altLang="zh-CN" sz="1400" b="1" smtClean="0">
              <a:solidFill>
                <a:schemeClr val="tx1"/>
              </a:solidFill>
              <a:latin typeface="+mj-lt"/>
              <a:ea typeface="华文楷体" pitchFamily="2" charset="-122"/>
            </a:endParaRPr>
          </a:p>
          <a:p>
            <a:pPr>
              <a:spcBef>
                <a:spcPts val="400"/>
              </a:spcBef>
              <a:spcAft>
                <a:spcPts val="200"/>
              </a:spcAft>
            </a:pPr>
            <a:r>
              <a:rPr lang="en-US" altLang="zh-CN" sz="1400" smtClean="0">
                <a:solidFill>
                  <a:schemeClr val="tx1"/>
                </a:solidFill>
                <a:latin typeface="+mj-lt"/>
                <a:ea typeface="华文楷体" pitchFamily="2" charset="-122"/>
              </a:rPr>
              <a:t>1.</a:t>
            </a:r>
            <a:r>
              <a:rPr lang="zh-CN" altLang="en-US" sz="1400" smtClean="0">
                <a:solidFill>
                  <a:schemeClr val="tx1"/>
                </a:solidFill>
                <a:latin typeface="+mj-lt"/>
                <a:ea typeface="华文楷体" pitchFamily="2" charset="-122"/>
              </a:rPr>
              <a:t> 与发达经济体薪酬年度涨幅较低的操作不同，中国市场高科技企业平均年度薪酬水平平均涨幅可达</a:t>
            </a:r>
            <a:r>
              <a:rPr lang="en-US" altLang="zh-CN" sz="1400" smtClean="0">
                <a:solidFill>
                  <a:schemeClr val="tx1"/>
                </a:solidFill>
                <a:latin typeface="+mj-lt"/>
                <a:ea typeface="华文楷体" pitchFamily="2" charset="-122"/>
              </a:rPr>
              <a:t>8%</a:t>
            </a:r>
            <a:r>
              <a:rPr lang="zh-CN" altLang="en-US" sz="1400" smtClean="0">
                <a:solidFill>
                  <a:schemeClr val="tx1"/>
                </a:solidFill>
                <a:latin typeface="+mj-lt"/>
                <a:ea typeface="华文楷体" pitchFamily="2" charset="-122"/>
              </a:rPr>
              <a:t>左右。基于以上区域市场实际情况</a:t>
            </a:r>
            <a:r>
              <a:rPr lang="zh-CN" altLang="en-US" sz="1400">
                <a:solidFill>
                  <a:schemeClr val="tx1"/>
                </a:solidFill>
                <a:latin typeface="+mj-lt"/>
                <a:ea typeface="华文楷体" pitchFamily="2" charset="-122"/>
              </a:rPr>
              <a:t>，</a:t>
            </a:r>
            <a:r>
              <a:rPr lang="zh-CN" altLang="en-US" sz="1400" smtClean="0">
                <a:solidFill>
                  <a:schemeClr val="tx1"/>
                </a:solidFill>
                <a:ea typeface="华文楷体" pitchFamily="2" charset="-122"/>
              </a:rPr>
              <a:t>按</a:t>
            </a:r>
            <a:r>
              <a:rPr lang="zh-CN" altLang="en-US" sz="1400">
                <a:solidFill>
                  <a:schemeClr val="tx1"/>
                </a:solidFill>
                <a:ea typeface="华文楷体" pitchFamily="2" charset="-122"/>
              </a:rPr>
              <a:t>中国市场</a:t>
            </a:r>
            <a:r>
              <a:rPr lang="en-US" altLang="zh-CN" sz="1400">
                <a:solidFill>
                  <a:schemeClr val="tx1"/>
                </a:solidFill>
                <a:ea typeface="华文楷体" pitchFamily="2" charset="-122"/>
              </a:rPr>
              <a:t>50</a:t>
            </a:r>
            <a:r>
              <a:rPr lang="zh-CN" altLang="en-US" sz="1400">
                <a:solidFill>
                  <a:schemeClr val="tx1"/>
                </a:solidFill>
                <a:ea typeface="华文楷体" pitchFamily="2" charset="-122"/>
              </a:rPr>
              <a:t>分位薪酬增设计的方案中，固薪每年增长</a:t>
            </a:r>
            <a:r>
              <a:rPr lang="en-US" altLang="zh-CN" sz="1400">
                <a:solidFill>
                  <a:schemeClr val="tx1"/>
                </a:solidFill>
                <a:ea typeface="华文楷体" pitchFamily="2" charset="-122"/>
              </a:rPr>
              <a:t>10</a:t>
            </a:r>
            <a:r>
              <a:rPr lang="en-US" altLang="zh-CN" sz="1400" smtClean="0">
                <a:solidFill>
                  <a:schemeClr val="tx1"/>
                </a:solidFill>
                <a:ea typeface="华文楷体" pitchFamily="2" charset="-122"/>
              </a:rPr>
              <a:t>%</a:t>
            </a:r>
            <a:r>
              <a:rPr lang="zh-CN" altLang="en-US" sz="1400" smtClean="0">
                <a:solidFill>
                  <a:schemeClr val="tx1"/>
                </a:solidFill>
                <a:ea typeface="华文楷体" pitchFamily="2" charset="-122"/>
              </a:rPr>
              <a:t>，以</a:t>
            </a:r>
            <a:r>
              <a:rPr lang="zh-CN" altLang="en-US" sz="1400">
                <a:solidFill>
                  <a:schemeClr val="tx1"/>
                </a:solidFill>
                <a:ea typeface="华文楷体" pitchFamily="2" charset="-122"/>
              </a:rPr>
              <a:t>保证长期激励方案足够的激励性，同时实现财务成本可</a:t>
            </a:r>
            <a:r>
              <a:rPr lang="zh-CN" altLang="en-US" sz="1400" smtClean="0">
                <a:solidFill>
                  <a:schemeClr val="tx1"/>
                </a:solidFill>
                <a:ea typeface="华文楷体" pitchFamily="2" charset="-122"/>
              </a:rPr>
              <a:t>控；</a:t>
            </a:r>
            <a:endParaRPr lang="en-US" altLang="zh-CN" sz="1400" smtClean="0">
              <a:solidFill>
                <a:schemeClr val="tx1"/>
              </a:solidFill>
              <a:ea typeface="华文楷体" pitchFamily="2" charset="-122"/>
            </a:endParaRPr>
          </a:p>
          <a:p>
            <a:pPr>
              <a:spcBef>
                <a:spcPts val="400"/>
              </a:spcBef>
              <a:spcAft>
                <a:spcPts val="200"/>
              </a:spcAft>
            </a:pPr>
            <a:r>
              <a:rPr lang="en-US" altLang="zh-CN" sz="1400" smtClean="0">
                <a:solidFill>
                  <a:schemeClr val="tx1"/>
                </a:solidFill>
                <a:latin typeface="+mj-lt"/>
                <a:ea typeface="华文楷体" pitchFamily="2" charset="-122"/>
              </a:rPr>
              <a:t>2.</a:t>
            </a:r>
            <a:r>
              <a:rPr lang="zh-CN" altLang="en-US" sz="1400" smtClean="0">
                <a:solidFill>
                  <a:schemeClr val="tx1"/>
                </a:solidFill>
                <a:latin typeface="+mj-lt"/>
                <a:ea typeface="华文楷体" pitchFamily="2" charset="-122"/>
              </a:rPr>
              <a:t>为华为海洋工作满一年的员工，绩效均满足参与业绩单元方案门槛；</a:t>
            </a:r>
            <a:endParaRPr lang="en-US" altLang="zh-CN" sz="1400" smtClean="0">
              <a:solidFill>
                <a:schemeClr val="tx1"/>
              </a:solidFill>
              <a:latin typeface="+mj-lt"/>
              <a:ea typeface="华文楷体" pitchFamily="2" charset="-122"/>
            </a:endParaRPr>
          </a:p>
          <a:p>
            <a:pPr>
              <a:spcBef>
                <a:spcPts val="400"/>
              </a:spcBef>
              <a:spcAft>
                <a:spcPts val="200"/>
              </a:spcAft>
            </a:pPr>
            <a:r>
              <a:rPr lang="en-US" altLang="zh-CN" sz="1400">
                <a:solidFill>
                  <a:schemeClr val="tx1"/>
                </a:solidFill>
                <a:latin typeface="+mj-lt"/>
                <a:ea typeface="华文楷体" pitchFamily="2" charset="-122"/>
              </a:rPr>
              <a:t>3</a:t>
            </a:r>
            <a:r>
              <a:rPr lang="en-US" altLang="zh-CN" sz="1400" smtClean="0">
                <a:solidFill>
                  <a:schemeClr val="tx1"/>
                </a:solidFill>
                <a:latin typeface="+mj-lt"/>
                <a:ea typeface="华文楷体" pitchFamily="2" charset="-122"/>
              </a:rPr>
              <a:t>.</a:t>
            </a:r>
            <a:r>
              <a:rPr lang="zh-CN" altLang="en-US" sz="1400" smtClean="0">
                <a:solidFill>
                  <a:schemeClr val="tx1"/>
                </a:solidFill>
                <a:latin typeface="+mj-lt"/>
                <a:ea typeface="华文楷体" pitchFamily="2" charset="-122"/>
              </a:rPr>
              <a:t>未来</a:t>
            </a:r>
            <a:r>
              <a:rPr lang="en-US" altLang="zh-CN" sz="1400" smtClean="0">
                <a:solidFill>
                  <a:schemeClr val="tx1"/>
                </a:solidFill>
                <a:latin typeface="+mj-lt"/>
                <a:ea typeface="华文楷体" pitchFamily="2" charset="-122"/>
              </a:rPr>
              <a:t>6</a:t>
            </a:r>
            <a:r>
              <a:rPr lang="zh-CN" altLang="en-US" sz="1400" smtClean="0">
                <a:solidFill>
                  <a:schemeClr val="tx1"/>
                </a:solidFill>
                <a:latin typeface="+mj-lt"/>
                <a:ea typeface="华文楷体" pitchFamily="2" charset="-122"/>
              </a:rPr>
              <a:t>年内无员工离职，</a:t>
            </a:r>
            <a:r>
              <a:rPr lang="en-US" altLang="zh-CN" sz="1400" smtClean="0">
                <a:solidFill>
                  <a:schemeClr val="tx1"/>
                </a:solidFill>
                <a:latin typeface="+mj-lt"/>
                <a:ea typeface="华文楷体" pitchFamily="2" charset="-122"/>
              </a:rPr>
              <a:t>2016</a:t>
            </a:r>
            <a:r>
              <a:rPr lang="zh-CN" altLang="en-US" sz="1400" smtClean="0">
                <a:solidFill>
                  <a:schemeClr val="tx1"/>
                </a:solidFill>
                <a:latin typeface="+mj-lt"/>
                <a:ea typeface="华文楷体" pitchFamily="2" charset="-122"/>
              </a:rPr>
              <a:t>年</a:t>
            </a:r>
            <a:r>
              <a:rPr lang="zh-CN" altLang="en-US" sz="1400">
                <a:solidFill>
                  <a:schemeClr val="tx1"/>
                </a:solidFill>
                <a:latin typeface="+mj-lt"/>
                <a:ea typeface="华文楷体" pitchFamily="2" charset="-122"/>
              </a:rPr>
              <a:t>在岗</a:t>
            </a:r>
            <a:r>
              <a:rPr lang="en-US" altLang="zh-CN" sz="1400" smtClean="0">
                <a:solidFill>
                  <a:schemeClr val="tx1"/>
                </a:solidFill>
                <a:latin typeface="+mj-lt"/>
                <a:ea typeface="华文楷体" pitchFamily="2" charset="-122"/>
              </a:rPr>
              <a:t>272</a:t>
            </a:r>
            <a:r>
              <a:rPr lang="zh-CN" altLang="en-US" sz="1400" smtClean="0">
                <a:solidFill>
                  <a:schemeClr val="tx1"/>
                </a:solidFill>
                <a:latin typeface="+mj-lt"/>
                <a:ea typeface="华文楷体" pitchFamily="2" charset="-122"/>
              </a:rPr>
              <a:t>人，</a:t>
            </a:r>
            <a:r>
              <a:rPr lang="en-US" altLang="zh-CN" sz="1400" smtClean="0">
                <a:solidFill>
                  <a:schemeClr val="tx1"/>
                </a:solidFill>
                <a:latin typeface="+mj-lt"/>
                <a:ea typeface="华文楷体" pitchFamily="2" charset="-122"/>
              </a:rPr>
              <a:t>2017</a:t>
            </a:r>
            <a:r>
              <a:rPr lang="zh-CN" altLang="en-US" sz="1400" smtClean="0">
                <a:solidFill>
                  <a:schemeClr val="tx1"/>
                </a:solidFill>
                <a:latin typeface="+mj-lt"/>
                <a:ea typeface="华文楷体" pitchFamily="2" charset="-122"/>
              </a:rPr>
              <a:t>年</a:t>
            </a:r>
            <a:r>
              <a:rPr lang="zh-CN" altLang="en-US" sz="1400">
                <a:solidFill>
                  <a:schemeClr val="tx1"/>
                </a:solidFill>
                <a:latin typeface="+mj-lt"/>
                <a:ea typeface="华文楷体" pitchFamily="2" charset="-122"/>
              </a:rPr>
              <a:t>在岗</a:t>
            </a:r>
            <a:r>
              <a:rPr lang="en-US" altLang="zh-CN" sz="1400" smtClean="0">
                <a:solidFill>
                  <a:schemeClr val="tx1"/>
                </a:solidFill>
                <a:latin typeface="+mj-lt"/>
                <a:ea typeface="华文楷体" pitchFamily="2" charset="-122"/>
              </a:rPr>
              <a:t>320</a:t>
            </a:r>
            <a:r>
              <a:rPr lang="zh-CN" altLang="en-US" sz="1400" smtClean="0">
                <a:solidFill>
                  <a:schemeClr val="tx1"/>
                </a:solidFill>
                <a:latin typeface="+mj-lt"/>
                <a:ea typeface="华文楷体" pitchFamily="2" charset="-122"/>
              </a:rPr>
              <a:t>人，</a:t>
            </a:r>
            <a:r>
              <a:rPr lang="en-US" altLang="zh-CN" sz="1400" smtClean="0">
                <a:solidFill>
                  <a:schemeClr val="tx1"/>
                </a:solidFill>
                <a:latin typeface="+mj-lt"/>
                <a:ea typeface="华文楷体" pitchFamily="2" charset="-122"/>
              </a:rPr>
              <a:t>2018</a:t>
            </a:r>
            <a:r>
              <a:rPr lang="zh-CN" altLang="en-US" sz="1400" smtClean="0">
                <a:solidFill>
                  <a:schemeClr val="tx1"/>
                </a:solidFill>
                <a:latin typeface="+mj-lt"/>
                <a:ea typeface="华文楷体" pitchFamily="2" charset="-122"/>
              </a:rPr>
              <a:t>年</a:t>
            </a:r>
            <a:r>
              <a:rPr lang="zh-CN" altLang="en-US" sz="1400">
                <a:solidFill>
                  <a:schemeClr val="tx1"/>
                </a:solidFill>
                <a:latin typeface="+mj-lt"/>
                <a:ea typeface="华文楷体" pitchFamily="2" charset="-122"/>
              </a:rPr>
              <a:t>在岗</a:t>
            </a:r>
            <a:r>
              <a:rPr lang="en-US" altLang="zh-CN" sz="1400" smtClean="0">
                <a:solidFill>
                  <a:schemeClr val="tx1"/>
                </a:solidFill>
                <a:latin typeface="+mj-lt"/>
                <a:ea typeface="华文楷体" pitchFamily="2" charset="-122"/>
              </a:rPr>
              <a:t>340</a:t>
            </a:r>
            <a:r>
              <a:rPr lang="zh-CN" altLang="en-US" sz="1400" smtClean="0">
                <a:solidFill>
                  <a:schemeClr val="tx1"/>
                </a:solidFill>
                <a:latin typeface="+mj-lt"/>
                <a:ea typeface="华文楷体" pitchFamily="2" charset="-122"/>
              </a:rPr>
              <a:t>人，</a:t>
            </a:r>
            <a:r>
              <a:rPr lang="en-US" altLang="zh-CN" sz="1400" smtClean="0">
                <a:solidFill>
                  <a:schemeClr val="tx1"/>
                </a:solidFill>
                <a:latin typeface="+mj-lt"/>
                <a:ea typeface="华文楷体" pitchFamily="2" charset="-122"/>
              </a:rPr>
              <a:t>2019</a:t>
            </a:r>
            <a:r>
              <a:rPr lang="zh-CN" altLang="en-US" sz="1400" smtClean="0">
                <a:solidFill>
                  <a:schemeClr val="tx1"/>
                </a:solidFill>
                <a:latin typeface="+mj-lt"/>
                <a:ea typeface="华文楷体" pitchFamily="2" charset="-122"/>
              </a:rPr>
              <a:t>年</a:t>
            </a:r>
            <a:r>
              <a:rPr lang="zh-CN" altLang="en-US" sz="1400">
                <a:solidFill>
                  <a:schemeClr val="tx1"/>
                </a:solidFill>
                <a:latin typeface="+mj-lt"/>
                <a:ea typeface="华文楷体" pitchFamily="2" charset="-122"/>
              </a:rPr>
              <a:t>在岗</a:t>
            </a:r>
            <a:r>
              <a:rPr lang="en-US" altLang="zh-CN" sz="1400" smtClean="0">
                <a:solidFill>
                  <a:schemeClr val="tx1"/>
                </a:solidFill>
                <a:latin typeface="+mj-lt"/>
                <a:ea typeface="华文楷体" pitchFamily="2" charset="-122"/>
              </a:rPr>
              <a:t>350</a:t>
            </a:r>
            <a:r>
              <a:rPr lang="zh-CN" altLang="en-US" sz="1400" smtClean="0">
                <a:solidFill>
                  <a:schemeClr val="tx1"/>
                </a:solidFill>
                <a:latin typeface="+mj-lt"/>
                <a:ea typeface="华文楷体" pitchFamily="2" charset="-122"/>
              </a:rPr>
              <a:t>人；</a:t>
            </a:r>
            <a:endParaRPr lang="en-US" altLang="zh-CN" sz="1400" smtClean="0">
              <a:solidFill>
                <a:schemeClr val="tx1"/>
              </a:solidFill>
              <a:latin typeface="+mj-lt"/>
              <a:ea typeface="华文楷体" pitchFamily="2" charset="-122"/>
            </a:endParaRPr>
          </a:p>
          <a:p>
            <a:pPr>
              <a:spcBef>
                <a:spcPts val="400"/>
              </a:spcBef>
              <a:spcAft>
                <a:spcPts val="200"/>
              </a:spcAft>
            </a:pPr>
            <a:r>
              <a:rPr lang="en-US" altLang="zh-CN" sz="1400">
                <a:solidFill>
                  <a:schemeClr val="tx1"/>
                </a:solidFill>
                <a:latin typeface="+mj-lt"/>
                <a:ea typeface="华文楷体" pitchFamily="2" charset="-122"/>
              </a:rPr>
              <a:t>4</a:t>
            </a:r>
            <a:r>
              <a:rPr lang="en-US" altLang="zh-CN" sz="1400" smtClean="0">
                <a:solidFill>
                  <a:schemeClr val="tx1"/>
                </a:solidFill>
                <a:latin typeface="+mj-lt"/>
                <a:ea typeface="华文楷体" pitchFamily="2" charset="-122"/>
              </a:rPr>
              <a:t>.</a:t>
            </a:r>
            <a:r>
              <a:rPr lang="zh-CN" altLang="en-US" sz="1400" smtClean="0">
                <a:solidFill>
                  <a:schemeClr val="tx1"/>
                </a:solidFill>
                <a:latin typeface="+mj-lt"/>
                <a:ea typeface="华文楷体" pitchFamily="2" charset="-122"/>
              </a:rPr>
              <a:t>新入职员工第一年不能参与业绩单元计划，从入职后第二年开始加入；</a:t>
            </a:r>
            <a:endParaRPr lang="en-US" altLang="zh-CN" sz="1400" smtClean="0">
              <a:solidFill>
                <a:schemeClr val="tx1"/>
              </a:solidFill>
              <a:latin typeface="+mj-lt"/>
              <a:ea typeface="华文楷体" pitchFamily="2" charset="-122"/>
            </a:endParaRPr>
          </a:p>
          <a:p>
            <a:pPr>
              <a:spcBef>
                <a:spcPts val="400"/>
              </a:spcBef>
              <a:spcAft>
                <a:spcPts val="200"/>
              </a:spcAft>
            </a:pPr>
            <a:r>
              <a:rPr lang="en-US" altLang="zh-CN" sz="1400">
                <a:solidFill>
                  <a:schemeClr val="tx1"/>
                </a:solidFill>
                <a:latin typeface="+mj-lt"/>
                <a:ea typeface="华文楷体" pitchFamily="2" charset="-122"/>
              </a:rPr>
              <a:t>5</a:t>
            </a:r>
            <a:r>
              <a:rPr lang="en-US" altLang="zh-CN" sz="1400" smtClean="0">
                <a:solidFill>
                  <a:schemeClr val="tx1"/>
                </a:solidFill>
                <a:latin typeface="+mj-lt"/>
                <a:ea typeface="华文楷体" pitchFamily="2" charset="-122"/>
              </a:rPr>
              <a:t>.19</a:t>
            </a:r>
            <a:r>
              <a:rPr lang="zh-CN" altLang="en-US" sz="1400" smtClean="0">
                <a:solidFill>
                  <a:schemeClr val="tx1"/>
                </a:solidFill>
                <a:latin typeface="+mj-lt"/>
                <a:ea typeface="华文楷体" pitchFamily="2" charset="-122"/>
              </a:rPr>
              <a:t>级以上不增编、不晋级，</a:t>
            </a:r>
            <a:r>
              <a:rPr lang="en-US" altLang="zh-CN" sz="1400" smtClean="0">
                <a:solidFill>
                  <a:schemeClr val="tx1"/>
                </a:solidFill>
                <a:latin typeface="+mj-lt"/>
                <a:ea typeface="华文楷体" pitchFamily="2" charset="-122"/>
              </a:rPr>
              <a:t>18</a:t>
            </a:r>
            <a:r>
              <a:rPr lang="zh-CN" altLang="en-US" sz="1400" smtClean="0">
                <a:solidFill>
                  <a:schemeClr val="tx1"/>
                </a:solidFill>
                <a:latin typeface="+mj-lt"/>
                <a:ea typeface="华文楷体" pitchFamily="2" charset="-122"/>
              </a:rPr>
              <a:t>级以下按</a:t>
            </a:r>
            <a:r>
              <a:rPr lang="zh-CN" altLang="en-US" sz="1400">
                <a:solidFill>
                  <a:schemeClr val="tx1"/>
                </a:solidFill>
                <a:latin typeface="+mj-lt"/>
                <a:ea typeface="华文楷体" pitchFamily="2" charset="-122"/>
              </a:rPr>
              <a:t>历</a:t>
            </a:r>
            <a:r>
              <a:rPr lang="zh-CN" altLang="en-US" sz="1400" smtClean="0">
                <a:solidFill>
                  <a:schemeClr val="tx1"/>
                </a:solidFill>
                <a:latin typeface="+mj-lt"/>
                <a:ea typeface="华文楷体" pitchFamily="2" charset="-122"/>
              </a:rPr>
              <a:t>史数据规律进行未来</a:t>
            </a:r>
            <a:r>
              <a:rPr lang="en-US" altLang="zh-CN" sz="1400" smtClean="0">
                <a:solidFill>
                  <a:schemeClr val="tx1"/>
                </a:solidFill>
                <a:latin typeface="+mj-lt"/>
                <a:ea typeface="华文楷体" pitchFamily="2" charset="-122"/>
              </a:rPr>
              <a:t>6</a:t>
            </a:r>
            <a:r>
              <a:rPr lang="zh-CN" altLang="en-US" sz="1400" smtClean="0">
                <a:solidFill>
                  <a:schemeClr val="tx1"/>
                </a:solidFill>
                <a:latin typeface="+mj-lt"/>
                <a:ea typeface="华文楷体" pitchFamily="2" charset="-122"/>
              </a:rPr>
              <a:t>年的增编和晋级的预测。</a:t>
            </a:r>
            <a:endParaRPr lang="zh-CN" altLang="en-US" sz="1400">
              <a:solidFill>
                <a:schemeClr val="tx1"/>
              </a:solidFill>
              <a:latin typeface="+mj-lt"/>
              <a:ea typeface="华文楷体" pitchFamily="2" charset="-122"/>
            </a:endParaRPr>
          </a:p>
        </p:txBody>
      </p:sp>
      <p:sp>
        <p:nvSpPr>
          <p:cNvPr id="49" name="Rectangle 48"/>
          <p:cNvSpPr/>
          <p:nvPr/>
        </p:nvSpPr>
        <p:spPr>
          <a:xfrm>
            <a:off x="3396343" y="6364516"/>
            <a:ext cx="4902200" cy="217714"/>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r>
              <a:rPr lang="zh-CN" altLang="en-US" sz="1200" smtClean="0">
                <a:solidFill>
                  <a:schemeClr val="tx1"/>
                </a:solidFill>
                <a:latin typeface="+mj-lt"/>
                <a:ea typeface="华文楷体" pitchFamily="2" charset="-122"/>
              </a:rPr>
              <a:t>注：</a:t>
            </a:r>
            <a:r>
              <a:rPr lang="zh-CN" altLang="en-US" sz="1200" smtClean="0">
                <a:solidFill>
                  <a:schemeClr val="tx1"/>
                </a:solidFill>
                <a:ea typeface="华文楷体" pitchFamily="2" charset="-122"/>
              </a:rPr>
              <a:t>按</a:t>
            </a:r>
            <a:r>
              <a:rPr lang="zh-CN" altLang="en-US" sz="1200">
                <a:solidFill>
                  <a:schemeClr val="tx1"/>
                </a:solidFill>
                <a:ea typeface="华文楷体" pitchFamily="2" charset="-122"/>
              </a:rPr>
              <a:t>现有业务目标</a:t>
            </a:r>
            <a:r>
              <a:rPr lang="en-US" altLang="zh-CN" sz="1200">
                <a:solidFill>
                  <a:schemeClr val="tx1"/>
                </a:solidFill>
                <a:ea typeface="华文楷体" pitchFamily="2" charset="-122"/>
              </a:rPr>
              <a:t>100%</a:t>
            </a:r>
            <a:r>
              <a:rPr lang="zh-CN" altLang="en-US" sz="1200">
                <a:solidFill>
                  <a:schemeClr val="tx1"/>
                </a:solidFill>
                <a:ea typeface="华文楷体" pitchFamily="2" charset="-122"/>
              </a:rPr>
              <a:t>完成预测</a:t>
            </a:r>
            <a:r>
              <a:rPr lang="zh-CN" altLang="en-US" sz="1200" smtClean="0">
                <a:solidFill>
                  <a:schemeClr val="tx1"/>
                </a:solidFill>
                <a:ea typeface="华文楷体" pitchFamily="2" charset="-122"/>
              </a:rPr>
              <a:t>，不代表实际支出结果</a:t>
            </a:r>
            <a:endParaRPr lang="zh-CN" altLang="en-US" sz="1200">
              <a:solidFill>
                <a:schemeClr val="tx1"/>
              </a:solidFill>
              <a:ea typeface="华文楷体" pitchFamily="2" charset="-122"/>
            </a:endParaRPr>
          </a:p>
          <a:p>
            <a:endParaRPr lang="en-US" altLang="zh-CN" sz="1200" smtClean="0">
              <a:solidFill>
                <a:schemeClr val="tx1"/>
              </a:solidFill>
              <a:latin typeface="+mj-lt"/>
              <a:ea typeface="华文楷体" pitchFamily="2" charset="-122"/>
            </a:endParaRPr>
          </a:p>
          <a:p>
            <a:endParaRPr lang="zh-CN" altLang="en-US" sz="1200">
              <a:solidFill>
                <a:schemeClr val="tx1"/>
              </a:solidFill>
              <a:latin typeface="+mj-lt"/>
              <a:ea typeface="华文楷体" pitchFamily="2" charset="-122"/>
            </a:endParaRPr>
          </a:p>
        </p:txBody>
      </p:sp>
      <p:grpSp>
        <p:nvGrpSpPr>
          <p:cNvPr id="67" name="Group 66"/>
          <p:cNvGrpSpPr/>
          <p:nvPr/>
        </p:nvGrpSpPr>
        <p:grpSpPr>
          <a:xfrm>
            <a:off x="804005" y="3841554"/>
            <a:ext cx="7117258" cy="584649"/>
            <a:chOff x="531673" y="3565045"/>
            <a:chExt cx="6650596" cy="436198"/>
          </a:xfrm>
        </p:grpSpPr>
        <p:sp>
          <p:nvSpPr>
            <p:cNvPr id="98" name="Line 59"/>
            <p:cNvSpPr>
              <a:spLocks noChangeShapeType="1"/>
            </p:cNvSpPr>
            <p:nvPr/>
          </p:nvSpPr>
          <p:spPr bwMode="auto">
            <a:xfrm>
              <a:off x="531673" y="3869022"/>
              <a:ext cx="6394337" cy="17240"/>
            </a:xfrm>
            <a:prstGeom prst="line">
              <a:avLst/>
            </a:prstGeom>
            <a:noFill/>
            <a:ln w="22225">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99" name="Line 64"/>
            <p:cNvSpPr>
              <a:spLocks noChangeShapeType="1"/>
            </p:cNvSpPr>
            <p:nvPr/>
          </p:nvSpPr>
          <p:spPr bwMode="auto">
            <a:xfrm flipH="1">
              <a:off x="3848316" y="3712265"/>
              <a:ext cx="0" cy="288976"/>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00" name="Line 67"/>
            <p:cNvSpPr>
              <a:spLocks noChangeShapeType="1"/>
            </p:cNvSpPr>
            <p:nvPr/>
          </p:nvSpPr>
          <p:spPr bwMode="auto">
            <a:xfrm flipH="1">
              <a:off x="4786045" y="3736802"/>
              <a:ext cx="0" cy="264441"/>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01" name="Text Box 81"/>
            <p:cNvSpPr txBox="1">
              <a:spLocks noChangeArrowheads="1"/>
            </p:cNvSpPr>
            <p:nvPr/>
          </p:nvSpPr>
          <p:spPr bwMode="auto">
            <a:xfrm>
              <a:off x="3437195" y="3565045"/>
              <a:ext cx="960020" cy="19633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en-US"/>
              </a:defPPr>
              <a:lvl1pPr marL="0" algn="l" defTabSz="914400" rtl="0" eaLnBrk="0" latinLnBrk="0" hangingPunct="0">
                <a:defRPr sz="1600" kern="1200">
                  <a:solidFill>
                    <a:schemeClr val="tx1"/>
                  </a:solidFill>
                  <a:latin typeface="Arial" pitchFamily="34" charset="0"/>
                  <a:ea typeface="黑体" pitchFamily="49" charset="-122"/>
                  <a:cs typeface="+mn-cs"/>
                </a:defRPr>
              </a:lvl1pPr>
              <a:lvl2pPr marL="742950" indent="-285750" algn="l" defTabSz="914400" rtl="0" eaLnBrk="0" latinLnBrk="0" hangingPunct="0">
                <a:defRPr sz="1600" kern="1200">
                  <a:solidFill>
                    <a:schemeClr val="tx1"/>
                  </a:solidFill>
                  <a:latin typeface="Arial" pitchFamily="34" charset="0"/>
                  <a:ea typeface="黑体" pitchFamily="49" charset="-122"/>
                  <a:cs typeface="+mn-cs"/>
                </a:defRPr>
              </a:lvl2pPr>
              <a:lvl3pPr marL="1143000" indent="-228600" algn="l" defTabSz="914400" rtl="0" eaLnBrk="0" latinLnBrk="0" hangingPunct="0">
                <a:defRPr sz="1600" kern="1200">
                  <a:solidFill>
                    <a:schemeClr val="tx1"/>
                  </a:solidFill>
                  <a:latin typeface="Arial" pitchFamily="34" charset="0"/>
                  <a:ea typeface="黑体" pitchFamily="49" charset="-122"/>
                  <a:cs typeface="+mn-cs"/>
                </a:defRPr>
              </a:lvl3pPr>
              <a:lvl4pPr marL="1600200" indent="-228600" algn="l" defTabSz="914400" rtl="0" eaLnBrk="0" latinLnBrk="0" hangingPunct="0">
                <a:defRPr sz="1600" kern="1200">
                  <a:solidFill>
                    <a:schemeClr val="tx1"/>
                  </a:solidFill>
                  <a:latin typeface="Arial" pitchFamily="34" charset="0"/>
                  <a:ea typeface="黑体" pitchFamily="49" charset="-122"/>
                  <a:cs typeface="+mn-cs"/>
                </a:defRPr>
              </a:lvl4pPr>
              <a:lvl5pPr marL="2057400" indent="-228600" algn="l" defTabSz="914400" rtl="0" eaLnBrk="0" latinLnBrk="0" hangingPunct="0">
                <a:defRPr sz="1600" kern="1200">
                  <a:solidFill>
                    <a:schemeClr val="tx1"/>
                  </a:solidFill>
                  <a:latin typeface="Arial" pitchFamily="34" charset="0"/>
                  <a:ea typeface="黑体" pitchFamily="49" charset="-122"/>
                  <a:cs typeface="+mn-cs"/>
                </a:defRPr>
              </a:lvl5pPr>
              <a:lvl6pPr marL="25146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6pPr>
              <a:lvl7pPr marL="29718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7pPr>
              <a:lvl8pPr marL="34290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8pPr>
              <a:lvl9pPr marL="38862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9pPr>
            </a:lstStyle>
            <a:p>
              <a:pPr marL="0" marR="0" lvl="0" indent="0" algn="ctr" defTabSz="914400" eaLnBrk="0" fontAlgn="auto" latinLnBrk="0" hangingPunct="0">
                <a:lnSpc>
                  <a:spcPct val="100000"/>
                </a:lnSpc>
                <a:spcBef>
                  <a:spcPct val="50000"/>
                </a:spcBef>
                <a:spcAft>
                  <a:spcPct val="0"/>
                </a:spcAft>
                <a:buClrTx/>
                <a:buSzTx/>
                <a:buFontTx/>
                <a:buNone/>
                <a:defRPr/>
              </a:pPr>
              <a:r>
                <a:rPr kumimoji="1" lang="en-US" altLang="zh-CN" sz="1200" b="0" i="0" u="none" strike="noStrike" kern="0" cap="none" spc="0" normalizeH="0" baseline="0" noProof="0" smtClean="0">
                  <a:ln>
                    <a:noFill/>
                  </a:ln>
                  <a:solidFill>
                    <a:srgbClr val="000000"/>
                  </a:solidFill>
                  <a:effectLst/>
                  <a:uLnTx/>
                  <a:uFillTx/>
                  <a:latin typeface="Arial"/>
                  <a:ea typeface="华文楷体" pitchFamily="2" charset="-122"/>
                </a:rPr>
                <a:t>2019</a:t>
              </a:r>
              <a:r>
                <a:rPr kumimoji="1" lang="zh-CN" altLang="en-US" sz="1200" b="0" i="0" u="none" strike="noStrike" kern="0" cap="none" spc="0" normalizeH="0" baseline="0" noProof="0" smtClean="0">
                  <a:ln>
                    <a:noFill/>
                  </a:ln>
                  <a:solidFill>
                    <a:srgbClr val="000000"/>
                  </a:solidFill>
                  <a:effectLst/>
                  <a:uLnTx/>
                  <a:uFillTx/>
                  <a:latin typeface="Arial"/>
                  <a:ea typeface="华文楷体" pitchFamily="2" charset="-122"/>
                </a:rPr>
                <a:t>年</a:t>
              </a:r>
              <a:endParaRPr kumimoji="1" lang="zh-CN" altLang="en-US" sz="1200" b="0" i="0" u="none" strike="noStrike" kern="0" cap="none" spc="0" normalizeH="0" baseline="0" noProof="0">
                <a:ln>
                  <a:noFill/>
                </a:ln>
                <a:solidFill>
                  <a:srgbClr val="000000"/>
                </a:solidFill>
                <a:effectLst/>
                <a:uLnTx/>
                <a:uFillTx/>
                <a:latin typeface="Arial"/>
                <a:ea typeface="华文楷体" pitchFamily="2" charset="-122"/>
              </a:endParaRPr>
            </a:p>
          </p:txBody>
        </p:sp>
        <p:sp>
          <p:nvSpPr>
            <p:cNvPr id="102" name="Line 64"/>
            <p:cNvSpPr>
              <a:spLocks noChangeShapeType="1"/>
            </p:cNvSpPr>
            <p:nvPr/>
          </p:nvSpPr>
          <p:spPr bwMode="auto">
            <a:xfrm flipH="1">
              <a:off x="2910587" y="3736806"/>
              <a:ext cx="0" cy="264437"/>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03" name="Line 64"/>
            <p:cNvSpPr>
              <a:spLocks noChangeShapeType="1"/>
            </p:cNvSpPr>
            <p:nvPr/>
          </p:nvSpPr>
          <p:spPr bwMode="auto">
            <a:xfrm flipH="1">
              <a:off x="1972859" y="3736806"/>
              <a:ext cx="0" cy="264437"/>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04" name="Line 64"/>
            <p:cNvSpPr>
              <a:spLocks noChangeShapeType="1"/>
            </p:cNvSpPr>
            <p:nvPr/>
          </p:nvSpPr>
          <p:spPr bwMode="auto">
            <a:xfrm flipH="1">
              <a:off x="1035130" y="3736806"/>
              <a:ext cx="0" cy="264437"/>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05" name="Text Box 81"/>
            <p:cNvSpPr txBox="1">
              <a:spLocks noChangeArrowheads="1"/>
            </p:cNvSpPr>
            <p:nvPr/>
          </p:nvSpPr>
          <p:spPr bwMode="auto">
            <a:xfrm>
              <a:off x="2513478" y="3565045"/>
              <a:ext cx="917830" cy="2090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en-US"/>
              </a:defPPr>
              <a:lvl1pPr marL="0" algn="l" defTabSz="914400" rtl="0" eaLnBrk="0" latinLnBrk="0" hangingPunct="0">
                <a:defRPr sz="1600" kern="1200">
                  <a:solidFill>
                    <a:schemeClr val="tx1"/>
                  </a:solidFill>
                  <a:latin typeface="Arial" pitchFamily="34" charset="0"/>
                  <a:ea typeface="黑体" pitchFamily="49" charset="-122"/>
                  <a:cs typeface="+mn-cs"/>
                </a:defRPr>
              </a:lvl1pPr>
              <a:lvl2pPr marL="742950" indent="-285750" algn="l" defTabSz="914400" rtl="0" eaLnBrk="0" latinLnBrk="0" hangingPunct="0">
                <a:defRPr sz="1600" kern="1200">
                  <a:solidFill>
                    <a:schemeClr val="tx1"/>
                  </a:solidFill>
                  <a:latin typeface="Arial" pitchFamily="34" charset="0"/>
                  <a:ea typeface="黑体" pitchFamily="49" charset="-122"/>
                  <a:cs typeface="+mn-cs"/>
                </a:defRPr>
              </a:lvl2pPr>
              <a:lvl3pPr marL="1143000" indent="-228600" algn="l" defTabSz="914400" rtl="0" eaLnBrk="0" latinLnBrk="0" hangingPunct="0">
                <a:defRPr sz="1600" kern="1200">
                  <a:solidFill>
                    <a:schemeClr val="tx1"/>
                  </a:solidFill>
                  <a:latin typeface="Arial" pitchFamily="34" charset="0"/>
                  <a:ea typeface="黑体" pitchFamily="49" charset="-122"/>
                  <a:cs typeface="+mn-cs"/>
                </a:defRPr>
              </a:lvl3pPr>
              <a:lvl4pPr marL="1600200" indent="-228600" algn="l" defTabSz="914400" rtl="0" eaLnBrk="0" latinLnBrk="0" hangingPunct="0">
                <a:defRPr sz="1600" kern="1200">
                  <a:solidFill>
                    <a:schemeClr val="tx1"/>
                  </a:solidFill>
                  <a:latin typeface="Arial" pitchFamily="34" charset="0"/>
                  <a:ea typeface="黑体" pitchFamily="49" charset="-122"/>
                  <a:cs typeface="+mn-cs"/>
                </a:defRPr>
              </a:lvl4pPr>
              <a:lvl5pPr marL="2057400" indent="-228600" algn="l" defTabSz="914400" rtl="0" eaLnBrk="0" latinLnBrk="0" hangingPunct="0">
                <a:defRPr sz="1600" kern="1200">
                  <a:solidFill>
                    <a:schemeClr val="tx1"/>
                  </a:solidFill>
                  <a:latin typeface="Arial" pitchFamily="34" charset="0"/>
                  <a:ea typeface="黑体" pitchFamily="49" charset="-122"/>
                  <a:cs typeface="+mn-cs"/>
                </a:defRPr>
              </a:lvl5pPr>
              <a:lvl6pPr marL="25146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6pPr>
              <a:lvl7pPr marL="29718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7pPr>
              <a:lvl8pPr marL="34290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8pPr>
              <a:lvl9pPr marL="38862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9pPr>
            </a:lstStyle>
            <a:p>
              <a:pPr marL="0" marR="0" lvl="0" indent="0" algn="ctr" defTabSz="914400" eaLnBrk="0" fontAlgn="auto" latinLnBrk="0" hangingPunct="0">
                <a:lnSpc>
                  <a:spcPct val="100000"/>
                </a:lnSpc>
                <a:spcBef>
                  <a:spcPct val="50000"/>
                </a:spcBef>
                <a:spcAft>
                  <a:spcPct val="0"/>
                </a:spcAft>
                <a:buClrTx/>
                <a:buSzTx/>
                <a:buFontTx/>
                <a:buNone/>
                <a:defRPr/>
              </a:pPr>
              <a:r>
                <a:rPr kumimoji="1" lang="en-US" altLang="zh-CN" sz="1200" b="0" i="0" u="none" strike="noStrike" kern="0" cap="none" spc="0" normalizeH="0" baseline="0" noProof="0" smtClean="0">
                  <a:ln>
                    <a:noFill/>
                  </a:ln>
                  <a:solidFill>
                    <a:srgbClr val="000000"/>
                  </a:solidFill>
                  <a:effectLst/>
                  <a:uLnTx/>
                  <a:uFillTx/>
                  <a:latin typeface="Arial"/>
                  <a:ea typeface="华文楷体" pitchFamily="2" charset="-122"/>
                </a:rPr>
                <a:t>2018</a:t>
              </a:r>
              <a:r>
                <a:rPr kumimoji="1" lang="zh-CN" altLang="en-US" sz="1200" b="0" i="0" u="none" strike="noStrike" kern="0" cap="none" spc="0" normalizeH="0" baseline="0" noProof="0" smtClean="0">
                  <a:ln>
                    <a:noFill/>
                  </a:ln>
                  <a:solidFill>
                    <a:srgbClr val="000000"/>
                  </a:solidFill>
                  <a:effectLst/>
                  <a:uLnTx/>
                  <a:uFillTx/>
                  <a:latin typeface="Arial"/>
                  <a:ea typeface="华文楷体" pitchFamily="2" charset="-122"/>
                </a:rPr>
                <a:t>年</a:t>
              </a:r>
              <a:endParaRPr kumimoji="1" lang="zh-CN" altLang="en-US" sz="1200" b="0" i="0" u="none" strike="noStrike" kern="0" cap="none" spc="0" normalizeH="0" baseline="0" noProof="0">
                <a:ln>
                  <a:noFill/>
                </a:ln>
                <a:solidFill>
                  <a:srgbClr val="000000"/>
                </a:solidFill>
                <a:effectLst/>
                <a:uLnTx/>
                <a:uFillTx/>
                <a:latin typeface="Arial"/>
                <a:ea typeface="华文楷体" pitchFamily="2" charset="-122"/>
              </a:endParaRPr>
            </a:p>
          </p:txBody>
        </p:sp>
        <p:sp>
          <p:nvSpPr>
            <p:cNvPr id="106" name="Text Box 81"/>
            <p:cNvSpPr txBox="1">
              <a:spLocks noChangeArrowheads="1"/>
            </p:cNvSpPr>
            <p:nvPr/>
          </p:nvSpPr>
          <p:spPr bwMode="auto">
            <a:xfrm>
              <a:off x="1563101" y="3565045"/>
              <a:ext cx="930430" cy="245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en-US"/>
              </a:defPPr>
              <a:lvl1pPr marL="0" algn="l" defTabSz="914400" rtl="0" eaLnBrk="0" latinLnBrk="0" hangingPunct="0">
                <a:defRPr sz="1600" kern="1200">
                  <a:solidFill>
                    <a:schemeClr val="tx1"/>
                  </a:solidFill>
                  <a:latin typeface="Arial" pitchFamily="34" charset="0"/>
                  <a:ea typeface="黑体" pitchFamily="49" charset="-122"/>
                  <a:cs typeface="+mn-cs"/>
                </a:defRPr>
              </a:lvl1pPr>
              <a:lvl2pPr marL="742950" indent="-285750" algn="l" defTabSz="914400" rtl="0" eaLnBrk="0" latinLnBrk="0" hangingPunct="0">
                <a:defRPr sz="1600" kern="1200">
                  <a:solidFill>
                    <a:schemeClr val="tx1"/>
                  </a:solidFill>
                  <a:latin typeface="Arial" pitchFamily="34" charset="0"/>
                  <a:ea typeface="黑体" pitchFamily="49" charset="-122"/>
                  <a:cs typeface="+mn-cs"/>
                </a:defRPr>
              </a:lvl2pPr>
              <a:lvl3pPr marL="1143000" indent="-228600" algn="l" defTabSz="914400" rtl="0" eaLnBrk="0" latinLnBrk="0" hangingPunct="0">
                <a:defRPr sz="1600" kern="1200">
                  <a:solidFill>
                    <a:schemeClr val="tx1"/>
                  </a:solidFill>
                  <a:latin typeface="Arial" pitchFamily="34" charset="0"/>
                  <a:ea typeface="黑体" pitchFamily="49" charset="-122"/>
                  <a:cs typeface="+mn-cs"/>
                </a:defRPr>
              </a:lvl3pPr>
              <a:lvl4pPr marL="1600200" indent="-228600" algn="l" defTabSz="914400" rtl="0" eaLnBrk="0" latinLnBrk="0" hangingPunct="0">
                <a:defRPr sz="1600" kern="1200">
                  <a:solidFill>
                    <a:schemeClr val="tx1"/>
                  </a:solidFill>
                  <a:latin typeface="Arial" pitchFamily="34" charset="0"/>
                  <a:ea typeface="黑体" pitchFamily="49" charset="-122"/>
                  <a:cs typeface="+mn-cs"/>
                </a:defRPr>
              </a:lvl4pPr>
              <a:lvl5pPr marL="2057400" indent="-228600" algn="l" defTabSz="914400" rtl="0" eaLnBrk="0" latinLnBrk="0" hangingPunct="0">
                <a:defRPr sz="1600" kern="1200">
                  <a:solidFill>
                    <a:schemeClr val="tx1"/>
                  </a:solidFill>
                  <a:latin typeface="Arial" pitchFamily="34" charset="0"/>
                  <a:ea typeface="黑体" pitchFamily="49" charset="-122"/>
                  <a:cs typeface="+mn-cs"/>
                </a:defRPr>
              </a:lvl5pPr>
              <a:lvl6pPr marL="25146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6pPr>
              <a:lvl7pPr marL="29718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7pPr>
              <a:lvl8pPr marL="34290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8pPr>
              <a:lvl9pPr marL="38862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9pPr>
            </a:lstStyle>
            <a:p>
              <a:pPr marL="0" marR="0" lvl="0" indent="0" algn="ctr" defTabSz="914400" eaLnBrk="0" fontAlgn="auto" latinLnBrk="0" hangingPunct="0">
                <a:lnSpc>
                  <a:spcPct val="100000"/>
                </a:lnSpc>
                <a:spcBef>
                  <a:spcPct val="50000"/>
                </a:spcBef>
                <a:spcAft>
                  <a:spcPct val="0"/>
                </a:spcAft>
                <a:buClrTx/>
                <a:buSzTx/>
                <a:buFontTx/>
                <a:buNone/>
                <a:defRPr/>
              </a:pPr>
              <a:r>
                <a:rPr kumimoji="1" lang="en-US" altLang="zh-CN" sz="1200" b="0" i="0" u="none" strike="noStrike" kern="0" cap="none" spc="0" normalizeH="0" baseline="0" noProof="0" smtClean="0">
                  <a:ln>
                    <a:noFill/>
                  </a:ln>
                  <a:solidFill>
                    <a:srgbClr val="000000"/>
                  </a:solidFill>
                  <a:effectLst/>
                  <a:uLnTx/>
                  <a:uFillTx/>
                  <a:latin typeface="Arial"/>
                  <a:ea typeface="华文楷体" pitchFamily="2" charset="-122"/>
                </a:rPr>
                <a:t>2017</a:t>
              </a:r>
              <a:r>
                <a:rPr kumimoji="1" lang="zh-CN" altLang="en-US" sz="1200" b="0" i="0" u="none" strike="noStrike" kern="0" cap="none" spc="0" normalizeH="0" baseline="0" noProof="0" smtClean="0">
                  <a:ln>
                    <a:noFill/>
                  </a:ln>
                  <a:solidFill>
                    <a:srgbClr val="000000"/>
                  </a:solidFill>
                  <a:effectLst/>
                  <a:uLnTx/>
                  <a:uFillTx/>
                  <a:latin typeface="Arial"/>
                  <a:ea typeface="华文楷体" pitchFamily="2" charset="-122"/>
                </a:rPr>
                <a:t>年</a:t>
              </a:r>
              <a:endParaRPr kumimoji="1" lang="zh-CN" altLang="en-US" sz="1200" b="0" i="0" u="none" strike="noStrike" kern="0" cap="none" spc="0" normalizeH="0" baseline="0" noProof="0">
                <a:ln>
                  <a:noFill/>
                </a:ln>
                <a:solidFill>
                  <a:srgbClr val="000000"/>
                </a:solidFill>
                <a:effectLst/>
                <a:uLnTx/>
                <a:uFillTx/>
                <a:latin typeface="Arial"/>
                <a:ea typeface="华文楷体" pitchFamily="2" charset="-122"/>
              </a:endParaRPr>
            </a:p>
          </p:txBody>
        </p:sp>
        <p:sp>
          <p:nvSpPr>
            <p:cNvPr id="107" name="Text Box 81"/>
            <p:cNvSpPr txBox="1">
              <a:spLocks noChangeArrowheads="1"/>
            </p:cNvSpPr>
            <p:nvPr/>
          </p:nvSpPr>
          <p:spPr bwMode="auto">
            <a:xfrm>
              <a:off x="754009" y="3565045"/>
              <a:ext cx="901895" cy="22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en-US"/>
              </a:defPPr>
              <a:lvl1pPr marL="0" algn="l" defTabSz="914400" rtl="0" eaLnBrk="0" latinLnBrk="0" hangingPunct="0">
                <a:defRPr sz="1600" kern="1200">
                  <a:solidFill>
                    <a:schemeClr val="tx1"/>
                  </a:solidFill>
                  <a:latin typeface="Arial" pitchFamily="34" charset="0"/>
                  <a:ea typeface="黑体" pitchFamily="49" charset="-122"/>
                  <a:cs typeface="+mn-cs"/>
                </a:defRPr>
              </a:lvl1pPr>
              <a:lvl2pPr marL="742950" indent="-285750" algn="l" defTabSz="914400" rtl="0" eaLnBrk="0" latinLnBrk="0" hangingPunct="0">
                <a:defRPr sz="1600" kern="1200">
                  <a:solidFill>
                    <a:schemeClr val="tx1"/>
                  </a:solidFill>
                  <a:latin typeface="Arial" pitchFamily="34" charset="0"/>
                  <a:ea typeface="黑体" pitchFamily="49" charset="-122"/>
                  <a:cs typeface="+mn-cs"/>
                </a:defRPr>
              </a:lvl2pPr>
              <a:lvl3pPr marL="1143000" indent="-228600" algn="l" defTabSz="914400" rtl="0" eaLnBrk="0" latinLnBrk="0" hangingPunct="0">
                <a:defRPr sz="1600" kern="1200">
                  <a:solidFill>
                    <a:schemeClr val="tx1"/>
                  </a:solidFill>
                  <a:latin typeface="Arial" pitchFamily="34" charset="0"/>
                  <a:ea typeface="黑体" pitchFamily="49" charset="-122"/>
                  <a:cs typeface="+mn-cs"/>
                </a:defRPr>
              </a:lvl3pPr>
              <a:lvl4pPr marL="1600200" indent="-228600" algn="l" defTabSz="914400" rtl="0" eaLnBrk="0" latinLnBrk="0" hangingPunct="0">
                <a:defRPr sz="1600" kern="1200">
                  <a:solidFill>
                    <a:schemeClr val="tx1"/>
                  </a:solidFill>
                  <a:latin typeface="Arial" pitchFamily="34" charset="0"/>
                  <a:ea typeface="黑体" pitchFamily="49" charset="-122"/>
                  <a:cs typeface="+mn-cs"/>
                </a:defRPr>
              </a:lvl4pPr>
              <a:lvl5pPr marL="2057400" indent="-228600" algn="l" defTabSz="914400" rtl="0" eaLnBrk="0" latinLnBrk="0" hangingPunct="0">
                <a:defRPr sz="1600" kern="1200">
                  <a:solidFill>
                    <a:schemeClr val="tx1"/>
                  </a:solidFill>
                  <a:latin typeface="Arial" pitchFamily="34" charset="0"/>
                  <a:ea typeface="黑体" pitchFamily="49" charset="-122"/>
                  <a:cs typeface="+mn-cs"/>
                </a:defRPr>
              </a:lvl5pPr>
              <a:lvl6pPr marL="25146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6pPr>
              <a:lvl7pPr marL="29718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7pPr>
              <a:lvl8pPr marL="34290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8pPr>
              <a:lvl9pPr marL="38862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9pPr>
            </a:lstStyle>
            <a:p>
              <a:pPr marL="0" marR="0" lvl="0" indent="0" defTabSz="914400" eaLnBrk="0" fontAlgn="auto" latinLnBrk="0" hangingPunct="0">
                <a:lnSpc>
                  <a:spcPct val="100000"/>
                </a:lnSpc>
                <a:spcBef>
                  <a:spcPct val="50000"/>
                </a:spcBef>
                <a:spcAft>
                  <a:spcPct val="0"/>
                </a:spcAft>
                <a:buClrTx/>
                <a:buSzTx/>
                <a:buFontTx/>
                <a:buNone/>
                <a:defRPr/>
              </a:pPr>
              <a:r>
                <a:rPr kumimoji="1" lang="en-US" altLang="zh-CN" sz="1200" b="0" i="0" u="none" strike="noStrike" kern="0" cap="none" spc="0" normalizeH="0" baseline="0" noProof="0" smtClean="0">
                  <a:ln>
                    <a:noFill/>
                  </a:ln>
                  <a:solidFill>
                    <a:srgbClr val="000000"/>
                  </a:solidFill>
                  <a:effectLst/>
                  <a:uLnTx/>
                  <a:uFillTx/>
                  <a:latin typeface="Arial"/>
                  <a:ea typeface="华文楷体" pitchFamily="2" charset="-122"/>
                </a:rPr>
                <a:t>2016</a:t>
              </a:r>
              <a:r>
                <a:rPr kumimoji="1" lang="zh-CN" altLang="en-US" sz="1200" b="0" i="0" u="none" strike="noStrike" kern="0" cap="none" spc="0" normalizeH="0" baseline="0" noProof="0" smtClean="0">
                  <a:ln>
                    <a:noFill/>
                  </a:ln>
                  <a:solidFill>
                    <a:srgbClr val="000000"/>
                  </a:solidFill>
                  <a:effectLst/>
                  <a:uLnTx/>
                  <a:uFillTx/>
                  <a:latin typeface="Arial"/>
                  <a:ea typeface="华文楷体" pitchFamily="2" charset="-122"/>
                </a:rPr>
                <a:t>年</a:t>
              </a:r>
              <a:endParaRPr kumimoji="1" lang="zh-CN" altLang="en-US" sz="1200" b="0" i="0" u="none" strike="noStrike" kern="0" cap="none" spc="0" normalizeH="0" baseline="0" noProof="0">
                <a:ln>
                  <a:noFill/>
                </a:ln>
                <a:solidFill>
                  <a:srgbClr val="000000"/>
                </a:solidFill>
                <a:effectLst/>
                <a:uLnTx/>
                <a:uFillTx/>
                <a:latin typeface="Arial"/>
                <a:ea typeface="华文楷体" pitchFamily="2" charset="-122"/>
              </a:endParaRPr>
            </a:p>
          </p:txBody>
        </p:sp>
        <p:sp>
          <p:nvSpPr>
            <p:cNvPr id="108" name="Line 64"/>
            <p:cNvSpPr>
              <a:spLocks noChangeShapeType="1"/>
            </p:cNvSpPr>
            <p:nvPr/>
          </p:nvSpPr>
          <p:spPr bwMode="auto">
            <a:xfrm flipH="1">
              <a:off x="1478880" y="3824763"/>
              <a:ext cx="0" cy="112505"/>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09" name="Line 64"/>
            <p:cNvSpPr>
              <a:spLocks noChangeShapeType="1"/>
            </p:cNvSpPr>
            <p:nvPr/>
          </p:nvSpPr>
          <p:spPr bwMode="auto">
            <a:xfrm flipH="1">
              <a:off x="2419087" y="3837035"/>
              <a:ext cx="0" cy="112505"/>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10" name="Line 64"/>
            <p:cNvSpPr>
              <a:spLocks noChangeShapeType="1"/>
            </p:cNvSpPr>
            <p:nvPr/>
          </p:nvSpPr>
          <p:spPr bwMode="auto">
            <a:xfrm flipH="1">
              <a:off x="3391595" y="3837032"/>
              <a:ext cx="0" cy="112505"/>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11" name="Line 64"/>
            <p:cNvSpPr>
              <a:spLocks noChangeShapeType="1"/>
            </p:cNvSpPr>
            <p:nvPr/>
          </p:nvSpPr>
          <p:spPr bwMode="auto">
            <a:xfrm flipH="1">
              <a:off x="4326703" y="3837027"/>
              <a:ext cx="0" cy="112505"/>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12" name="Line 64"/>
            <p:cNvSpPr>
              <a:spLocks noChangeShapeType="1"/>
            </p:cNvSpPr>
            <p:nvPr/>
          </p:nvSpPr>
          <p:spPr bwMode="auto">
            <a:xfrm flipH="1">
              <a:off x="6661548" y="3736806"/>
              <a:ext cx="0" cy="264437"/>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13" name="Line 64"/>
            <p:cNvSpPr>
              <a:spLocks noChangeShapeType="1"/>
            </p:cNvSpPr>
            <p:nvPr/>
          </p:nvSpPr>
          <p:spPr bwMode="auto">
            <a:xfrm flipH="1">
              <a:off x="5723820" y="3736806"/>
              <a:ext cx="0" cy="264437"/>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14" name="Text Box 81"/>
            <p:cNvSpPr txBox="1">
              <a:spLocks noChangeArrowheads="1"/>
            </p:cNvSpPr>
            <p:nvPr/>
          </p:nvSpPr>
          <p:spPr bwMode="auto">
            <a:xfrm>
              <a:off x="6264439" y="3565045"/>
              <a:ext cx="917830" cy="2090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en-US"/>
              </a:defPPr>
              <a:lvl1pPr marL="0" algn="l" defTabSz="914400" rtl="0" eaLnBrk="0" latinLnBrk="0" hangingPunct="0">
                <a:defRPr sz="1600" kern="1200">
                  <a:solidFill>
                    <a:schemeClr val="tx1"/>
                  </a:solidFill>
                  <a:latin typeface="Arial" pitchFamily="34" charset="0"/>
                  <a:ea typeface="黑体" pitchFamily="49" charset="-122"/>
                  <a:cs typeface="+mn-cs"/>
                </a:defRPr>
              </a:lvl1pPr>
              <a:lvl2pPr marL="742950" indent="-285750" algn="l" defTabSz="914400" rtl="0" eaLnBrk="0" latinLnBrk="0" hangingPunct="0">
                <a:defRPr sz="1600" kern="1200">
                  <a:solidFill>
                    <a:schemeClr val="tx1"/>
                  </a:solidFill>
                  <a:latin typeface="Arial" pitchFamily="34" charset="0"/>
                  <a:ea typeface="黑体" pitchFamily="49" charset="-122"/>
                  <a:cs typeface="+mn-cs"/>
                </a:defRPr>
              </a:lvl2pPr>
              <a:lvl3pPr marL="1143000" indent="-228600" algn="l" defTabSz="914400" rtl="0" eaLnBrk="0" latinLnBrk="0" hangingPunct="0">
                <a:defRPr sz="1600" kern="1200">
                  <a:solidFill>
                    <a:schemeClr val="tx1"/>
                  </a:solidFill>
                  <a:latin typeface="Arial" pitchFamily="34" charset="0"/>
                  <a:ea typeface="黑体" pitchFamily="49" charset="-122"/>
                  <a:cs typeface="+mn-cs"/>
                </a:defRPr>
              </a:lvl3pPr>
              <a:lvl4pPr marL="1600200" indent="-228600" algn="l" defTabSz="914400" rtl="0" eaLnBrk="0" latinLnBrk="0" hangingPunct="0">
                <a:defRPr sz="1600" kern="1200">
                  <a:solidFill>
                    <a:schemeClr val="tx1"/>
                  </a:solidFill>
                  <a:latin typeface="Arial" pitchFamily="34" charset="0"/>
                  <a:ea typeface="黑体" pitchFamily="49" charset="-122"/>
                  <a:cs typeface="+mn-cs"/>
                </a:defRPr>
              </a:lvl4pPr>
              <a:lvl5pPr marL="2057400" indent="-228600" algn="l" defTabSz="914400" rtl="0" eaLnBrk="0" latinLnBrk="0" hangingPunct="0">
                <a:defRPr sz="1600" kern="1200">
                  <a:solidFill>
                    <a:schemeClr val="tx1"/>
                  </a:solidFill>
                  <a:latin typeface="Arial" pitchFamily="34" charset="0"/>
                  <a:ea typeface="黑体" pitchFamily="49" charset="-122"/>
                  <a:cs typeface="+mn-cs"/>
                </a:defRPr>
              </a:lvl5pPr>
              <a:lvl6pPr marL="25146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6pPr>
              <a:lvl7pPr marL="29718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7pPr>
              <a:lvl8pPr marL="34290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8pPr>
              <a:lvl9pPr marL="38862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9pPr>
            </a:lstStyle>
            <a:p>
              <a:pPr marL="0" marR="0" lvl="0" indent="0" algn="ctr" defTabSz="914400" eaLnBrk="0" fontAlgn="auto" latinLnBrk="0" hangingPunct="0">
                <a:lnSpc>
                  <a:spcPct val="100000"/>
                </a:lnSpc>
                <a:spcBef>
                  <a:spcPct val="50000"/>
                </a:spcBef>
                <a:spcAft>
                  <a:spcPct val="0"/>
                </a:spcAft>
                <a:buClrTx/>
                <a:buSzTx/>
                <a:buFontTx/>
                <a:buNone/>
                <a:defRPr/>
              </a:pPr>
              <a:r>
                <a:rPr kumimoji="1" lang="en-US" altLang="zh-CN" sz="1200" b="0" i="0" u="none" strike="noStrike" kern="0" cap="none" spc="0" normalizeH="0" baseline="0" noProof="0" smtClean="0">
                  <a:ln>
                    <a:noFill/>
                  </a:ln>
                  <a:solidFill>
                    <a:srgbClr val="000000"/>
                  </a:solidFill>
                  <a:effectLst/>
                  <a:uLnTx/>
                  <a:uFillTx/>
                  <a:latin typeface="Arial"/>
                  <a:ea typeface="华文楷体" pitchFamily="2" charset="-122"/>
                </a:rPr>
                <a:t>2022</a:t>
              </a:r>
              <a:r>
                <a:rPr kumimoji="1" lang="zh-CN" altLang="en-US" sz="1200" b="0" i="0" u="none" strike="noStrike" kern="0" cap="none" spc="0" normalizeH="0" baseline="0" noProof="0" smtClean="0">
                  <a:ln>
                    <a:noFill/>
                  </a:ln>
                  <a:solidFill>
                    <a:srgbClr val="000000"/>
                  </a:solidFill>
                  <a:effectLst/>
                  <a:uLnTx/>
                  <a:uFillTx/>
                  <a:latin typeface="Arial"/>
                  <a:ea typeface="华文楷体" pitchFamily="2" charset="-122"/>
                </a:rPr>
                <a:t>年</a:t>
              </a:r>
              <a:endParaRPr kumimoji="1" lang="zh-CN" altLang="en-US" sz="1200" b="0" i="0" u="none" strike="noStrike" kern="0" cap="none" spc="0" normalizeH="0" baseline="0" noProof="0">
                <a:ln>
                  <a:noFill/>
                </a:ln>
                <a:solidFill>
                  <a:srgbClr val="000000"/>
                </a:solidFill>
                <a:effectLst/>
                <a:uLnTx/>
                <a:uFillTx/>
                <a:latin typeface="Arial"/>
                <a:ea typeface="华文楷体" pitchFamily="2" charset="-122"/>
              </a:endParaRPr>
            </a:p>
          </p:txBody>
        </p:sp>
        <p:sp>
          <p:nvSpPr>
            <p:cNvPr id="115" name="Text Box 81"/>
            <p:cNvSpPr txBox="1">
              <a:spLocks noChangeArrowheads="1"/>
            </p:cNvSpPr>
            <p:nvPr/>
          </p:nvSpPr>
          <p:spPr bwMode="auto">
            <a:xfrm>
              <a:off x="5314062" y="3565045"/>
              <a:ext cx="930430" cy="24589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en-US"/>
              </a:defPPr>
              <a:lvl1pPr marL="0" algn="l" defTabSz="914400" rtl="0" eaLnBrk="0" latinLnBrk="0" hangingPunct="0">
                <a:defRPr sz="1600" kern="1200">
                  <a:solidFill>
                    <a:schemeClr val="tx1"/>
                  </a:solidFill>
                  <a:latin typeface="Arial" pitchFamily="34" charset="0"/>
                  <a:ea typeface="黑体" pitchFamily="49" charset="-122"/>
                  <a:cs typeface="+mn-cs"/>
                </a:defRPr>
              </a:lvl1pPr>
              <a:lvl2pPr marL="742950" indent="-285750" algn="l" defTabSz="914400" rtl="0" eaLnBrk="0" latinLnBrk="0" hangingPunct="0">
                <a:defRPr sz="1600" kern="1200">
                  <a:solidFill>
                    <a:schemeClr val="tx1"/>
                  </a:solidFill>
                  <a:latin typeface="Arial" pitchFamily="34" charset="0"/>
                  <a:ea typeface="黑体" pitchFamily="49" charset="-122"/>
                  <a:cs typeface="+mn-cs"/>
                </a:defRPr>
              </a:lvl2pPr>
              <a:lvl3pPr marL="1143000" indent="-228600" algn="l" defTabSz="914400" rtl="0" eaLnBrk="0" latinLnBrk="0" hangingPunct="0">
                <a:defRPr sz="1600" kern="1200">
                  <a:solidFill>
                    <a:schemeClr val="tx1"/>
                  </a:solidFill>
                  <a:latin typeface="Arial" pitchFamily="34" charset="0"/>
                  <a:ea typeface="黑体" pitchFamily="49" charset="-122"/>
                  <a:cs typeface="+mn-cs"/>
                </a:defRPr>
              </a:lvl3pPr>
              <a:lvl4pPr marL="1600200" indent="-228600" algn="l" defTabSz="914400" rtl="0" eaLnBrk="0" latinLnBrk="0" hangingPunct="0">
                <a:defRPr sz="1600" kern="1200">
                  <a:solidFill>
                    <a:schemeClr val="tx1"/>
                  </a:solidFill>
                  <a:latin typeface="Arial" pitchFamily="34" charset="0"/>
                  <a:ea typeface="黑体" pitchFamily="49" charset="-122"/>
                  <a:cs typeface="+mn-cs"/>
                </a:defRPr>
              </a:lvl4pPr>
              <a:lvl5pPr marL="2057400" indent="-228600" algn="l" defTabSz="914400" rtl="0" eaLnBrk="0" latinLnBrk="0" hangingPunct="0">
                <a:defRPr sz="1600" kern="1200">
                  <a:solidFill>
                    <a:schemeClr val="tx1"/>
                  </a:solidFill>
                  <a:latin typeface="Arial" pitchFamily="34" charset="0"/>
                  <a:ea typeface="黑体" pitchFamily="49" charset="-122"/>
                  <a:cs typeface="+mn-cs"/>
                </a:defRPr>
              </a:lvl5pPr>
              <a:lvl6pPr marL="25146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6pPr>
              <a:lvl7pPr marL="29718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7pPr>
              <a:lvl8pPr marL="34290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8pPr>
              <a:lvl9pPr marL="38862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9pPr>
            </a:lstStyle>
            <a:p>
              <a:pPr marL="0" marR="0" lvl="0" indent="0" algn="ctr" defTabSz="914400" eaLnBrk="0" fontAlgn="auto" latinLnBrk="0" hangingPunct="0">
                <a:lnSpc>
                  <a:spcPct val="100000"/>
                </a:lnSpc>
                <a:spcBef>
                  <a:spcPct val="50000"/>
                </a:spcBef>
                <a:spcAft>
                  <a:spcPct val="0"/>
                </a:spcAft>
                <a:buClrTx/>
                <a:buSzTx/>
                <a:buFontTx/>
                <a:buNone/>
                <a:defRPr/>
              </a:pPr>
              <a:r>
                <a:rPr kumimoji="1" lang="en-US" altLang="zh-CN" sz="1200" b="0" i="0" u="none" strike="noStrike" kern="0" cap="none" spc="0" normalizeH="0" baseline="0" noProof="0" smtClean="0">
                  <a:ln>
                    <a:noFill/>
                  </a:ln>
                  <a:solidFill>
                    <a:srgbClr val="000000"/>
                  </a:solidFill>
                  <a:effectLst/>
                  <a:uLnTx/>
                  <a:uFillTx/>
                  <a:latin typeface="Arial"/>
                  <a:ea typeface="华文楷体" pitchFamily="2" charset="-122"/>
                </a:rPr>
                <a:t>2021</a:t>
              </a:r>
              <a:r>
                <a:rPr kumimoji="1" lang="zh-CN" altLang="en-US" sz="1200" b="0" i="0" u="none" strike="noStrike" kern="0" cap="none" spc="0" normalizeH="0" baseline="0" noProof="0" smtClean="0">
                  <a:ln>
                    <a:noFill/>
                  </a:ln>
                  <a:solidFill>
                    <a:srgbClr val="000000"/>
                  </a:solidFill>
                  <a:effectLst/>
                  <a:uLnTx/>
                  <a:uFillTx/>
                  <a:latin typeface="Arial"/>
                  <a:ea typeface="华文楷体" pitchFamily="2" charset="-122"/>
                </a:rPr>
                <a:t>年</a:t>
              </a:r>
              <a:endParaRPr kumimoji="1" lang="zh-CN" altLang="en-US" sz="1200" b="0" i="0" u="none" strike="noStrike" kern="0" cap="none" spc="0" normalizeH="0" baseline="0" noProof="0">
                <a:ln>
                  <a:noFill/>
                </a:ln>
                <a:solidFill>
                  <a:srgbClr val="000000"/>
                </a:solidFill>
                <a:effectLst/>
                <a:uLnTx/>
                <a:uFillTx/>
                <a:latin typeface="Arial"/>
                <a:ea typeface="华文楷体" pitchFamily="2" charset="-122"/>
              </a:endParaRPr>
            </a:p>
          </p:txBody>
        </p:sp>
        <p:sp>
          <p:nvSpPr>
            <p:cNvPr id="116" name="Text Box 81"/>
            <p:cNvSpPr txBox="1">
              <a:spLocks noChangeArrowheads="1"/>
            </p:cNvSpPr>
            <p:nvPr/>
          </p:nvSpPr>
          <p:spPr bwMode="auto">
            <a:xfrm>
              <a:off x="4485551" y="3565045"/>
              <a:ext cx="901895" cy="22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lgn="ctr">
                  <a:solidFill>
                    <a:srgbClr val="000000"/>
                  </a:solidFill>
                  <a:miter lim="800000"/>
                  <a:headEnd/>
                  <a:tailEnd/>
                </a14:hiddenLine>
              </a:ext>
            </a:extLst>
          </p:spPr>
          <p:txBody>
            <a:bodyPr/>
            <a:lstStyle>
              <a:defPPr>
                <a:defRPr lang="en-US"/>
              </a:defPPr>
              <a:lvl1pPr marL="0" algn="l" defTabSz="914400" rtl="0" eaLnBrk="0" latinLnBrk="0" hangingPunct="0">
                <a:defRPr sz="1600" kern="1200">
                  <a:solidFill>
                    <a:schemeClr val="tx1"/>
                  </a:solidFill>
                  <a:latin typeface="Arial" pitchFamily="34" charset="0"/>
                  <a:ea typeface="黑体" pitchFamily="49" charset="-122"/>
                  <a:cs typeface="+mn-cs"/>
                </a:defRPr>
              </a:lvl1pPr>
              <a:lvl2pPr marL="742950" indent="-285750" algn="l" defTabSz="914400" rtl="0" eaLnBrk="0" latinLnBrk="0" hangingPunct="0">
                <a:defRPr sz="1600" kern="1200">
                  <a:solidFill>
                    <a:schemeClr val="tx1"/>
                  </a:solidFill>
                  <a:latin typeface="Arial" pitchFamily="34" charset="0"/>
                  <a:ea typeface="黑体" pitchFamily="49" charset="-122"/>
                  <a:cs typeface="+mn-cs"/>
                </a:defRPr>
              </a:lvl2pPr>
              <a:lvl3pPr marL="1143000" indent="-228600" algn="l" defTabSz="914400" rtl="0" eaLnBrk="0" latinLnBrk="0" hangingPunct="0">
                <a:defRPr sz="1600" kern="1200">
                  <a:solidFill>
                    <a:schemeClr val="tx1"/>
                  </a:solidFill>
                  <a:latin typeface="Arial" pitchFamily="34" charset="0"/>
                  <a:ea typeface="黑体" pitchFamily="49" charset="-122"/>
                  <a:cs typeface="+mn-cs"/>
                </a:defRPr>
              </a:lvl3pPr>
              <a:lvl4pPr marL="1600200" indent="-228600" algn="l" defTabSz="914400" rtl="0" eaLnBrk="0" latinLnBrk="0" hangingPunct="0">
                <a:defRPr sz="1600" kern="1200">
                  <a:solidFill>
                    <a:schemeClr val="tx1"/>
                  </a:solidFill>
                  <a:latin typeface="Arial" pitchFamily="34" charset="0"/>
                  <a:ea typeface="黑体" pitchFamily="49" charset="-122"/>
                  <a:cs typeface="+mn-cs"/>
                </a:defRPr>
              </a:lvl4pPr>
              <a:lvl5pPr marL="2057400" indent="-228600" algn="l" defTabSz="914400" rtl="0" eaLnBrk="0" latinLnBrk="0" hangingPunct="0">
                <a:defRPr sz="1600" kern="1200">
                  <a:solidFill>
                    <a:schemeClr val="tx1"/>
                  </a:solidFill>
                  <a:latin typeface="Arial" pitchFamily="34" charset="0"/>
                  <a:ea typeface="黑体" pitchFamily="49" charset="-122"/>
                  <a:cs typeface="+mn-cs"/>
                </a:defRPr>
              </a:lvl5pPr>
              <a:lvl6pPr marL="25146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6pPr>
              <a:lvl7pPr marL="29718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7pPr>
              <a:lvl8pPr marL="34290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8pPr>
              <a:lvl9pPr marL="3886200" indent="-228600" algn="ctr" defTabSz="914400" rtl="0" eaLnBrk="0" fontAlgn="base" latinLnBrk="0" hangingPunct="0">
                <a:spcBef>
                  <a:spcPct val="0"/>
                </a:spcBef>
                <a:spcAft>
                  <a:spcPct val="0"/>
                </a:spcAft>
                <a:defRPr sz="1600" kern="1200">
                  <a:solidFill>
                    <a:schemeClr val="tx1"/>
                  </a:solidFill>
                  <a:latin typeface="Arial" pitchFamily="34" charset="0"/>
                  <a:ea typeface="黑体" pitchFamily="49" charset="-122"/>
                  <a:cs typeface="+mn-cs"/>
                </a:defRPr>
              </a:lvl9pPr>
            </a:lstStyle>
            <a:p>
              <a:pPr marL="0" marR="0" lvl="0" indent="0" defTabSz="914400" eaLnBrk="0" fontAlgn="auto" latinLnBrk="0" hangingPunct="0">
                <a:lnSpc>
                  <a:spcPct val="100000"/>
                </a:lnSpc>
                <a:spcBef>
                  <a:spcPct val="50000"/>
                </a:spcBef>
                <a:spcAft>
                  <a:spcPct val="0"/>
                </a:spcAft>
                <a:buClrTx/>
                <a:buSzTx/>
                <a:buFontTx/>
                <a:buNone/>
                <a:defRPr/>
              </a:pPr>
              <a:r>
                <a:rPr kumimoji="1" lang="en-US" altLang="zh-CN" sz="1200" b="0" i="0" u="none" strike="noStrike" kern="0" cap="none" spc="0" normalizeH="0" baseline="0" noProof="0" smtClean="0">
                  <a:ln>
                    <a:noFill/>
                  </a:ln>
                  <a:solidFill>
                    <a:srgbClr val="000000"/>
                  </a:solidFill>
                  <a:effectLst/>
                  <a:uLnTx/>
                  <a:uFillTx/>
                  <a:latin typeface="Arial"/>
                  <a:ea typeface="华文楷体" pitchFamily="2" charset="-122"/>
                </a:rPr>
                <a:t>2020</a:t>
              </a:r>
              <a:r>
                <a:rPr kumimoji="1" lang="zh-CN" altLang="en-US" sz="1200" b="0" i="0" u="none" strike="noStrike" kern="0" cap="none" spc="0" normalizeH="0" baseline="0" noProof="0" smtClean="0">
                  <a:ln>
                    <a:noFill/>
                  </a:ln>
                  <a:solidFill>
                    <a:srgbClr val="000000"/>
                  </a:solidFill>
                  <a:effectLst/>
                  <a:uLnTx/>
                  <a:uFillTx/>
                  <a:latin typeface="Arial"/>
                  <a:ea typeface="华文楷体" pitchFamily="2" charset="-122"/>
                </a:rPr>
                <a:t>年</a:t>
              </a:r>
              <a:endParaRPr kumimoji="1" lang="zh-CN" altLang="en-US" sz="1200" b="0" i="0" u="none" strike="noStrike" kern="0" cap="none" spc="0" normalizeH="0" baseline="0" noProof="0">
                <a:ln>
                  <a:noFill/>
                </a:ln>
                <a:solidFill>
                  <a:srgbClr val="000000"/>
                </a:solidFill>
                <a:effectLst/>
                <a:uLnTx/>
                <a:uFillTx/>
                <a:latin typeface="Arial"/>
                <a:ea typeface="华文楷体" pitchFamily="2" charset="-122"/>
              </a:endParaRPr>
            </a:p>
          </p:txBody>
        </p:sp>
        <p:sp>
          <p:nvSpPr>
            <p:cNvPr id="117" name="Line 64"/>
            <p:cNvSpPr>
              <a:spLocks noChangeShapeType="1"/>
            </p:cNvSpPr>
            <p:nvPr/>
          </p:nvSpPr>
          <p:spPr bwMode="auto">
            <a:xfrm flipH="1">
              <a:off x="5229841" y="3824763"/>
              <a:ext cx="0" cy="112505"/>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sp>
          <p:nvSpPr>
            <p:cNvPr id="118" name="Line 64"/>
            <p:cNvSpPr>
              <a:spLocks noChangeShapeType="1"/>
            </p:cNvSpPr>
            <p:nvPr/>
          </p:nvSpPr>
          <p:spPr bwMode="auto">
            <a:xfrm flipH="1">
              <a:off x="6170048" y="3837035"/>
              <a:ext cx="0" cy="112505"/>
            </a:xfrm>
            <a:prstGeom prst="line">
              <a:avLst/>
            </a:prstGeom>
            <a:noFill/>
            <a:ln w="12700">
              <a:solidFill>
                <a:srgbClr val="000000"/>
              </a:solidFill>
              <a:round/>
            </a:ln>
            <a:extLst>
              <a:ext uri="{909E8E84-426E-40DD-AFC4-6F175D3DCCD1}">
                <a14:hiddenFill xmlns:a14="http://schemas.microsoft.com/office/drawing/2010/main">
                  <a:noFill/>
                </a14:hiddenFill>
              </a:ext>
            </a:extLst>
          </p:spPr>
          <p:txBody>
            <a:bodyPr wrap="none" anchor="ct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200" b="0" i="0" u="none" strike="noStrike" kern="0" cap="none" spc="0" normalizeH="0" baseline="0" noProof="0">
                <a:ln>
                  <a:noFill/>
                </a:ln>
                <a:solidFill>
                  <a:srgbClr val="000000"/>
                </a:solidFill>
                <a:effectLst/>
                <a:uLnTx/>
                <a:uFillTx/>
                <a:ea typeface="华文楷体" pitchFamily="2" charset="-122"/>
              </a:endParaRPr>
            </a:p>
          </p:txBody>
        </p:sp>
      </p:grpSp>
      <p:sp>
        <p:nvSpPr>
          <p:cNvPr id="68" name="Rectangle 67"/>
          <p:cNvSpPr/>
          <p:nvPr/>
        </p:nvSpPr>
        <p:spPr>
          <a:xfrm>
            <a:off x="1342855" y="4371928"/>
            <a:ext cx="874647" cy="1842660"/>
          </a:xfrm>
          <a:prstGeom prst="rect">
            <a:avLst/>
          </a:prstGeom>
          <a:noFill/>
          <a:ln w="19050">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endParaRPr lang="zh-CN" altLang="en-US" sz="1200">
              <a:solidFill>
                <a:schemeClr val="tx1"/>
              </a:solidFill>
            </a:endParaRPr>
          </a:p>
        </p:txBody>
      </p:sp>
      <p:sp>
        <p:nvSpPr>
          <p:cNvPr id="69" name="Rectangle 68"/>
          <p:cNvSpPr/>
          <p:nvPr/>
        </p:nvSpPr>
        <p:spPr>
          <a:xfrm>
            <a:off x="2404532" y="4371928"/>
            <a:ext cx="874647" cy="1842660"/>
          </a:xfrm>
          <a:prstGeom prst="rect">
            <a:avLst/>
          </a:prstGeom>
          <a:noFill/>
          <a:ln w="19050">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endParaRPr lang="zh-CN" altLang="en-US" sz="1200">
              <a:solidFill>
                <a:schemeClr val="tx1"/>
              </a:solidFill>
            </a:endParaRPr>
          </a:p>
        </p:txBody>
      </p:sp>
      <p:sp>
        <p:nvSpPr>
          <p:cNvPr id="70" name="Rectangle 69"/>
          <p:cNvSpPr/>
          <p:nvPr/>
        </p:nvSpPr>
        <p:spPr>
          <a:xfrm>
            <a:off x="3411969" y="4371928"/>
            <a:ext cx="874647" cy="1842660"/>
          </a:xfrm>
          <a:prstGeom prst="rect">
            <a:avLst/>
          </a:prstGeom>
          <a:noFill/>
          <a:ln w="19050">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endParaRPr lang="zh-CN" altLang="en-US" sz="1200">
              <a:solidFill>
                <a:schemeClr val="tx1"/>
              </a:solidFill>
            </a:endParaRPr>
          </a:p>
        </p:txBody>
      </p:sp>
      <p:sp>
        <p:nvSpPr>
          <p:cNvPr id="71" name="Rectangle 70"/>
          <p:cNvSpPr/>
          <p:nvPr/>
        </p:nvSpPr>
        <p:spPr>
          <a:xfrm>
            <a:off x="4463018" y="4371928"/>
            <a:ext cx="874647" cy="1842660"/>
          </a:xfrm>
          <a:prstGeom prst="rect">
            <a:avLst/>
          </a:prstGeom>
          <a:noFill/>
          <a:ln w="19050">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endParaRPr lang="zh-CN" altLang="en-US" sz="1200">
              <a:solidFill>
                <a:schemeClr val="tx1"/>
              </a:solidFill>
            </a:endParaRPr>
          </a:p>
        </p:txBody>
      </p:sp>
      <p:sp>
        <p:nvSpPr>
          <p:cNvPr id="72" name="Rectangle 71"/>
          <p:cNvSpPr/>
          <p:nvPr/>
        </p:nvSpPr>
        <p:spPr>
          <a:xfrm>
            <a:off x="5452149" y="4371928"/>
            <a:ext cx="874647" cy="1842660"/>
          </a:xfrm>
          <a:prstGeom prst="rect">
            <a:avLst/>
          </a:prstGeom>
          <a:noFill/>
          <a:ln w="19050">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endParaRPr lang="zh-CN" altLang="en-US" sz="1200">
              <a:solidFill>
                <a:schemeClr val="tx1"/>
              </a:solidFill>
            </a:endParaRPr>
          </a:p>
        </p:txBody>
      </p:sp>
      <p:sp>
        <p:nvSpPr>
          <p:cNvPr id="73" name="Rectangle 72"/>
          <p:cNvSpPr/>
          <p:nvPr/>
        </p:nvSpPr>
        <p:spPr>
          <a:xfrm>
            <a:off x="6440528" y="4371928"/>
            <a:ext cx="874647" cy="1842660"/>
          </a:xfrm>
          <a:prstGeom prst="rect">
            <a:avLst/>
          </a:prstGeom>
          <a:noFill/>
          <a:ln w="19050">
            <a:solidFill>
              <a:schemeClr val="accent1"/>
            </a:solidFill>
            <a:prstDash val="dash"/>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endParaRPr lang="zh-CN" altLang="en-US" sz="1200">
              <a:solidFill>
                <a:schemeClr val="tx1"/>
              </a:solidFill>
            </a:endParaRPr>
          </a:p>
        </p:txBody>
      </p:sp>
      <p:grpSp>
        <p:nvGrpSpPr>
          <p:cNvPr id="75" name="Group 74"/>
          <p:cNvGrpSpPr/>
          <p:nvPr/>
        </p:nvGrpSpPr>
        <p:grpSpPr>
          <a:xfrm>
            <a:off x="1310611" y="4487721"/>
            <a:ext cx="7107667" cy="599943"/>
            <a:chOff x="1447418" y="4999147"/>
            <a:chExt cx="7433818" cy="483211"/>
          </a:xfrm>
        </p:grpSpPr>
        <p:sp>
          <p:nvSpPr>
            <p:cNvPr id="90" name="Rectangle 89"/>
            <p:cNvSpPr/>
            <p:nvPr/>
          </p:nvSpPr>
          <p:spPr>
            <a:xfrm>
              <a:off x="1447418" y="4999147"/>
              <a:ext cx="3160849" cy="110983"/>
            </a:xfrm>
            <a:prstGeom prst="rect">
              <a:avLst/>
            </a:prstGeom>
            <a:solidFill>
              <a:srgbClr val="0070C0"/>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endParaRPr lang="zh-CN" altLang="en-US" sz="1200">
                <a:solidFill>
                  <a:schemeClr val="tx1"/>
                </a:solidFill>
              </a:endParaRPr>
            </a:p>
          </p:txBody>
        </p:sp>
        <p:sp>
          <p:nvSpPr>
            <p:cNvPr id="91" name="Rectangle 90"/>
            <p:cNvSpPr/>
            <p:nvPr/>
          </p:nvSpPr>
          <p:spPr>
            <a:xfrm>
              <a:off x="2511921" y="5185261"/>
              <a:ext cx="3160849" cy="110983"/>
            </a:xfrm>
            <a:prstGeom prst="rect">
              <a:avLst/>
            </a:prstGeom>
            <a:solidFill>
              <a:srgbClr val="0070C0"/>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endParaRPr lang="zh-CN" altLang="en-US" sz="1200">
                <a:solidFill>
                  <a:schemeClr val="tx1"/>
                </a:solidFill>
              </a:endParaRPr>
            </a:p>
          </p:txBody>
        </p:sp>
        <p:sp>
          <p:nvSpPr>
            <p:cNvPr id="92" name="Rectangle 91"/>
            <p:cNvSpPr/>
            <p:nvPr/>
          </p:nvSpPr>
          <p:spPr>
            <a:xfrm>
              <a:off x="3576236" y="5371375"/>
              <a:ext cx="3160849" cy="110983"/>
            </a:xfrm>
            <a:prstGeom prst="rect">
              <a:avLst/>
            </a:prstGeom>
            <a:solidFill>
              <a:srgbClr val="0070C0"/>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endParaRPr lang="zh-CN" altLang="en-US" sz="1200">
                <a:solidFill>
                  <a:schemeClr val="tx1"/>
                </a:solidFill>
              </a:endParaRPr>
            </a:p>
          </p:txBody>
        </p:sp>
        <p:sp>
          <p:nvSpPr>
            <p:cNvPr id="93" name="Rectangle 92"/>
            <p:cNvSpPr/>
            <p:nvPr/>
          </p:nvSpPr>
          <p:spPr>
            <a:xfrm>
              <a:off x="4653012" y="4999808"/>
              <a:ext cx="3160849" cy="110983"/>
            </a:xfrm>
            <a:prstGeom prst="rect">
              <a:avLst/>
            </a:prstGeom>
            <a:solidFill>
              <a:srgbClr val="0070C0"/>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endParaRPr lang="zh-CN" altLang="en-US" sz="1200">
                <a:solidFill>
                  <a:schemeClr val="tx1"/>
                </a:solidFill>
              </a:endParaRPr>
            </a:p>
          </p:txBody>
        </p:sp>
        <p:sp>
          <p:nvSpPr>
            <p:cNvPr id="94" name="Rectangle 93"/>
            <p:cNvSpPr/>
            <p:nvPr/>
          </p:nvSpPr>
          <p:spPr>
            <a:xfrm>
              <a:off x="5720387" y="5185261"/>
              <a:ext cx="3160849" cy="110983"/>
            </a:xfrm>
            <a:prstGeom prst="rect">
              <a:avLst/>
            </a:prstGeom>
            <a:gradFill flip="none" rotWithShape="1">
              <a:gsLst>
                <a:gs pos="26000">
                  <a:schemeClr val="tx2"/>
                </a:gs>
                <a:gs pos="84000">
                  <a:srgbClr val="0070C0"/>
                </a:gs>
              </a:gsLst>
              <a:lin ang="10800000" scaled="1"/>
            </a:gra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endParaRPr lang="zh-CN" altLang="en-US" sz="1200">
                <a:solidFill>
                  <a:schemeClr val="tx1"/>
                </a:solidFill>
              </a:endParaRPr>
            </a:p>
          </p:txBody>
        </p:sp>
        <p:sp>
          <p:nvSpPr>
            <p:cNvPr id="95" name="Rectangle 94"/>
            <p:cNvSpPr/>
            <p:nvPr/>
          </p:nvSpPr>
          <p:spPr>
            <a:xfrm>
              <a:off x="6784703" y="5371375"/>
              <a:ext cx="1847668" cy="110983"/>
            </a:xfrm>
            <a:prstGeom prst="rect">
              <a:avLst/>
            </a:prstGeom>
            <a:gradFill flip="none" rotWithShape="1">
              <a:gsLst>
                <a:gs pos="23000">
                  <a:schemeClr val="tx2"/>
                </a:gs>
                <a:gs pos="84000">
                  <a:srgbClr val="0070C0"/>
                </a:gs>
              </a:gsLst>
              <a:lin ang="10800000" scaled="1"/>
            </a:gra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endParaRPr lang="zh-CN" altLang="en-US" sz="1200">
                <a:solidFill>
                  <a:schemeClr val="tx1"/>
                </a:solidFill>
              </a:endParaRPr>
            </a:p>
          </p:txBody>
        </p:sp>
      </p:grpSp>
      <p:sp>
        <p:nvSpPr>
          <p:cNvPr id="50" name="Rectangle 49"/>
          <p:cNvSpPr/>
          <p:nvPr/>
        </p:nvSpPr>
        <p:spPr>
          <a:xfrm>
            <a:off x="1342855" y="5492914"/>
            <a:ext cx="874647" cy="350172"/>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400" b="1" smtClean="0">
                <a:solidFill>
                  <a:srgbClr val="000000"/>
                </a:solidFill>
                <a:latin typeface="+mj-lt"/>
                <a:ea typeface="华文楷体" pitchFamily="2" charset="-122"/>
              </a:rPr>
              <a:t>1803</a:t>
            </a:r>
            <a:r>
              <a:rPr lang="zh-CN" altLang="en-US" sz="1400" b="1" smtClean="0">
                <a:solidFill>
                  <a:srgbClr val="000000"/>
                </a:solidFill>
                <a:latin typeface="+mj-lt"/>
                <a:ea typeface="华文楷体" pitchFamily="2" charset="-122"/>
              </a:rPr>
              <a:t>万</a:t>
            </a:r>
            <a:endParaRPr lang="zh-CN" altLang="en-US" sz="1400" b="1">
              <a:solidFill>
                <a:srgbClr val="000000"/>
              </a:solidFill>
              <a:latin typeface="+mj-lt"/>
              <a:ea typeface="华文楷体" pitchFamily="2" charset="-122"/>
            </a:endParaRPr>
          </a:p>
        </p:txBody>
      </p:sp>
      <p:sp>
        <p:nvSpPr>
          <p:cNvPr id="51" name="Rectangle 50"/>
          <p:cNvSpPr/>
          <p:nvPr/>
        </p:nvSpPr>
        <p:spPr>
          <a:xfrm>
            <a:off x="2405490" y="5492914"/>
            <a:ext cx="874647" cy="350172"/>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400" b="1" smtClean="0">
                <a:solidFill>
                  <a:srgbClr val="000000"/>
                </a:solidFill>
                <a:latin typeface="+mj-lt"/>
                <a:ea typeface="华文楷体" pitchFamily="2" charset="-122"/>
              </a:rPr>
              <a:t>4065</a:t>
            </a:r>
            <a:r>
              <a:rPr lang="zh-CN" altLang="en-US" sz="1400" b="1" smtClean="0">
                <a:solidFill>
                  <a:srgbClr val="000000"/>
                </a:solidFill>
                <a:latin typeface="+mj-lt"/>
                <a:ea typeface="华文楷体" pitchFamily="2" charset="-122"/>
              </a:rPr>
              <a:t>万</a:t>
            </a:r>
            <a:endParaRPr lang="zh-CN" altLang="en-US" sz="1400" b="1">
              <a:solidFill>
                <a:srgbClr val="000000"/>
              </a:solidFill>
              <a:latin typeface="+mj-lt"/>
              <a:ea typeface="华文楷体" pitchFamily="2" charset="-122"/>
            </a:endParaRPr>
          </a:p>
        </p:txBody>
      </p:sp>
      <p:sp>
        <p:nvSpPr>
          <p:cNvPr id="52" name="Rectangle 51"/>
          <p:cNvSpPr/>
          <p:nvPr/>
        </p:nvSpPr>
        <p:spPr>
          <a:xfrm>
            <a:off x="3409415" y="5492914"/>
            <a:ext cx="874647" cy="350172"/>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400" b="1" smtClean="0">
                <a:solidFill>
                  <a:srgbClr val="000000"/>
                </a:solidFill>
                <a:latin typeface="+mj-lt"/>
                <a:ea typeface="华文楷体" pitchFamily="2" charset="-122"/>
              </a:rPr>
              <a:t>6814</a:t>
            </a:r>
            <a:r>
              <a:rPr lang="zh-CN" altLang="en-US" sz="1400" b="1" smtClean="0">
                <a:solidFill>
                  <a:srgbClr val="000000"/>
                </a:solidFill>
                <a:latin typeface="+mj-lt"/>
                <a:ea typeface="华文楷体" pitchFamily="2" charset="-122"/>
              </a:rPr>
              <a:t>万</a:t>
            </a:r>
            <a:endParaRPr lang="zh-CN" altLang="en-US" sz="1400" b="1">
              <a:solidFill>
                <a:srgbClr val="000000"/>
              </a:solidFill>
              <a:latin typeface="+mj-lt"/>
              <a:ea typeface="华文楷体" pitchFamily="2" charset="-122"/>
            </a:endParaRPr>
          </a:p>
        </p:txBody>
      </p:sp>
      <p:sp>
        <p:nvSpPr>
          <p:cNvPr id="53" name="Rectangle 52"/>
          <p:cNvSpPr/>
          <p:nvPr/>
        </p:nvSpPr>
        <p:spPr>
          <a:xfrm>
            <a:off x="4463018" y="5492914"/>
            <a:ext cx="874647" cy="350172"/>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400" b="1" smtClean="0">
                <a:solidFill>
                  <a:srgbClr val="000000"/>
                </a:solidFill>
                <a:latin typeface="+mj-lt"/>
                <a:ea typeface="华文楷体" pitchFamily="2" charset="-122"/>
              </a:rPr>
              <a:t>8269</a:t>
            </a:r>
            <a:r>
              <a:rPr lang="zh-CN" altLang="en-US" sz="1400" b="1" smtClean="0">
                <a:solidFill>
                  <a:srgbClr val="000000"/>
                </a:solidFill>
                <a:latin typeface="+mj-lt"/>
                <a:ea typeface="华文楷体" pitchFamily="2" charset="-122"/>
              </a:rPr>
              <a:t>万</a:t>
            </a:r>
            <a:endParaRPr lang="zh-CN" altLang="en-US" sz="1400" b="1">
              <a:solidFill>
                <a:srgbClr val="000000"/>
              </a:solidFill>
              <a:latin typeface="+mj-lt"/>
              <a:ea typeface="华文楷体" pitchFamily="2" charset="-122"/>
            </a:endParaRPr>
          </a:p>
        </p:txBody>
      </p:sp>
      <p:sp>
        <p:nvSpPr>
          <p:cNvPr id="54" name="Rectangle 53"/>
          <p:cNvSpPr/>
          <p:nvPr/>
        </p:nvSpPr>
        <p:spPr>
          <a:xfrm>
            <a:off x="5365172" y="5492914"/>
            <a:ext cx="1081431" cy="350172"/>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400" b="1" smtClean="0">
                <a:solidFill>
                  <a:srgbClr val="000000"/>
                </a:solidFill>
                <a:latin typeface="+mj-lt"/>
                <a:ea typeface="华文楷体" pitchFamily="2" charset="-122"/>
              </a:rPr>
              <a:t>9782</a:t>
            </a:r>
            <a:r>
              <a:rPr lang="zh-CN" altLang="en-US" sz="1400" b="1" smtClean="0">
                <a:solidFill>
                  <a:srgbClr val="000000"/>
                </a:solidFill>
                <a:latin typeface="+mj-lt"/>
                <a:ea typeface="华文楷体" pitchFamily="2" charset="-122"/>
              </a:rPr>
              <a:t>万</a:t>
            </a:r>
            <a:endParaRPr lang="zh-CN" altLang="en-US" sz="1400" b="1">
              <a:solidFill>
                <a:srgbClr val="000000"/>
              </a:solidFill>
              <a:latin typeface="+mj-lt"/>
              <a:ea typeface="华文楷体" pitchFamily="2" charset="-122"/>
            </a:endParaRPr>
          </a:p>
        </p:txBody>
      </p:sp>
      <p:sp>
        <p:nvSpPr>
          <p:cNvPr id="55" name="Rectangle 54"/>
          <p:cNvSpPr/>
          <p:nvPr/>
        </p:nvSpPr>
        <p:spPr>
          <a:xfrm>
            <a:off x="6319503" y="5492914"/>
            <a:ext cx="1137186" cy="350172"/>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400" b="1" smtClean="0">
                <a:solidFill>
                  <a:srgbClr val="000000"/>
                </a:solidFill>
                <a:ea typeface="华文楷体" pitchFamily="2" charset="-122"/>
              </a:rPr>
              <a:t>1</a:t>
            </a:r>
            <a:r>
              <a:rPr lang="zh-CN" altLang="en-US" sz="1400" b="1" smtClean="0">
                <a:solidFill>
                  <a:srgbClr val="000000"/>
                </a:solidFill>
                <a:ea typeface="华文楷体" pitchFamily="2" charset="-122"/>
              </a:rPr>
              <a:t>亿</a:t>
            </a:r>
            <a:r>
              <a:rPr lang="en-US" altLang="zh-CN" sz="1400" b="1" smtClean="0">
                <a:solidFill>
                  <a:srgbClr val="000000"/>
                </a:solidFill>
                <a:ea typeface="华文楷体" pitchFamily="2" charset="-122"/>
              </a:rPr>
              <a:t>1357</a:t>
            </a:r>
            <a:r>
              <a:rPr lang="zh-CN" altLang="en-US" sz="1400" b="1" smtClean="0">
                <a:solidFill>
                  <a:srgbClr val="000000"/>
                </a:solidFill>
                <a:ea typeface="华文楷体" pitchFamily="2" charset="-122"/>
              </a:rPr>
              <a:t>万</a:t>
            </a:r>
            <a:endParaRPr lang="zh-CN" altLang="en-US" sz="1400" b="1">
              <a:solidFill>
                <a:srgbClr val="000000"/>
              </a:solidFill>
              <a:ea typeface="华文楷体" pitchFamily="2" charset="-122"/>
            </a:endParaRPr>
          </a:p>
        </p:txBody>
      </p:sp>
      <p:sp>
        <p:nvSpPr>
          <p:cNvPr id="56" name="Rectangle 55"/>
          <p:cNvSpPr/>
          <p:nvPr/>
        </p:nvSpPr>
        <p:spPr>
          <a:xfrm>
            <a:off x="7910792" y="5517744"/>
            <a:ext cx="1040670" cy="258080"/>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1400" b="1" smtClean="0">
                <a:solidFill>
                  <a:srgbClr val="000000"/>
                </a:solidFill>
                <a:latin typeface="+mj-lt"/>
                <a:ea typeface="华文楷体" pitchFamily="2" charset="-122"/>
              </a:rPr>
              <a:t>4</a:t>
            </a:r>
            <a:r>
              <a:rPr lang="zh-CN" altLang="en-US" sz="1400" b="1" smtClean="0">
                <a:solidFill>
                  <a:srgbClr val="000000"/>
                </a:solidFill>
                <a:latin typeface="+mj-lt"/>
                <a:ea typeface="华文楷体" pitchFamily="2" charset="-122"/>
              </a:rPr>
              <a:t>亿</a:t>
            </a:r>
            <a:r>
              <a:rPr lang="en-US" altLang="zh-CN" sz="1400" b="1" smtClean="0">
                <a:solidFill>
                  <a:srgbClr val="000000"/>
                </a:solidFill>
                <a:latin typeface="+mj-lt"/>
                <a:ea typeface="华文楷体" pitchFamily="2" charset="-122"/>
              </a:rPr>
              <a:t>2089</a:t>
            </a:r>
            <a:r>
              <a:rPr lang="zh-CN" altLang="en-US" sz="1400" b="1" smtClean="0">
                <a:solidFill>
                  <a:srgbClr val="000000"/>
                </a:solidFill>
                <a:latin typeface="+mj-lt"/>
                <a:ea typeface="华文楷体" pitchFamily="2" charset="-122"/>
              </a:rPr>
              <a:t>万</a:t>
            </a:r>
            <a:endParaRPr lang="zh-CN" altLang="en-US" sz="1400" b="1">
              <a:solidFill>
                <a:srgbClr val="000000"/>
              </a:solidFill>
              <a:latin typeface="+mj-lt"/>
              <a:ea typeface="华文楷体" pitchFamily="2" charset="-122"/>
            </a:endParaRPr>
          </a:p>
        </p:txBody>
      </p:sp>
      <p:sp>
        <p:nvSpPr>
          <p:cNvPr id="57" name="Left Brace 56"/>
          <p:cNvSpPr/>
          <p:nvPr/>
        </p:nvSpPr>
        <p:spPr>
          <a:xfrm rot="10800000">
            <a:off x="7530291" y="5379644"/>
            <a:ext cx="348352" cy="494115"/>
          </a:xfrm>
          <a:prstGeom prst="leftBrace">
            <a:avLst/>
          </a:prstGeom>
          <a:ln w="9525">
            <a:solidFill>
              <a:schemeClr val="accent1"/>
            </a:solidFill>
            <a:tailEnd type="none"/>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pPr algn="ctr"/>
            <a:endParaRPr lang="en-US">
              <a:solidFill>
                <a:srgbClr val="000000"/>
              </a:solidFill>
            </a:endParaRPr>
          </a:p>
        </p:txBody>
      </p:sp>
      <p:sp>
        <p:nvSpPr>
          <p:cNvPr id="59" name="Rectangle 58"/>
          <p:cNvSpPr/>
          <p:nvPr/>
        </p:nvSpPr>
        <p:spPr>
          <a:xfrm>
            <a:off x="171519" y="5363874"/>
            <a:ext cx="1248088" cy="274063"/>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zh-CN" altLang="en-US" sz="1200" b="1" smtClean="0">
                <a:solidFill>
                  <a:srgbClr val="000000"/>
                </a:solidFill>
                <a:latin typeface="+mj-lt"/>
                <a:ea typeface="华文楷体" pitchFamily="2" charset="-122"/>
              </a:rPr>
              <a:t>激励水平方案：</a:t>
            </a:r>
            <a:endParaRPr lang="en-US" altLang="zh-CN" sz="1200" b="1" smtClean="0">
              <a:solidFill>
                <a:srgbClr val="000000"/>
              </a:solidFill>
              <a:latin typeface="+mj-lt"/>
              <a:ea typeface="华文楷体" pitchFamily="2" charset="-122"/>
            </a:endParaRPr>
          </a:p>
          <a:p>
            <a:pPr algn="ctr"/>
            <a:r>
              <a:rPr lang="zh-CN" altLang="en-US" sz="1200" b="1" smtClean="0">
                <a:solidFill>
                  <a:srgbClr val="000000"/>
                </a:solidFill>
                <a:latin typeface="+mj-lt"/>
                <a:ea typeface="华文楷体" pitchFamily="2" charset="-122"/>
              </a:rPr>
              <a:t>市场</a:t>
            </a:r>
            <a:r>
              <a:rPr lang="en-US" altLang="zh-CN" sz="1200" b="1" err="1" smtClean="0">
                <a:solidFill>
                  <a:srgbClr val="000000"/>
                </a:solidFill>
                <a:latin typeface="+mj-lt"/>
                <a:ea typeface="华文楷体" pitchFamily="2" charset="-122"/>
              </a:rPr>
              <a:t>P50</a:t>
            </a:r>
            <a:endParaRPr lang="en-US" altLang="zh-CN" sz="1200" b="1" smtClean="0">
              <a:solidFill>
                <a:srgbClr val="000000"/>
              </a:solidFill>
              <a:latin typeface="+mj-lt"/>
              <a:ea typeface="华文楷体" pitchFamily="2" charset="-122"/>
            </a:endParaRPr>
          </a:p>
          <a:p>
            <a:pPr algn="ctr"/>
            <a:r>
              <a:rPr lang="zh-CN" altLang="en-US" sz="1200" b="1" smtClean="0">
                <a:solidFill>
                  <a:srgbClr val="000000"/>
                </a:solidFill>
                <a:latin typeface="+mj-lt"/>
                <a:ea typeface="华文楷体" pitchFamily="2" charset="-122"/>
              </a:rPr>
              <a:t>（</a:t>
            </a:r>
            <a:r>
              <a:rPr lang="en-US" altLang="zh-CN" sz="1200" b="1" smtClean="0">
                <a:solidFill>
                  <a:srgbClr val="000000"/>
                </a:solidFill>
                <a:latin typeface="+mj-lt"/>
                <a:ea typeface="华文楷体" pitchFamily="2" charset="-122"/>
              </a:rPr>
              <a:t>10%</a:t>
            </a:r>
            <a:r>
              <a:rPr lang="zh-CN" altLang="en-US" sz="1200" b="1" smtClean="0">
                <a:solidFill>
                  <a:srgbClr val="000000"/>
                </a:solidFill>
                <a:latin typeface="+mj-lt"/>
                <a:ea typeface="华文楷体" pitchFamily="2" charset="-122"/>
              </a:rPr>
              <a:t>年增长）</a:t>
            </a:r>
            <a:endParaRPr lang="zh-CN" altLang="en-US" sz="1200" b="1">
              <a:solidFill>
                <a:srgbClr val="000000"/>
              </a:solidFill>
              <a:latin typeface="+mj-lt"/>
              <a:ea typeface="华文楷体" pitchFamily="2" charset="-122"/>
            </a:endParaRPr>
          </a:p>
        </p:txBody>
      </p:sp>
      <p:sp>
        <p:nvSpPr>
          <p:cNvPr id="61" name="Rectangle 60"/>
          <p:cNvSpPr/>
          <p:nvPr/>
        </p:nvSpPr>
        <p:spPr>
          <a:xfrm>
            <a:off x="-1" y="3701"/>
            <a:ext cx="1817915" cy="282738"/>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en-US" altLang="zh-CN" sz="1200" b="1">
                <a:solidFill>
                  <a:schemeClr val="tx2"/>
                </a:solidFill>
                <a:ea typeface="华文楷体" pitchFamily="2" charset="-122"/>
              </a:rPr>
              <a:t>5. </a:t>
            </a:r>
            <a:r>
              <a:rPr lang="zh-CN" altLang="en-US" sz="1200" b="1">
                <a:solidFill>
                  <a:schemeClr val="tx2"/>
                </a:solidFill>
                <a:ea typeface="华文楷体" pitchFamily="2" charset="-122"/>
              </a:rPr>
              <a:t>财</a:t>
            </a:r>
            <a:r>
              <a:rPr lang="zh-CN" altLang="en-US" sz="1200" b="1" smtClean="0">
                <a:solidFill>
                  <a:schemeClr val="tx2"/>
                </a:solidFill>
                <a:ea typeface="华文楷体" pitchFamily="2" charset="-122"/>
              </a:rPr>
              <a:t>务</a:t>
            </a:r>
            <a:r>
              <a:rPr lang="zh-CN" altLang="en-US" sz="1200" b="1">
                <a:solidFill>
                  <a:schemeClr val="tx2"/>
                </a:solidFill>
                <a:ea typeface="华文楷体" pitchFamily="2" charset="-122"/>
              </a:rPr>
              <a:t>测算</a:t>
            </a:r>
          </a:p>
        </p:txBody>
      </p:sp>
    </p:spTree>
    <p:extLst>
      <p:ext uri="{BB962C8B-B14F-4D97-AF65-F5344CB8AC3E}">
        <p14:creationId xmlns:p14="http://schemas.microsoft.com/office/powerpoint/2010/main" val="509876637"/>
      </p:ext>
    </p:ext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rPr lang="zh-CN" altLang="en-US" smtClean="0"/>
              <a:t>公司现金流支出</a:t>
            </a:r>
            <a:endParaRPr lang="en-US"/>
          </a:p>
        </p:txBody>
      </p:sp>
      <p:sp>
        <p:nvSpPr>
          <p:cNvPr id="19" name="Rectangle 18"/>
          <p:cNvSpPr/>
          <p:nvPr/>
        </p:nvSpPr>
        <p:spPr>
          <a:xfrm>
            <a:off x="457200" y="1259899"/>
            <a:ext cx="8229600" cy="4868758"/>
          </a:xfrm>
          <a:prstGeom prst="rect">
            <a:avLst/>
          </a:prstGeom>
          <a:noFill/>
          <a:ln w="952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endParaRPr lang="zh-CN" altLang="en-US" sz="1200">
              <a:solidFill>
                <a:schemeClr val="tx1"/>
              </a:solidFill>
            </a:endParaRPr>
          </a:p>
        </p:txBody>
      </p:sp>
      <p:sp>
        <p:nvSpPr>
          <p:cNvPr id="20" name="Rectangle 19"/>
          <p:cNvSpPr/>
          <p:nvPr/>
        </p:nvSpPr>
        <p:spPr>
          <a:xfrm>
            <a:off x="457200" y="1259899"/>
            <a:ext cx="489855" cy="1167615"/>
          </a:xfrm>
          <a:prstGeom prst="rect">
            <a:avLst/>
          </a:prstGeom>
          <a:solidFill>
            <a:srgbClr val="002060"/>
          </a:solid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endParaRPr lang="zh-CN" altLang="en-US" sz="1200">
              <a:solidFill>
                <a:schemeClr val="tx1"/>
              </a:solidFill>
            </a:endParaRPr>
          </a:p>
        </p:txBody>
      </p:sp>
      <p:sp>
        <p:nvSpPr>
          <p:cNvPr id="21" name="Rectangle 20"/>
          <p:cNvSpPr/>
          <p:nvPr/>
        </p:nvSpPr>
        <p:spPr>
          <a:xfrm>
            <a:off x="674914" y="1259899"/>
            <a:ext cx="5704115" cy="514472"/>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en-US" altLang="zh-CN" sz="2000" b="1" smtClean="0">
                <a:solidFill>
                  <a:schemeClr val="tx1"/>
                </a:solidFill>
                <a:latin typeface="+mj-lt"/>
                <a:ea typeface="华文楷体" pitchFamily="2" charset="-122"/>
              </a:rPr>
              <a:t>2016</a:t>
            </a:r>
            <a:r>
              <a:rPr lang="zh-CN" altLang="en-US" sz="2000" b="1" smtClean="0">
                <a:solidFill>
                  <a:schemeClr val="tx1"/>
                </a:solidFill>
                <a:latin typeface="+mj-lt"/>
                <a:ea typeface="华文楷体" pitchFamily="2" charset="-122"/>
              </a:rPr>
              <a:t>至</a:t>
            </a:r>
            <a:r>
              <a:rPr lang="en-US" altLang="zh-CN" sz="2000" b="1" smtClean="0">
                <a:solidFill>
                  <a:schemeClr val="tx1"/>
                </a:solidFill>
                <a:latin typeface="+mj-lt"/>
                <a:ea typeface="华文楷体" pitchFamily="2" charset="-122"/>
              </a:rPr>
              <a:t>2021</a:t>
            </a:r>
            <a:r>
              <a:rPr lang="zh-CN" altLang="en-US" sz="2000" b="1" smtClean="0">
                <a:solidFill>
                  <a:schemeClr val="tx1"/>
                </a:solidFill>
                <a:latin typeface="+mj-lt"/>
                <a:ea typeface="华文楷体" pitchFamily="2" charset="-122"/>
              </a:rPr>
              <a:t>年业绩单元计划所需现金流支出</a:t>
            </a:r>
            <a:endParaRPr lang="zh-CN" altLang="en-US" sz="2000" b="1">
              <a:solidFill>
                <a:schemeClr val="tx1"/>
              </a:solidFill>
              <a:latin typeface="+mj-lt"/>
              <a:ea typeface="华文楷体" pitchFamily="2" charset="-122"/>
            </a:endParaRPr>
          </a:p>
        </p:txBody>
      </p:sp>
      <p:sp>
        <p:nvSpPr>
          <p:cNvPr id="22" name="Rectangle 21"/>
          <p:cNvSpPr/>
          <p:nvPr/>
        </p:nvSpPr>
        <p:spPr>
          <a:xfrm>
            <a:off x="1015999" y="1687286"/>
            <a:ext cx="7347857" cy="511628"/>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marL="171450" indent="-171450">
              <a:spcBef>
                <a:spcPts val="400"/>
              </a:spcBef>
              <a:spcAft>
                <a:spcPts val="200"/>
              </a:spcAft>
              <a:buClr>
                <a:schemeClr val="bg1">
                  <a:lumMod val="50000"/>
                </a:schemeClr>
              </a:buClr>
              <a:buSzPct val="75000"/>
              <a:buFont typeface="Arial" pitchFamily="34" charset="0"/>
              <a:buChar char="►"/>
            </a:pPr>
            <a:r>
              <a:rPr lang="zh-CN" altLang="en-US" sz="1400" smtClean="0">
                <a:solidFill>
                  <a:schemeClr val="tx1"/>
                </a:solidFill>
                <a:ea typeface="华文楷体" pitchFamily="2" charset="-122"/>
              </a:rPr>
              <a:t>以</a:t>
            </a:r>
            <a:r>
              <a:rPr lang="zh-CN" altLang="en-US" sz="1400">
                <a:solidFill>
                  <a:schemeClr val="tx1"/>
                </a:solidFill>
                <a:ea typeface="华文楷体" pitchFamily="2" charset="-122"/>
              </a:rPr>
              <a:t>中国市场</a:t>
            </a:r>
            <a:r>
              <a:rPr lang="en-US" altLang="zh-CN" sz="1400" err="1" smtClean="0">
                <a:solidFill>
                  <a:schemeClr val="tx1"/>
                </a:solidFill>
                <a:ea typeface="华文楷体" pitchFamily="2" charset="-122"/>
              </a:rPr>
              <a:t>P50</a:t>
            </a:r>
            <a:r>
              <a:rPr lang="zh-CN" altLang="en-US" sz="1400" smtClean="0">
                <a:solidFill>
                  <a:schemeClr val="tx1"/>
                </a:solidFill>
                <a:ea typeface="华文楷体" pitchFamily="2" charset="-122"/>
              </a:rPr>
              <a:t>薪酬（</a:t>
            </a:r>
            <a:r>
              <a:rPr lang="en-US" altLang="zh-CN" sz="1400" smtClean="0">
                <a:solidFill>
                  <a:schemeClr val="tx1"/>
                </a:solidFill>
                <a:ea typeface="华文楷体" pitchFamily="2" charset="-122"/>
              </a:rPr>
              <a:t>10%</a:t>
            </a:r>
            <a:r>
              <a:rPr lang="zh-CN" altLang="en-US" sz="1400" smtClean="0">
                <a:solidFill>
                  <a:schemeClr val="tx1"/>
                </a:solidFill>
                <a:ea typeface="华文楷体" pitchFamily="2" charset="-122"/>
              </a:rPr>
              <a:t>增长率）为参照的方案预计为</a:t>
            </a:r>
            <a:r>
              <a:rPr lang="en-US" altLang="zh-CN" sz="1400" smtClean="0">
                <a:solidFill>
                  <a:srgbClr val="C00000"/>
                </a:solidFill>
                <a:ea typeface="华文楷体" pitchFamily="2" charset="-122"/>
              </a:rPr>
              <a:t>3.13</a:t>
            </a:r>
            <a:r>
              <a:rPr lang="zh-CN" altLang="en-US" sz="1400" smtClean="0">
                <a:solidFill>
                  <a:srgbClr val="C00000"/>
                </a:solidFill>
                <a:ea typeface="华文楷体" pitchFamily="2" charset="-122"/>
              </a:rPr>
              <a:t>亿元</a:t>
            </a:r>
            <a:endParaRPr lang="zh-CN" altLang="en-US" sz="1400">
              <a:solidFill>
                <a:srgbClr val="C00000"/>
              </a:solidFill>
              <a:ea typeface="华文楷体" pitchFamily="2" charset="-122"/>
            </a:endParaRPr>
          </a:p>
        </p:txBody>
      </p:sp>
      <p:graphicFrame>
        <p:nvGraphicFramePr>
          <p:cNvPr id="24" name="Chart 23"/>
          <p:cNvGraphicFramePr/>
          <p:nvPr>
            <p:extLst>
              <p:ext uri="{D42A27DB-BD31-4B8C-83A1-F6EECF244321}">
                <p14:modId xmlns:p14="http://schemas.microsoft.com/office/powerpoint/2010/main" val="1989398548"/>
              </p:ext>
            </p:extLst>
          </p:nvPr>
        </p:nvGraphicFramePr>
        <p:xfrm>
          <a:off x="811785" y="2382327"/>
          <a:ext cx="7370837" cy="3485101"/>
        </p:xfrm>
        <a:graphic>
          <a:graphicData uri="http://schemas.openxmlformats.org/drawingml/2006/chart">
            <c:chart xmlns:c="http://schemas.openxmlformats.org/drawingml/2006/chart" r:id="rId2"/>
          </a:graphicData>
        </a:graphic>
      </p:graphicFrame>
      <p:sp>
        <p:nvSpPr>
          <p:cNvPr id="25" name="Rectangle 24"/>
          <p:cNvSpPr/>
          <p:nvPr/>
        </p:nvSpPr>
        <p:spPr>
          <a:xfrm>
            <a:off x="981121" y="2806870"/>
            <a:ext cx="306207" cy="1961095"/>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vert="vert270"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pPr algn="ctr"/>
            <a:r>
              <a:rPr lang="zh-CN" altLang="en-US" sz="1200" b="1" smtClean="0">
                <a:solidFill>
                  <a:schemeClr val="tx1"/>
                </a:solidFill>
                <a:latin typeface="+mj-lt"/>
                <a:ea typeface="华文楷体" pitchFamily="2" charset="-122"/>
              </a:rPr>
              <a:t>现金流支出（元）</a:t>
            </a:r>
            <a:endParaRPr lang="zh-CN" altLang="en-US" sz="1200" b="1">
              <a:solidFill>
                <a:schemeClr val="tx1"/>
              </a:solidFill>
              <a:latin typeface="+mj-lt"/>
              <a:ea typeface="华文楷体" pitchFamily="2" charset="-122"/>
            </a:endParaRPr>
          </a:p>
        </p:txBody>
      </p:sp>
      <p:sp>
        <p:nvSpPr>
          <p:cNvPr id="12" name="Rectangle 11"/>
          <p:cNvSpPr/>
          <p:nvPr/>
        </p:nvSpPr>
        <p:spPr>
          <a:xfrm>
            <a:off x="3142343" y="6364516"/>
            <a:ext cx="4902200" cy="217714"/>
          </a:xfrm>
          <a:prstGeom prst="rect">
            <a:avLst/>
          </a:prstGeom>
          <a:noFill/>
          <a:ln w="9525">
            <a:noFill/>
          </a:ln>
        </p:spPr>
        <p:style>
          <a:lnRef idx="2">
            <a:schemeClr val="accent1">
              <a:shade val="50000"/>
            </a:schemeClr>
          </a:lnRef>
          <a:fillRef idx="1">
            <a:schemeClr val="accent1"/>
          </a:fillRef>
          <a:effectRef idx="0">
            <a:schemeClr val="accent1"/>
          </a:effectRef>
          <a:fontRef idx="minor">
            <a:schemeClr val="lt1"/>
          </a:fontRef>
        </p:style>
        <p:txBody>
          <a:bodyPr rtlCol="0" anchor="t" anchorCtr="0"/>
          <a:lstStyle>
            <a:defPPr>
              <a:defRPr lang="en-US"/>
            </a:defPPr>
            <a:lvl1pPr marL="0" algn="l" defTabSz="914400" rtl="0" eaLnBrk="1" latinLnBrk="0" hangingPunct="1">
              <a:defRPr sz="1800" kern="1200">
                <a:solidFill>
                  <a:srgbClr val="808080"/>
                </a:solidFill>
                <a:latin typeface="Arial"/>
                <a:ea typeface="+mn-ea"/>
                <a:cs typeface="+mn-cs"/>
              </a:defRPr>
            </a:lvl1pPr>
            <a:lvl2pPr marL="457200" algn="l" defTabSz="914400" rtl="0" eaLnBrk="1" latinLnBrk="0" hangingPunct="1">
              <a:defRPr sz="1800" kern="1200">
                <a:solidFill>
                  <a:srgbClr val="808080"/>
                </a:solidFill>
                <a:latin typeface="Arial"/>
                <a:ea typeface="+mn-ea"/>
                <a:cs typeface="+mn-cs"/>
              </a:defRPr>
            </a:lvl2pPr>
            <a:lvl3pPr marL="914400" algn="l" defTabSz="914400" rtl="0" eaLnBrk="1" latinLnBrk="0" hangingPunct="1">
              <a:defRPr sz="1800" kern="1200">
                <a:solidFill>
                  <a:srgbClr val="808080"/>
                </a:solidFill>
                <a:latin typeface="Arial"/>
                <a:ea typeface="+mn-ea"/>
                <a:cs typeface="+mn-cs"/>
              </a:defRPr>
            </a:lvl3pPr>
            <a:lvl4pPr marL="1371600" algn="l" defTabSz="914400" rtl="0" eaLnBrk="1" latinLnBrk="0" hangingPunct="1">
              <a:defRPr sz="1800" kern="1200">
                <a:solidFill>
                  <a:srgbClr val="808080"/>
                </a:solidFill>
                <a:latin typeface="Arial"/>
                <a:ea typeface="+mn-ea"/>
                <a:cs typeface="+mn-cs"/>
              </a:defRPr>
            </a:lvl4pPr>
            <a:lvl5pPr marL="1828800" algn="l" defTabSz="914400" rtl="0" eaLnBrk="1" latinLnBrk="0" hangingPunct="1">
              <a:defRPr sz="1800" kern="1200">
                <a:solidFill>
                  <a:srgbClr val="808080"/>
                </a:solidFill>
                <a:latin typeface="Arial"/>
                <a:ea typeface="+mn-ea"/>
                <a:cs typeface="+mn-cs"/>
              </a:defRPr>
            </a:lvl5pPr>
            <a:lvl6pPr marL="2286000" algn="l" defTabSz="914400" rtl="0" eaLnBrk="1" latinLnBrk="0" hangingPunct="1">
              <a:defRPr sz="1800" kern="1200">
                <a:solidFill>
                  <a:srgbClr val="808080"/>
                </a:solidFill>
                <a:latin typeface="Arial"/>
                <a:ea typeface="+mn-ea"/>
                <a:cs typeface="+mn-cs"/>
              </a:defRPr>
            </a:lvl6pPr>
            <a:lvl7pPr marL="2743200" algn="l" defTabSz="914400" rtl="0" eaLnBrk="1" latinLnBrk="0" hangingPunct="1">
              <a:defRPr sz="1800" kern="1200">
                <a:solidFill>
                  <a:srgbClr val="808080"/>
                </a:solidFill>
                <a:latin typeface="Arial"/>
                <a:ea typeface="+mn-ea"/>
                <a:cs typeface="+mn-cs"/>
              </a:defRPr>
            </a:lvl7pPr>
            <a:lvl8pPr marL="3200400" algn="l" defTabSz="914400" rtl="0" eaLnBrk="1" latinLnBrk="0" hangingPunct="1">
              <a:defRPr sz="1800" kern="1200">
                <a:solidFill>
                  <a:srgbClr val="808080"/>
                </a:solidFill>
                <a:latin typeface="Arial"/>
                <a:ea typeface="+mn-ea"/>
                <a:cs typeface="+mn-cs"/>
              </a:defRPr>
            </a:lvl8pPr>
            <a:lvl9pPr marL="3657600" algn="l" defTabSz="914400" rtl="0" eaLnBrk="1" latinLnBrk="0" hangingPunct="1">
              <a:defRPr sz="1800" kern="1200">
                <a:solidFill>
                  <a:srgbClr val="808080"/>
                </a:solidFill>
                <a:latin typeface="Arial"/>
                <a:ea typeface="+mn-ea"/>
                <a:cs typeface="+mn-cs"/>
              </a:defRPr>
            </a:lvl9pPr>
          </a:lstStyle>
          <a:p>
            <a:r>
              <a:rPr lang="zh-CN" altLang="en-US" sz="1200" smtClean="0">
                <a:solidFill>
                  <a:schemeClr val="tx1"/>
                </a:solidFill>
                <a:latin typeface="+mj-lt"/>
                <a:ea typeface="华文楷体" pitchFamily="2" charset="-122"/>
              </a:rPr>
              <a:t>注：</a:t>
            </a:r>
            <a:r>
              <a:rPr lang="zh-CN" altLang="en-US" sz="1200" smtClean="0">
                <a:solidFill>
                  <a:schemeClr val="tx1"/>
                </a:solidFill>
                <a:ea typeface="华文楷体" pitchFamily="2" charset="-122"/>
              </a:rPr>
              <a:t>按</a:t>
            </a:r>
            <a:r>
              <a:rPr lang="zh-CN" altLang="en-US" sz="1200">
                <a:solidFill>
                  <a:schemeClr val="tx1"/>
                </a:solidFill>
                <a:ea typeface="华文楷体" pitchFamily="2" charset="-122"/>
              </a:rPr>
              <a:t>现有业务目标</a:t>
            </a:r>
            <a:r>
              <a:rPr lang="en-US" altLang="zh-CN" sz="1200">
                <a:solidFill>
                  <a:schemeClr val="tx1"/>
                </a:solidFill>
                <a:ea typeface="华文楷体" pitchFamily="2" charset="-122"/>
              </a:rPr>
              <a:t>100%</a:t>
            </a:r>
            <a:r>
              <a:rPr lang="zh-CN" altLang="en-US" sz="1200">
                <a:solidFill>
                  <a:schemeClr val="tx1"/>
                </a:solidFill>
                <a:ea typeface="华文楷体" pitchFamily="2" charset="-122"/>
              </a:rPr>
              <a:t>完成预测</a:t>
            </a:r>
            <a:r>
              <a:rPr lang="zh-CN" altLang="en-US" sz="1200" smtClean="0">
                <a:solidFill>
                  <a:schemeClr val="tx1"/>
                </a:solidFill>
                <a:ea typeface="华文楷体" pitchFamily="2" charset="-122"/>
              </a:rPr>
              <a:t>，不代表实际支出结果</a:t>
            </a:r>
            <a:endParaRPr lang="zh-CN" altLang="en-US" sz="1200">
              <a:solidFill>
                <a:schemeClr val="tx1"/>
              </a:solidFill>
              <a:ea typeface="华文楷体" pitchFamily="2" charset="-122"/>
            </a:endParaRPr>
          </a:p>
          <a:p>
            <a:endParaRPr lang="en-US" altLang="zh-CN" sz="1200" smtClean="0">
              <a:solidFill>
                <a:schemeClr val="tx1"/>
              </a:solidFill>
              <a:latin typeface="+mj-lt"/>
              <a:ea typeface="华文楷体" pitchFamily="2" charset="-122"/>
            </a:endParaRPr>
          </a:p>
          <a:p>
            <a:endParaRPr lang="zh-CN" altLang="en-US" sz="1200">
              <a:solidFill>
                <a:schemeClr val="tx1"/>
              </a:solidFill>
              <a:latin typeface="+mj-lt"/>
              <a:ea typeface="华文楷体" pitchFamily="2" charset="-122"/>
            </a:endParaRPr>
          </a:p>
        </p:txBody>
      </p:sp>
      <p:sp>
        <p:nvSpPr>
          <p:cNvPr id="14" name="Rectangle 13"/>
          <p:cNvSpPr/>
          <p:nvPr/>
        </p:nvSpPr>
        <p:spPr>
          <a:xfrm>
            <a:off x="-1" y="3701"/>
            <a:ext cx="1817915" cy="282738"/>
          </a:xfrm>
          <a:prstGeom prst="rect">
            <a:avLst/>
          </a:prstGeom>
          <a:solidFill>
            <a:srgbClr val="336699"/>
          </a:solidFill>
          <a:ln w="19050">
            <a:noFill/>
            <a:tailEnd type="triangle" w="lg" len="med"/>
          </a:ln>
        </p:spPr>
        <p:style>
          <a:lnRef idx="1">
            <a:schemeClr val="accent1"/>
          </a:lnRef>
          <a:fillRef idx="0">
            <a:schemeClr val="accent1"/>
          </a:fillRef>
          <a:effectRef idx="0">
            <a:schemeClr val="accent1"/>
          </a:effectRef>
          <a:fontRef idx="minor">
            <a:schemeClr val="tx1"/>
          </a:fontRef>
        </p:style>
        <p:txBody>
          <a:bodyPr rtlCol="0" anchor="ctr"/>
          <a:lstStyle>
            <a:defPPr>
              <a:defRPr lang="en-US"/>
            </a:defPPr>
            <a:lvl1pPr marL="0" algn="l" defTabSz="914400" rtl="0" eaLnBrk="1" latinLnBrk="0" hangingPunct="1">
              <a:defRPr sz="1800" kern="1200">
                <a:solidFill>
                  <a:srgbClr val="000000"/>
                </a:solidFill>
                <a:latin typeface="Arial"/>
                <a:ea typeface="+mn-ea"/>
                <a:cs typeface="+mn-cs"/>
              </a:defRPr>
            </a:lvl1pPr>
            <a:lvl2pPr marL="457200" algn="l" defTabSz="914400" rtl="0" eaLnBrk="1" latinLnBrk="0" hangingPunct="1">
              <a:defRPr sz="1800" kern="1200">
                <a:solidFill>
                  <a:srgbClr val="000000"/>
                </a:solidFill>
                <a:latin typeface="Arial"/>
                <a:ea typeface="+mn-ea"/>
                <a:cs typeface="+mn-cs"/>
              </a:defRPr>
            </a:lvl2pPr>
            <a:lvl3pPr marL="914400" algn="l" defTabSz="914400" rtl="0" eaLnBrk="1" latinLnBrk="0" hangingPunct="1">
              <a:defRPr sz="1800" kern="1200">
                <a:solidFill>
                  <a:srgbClr val="000000"/>
                </a:solidFill>
                <a:latin typeface="Arial"/>
                <a:ea typeface="+mn-ea"/>
                <a:cs typeface="+mn-cs"/>
              </a:defRPr>
            </a:lvl3pPr>
            <a:lvl4pPr marL="1371600" algn="l" defTabSz="914400" rtl="0" eaLnBrk="1" latinLnBrk="0" hangingPunct="1">
              <a:defRPr sz="1800" kern="1200">
                <a:solidFill>
                  <a:srgbClr val="000000"/>
                </a:solidFill>
                <a:latin typeface="Arial"/>
                <a:ea typeface="+mn-ea"/>
                <a:cs typeface="+mn-cs"/>
              </a:defRPr>
            </a:lvl4pPr>
            <a:lvl5pPr marL="1828800" algn="l" defTabSz="914400" rtl="0" eaLnBrk="1" latinLnBrk="0" hangingPunct="1">
              <a:defRPr sz="1800" kern="1200">
                <a:solidFill>
                  <a:srgbClr val="000000"/>
                </a:solidFill>
                <a:latin typeface="Arial"/>
                <a:ea typeface="+mn-ea"/>
                <a:cs typeface="+mn-cs"/>
              </a:defRPr>
            </a:lvl5pPr>
            <a:lvl6pPr marL="2286000" algn="l" defTabSz="914400" rtl="0" eaLnBrk="1" latinLnBrk="0" hangingPunct="1">
              <a:defRPr sz="1800" kern="1200">
                <a:solidFill>
                  <a:srgbClr val="000000"/>
                </a:solidFill>
                <a:latin typeface="Arial"/>
                <a:ea typeface="+mn-ea"/>
                <a:cs typeface="+mn-cs"/>
              </a:defRPr>
            </a:lvl6pPr>
            <a:lvl7pPr marL="2743200" algn="l" defTabSz="914400" rtl="0" eaLnBrk="1" latinLnBrk="0" hangingPunct="1">
              <a:defRPr sz="1800" kern="1200">
                <a:solidFill>
                  <a:srgbClr val="000000"/>
                </a:solidFill>
                <a:latin typeface="Arial"/>
                <a:ea typeface="+mn-ea"/>
                <a:cs typeface="+mn-cs"/>
              </a:defRPr>
            </a:lvl7pPr>
            <a:lvl8pPr marL="3200400" algn="l" defTabSz="914400" rtl="0" eaLnBrk="1" latinLnBrk="0" hangingPunct="1">
              <a:defRPr sz="1800" kern="1200">
                <a:solidFill>
                  <a:srgbClr val="000000"/>
                </a:solidFill>
                <a:latin typeface="Arial"/>
                <a:ea typeface="+mn-ea"/>
                <a:cs typeface="+mn-cs"/>
              </a:defRPr>
            </a:lvl8pPr>
            <a:lvl9pPr marL="3657600" algn="l" defTabSz="914400" rtl="0" eaLnBrk="1" latinLnBrk="0" hangingPunct="1">
              <a:defRPr sz="1800" kern="1200">
                <a:solidFill>
                  <a:srgbClr val="000000"/>
                </a:solidFill>
                <a:latin typeface="Arial"/>
                <a:ea typeface="+mn-ea"/>
                <a:cs typeface="+mn-cs"/>
              </a:defRPr>
            </a:lvl9pPr>
          </a:lstStyle>
          <a:p>
            <a:r>
              <a:rPr lang="en-US" altLang="zh-CN" sz="1200" b="1">
                <a:solidFill>
                  <a:schemeClr val="tx2"/>
                </a:solidFill>
                <a:ea typeface="华文楷体" pitchFamily="2" charset="-122"/>
              </a:rPr>
              <a:t>5. </a:t>
            </a:r>
            <a:r>
              <a:rPr lang="zh-CN" altLang="en-US" sz="1200" b="1">
                <a:solidFill>
                  <a:schemeClr val="tx2"/>
                </a:solidFill>
                <a:ea typeface="华文楷体" pitchFamily="2" charset="-122"/>
              </a:rPr>
              <a:t>财</a:t>
            </a:r>
            <a:r>
              <a:rPr lang="zh-CN" altLang="en-US" sz="1200" b="1" smtClean="0">
                <a:solidFill>
                  <a:schemeClr val="tx2"/>
                </a:solidFill>
                <a:ea typeface="华文楷体" pitchFamily="2" charset="-122"/>
              </a:rPr>
              <a:t>务</a:t>
            </a:r>
            <a:r>
              <a:rPr lang="zh-CN" altLang="en-US" sz="1200" b="1">
                <a:solidFill>
                  <a:schemeClr val="tx2"/>
                </a:solidFill>
                <a:ea typeface="华文楷体" pitchFamily="2" charset="-122"/>
              </a:rPr>
              <a:t>测算</a:t>
            </a:r>
          </a:p>
        </p:txBody>
      </p:sp>
    </p:spTree>
    <p:extLst>
      <p:ext uri="{BB962C8B-B14F-4D97-AF65-F5344CB8AC3E}">
        <p14:creationId xmlns:p14="http://schemas.microsoft.com/office/powerpoint/2010/main" val="2851789902"/>
      </p:ext>
    </p:ext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7874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https://d.book118.com/598020135026006044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EY_regular_presentation_2010">
  <a:themeElements>
    <a:clrScheme name="Custom 1">
      <a:dk1>
        <a:srgbClr val="000000"/>
      </a:dk1>
      <a:lt1>
        <a:srgbClr val="808080"/>
      </a:lt1>
      <a:dk2>
        <a:srgbClr val="FFFFFF"/>
      </a:dk2>
      <a:lt2>
        <a:srgbClr val="808080"/>
      </a:lt2>
      <a:accent1>
        <a:srgbClr val="808080"/>
      </a:accent1>
      <a:accent2>
        <a:srgbClr val="FFE600"/>
      </a:accent2>
      <a:accent3>
        <a:srgbClr val="999999"/>
      </a:accent3>
      <a:accent4>
        <a:srgbClr val="F0F0F0"/>
      </a:accent4>
      <a:accent5>
        <a:srgbClr val="00A3AE"/>
      </a:accent5>
      <a:accent6>
        <a:srgbClr val="C0C0C0"/>
      </a:accent6>
      <a:hlink>
        <a:srgbClr val="336699"/>
      </a:hlink>
      <a:folHlink>
        <a:srgbClr val="91278F"/>
      </a:folHlink>
    </a:clrScheme>
    <a:fontScheme name="EY_Handout">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noFill/>
        <a:ln w="9525">
          <a:solidFill>
            <a:schemeClr val="accent1"/>
          </a:solidFill>
        </a:ln>
      </a:spPr>
      <a:bodyPr rtlCol="0" anchor="t" anchorCtr="0"/>
      <a:lstStyle>
        <a:defPPr algn="ctr">
          <a:defRPr sz="1200" dirty="0">
            <a:solidFill>
              <a:schemeClr val="tx1"/>
            </a:solidFill>
          </a:defRPr>
        </a:defPPr>
      </a:lstStyle>
      <a:style>
        <a:lnRef idx="2">
          <a:schemeClr val="accent1">
            <a:shade val="50000"/>
          </a:schemeClr>
        </a:lnRef>
        <a:fillRef idx="1">
          <a:schemeClr val="accent1"/>
        </a:fillRef>
        <a:effectRef idx="0">
          <a:schemeClr val="accent1"/>
        </a:effectRef>
        <a:fontRef idx="minor">
          <a:schemeClr val="lt1"/>
        </a:fontRef>
      </a:style>
    </a:spDef>
    <a:lnDef>
      <a:spPr>
        <a:ln w="9525">
          <a:solidFill>
            <a:schemeClr val="accent1"/>
          </a:solidFill>
          <a:tailEnd type="none"/>
        </a:ln>
      </a:spPr>
      <a:bodyPr/>
      <a:lstStyle/>
      <a:style>
        <a:lnRef idx="1">
          <a:schemeClr val="accent1"/>
        </a:lnRef>
        <a:fillRef idx="0">
          <a:schemeClr val="accent1"/>
        </a:fillRef>
        <a:effectRef idx="0">
          <a:schemeClr val="accent1"/>
        </a:effectRef>
        <a:fontRef idx="minor">
          <a:schemeClr val="tx1"/>
        </a:fontRef>
      </a:style>
    </a:lnDef>
    <a:txDef>
      <a:spPr>
        <a:noFill/>
      </a:spPr>
      <a:bodyPr wrap="square" lIns="0" tIns="36576" rIns="0" bIns="0" rtlCol="0">
        <a:spAutoFit/>
      </a:bodyPr>
      <a:lstStyle>
        <a:defPPr marL="285750" indent="-285750">
          <a:lnSpc>
            <a:spcPct val="85000"/>
          </a:lnSpc>
          <a:spcAft>
            <a:spcPts val="600"/>
          </a:spcAft>
          <a:buClr>
            <a:schemeClr val="accent2"/>
          </a:buClr>
          <a:buSzPct val="70000"/>
          <a:buFont typeface="Arial" pitchFamily="34" charset="0"/>
          <a:buChar char="►"/>
          <a:defRPr sz="1200" dirty="0" smtClean="0"/>
        </a:defPPr>
      </a:lstStyle>
    </a:txDef>
  </a:objectDefaults>
  <a:custClrLst>
    <a:custClr name="EY Special Use Red">
      <a:srgbClr val="F04C3E"/>
    </a:custClr>
    <a:custClr name="EY Special Use Blue 50%">
      <a:srgbClr val="7FD1D6"/>
    </a:custClr>
    <a:custClr name="EY Special Use Purple">
      <a:srgbClr val="91278F"/>
    </a:custClr>
    <a:custClr name="EY Special Use Purple 50%">
      <a:srgbClr val="C893C7"/>
    </a:custClr>
    <a:custClr name="EY Special Use Green">
      <a:srgbClr val="2C973E"/>
    </a:custClr>
    <a:custClr name="EY Special Use Green 50%">
      <a:srgbClr val="95CB89"/>
    </a:custClr>
    <a:custClr name="EY Yellow 50%">
      <a:srgbClr val="FFF27F"/>
    </a:custClr>
    <a:custClr name="EY Special Use Lilac">
      <a:srgbClr val="AC98DB"/>
    </a:custClr>
    <a:custClr name="EY Special Use Lilac 50%">
      <a:srgbClr val="D8D2E0"/>
    </a:custClr>
    <a:custClr name="EY Link Blue">
      <a:srgbClr val="336699"/>
    </a:custClr>
  </a:custClrLst>
</a:theme>
</file>

<file path=ppt/theme/theme3.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235</Paragraphs>
  <Slides>15</Slides>
  <Notes>1</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15</vt:i4>
      </vt:variant>
    </vt:vector>
  </HeadingPairs>
  <TitlesOfParts>
    <vt:vector baseType="lpstr" size="23">
      <vt:lpstr>Arial</vt:lpstr>
      <vt:lpstr>Calibri</vt:lpstr>
      <vt:lpstr>华文楷体</vt:lpstr>
      <vt:lpstr>Segoe UI Semilight</vt:lpstr>
      <vt:lpstr>Wingdings</vt:lpstr>
      <vt:lpstr>黑体</vt:lpstr>
      <vt:lpstr>楷体_GB2312</vt:lpstr>
      <vt:lpstr>Office Theme</vt:lpstr>
      <vt:lpstr>PowerPoint Presentation</vt:lpstr>
      <vt:lpstr>方案核心设计总结</vt:lpstr>
      <vt:lpstr>华为海洋尽快设计并实施中长期激励方案的必要性分析</vt:lpstr>
      <vt:lpstr>方案设计的基本原则</vt:lpstr>
      <vt:lpstr>建议以聚焦阶段性业绩目标达成、注重增量价值分享的“业绩单元” 为长期激励工具</vt:lpstr>
      <vt:lpstr>业绩单元契合华为海洋业务周期性波动的特点，能够在业务波峰和波谷条件下对员工实现有效激励</vt:lpstr>
      <vt:lpstr>激励对象范围：覆盖全员85%左右的员工</vt:lpstr>
      <vt:lpstr>华为海洋亟需通过长期激励部分额度的设计，提升薪酬市场竞争力，以支撑企业行业目标定位的达成</vt:lpstr>
      <vt:lpstr>以实现一定薪酬激励市场竞争力、体现足够激励力度为原则，以固定薪酬为参照标准，设计长期激励水平</vt:lpstr>
      <vt:lpstr>个人目标激励额度按照前一年个人绩效，在相应职级目标额度基础上进行调节</vt:lpstr>
      <vt:lpstr>三年一个激励周期，每年授予一次；新加入的员工按实际加入时间参与新计划的授予</vt:lpstr>
      <vt:lpstr>三年激励周期内预支付50%当年计提额度，计划结束后统一进行整体结算兑现</vt:lpstr>
      <vt:lpstr>公司年度计提额度</vt:lpstr>
      <vt:lpstr>公司现金流支出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2024-09-24T02:27:29.036</cp:lastPrinted>
  <dcterms:created xsi:type="dcterms:W3CDTF">2024-09-23T18:27:29Z</dcterms:created>
  <dcterms:modified xsi:type="dcterms:W3CDTF">2024-09-23T18:27:31Z</dcterms:modified>
</cp:coreProperties>
</file>