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10" r:id="rId20"/>
    <p:sldId id="313" r:id="rId21"/>
    <p:sldId id="316" r:id="rId22"/>
    <p:sldId id="319" r:id="rId23"/>
    <p:sldId id="322" r:id="rId24"/>
    <p:sldId id="325" r:id="rId25"/>
    <p:sldId id="328" r:id="rId26"/>
    <p:sldId id="331" r:id="rId27"/>
    <p:sldId id="333" r:id="rId28"/>
  </p:sldIdLst>
  <p:sldSz cx="10693400" cy="6013450"/>
  <p:notesSz cx="6858000" cy="9144000"/>
  <p:custDataLst>
    <p:tags r:id="rId2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slide" Target="slides/slide20.xml" /><Relationship Id="rId23" Type="http://schemas.openxmlformats.org/officeDocument/2006/relationships/slide" Target="slides/slide21.xml" /><Relationship Id="rId24" Type="http://schemas.openxmlformats.org/officeDocument/2006/relationships/slide" Target="slides/slide22.xml" /><Relationship Id="rId25" Type="http://schemas.openxmlformats.org/officeDocument/2006/relationships/slide" Target="slides/slide23.xml" /><Relationship Id="rId26" Type="http://schemas.openxmlformats.org/officeDocument/2006/relationships/slide" Target="slides/slide24.xml" /><Relationship Id="rId27" Type="http://schemas.openxmlformats.org/officeDocument/2006/relationships/slide" Target="slides/slide25.xml" /><Relationship Id="rId28" Type="http://schemas.openxmlformats.org/officeDocument/2006/relationships/slide" Target="slides/slide26.xml" /><Relationship Id="rId29" Type="http://schemas.openxmlformats.org/officeDocument/2006/relationships/tags" Target="tags/tag1.xml" /><Relationship Id="rId3" Type="http://schemas.openxmlformats.org/officeDocument/2006/relationships/slide" Target="slides/slide1.xml" /><Relationship Id="rId30" Type="http://schemas.openxmlformats.org/officeDocument/2006/relationships/presProps" Target="presProps.xml" /><Relationship Id="rId31" Type="http://schemas.openxmlformats.org/officeDocument/2006/relationships/viewProps" Target="viewProps.xml" /><Relationship Id="rId32" Type="http://schemas.openxmlformats.org/officeDocument/2006/relationships/theme" Target="theme/theme1.xml" /><Relationship Id="rId33" Type="http://schemas.openxmlformats.org/officeDocument/2006/relationships/tableStyles" Target="tableStyles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CDCD1FA-AC7C-4576-8761-1F848B9C7A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928CD81-DA9C-40D1-889F-F9B9B21369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C558DE7-CF88-47EE-B081-9B866C8AB4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3811658-8D30-49CB-A4B8-76CB64AE6D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FC174EA-25F2-46A1-8D74-BFF335E8B1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5E9ACEB-80D1-4839-85AC-C14F6832DF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92709CE-8C1E-4752-ACA7-93346C8F9C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98913C2-0A76-4CFF-AF5B-EA4860B503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2870771-A8DC-49F2-A5CF-5D729E6BC0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DF94D7A-0511-466F-B68C-2D3A312EDB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7B0E243-0AA5-4272-8D1C-7CA40F6AF9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png" /><Relationship Id="rId3" Type="http://schemas.openxmlformats.org/officeDocument/2006/relationships/image" Target="../media/image8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0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5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6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1.jpeg" /><Relationship Id="rId3" Type="http://schemas.openxmlformats.org/officeDocument/2006/relationships/image" Target="../media/image22.jpe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3.jpeg" /><Relationship Id="rId3" Type="http://schemas.openxmlformats.org/officeDocument/2006/relationships/image" Target="../media/image24.jpeg" /><Relationship Id="rId4" Type="http://schemas.openxmlformats.org/officeDocument/2006/relationships/image" Target="../media/image25.jpe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6.jpe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7.jpeg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8.jpeg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9.jpeg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7.jpeg" /><Relationship Id="rId3" Type="http://schemas.openxmlformats.org/officeDocument/2006/relationships/image" Target="../media/image30.jpeg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98027003120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209568"/>
            <a:ext cx="1295398" cy="787401"/>
          </a:xfrm>
          <a:prstGeom prst="rect">
            <a:avLst/>
          </a:prstGeom>
        </p:spPr>
      </p:pic>
      <p:sp>
        <p:nvSpPr>
          <p:cNvPr id="4" name="textbox 4"/>
          <p:cNvSpPr/>
          <p:nvPr/>
        </p:nvSpPr>
        <p:spPr>
          <a:xfrm>
            <a:off x="450858" y="382765"/>
            <a:ext cx="10048240" cy="288099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4828"/>
              </a:lnSpc>
            </a:pPr>
            <a:endParaRPr lang="Arial" altLang="Arial" sz="100"/>
          </a:p>
          <a:p>
            <a:pPr marL="57150" algn="l" rtl="0" eaLnBrk="0">
              <a:lnSpc>
                <a:spcPct val="97000"/>
              </a:lnSpc>
            </a:pPr>
            <a:r>
              <a:rPr sz="3100" kern="0" spc="-15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月</a:t>
            </a:r>
            <a:r>
              <a:rPr sz="3100" kern="0" spc="16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 </a:t>
            </a:r>
            <a:r>
              <a:rPr sz="3100" b="1" kern="0" spc="-15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本章总结</a:t>
            </a:r>
            <a:endParaRPr lang="SimHei" altLang="SimHei" sz="3100"/>
          </a:p>
          <a:p>
            <a:pPr algn="l" rtl="0" eaLnBrk="0">
              <a:lnSpc>
                <a:spcPct val="107000"/>
              </a:lnSpc>
            </a:pPr>
            <a:endParaRPr lang="Arial" altLang="Arial" sz="1000"/>
          </a:p>
          <a:p>
            <a:pPr algn="l" rtl="0" eaLnBrk="0">
              <a:lnSpc>
                <a:spcPct val="107000"/>
              </a:lnSpc>
            </a:pPr>
            <a:endParaRPr lang="Arial" altLang="Arial" sz="1000"/>
          </a:p>
          <a:p>
            <a:pPr marL="18415" algn="l" rtl="0" eaLnBrk="0">
              <a:lnSpc>
                <a:spcPct val="85000"/>
              </a:lnSpc>
              <a:spcBef>
                <a:spcPts val="603"/>
              </a:spcBef>
            </a:pPr>
            <a:r>
              <a:rPr sz="2000" kern="0" spc="-14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·本章首先介绍了</a:t>
            </a:r>
            <a:r>
              <a:rPr sz="2000" kern="0" spc="-1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IPv6</a:t>
            </a:r>
            <a:r>
              <a:rPr sz="2000" kern="0" spc="-14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协议概述、</a:t>
            </a:r>
            <a:r>
              <a:rPr sz="2000" kern="0" spc="-1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IPv4</a:t>
            </a:r>
            <a:r>
              <a:rPr sz="2000" kern="0" spc="-14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的缺陷与</a:t>
            </a:r>
            <a:r>
              <a:rPr sz="2000" kern="0" spc="-1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IPv6</a:t>
            </a:r>
            <a:r>
              <a:rPr sz="2000" kern="0" spc="-14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的优势、</a:t>
            </a:r>
            <a:r>
              <a:rPr sz="2000" kern="0" spc="-1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IPv6</a:t>
            </a:r>
            <a:r>
              <a:rPr sz="2000" kern="0" spc="-14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的数据包封装、</a:t>
            </a:r>
            <a:r>
              <a:rPr sz="2000" kern="0" spc="-1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IPv6</a:t>
            </a:r>
            <a:r>
              <a:rPr sz="2000" kern="0" spc="-14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地址的表</a:t>
            </a:r>
            <a:endParaRPr lang="SimHei" altLang="SimHei" sz="2000"/>
          </a:p>
          <a:p>
            <a:pPr marL="273050" algn="l" rtl="0" eaLnBrk="0">
              <a:lnSpc>
                <a:spcPct val="139000"/>
              </a:lnSpc>
              <a:spcBef>
                <a:spcPts val="6"/>
              </a:spcBef>
            </a:pPr>
            <a:r>
              <a:rPr sz="2000" kern="0" spc="-14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示方式，然后讲解了</a:t>
            </a:r>
            <a:r>
              <a:rPr sz="2000" kern="0" spc="-1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IPv6</a:t>
            </a:r>
            <a:r>
              <a:rPr sz="2000" kern="0" spc="-14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地址分类、</a:t>
            </a:r>
            <a:r>
              <a:rPr sz="2000" kern="0" spc="-1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IPV6</a:t>
            </a:r>
            <a:r>
              <a:rPr sz="2000" kern="0" spc="-14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地址结构，</a:t>
            </a:r>
            <a:r>
              <a:rPr sz="2000" kern="0" spc="-15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最后通过</a:t>
            </a:r>
            <a:r>
              <a:rPr sz="2000" kern="0" spc="-1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IPv6</a:t>
            </a:r>
            <a:r>
              <a:rPr sz="2000" kern="0" spc="-15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路由的配置，对</a:t>
            </a:r>
            <a:r>
              <a:rPr sz="2000" kern="0" spc="-1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IPv6</a:t>
            </a:r>
            <a:r>
              <a:rPr sz="2000" kern="0" spc="-15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进行了</a:t>
            </a:r>
            <a:r>
              <a:rPr sz="2000" kern="0" spc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 </a:t>
            </a:r>
            <a:r>
              <a:rPr sz="2000" kern="0" spc="-1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基本配置与验证。</a:t>
            </a:r>
            <a:endParaRPr lang="SimHei" altLang="SimHei" sz="2000"/>
          </a:p>
          <a:p>
            <a:pPr marL="12700" algn="l" rtl="0" eaLnBrk="0">
              <a:lnSpc>
                <a:spcPct val="85000"/>
              </a:lnSpc>
              <a:spcBef>
                <a:spcPts val="1647"/>
              </a:spcBef>
            </a:pPr>
            <a:r>
              <a:rPr sz="2000" kern="0" spc="-1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·通过本章的学习，读者应该对</a:t>
            </a:r>
            <a:r>
              <a:rPr sz="2000" kern="0" spc="-12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IPv6</a:t>
            </a:r>
            <a:r>
              <a:rPr sz="2000" kern="0" spc="-1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有一定的了解，能够充分理解</a:t>
            </a:r>
            <a:r>
              <a:rPr sz="2000" kern="0" spc="-12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IPv6</a:t>
            </a:r>
            <a:r>
              <a:rPr sz="2000" kern="0" spc="-1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的地址分类和地址结构，</a:t>
            </a:r>
            <a:endParaRPr lang="SimHei" altLang="SimHei" sz="2000"/>
          </a:p>
          <a:p>
            <a:pPr marL="273050" algn="l" rtl="0" eaLnBrk="0">
              <a:lnSpc>
                <a:spcPts val="3285"/>
              </a:lnSpc>
            </a:pPr>
            <a:r>
              <a:rPr sz="2000" kern="0" spc="-16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可以熟练地配置</a:t>
            </a:r>
            <a:r>
              <a:rPr sz="2000" kern="0" spc="-160">
                <a:solidFill>
                  <a:srgbClr val="000000">
                    <a:alpha val="100000"/>
                  </a:srgbClr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IPv6</a:t>
            </a:r>
            <a:r>
              <a:rPr sz="2000" kern="0" spc="-16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静态路由、</a:t>
            </a:r>
            <a:r>
              <a:rPr sz="2000" kern="0" spc="-17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默认路由和汇总路由。</a:t>
            </a:r>
            <a:endParaRPr lang="SimHei" altLang="SimHei" sz="2000"/>
          </a:p>
        </p:txBody>
      </p:sp>
      <p:sp>
        <p:nvSpPr>
          <p:cNvPr id="6" name="textbox 6"/>
          <p:cNvSpPr/>
          <p:nvPr/>
        </p:nvSpPr>
        <p:spPr>
          <a:xfrm>
            <a:off x="3723990" y="5483839"/>
            <a:ext cx="2775585" cy="25844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0956"/>
              </a:lnSpc>
            </a:pPr>
            <a:endParaRPr lang="Arial" altLang="Arial" sz="100"/>
          </a:p>
          <a:p>
            <a:pPr marL="12700" algn="l" rtl="0" eaLnBrk="0">
              <a:lnSpc>
                <a:spcPct val="95000"/>
              </a:lnSpc>
            </a:pPr>
            <a:r>
              <a:rPr sz="1600" b="1" kern="0" spc="-5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本课件是可编辑的正常</a:t>
            </a:r>
            <a:r>
              <a:rPr sz="1600" b="1" kern="0" spc="-50">
                <a:solidFill>
                  <a:srgbClr val="000000">
                    <a:alpha val="100000"/>
                  </a:srgbClr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P</a:t>
            </a:r>
            <a:r>
              <a:rPr sz="1600" b="1" kern="0" spc="-60">
                <a:solidFill>
                  <a:srgbClr val="000000">
                    <a:alpha val="100000"/>
                  </a:srgbClr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PT</a:t>
            </a:r>
            <a:r>
              <a:rPr sz="1600" b="1" kern="0" spc="-6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课件</a:t>
            </a:r>
            <a:endParaRPr lang="SimHei" altLang="SimHei" sz="1600"/>
          </a:p>
        </p:txBody>
      </p:sp>
      <p:sp>
        <p:nvSpPr>
          <p:cNvPr id="8" name="textbox 8"/>
          <p:cNvSpPr/>
          <p:nvPr/>
        </p:nvSpPr>
        <p:spPr>
          <a:xfrm>
            <a:off x="185939" y="5716492"/>
            <a:ext cx="459105" cy="18033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341"/>
              </a:lnSpc>
            </a:pPr>
            <a:endParaRPr lang="Arial" altLang="Arial" sz="100"/>
          </a:p>
          <a:p>
            <a:pPr marL="12700" algn="l" rtl="0" eaLnBrk="0">
              <a:lnSpc>
                <a:spcPts val="1215"/>
              </a:lnSpc>
            </a:pPr>
            <a:r>
              <a:rPr sz="1000" b="1" kern="0" spc="-20">
                <a:solidFill>
                  <a:srgbClr val="000000">
                    <a:alpha val="100000"/>
                  </a:srgbClr>
                </a:solidFill>
                <a:latin typeface="YouYuan"/>
                <a:ea typeface="YouYuan"/>
                <a:cs typeface="YouYuan"/>
              </a:rPr>
              <a:t>第500页</a:t>
            </a:r>
            <a:endParaRPr lang="YouYuan" altLang="YouYuan" sz="10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textbox 10"/>
          <p:cNvSpPr/>
          <p:nvPr/>
        </p:nvSpPr>
        <p:spPr>
          <a:xfrm>
            <a:off x="-12700" y="196868"/>
            <a:ext cx="9027794" cy="570865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59000"/>
              </a:lnSpc>
            </a:pPr>
            <a:endParaRPr lang="Arial" altLang="Arial" sz="1000"/>
          </a:p>
          <a:p>
            <a:pPr marL="1307464" algn="l" rtl="0" eaLnBrk="0">
              <a:lnSpc>
                <a:spcPct val="98000"/>
              </a:lnSpc>
              <a:spcBef>
                <a:spcPts val="4"/>
              </a:spcBef>
              <a:tabLst>
                <a:tab pos="1510030"/>
              </a:tabLst>
            </a:pPr>
            <a:r>
              <a:rPr sz="3000" kern="0" spc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	</a:t>
            </a:r>
            <a:r>
              <a:rPr sz="3000" b="1" kern="0" spc="-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思考题</a:t>
            </a:r>
            <a:endParaRPr lang="SimHei" altLang="SimHei" sz="3000"/>
          </a:p>
          <a:p>
            <a:pPr algn="l" rtl="0" eaLnBrk="0">
              <a:lnSpc>
                <a:spcPct val="100000"/>
              </a:lnSpc>
            </a:pPr>
            <a:endParaRPr lang="Arial" altLang="Arial" sz="1000"/>
          </a:p>
          <a:p>
            <a:pPr algn="l" rtl="0" eaLnBrk="0">
              <a:lnSpc>
                <a:spcPct val="101000"/>
              </a:lnSpc>
            </a:pPr>
            <a:endParaRPr lang="Arial" altLang="Arial" sz="1000"/>
          </a:p>
          <a:p>
            <a:pPr marL="469900" algn="l" rtl="0" eaLnBrk="0">
              <a:lnSpc>
                <a:spcPct val="98000"/>
              </a:lnSpc>
              <a:spcBef>
                <a:spcPts val="519"/>
              </a:spcBef>
            </a:pPr>
            <a:r>
              <a:rPr sz="1700" kern="0" spc="-7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1.I</a:t>
            </a:r>
            <a:r>
              <a:rPr sz="1700" kern="0" spc="9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</a:t>
            </a:r>
            <a:r>
              <a:rPr sz="1700" kern="0" spc="-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Pv6</a:t>
            </a:r>
            <a:r>
              <a:rPr sz="1700" kern="0" spc="-7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中</a:t>
            </a:r>
            <a:r>
              <a:rPr sz="1700" kern="0" spc="-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IP</a:t>
            </a:r>
            <a:r>
              <a:rPr sz="1700" kern="0" spc="-7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地址的</a:t>
            </a:r>
            <a:r>
              <a:rPr sz="1700" kern="0" spc="-8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长度为(  )</a:t>
            </a:r>
            <a:endParaRPr lang="SimHei" altLang="SimHei" sz="1700"/>
          </a:p>
          <a:p>
            <a:pPr marL="812165" algn="l" rtl="0" eaLnBrk="0">
              <a:lnSpc>
                <a:spcPts val="1745"/>
              </a:lnSpc>
              <a:spcBef>
                <a:spcPts val="1262"/>
              </a:spcBef>
            </a:pPr>
            <a:r>
              <a:rPr sz="1400" kern="0" spc="-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A.32            </a:t>
            </a:r>
            <a:r>
              <a:rPr sz="1200" kern="0" spc="-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B.64  </a:t>
            </a:r>
            <a:r>
              <a:rPr sz="1200" kern="0" spc="-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              C.96</a:t>
            </a:r>
            <a:r>
              <a:rPr sz="12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              </a:t>
            </a:r>
            <a:r>
              <a:rPr sz="1200" kern="0" spc="-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D.128</a:t>
            </a:r>
            <a:endParaRPr lang="SimSun" altLang="SimSun" sz="1200"/>
          </a:p>
          <a:p>
            <a:pPr algn="l" rtl="0" eaLnBrk="0">
              <a:lnSpc>
                <a:spcPct val="100000"/>
              </a:lnSpc>
            </a:pPr>
            <a:endParaRPr lang="Arial" altLang="Arial" sz="1000"/>
          </a:p>
          <a:p>
            <a:pPr marL="469900" algn="l" rtl="0" eaLnBrk="0">
              <a:lnSpc>
                <a:spcPct val="94000"/>
              </a:lnSpc>
              <a:spcBef>
                <a:spcPts val="513"/>
              </a:spcBef>
            </a:pPr>
            <a:r>
              <a:rPr sz="1700" kern="0" spc="-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2.  目前来看，下面哪些描述是</a:t>
            </a:r>
            <a:r>
              <a:rPr sz="1700" kern="0" spc="-10">
                <a:solidFill>
                  <a:srgbClr val="000000">
                    <a:alpha val="100000"/>
                  </a:srgbClr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IPV4</a:t>
            </a:r>
            <a:r>
              <a:rPr sz="1700" kern="0" spc="-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的</a:t>
            </a:r>
            <a:r>
              <a:rPr sz="1700" kern="0" spc="-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主要不足(  )</a:t>
            </a:r>
            <a:endParaRPr lang="SimHei" altLang="SimHei" sz="1700"/>
          </a:p>
          <a:p>
            <a:pPr algn="r" rtl="0" eaLnBrk="0">
              <a:lnSpc>
                <a:spcPts val="2010"/>
              </a:lnSpc>
              <a:spcBef>
                <a:spcPts val="1375"/>
              </a:spcBef>
            </a:pPr>
            <a:r>
              <a:rPr sz="1600" kern="0" spc="-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A.</a:t>
            </a:r>
            <a:r>
              <a:rPr sz="1600" kern="0" spc="-7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地址即将用完</a:t>
            </a:r>
            <a:r>
              <a:rPr sz="1600" kern="0" spc="4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     </a:t>
            </a:r>
            <a:r>
              <a:rPr sz="1600" kern="0" spc="-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B.</a:t>
            </a:r>
            <a:r>
              <a:rPr sz="1600" kern="0" spc="-7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路由表急剧膨胀 </a:t>
            </a:r>
            <a:r>
              <a:rPr sz="1600" kern="0" spc="-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C.</a:t>
            </a:r>
            <a:r>
              <a:rPr sz="1600" kern="0" spc="-7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无法提供多样的0</a:t>
            </a:r>
            <a:r>
              <a:rPr sz="1600" kern="0" spc="-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S    </a:t>
            </a:r>
            <a:r>
              <a:rPr sz="1600" kern="0" spc="-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        </a:t>
            </a:r>
            <a:r>
              <a:rPr sz="1600" b="1" kern="0" spc="-80">
                <a:solidFill>
                  <a:srgbClr val="000000">
                    <a:alpha val="100000"/>
                  </a:srgbClr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D.</a:t>
            </a:r>
            <a:r>
              <a:rPr sz="1600" b="1" kern="0" spc="-8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网络安全不</a:t>
            </a:r>
            <a:r>
              <a:rPr sz="1600" b="1" kern="0" spc="-6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行</a:t>
            </a:r>
            <a:endParaRPr lang="SimHei" altLang="SimHei" sz="1600"/>
          </a:p>
          <a:p>
            <a:pPr marL="469900" algn="l" rtl="0" eaLnBrk="0">
              <a:lnSpc>
                <a:spcPct val="94000"/>
              </a:lnSpc>
              <a:spcBef>
                <a:spcPts val="1547"/>
              </a:spcBef>
            </a:pPr>
            <a:r>
              <a:rPr sz="1700" kern="0" spc="-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3.</a:t>
            </a:r>
            <a:r>
              <a:rPr sz="1700" kern="0" spc="57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7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IPv6</a:t>
            </a:r>
            <a:r>
              <a:rPr sz="1700" kern="0" spc="-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基本报头的长度是固定的，包括(</a:t>
            </a:r>
            <a:r>
              <a:rPr sz="1700" kern="0" spc="79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700" kern="0" spc="-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)个字节。</a:t>
            </a:r>
            <a:endParaRPr lang="SimHei" altLang="SimHei" sz="1700"/>
          </a:p>
          <a:p>
            <a:pPr marL="812165" algn="l" rtl="0" eaLnBrk="0">
              <a:lnSpc>
                <a:spcPts val="1585"/>
              </a:lnSpc>
              <a:spcBef>
                <a:spcPts val="1530"/>
              </a:spcBef>
            </a:pPr>
            <a:r>
              <a:rPr sz="1200" kern="0" spc="-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A.20</a:t>
            </a:r>
            <a:r>
              <a:rPr sz="1200" kern="0" spc="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1200" kern="0" spc="-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B.40</a:t>
            </a:r>
            <a:r>
              <a:rPr sz="12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              </a:t>
            </a:r>
            <a:r>
              <a:rPr sz="1200" kern="0" spc="-20">
                <a:solidFill>
                  <a:srgbClr val="000000">
                    <a:alpha val="100000"/>
                  </a:srgbClr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C.6D                         </a:t>
            </a:r>
            <a:r>
              <a:rPr sz="1200" kern="0" spc="-30">
                <a:solidFill>
                  <a:srgbClr val="000000">
                    <a:alpha val="100000"/>
                  </a:srgbClr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       </a:t>
            </a:r>
            <a:r>
              <a:rPr sz="1200" kern="0" spc="-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D.80</a:t>
            </a:r>
            <a:endParaRPr lang="SimSun" altLang="SimSun" sz="1200"/>
          </a:p>
          <a:p>
            <a:pPr algn="l" rtl="0" eaLnBrk="0">
              <a:lnSpc>
                <a:spcPct val="115000"/>
              </a:lnSpc>
            </a:pPr>
            <a:endParaRPr lang="Arial" altLang="Arial" sz="1000"/>
          </a:p>
          <a:p>
            <a:pPr marL="469900" algn="l" rtl="0" eaLnBrk="0">
              <a:lnSpc>
                <a:spcPct val="98000"/>
              </a:lnSpc>
              <a:spcBef>
                <a:spcPts val="517"/>
              </a:spcBef>
            </a:pPr>
            <a:r>
              <a:rPr sz="1700" kern="0" spc="-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4.</a:t>
            </a:r>
            <a:r>
              <a:rPr sz="1700" kern="0" spc="67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700" kern="0" spc="-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下列哪一个</a:t>
            </a:r>
            <a:r>
              <a:rPr sz="1700" kern="0" spc="-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IPv6</a:t>
            </a:r>
            <a:r>
              <a:rPr sz="1700" kern="0" spc="-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地址是错误地址(</a:t>
            </a:r>
            <a:r>
              <a:rPr sz="1700" kern="0" spc="73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700" kern="0" spc="-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)</a:t>
            </a:r>
            <a:r>
              <a:rPr sz="1700" kern="0" spc="-3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。</a:t>
            </a:r>
            <a:endParaRPr lang="SimHei" altLang="SimHei" sz="1700"/>
          </a:p>
          <a:p>
            <a:pPr marL="812165" algn="l" rtl="0" eaLnBrk="0">
              <a:lnSpc>
                <a:spcPct val="97000"/>
              </a:lnSpc>
              <a:spcBef>
                <a:spcPts val="1278"/>
              </a:spcBef>
            </a:pPr>
            <a:r>
              <a:rPr sz="1600" kern="0" spc="-4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A.::FFFF</a:t>
            </a:r>
            <a:r>
              <a:rPr sz="1600" kern="0" spc="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                </a:t>
            </a:r>
            <a:r>
              <a:rPr sz="16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      </a:t>
            </a:r>
            <a:r>
              <a:rPr sz="1600" kern="0" spc="-4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B.::l</a:t>
            </a:r>
            <a:r>
              <a:rPr sz="1600" kern="0" spc="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                    </a:t>
            </a:r>
            <a:r>
              <a:rPr sz="1600" kern="0" spc="-4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C.:::</a:t>
            </a:r>
            <a:r>
              <a:rPr sz="1600" kern="0" spc="-5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FFFF                   D.::FFFF</a:t>
            </a:r>
            <a:endParaRPr lang="Times New Roman" altLang="Times New Roman" sz="1600"/>
          </a:p>
          <a:p>
            <a:pPr marL="469900" algn="l" rtl="0" eaLnBrk="0">
              <a:lnSpc>
                <a:spcPts val="2385"/>
              </a:lnSpc>
              <a:spcBef>
                <a:spcPts val="1390"/>
              </a:spcBef>
            </a:pPr>
            <a:r>
              <a:rPr sz="1600" kern="0" spc="-4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5.  下列哪些地址是</a:t>
            </a:r>
            <a:r>
              <a:rPr sz="1600" kern="0" spc="-40">
                <a:solidFill>
                  <a:srgbClr val="000000">
                    <a:alpha val="100000"/>
                  </a:srgbClr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IPv6 link-lacal unica</a:t>
            </a:r>
            <a:r>
              <a:rPr sz="1600" kern="0" spc="-50">
                <a:solidFill>
                  <a:srgbClr val="000000">
                    <a:alpha val="100000"/>
                  </a:srgbClr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st</a:t>
            </a:r>
            <a:r>
              <a:rPr sz="1600" kern="0" spc="-5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地址(  )。</a:t>
            </a:r>
            <a:endParaRPr lang="SimHei" altLang="SimHei" sz="1600"/>
          </a:p>
          <a:p>
            <a:pPr marL="812165" algn="l" rtl="0" eaLnBrk="0">
              <a:lnSpc>
                <a:spcPts val="1732"/>
              </a:lnSpc>
              <a:spcBef>
                <a:spcPts val="1297"/>
              </a:spcBef>
            </a:pPr>
            <a:r>
              <a:rPr sz="14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A.FC8D:FFFF   B.FE</a:t>
            </a:r>
            <a:r>
              <a:rPr sz="1400" kern="0" spc="-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8D:FFFF        </a:t>
            </a:r>
            <a:r>
              <a:rPr sz="1400" kern="0" spc="-2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C.FE88:FFFF                                   </a:t>
            </a:r>
            <a:r>
              <a:rPr sz="1400" kern="0" spc="-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D.FE80:1234</a:t>
            </a:r>
            <a:endParaRPr lang="SimSun" altLang="SimSun" sz="1400"/>
          </a:p>
          <a:p>
            <a:pPr marL="3746500" algn="l" rtl="0" eaLnBrk="0">
              <a:lnSpc>
                <a:spcPct val="96000"/>
              </a:lnSpc>
              <a:spcBef>
                <a:spcPts val="803"/>
              </a:spcBef>
            </a:pPr>
            <a:r>
              <a:rPr sz="1700" kern="0" spc="-13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本课件是可编辑的正常</a:t>
            </a:r>
            <a:r>
              <a:rPr sz="1700" kern="0" spc="-130">
                <a:solidFill>
                  <a:srgbClr val="000000">
                    <a:alpha val="100000"/>
                  </a:srgbClr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PPT</a:t>
            </a:r>
            <a:r>
              <a:rPr sz="1700" kern="0" spc="-13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课件</a:t>
            </a:r>
            <a:endParaRPr lang="SimHei" altLang="SimHei" sz="1700"/>
          </a:p>
          <a:p>
            <a:pPr marL="209550" algn="l" rtl="0" eaLnBrk="0">
              <a:lnSpc>
                <a:spcPts val="1269"/>
              </a:lnSpc>
            </a:pPr>
            <a:r>
              <a:rPr sz="1000" kern="0" spc="-20">
                <a:solidFill>
                  <a:srgbClr val="000000">
                    <a:alpha val="100000"/>
                  </a:srgbClr>
                </a:solidFill>
                <a:latin typeface="YouYuan"/>
                <a:ea typeface="YouYuan"/>
                <a:cs typeface="YouYuan"/>
              </a:rPr>
              <a:t>第501页</a:t>
            </a:r>
            <a:endParaRPr lang="YouYuan" altLang="YouYuan" sz="1000"/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209568"/>
            <a:ext cx="1295398" cy="787401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" name="textbox 14"/>
          <p:cNvSpPr/>
          <p:nvPr/>
        </p:nvSpPr>
        <p:spPr>
          <a:xfrm>
            <a:off x="-12700" y="196868"/>
            <a:ext cx="8803005" cy="342900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55000"/>
              </a:lnSpc>
            </a:pPr>
            <a:endParaRPr lang="Arial" altLang="Arial" sz="1000"/>
          </a:p>
          <a:p>
            <a:pPr marL="1307464" algn="l" rtl="0" eaLnBrk="0">
              <a:lnSpc>
                <a:spcPct val="98000"/>
              </a:lnSpc>
              <a:spcBef>
                <a:spcPts val="2"/>
              </a:spcBef>
              <a:tabLst>
                <a:tab pos="1503680"/>
              </a:tabLst>
            </a:pPr>
            <a:r>
              <a:rPr sz="3000" kern="0" spc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	</a:t>
            </a:r>
            <a:r>
              <a:rPr sz="3000" b="1" kern="0" spc="5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思考题</a:t>
            </a:r>
            <a:endParaRPr lang="SimHei" altLang="SimHei" sz="3000"/>
          </a:p>
          <a:p>
            <a:pPr algn="l" rtl="0" eaLnBrk="0">
              <a:lnSpc>
                <a:spcPct val="122000"/>
              </a:lnSpc>
            </a:pPr>
            <a:endParaRPr lang="Arial" altLang="Arial" sz="1000"/>
          </a:p>
          <a:p>
            <a:pPr algn="l" rtl="0" eaLnBrk="0">
              <a:lnSpc>
                <a:spcPct val="122000"/>
              </a:lnSpc>
            </a:pPr>
            <a:endParaRPr lang="Arial" altLang="Arial" sz="1000"/>
          </a:p>
          <a:p>
            <a:pPr marL="537209" algn="l" rtl="0" eaLnBrk="0">
              <a:lnSpc>
                <a:spcPct val="96000"/>
              </a:lnSpc>
              <a:spcBef>
                <a:spcPts val="490"/>
              </a:spcBef>
              <a:tabLst>
                <a:tab pos="932814"/>
              </a:tabLst>
            </a:pPr>
            <a:r>
              <a:rPr sz="1600" kern="0" spc="0">
                <a:solidFill>
                  <a:srgbClr val="000000">
                    <a:alpha val="100000"/>
                  </a:srgbClr>
                </a:solidFill>
                <a:latin typeface="YouYuan"/>
                <a:ea typeface="YouYuan"/>
                <a:cs typeface="YouYuan"/>
              </a:rPr>
              <a:t>	</a:t>
            </a:r>
            <a:r>
              <a:rPr sz="1600" kern="0" spc="-600">
                <a:solidFill>
                  <a:srgbClr val="000000">
                    <a:alpha val="100000"/>
                  </a:srgbClr>
                </a:solidFill>
                <a:latin typeface="YouYuan"/>
                <a:ea typeface="YouYuan"/>
                <a:cs typeface="YouYuan"/>
              </a:rPr>
              <a:t> </a:t>
            </a:r>
            <a:r>
              <a:rPr sz="1600" kern="0" spc="-170">
                <a:solidFill>
                  <a:srgbClr val="000000">
                    <a:alpha val="100000"/>
                  </a:srgbClr>
                </a:solidFill>
                <a:latin typeface="YouYuan"/>
                <a:ea typeface="YouYuan"/>
                <a:cs typeface="YouYuan"/>
              </a:rPr>
              <a:t>(</a:t>
            </a:r>
            <a:r>
              <a:rPr sz="1600" kern="0" spc="-280">
                <a:solidFill>
                  <a:srgbClr val="000000">
                    <a:alpha val="100000"/>
                  </a:srgbClr>
                </a:solidFill>
                <a:latin typeface="YouYuan"/>
                <a:ea typeface="YouYuan"/>
                <a:cs typeface="YouYuan"/>
              </a:rPr>
              <a:t> </a:t>
            </a:r>
            <a:r>
              <a:rPr sz="1600" kern="0" spc="-170">
                <a:solidFill>
                  <a:srgbClr val="000000">
                    <a:alpha val="100000"/>
                  </a:srgbClr>
                </a:solidFill>
                <a:latin typeface="YouYuan"/>
                <a:ea typeface="YouYuan"/>
                <a:cs typeface="YouYuan"/>
              </a:rPr>
              <a:t>多</a:t>
            </a:r>
            <a:r>
              <a:rPr sz="1600" kern="0" spc="-260">
                <a:solidFill>
                  <a:srgbClr val="000000">
                    <a:alpha val="100000"/>
                  </a:srgbClr>
                </a:solidFill>
                <a:latin typeface="YouYuan"/>
                <a:ea typeface="YouYuan"/>
                <a:cs typeface="YouYuan"/>
              </a:rPr>
              <a:t> </a:t>
            </a:r>
            <a:r>
              <a:rPr sz="1600" kern="0" spc="-170">
                <a:solidFill>
                  <a:srgbClr val="000000">
                    <a:alpha val="100000"/>
                  </a:srgbClr>
                </a:solidFill>
                <a:latin typeface="YouYuan"/>
                <a:ea typeface="YouYuan"/>
                <a:cs typeface="YouYuan"/>
              </a:rPr>
              <a:t>选</a:t>
            </a:r>
            <a:r>
              <a:rPr sz="1600" kern="0" spc="-230">
                <a:solidFill>
                  <a:srgbClr val="000000">
                    <a:alpha val="100000"/>
                  </a:srgbClr>
                </a:solidFill>
                <a:latin typeface="YouYuan"/>
                <a:ea typeface="YouYuan"/>
                <a:cs typeface="YouYuan"/>
              </a:rPr>
              <a:t> </a:t>
            </a:r>
            <a:r>
              <a:rPr sz="1600" kern="0" spc="-170">
                <a:solidFill>
                  <a:srgbClr val="000000">
                    <a:alpha val="100000"/>
                  </a:srgbClr>
                </a:solidFill>
                <a:latin typeface="YouYuan"/>
                <a:ea typeface="YouYuan"/>
                <a:cs typeface="YouYuan"/>
              </a:rPr>
              <a:t>)</a:t>
            </a:r>
            <a:r>
              <a:rPr sz="1600" kern="0" spc="320">
                <a:solidFill>
                  <a:srgbClr val="000000">
                    <a:alpha val="100000"/>
                  </a:srgbClr>
                </a:solidFill>
                <a:latin typeface="YouYuan"/>
                <a:ea typeface="YouYuan"/>
                <a:cs typeface="YouYuan"/>
              </a:rPr>
              <a:t> </a:t>
            </a:r>
            <a:r>
              <a:rPr sz="1600" kern="0" spc="-170">
                <a:solidFill>
                  <a:srgbClr val="000000">
                    <a:alpha val="100000"/>
                  </a:srgbClr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IB:000</a:t>
            </a:r>
            <a:r>
              <a:rPr sz="1600" kern="0" spc="-180">
                <a:solidFill>
                  <a:srgbClr val="000000">
                    <a:alpha val="100000"/>
                  </a:srgbClr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0:0DO:OMIBOMIE:LMIB:000:00IG, </a:t>
            </a:r>
            <a:r>
              <a:rPr sz="1600" kern="0" spc="200">
                <a:solidFill>
                  <a:srgbClr val="000000">
                    <a:alpha val="100000"/>
                  </a:srgbClr>
                </a:solidFill>
                <a:latin typeface="YouYuan"/>
                <a:ea typeface="YouYuan"/>
                <a:cs typeface="YouYuan"/>
              </a:rPr>
              <a:t>可以简化为以下哪些表示方式?</a:t>
            </a:r>
            <a:endParaRPr lang="YouYuan" altLang="YouYuan" sz="1600"/>
          </a:p>
          <a:p>
            <a:pPr marL="1275714" algn="l" rtl="0" eaLnBrk="0">
              <a:lnSpc>
                <a:spcPts val="2299"/>
              </a:lnSpc>
            </a:pP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A.D1IG:OIIG:ONIG:OHI6:OO16                                                                  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B.OII6:II6:01</a:t>
            </a:r>
            <a:r>
              <a:rPr sz="10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I6:06:0:0O16</a:t>
            </a:r>
            <a:endParaRPr lang="SimSun" altLang="SimSun" sz="1000"/>
          </a:p>
          <a:p>
            <a:pPr algn="l" rtl="0" eaLnBrk="0">
              <a:lnSpc>
                <a:spcPct val="139000"/>
              </a:lnSpc>
            </a:pPr>
            <a:endParaRPr lang="Arial" altLang="Arial" sz="1000"/>
          </a:p>
          <a:p>
            <a:pPr marL="1275714" algn="l" rtl="0" eaLnBrk="0">
              <a:lnSpc>
                <a:spcPct val="94000"/>
              </a:lnSpc>
              <a:spcBef>
                <a:spcPts val="422"/>
              </a:spcBef>
            </a:pPr>
            <a:r>
              <a:rPr sz="1400" kern="0" spc="-1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C.DII6:0000:0000:016:DIIG:ONI</a:t>
            </a:r>
            <a:r>
              <a:rPr sz="1400" kern="0" spc="-1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66</a:t>
            </a:r>
            <a:r>
              <a:rPr sz="1400" kern="0" spc="6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400" kern="0" spc="140">
                <a:solidFill>
                  <a:srgbClr val="000000">
                    <a:alpha val="100000"/>
                  </a:srgbClr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D.D16:0:0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II</a:t>
            </a:r>
            <a:r>
              <a:rPr sz="1400" kern="0" spc="140">
                <a:solidFill>
                  <a:srgbClr val="000000">
                    <a:alpha val="100000"/>
                  </a:srgbClr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:N::6</a:t>
            </a:r>
            <a:endParaRPr lang="Arial" altLang="Arial" sz="1400"/>
          </a:p>
          <a:p>
            <a:pPr algn="l" rtl="0" eaLnBrk="0">
              <a:lnSpc>
                <a:spcPct val="128000"/>
              </a:lnSpc>
            </a:pPr>
            <a:endParaRPr lang="Arial" altLang="Arial" sz="1000"/>
          </a:p>
          <a:p>
            <a:pPr marL="469900" algn="l" rtl="0" eaLnBrk="0">
              <a:lnSpc>
                <a:spcPct val="95000"/>
              </a:lnSpc>
              <a:spcBef>
                <a:spcPts val="511"/>
              </a:spcBef>
            </a:pPr>
            <a:r>
              <a:rPr sz="1700" kern="0" spc="1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2.</a:t>
            </a:r>
            <a:r>
              <a:rPr sz="1700" kern="0" spc="20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</a:t>
            </a:r>
            <a:r>
              <a:rPr sz="1700" kern="0" spc="1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(多选)以下哪些是</a:t>
            </a:r>
            <a:r>
              <a:rPr sz="17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IPv</a:t>
            </a:r>
            <a:r>
              <a:rPr sz="1700" kern="0" spc="1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6</a:t>
            </a:r>
            <a:r>
              <a:rPr sz="1700" kern="0" spc="1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的优势?(</a:t>
            </a:r>
            <a:r>
              <a:rPr sz="1700" kern="0" spc="80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700" kern="0" spc="1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)</a:t>
            </a:r>
            <a:endParaRPr lang="SimHei" altLang="SimHei" sz="1700"/>
          </a:p>
          <a:p>
            <a:pPr marL="1275714" algn="l" rtl="0" eaLnBrk="0">
              <a:lnSpc>
                <a:spcPts val="1938"/>
              </a:lnSpc>
              <a:spcBef>
                <a:spcPts val="1079"/>
              </a:spcBef>
            </a:pPr>
            <a:r>
              <a:rPr sz="1600" kern="0" spc="-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A.</a:t>
            </a:r>
            <a:r>
              <a:rPr sz="1600" kern="0" spc="-9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地址空间巨大</a:t>
            </a:r>
            <a:r>
              <a:rPr sz="1600" kern="0" spc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         </a:t>
            </a:r>
            <a:r>
              <a:rPr sz="1600" kern="0" spc="-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B.</a:t>
            </a:r>
            <a:r>
              <a:rPr sz="1600" kern="0" spc="-9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层次化的路由设计</a:t>
            </a:r>
            <a:r>
              <a:rPr sz="1600" kern="0" spc="4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            </a:t>
            </a:r>
            <a:r>
              <a:rPr sz="1600" kern="0" spc="-10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C.</a:t>
            </a:r>
            <a:r>
              <a:rPr sz="1600" kern="0" spc="-10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效率高，扩展灵活</a:t>
            </a:r>
            <a:endParaRPr lang="SimHei" altLang="SimHei" sz="1600"/>
          </a:p>
          <a:p>
            <a:pPr algn="l" rtl="0" eaLnBrk="0">
              <a:lnSpc>
                <a:spcPct val="101000"/>
              </a:lnSpc>
            </a:pPr>
            <a:endParaRPr lang="Arial" altLang="Arial" sz="1100"/>
          </a:p>
          <a:p>
            <a:pPr algn="r" rtl="0" eaLnBrk="0">
              <a:lnSpc>
                <a:spcPts val="1941"/>
              </a:lnSpc>
              <a:spcBef>
                <a:spcPts val="1"/>
              </a:spcBef>
            </a:pPr>
            <a:r>
              <a:rPr sz="1600" kern="0" spc="-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D.</a:t>
            </a:r>
            <a:r>
              <a:rPr sz="1600" kern="0" spc="-8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支持即插即用</a:t>
            </a:r>
            <a:r>
              <a:rPr sz="1600" kern="0" spc="6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        </a:t>
            </a:r>
            <a:r>
              <a:rPr sz="1600" kern="0" spc="-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E.</a:t>
            </a:r>
            <a:r>
              <a:rPr sz="1600" kern="0" spc="-8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更好</a:t>
            </a:r>
            <a:r>
              <a:rPr sz="1600" kern="0" spc="-9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的安全性保障                </a:t>
            </a:r>
            <a:r>
              <a:rPr sz="1600" kern="0" spc="-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F.</a:t>
            </a:r>
            <a:r>
              <a:rPr sz="1600" kern="0" spc="-9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引入了流标签的概</a:t>
            </a:r>
            <a:r>
              <a:rPr sz="1600" kern="0" spc="-7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念</a:t>
            </a:r>
            <a:endParaRPr lang="SimHei" altLang="SimHei" sz="1600"/>
          </a:p>
        </p:txBody>
      </p:sp>
      <p:sp>
        <p:nvSpPr>
          <p:cNvPr id="16" name="textbox 16"/>
          <p:cNvSpPr/>
          <p:nvPr/>
        </p:nvSpPr>
        <p:spPr>
          <a:xfrm>
            <a:off x="495343" y="1401863"/>
            <a:ext cx="453390" cy="6159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2584"/>
              </a:lnSpc>
            </a:pPr>
            <a:endParaRPr lang="Arial" altLang="Arial" sz="100"/>
          </a:p>
          <a:p>
            <a:pPr marL="12700" algn="l" rtl="0" eaLnBrk="0">
              <a:lnSpc>
                <a:spcPct val="79000"/>
              </a:lnSpc>
            </a:pPr>
            <a:r>
              <a:rPr sz="300" kern="0" spc="-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.</a:t>
            </a:r>
            <a:r>
              <a:rPr sz="3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         </a:t>
            </a:r>
            <a:r>
              <a:rPr sz="3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     </a:t>
            </a:r>
            <a:r>
              <a:rPr sz="300" kern="0" spc="-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1</a:t>
            </a:r>
            <a:endParaRPr lang="SimSun" altLang="SimSun" sz="300"/>
          </a:p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209568"/>
            <a:ext cx="1295398" cy="787401"/>
          </a:xfrm>
          <a:prstGeom prst="rect">
            <a:avLst/>
          </a:prstGeom>
        </p:spPr>
      </p:pic>
      <p:sp>
        <p:nvSpPr>
          <p:cNvPr id="20" name="textbox 20"/>
          <p:cNvSpPr/>
          <p:nvPr/>
        </p:nvSpPr>
        <p:spPr>
          <a:xfrm>
            <a:off x="185964" y="5471377"/>
            <a:ext cx="6310629" cy="43306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5510"/>
              </a:lnSpc>
            </a:pPr>
            <a:endParaRPr lang="Arial" altLang="Arial" sz="100"/>
          </a:p>
          <a:p>
            <a:pPr algn="r" rtl="0" eaLnBrk="0">
              <a:lnSpc>
                <a:spcPct val="95000"/>
              </a:lnSpc>
            </a:pPr>
            <a:r>
              <a:rPr sz="1700" b="1" kern="0" spc="-16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本课件是可编辑</a:t>
            </a:r>
            <a:r>
              <a:rPr sz="1700" b="1" kern="0" spc="-15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的正常</a:t>
            </a:r>
            <a:r>
              <a:rPr sz="1700" b="1" kern="0" spc="-150">
                <a:solidFill>
                  <a:srgbClr val="000000">
                    <a:alpha val="100000"/>
                  </a:srgbClr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PPT</a:t>
            </a:r>
            <a:r>
              <a:rPr sz="1700" b="1" kern="0" spc="-15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课</a:t>
            </a:r>
            <a:r>
              <a:rPr sz="1700" b="1" kern="0" spc="-8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件</a:t>
            </a:r>
            <a:endParaRPr lang="SimHei" altLang="SimHei" sz="1700"/>
          </a:p>
          <a:p>
            <a:pPr marL="12700" algn="l" rtl="0" eaLnBrk="0">
              <a:lnSpc>
                <a:spcPct val="96000"/>
              </a:lnSpc>
              <a:spcBef>
                <a:spcPts val="10"/>
              </a:spcBef>
            </a:pPr>
            <a:r>
              <a:rPr sz="1100" b="1" kern="0" spc="-70">
                <a:solidFill>
                  <a:srgbClr val="000000">
                    <a:alpha val="100000"/>
                  </a:srgbClr>
                </a:solidFill>
                <a:latin typeface="YouYuan"/>
                <a:ea typeface="YouYuan"/>
                <a:cs typeface="YouYuan"/>
              </a:rPr>
              <a:t>第502页</a:t>
            </a:r>
            <a:endParaRPr lang="YouYuan" altLang="YouYuan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2" name="picture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209568"/>
            <a:ext cx="1295398" cy="787401"/>
          </a:xfrm>
          <a:prstGeom prst="rect">
            <a:avLst/>
          </a:prstGeom>
        </p:spPr>
      </p:pic>
      <p:sp>
        <p:nvSpPr>
          <p:cNvPr id="24" name="textbox 24"/>
          <p:cNvSpPr/>
          <p:nvPr/>
        </p:nvSpPr>
        <p:spPr>
          <a:xfrm>
            <a:off x="450858" y="401104"/>
            <a:ext cx="9783444" cy="420370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8551"/>
              </a:lnSpc>
            </a:pPr>
            <a:endParaRPr lang="Arial" altLang="Arial" sz="100"/>
          </a:p>
          <a:p>
            <a:pPr marL="145414" algn="l" rtl="0" eaLnBrk="0">
              <a:lnSpc>
                <a:spcPct val="94000"/>
              </a:lnSpc>
            </a:pPr>
            <a:r>
              <a:rPr sz="1600" kern="0" spc="10" baseline="52088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三</a:t>
            </a:r>
            <a:r>
              <a:rPr sz="1000" kern="0" spc="1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         </a:t>
            </a:r>
            <a:r>
              <a:rPr sz="1000" kern="0" spc="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3000" b="1" kern="0" spc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实践拓展</a:t>
            </a:r>
            <a:endParaRPr lang="SimHei" altLang="SimHei" sz="3000"/>
          </a:p>
          <a:p>
            <a:pPr algn="l" rtl="0" eaLnBrk="0">
              <a:lnSpc>
                <a:spcPct val="119000"/>
              </a:lnSpc>
            </a:pPr>
            <a:endParaRPr lang="Arial" altLang="Arial" sz="1000"/>
          </a:p>
          <a:p>
            <a:pPr algn="l" rtl="0" eaLnBrk="0">
              <a:lnSpc>
                <a:spcPct val="120000"/>
              </a:lnSpc>
            </a:pPr>
            <a:endParaRPr lang="Arial" altLang="Arial" sz="1000"/>
          </a:p>
          <a:p>
            <a:pPr marL="25400" algn="l" rtl="0" eaLnBrk="0">
              <a:lnSpc>
                <a:spcPct val="98000"/>
              </a:lnSpc>
              <a:spcBef>
                <a:spcPts val="516"/>
              </a:spcBef>
            </a:pPr>
            <a:r>
              <a:rPr sz="1700" kern="0" spc="-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· </a:t>
            </a:r>
            <a:r>
              <a:rPr sz="1700" b="1" kern="0" spc="-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1.项目背景与要求</a:t>
            </a:r>
            <a:endParaRPr lang="SimHei" altLang="SimHei" sz="1700"/>
          </a:p>
          <a:p>
            <a:pPr marL="12700" algn="l" rtl="0" eaLnBrk="0">
              <a:lnSpc>
                <a:spcPct val="87000"/>
              </a:lnSpc>
              <a:spcBef>
                <a:spcPts val="1695"/>
              </a:spcBef>
            </a:pPr>
            <a:r>
              <a:rPr sz="19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·Janlb</a:t>
            </a:r>
            <a:r>
              <a:rPr sz="1900" kern="0" spc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公司在</a:t>
            </a:r>
            <a:r>
              <a:rPr sz="19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A</a:t>
            </a:r>
            <a:r>
              <a:rPr sz="1900" kern="0" spc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园区申请了一栋楼作为公司基地，公司设有财务</a:t>
            </a:r>
            <a:r>
              <a:rPr sz="1900" kern="0" spc="-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、行政、销售3个部门，分别</a:t>
            </a:r>
            <a:endParaRPr lang="SimHei" altLang="SimHei" sz="1900"/>
          </a:p>
          <a:p>
            <a:pPr marL="253365" indent="44450" algn="l" rtl="0" eaLnBrk="0">
              <a:lnSpc>
                <a:spcPct val="146000"/>
              </a:lnSpc>
              <a:spcBef>
                <a:spcPts val="10"/>
              </a:spcBef>
            </a:pPr>
            <a:r>
              <a:rPr sz="1900" kern="0" spc="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占据一个楼层，信息中心设置在1楼。目前计划为3个部门建立纯</a:t>
            </a:r>
            <a:r>
              <a:rPr sz="1900" kern="0" spc="0">
                <a:solidFill>
                  <a:srgbClr val="000000">
                    <a:alpha val="100000"/>
                  </a:srgbClr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IPv</a:t>
            </a:r>
            <a:r>
              <a:rPr sz="1900" kern="0" spc="10">
                <a:solidFill>
                  <a:srgbClr val="000000">
                    <a:alpha val="100000"/>
                  </a:srgbClr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6</a:t>
            </a:r>
            <a:r>
              <a:rPr sz="1900" kern="0" spc="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的网络。</a:t>
            </a:r>
            <a:r>
              <a:rPr sz="1900" kern="0" spc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楼宇的网络</a:t>
            </a:r>
            <a:r>
              <a:rPr sz="1900" kern="0" spc="-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900" kern="0" spc="-5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拓扑如图7-15所示，具体要求如下：</a:t>
            </a:r>
            <a:endParaRPr lang="SimHei" altLang="SimHei" sz="1900"/>
          </a:p>
          <a:p>
            <a:pPr algn="l" rtl="0" eaLnBrk="0">
              <a:lnSpc>
                <a:spcPct val="100000"/>
              </a:lnSpc>
            </a:pPr>
            <a:endParaRPr lang="Arial" altLang="Arial" sz="1000"/>
          </a:p>
          <a:p>
            <a:pPr marL="253365" algn="l" rtl="0" eaLnBrk="0">
              <a:lnSpc>
                <a:spcPct val="94000"/>
              </a:lnSpc>
              <a:spcBef>
                <a:spcPts val="514"/>
              </a:spcBef>
            </a:pPr>
            <a:r>
              <a:rPr sz="11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□(1)              </a:t>
            </a:r>
            <a:r>
              <a:rPr sz="1700" kern="0" spc="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公司分配使用的前缀为【200</a:t>
            </a:r>
            <a:r>
              <a:rPr sz="1700" kern="0" spc="10">
                <a:solidFill>
                  <a:srgbClr val="000000">
                    <a:alpha val="100000"/>
                  </a:srgbClr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X:/32</a:t>
            </a:r>
            <a:r>
              <a:rPr sz="17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】</a:t>
            </a:r>
            <a:r>
              <a:rPr sz="1700" kern="0" spc="10">
                <a:solidFill>
                  <a:srgbClr val="000000">
                    <a:alpha val="100000"/>
                  </a:srgbClr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,X</a:t>
            </a:r>
            <a:r>
              <a:rPr sz="1700" kern="0" spc="100">
                <a:solidFill>
                  <a:srgbClr val="000000">
                    <a:alpha val="100000"/>
                  </a:srgbClr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 </a:t>
            </a:r>
            <a:r>
              <a:rPr sz="1700" kern="0" spc="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为短</a:t>
            </a:r>
            <a:r>
              <a:rPr sz="1700" kern="0" spc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学号；</a:t>
            </a:r>
            <a:endParaRPr lang="SimHei" altLang="SimHei" sz="1700"/>
          </a:p>
          <a:p>
            <a:pPr marL="253365" algn="l" rtl="0" eaLnBrk="0">
              <a:lnSpc>
                <a:spcPct val="79000"/>
              </a:lnSpc>
              <a:spcBef>
                <a:spcPts val="1402"/>
              </a:spcBef>
            </a:pPr>
            <a:r>
              <a:rPr sz="2100" kern="0" spc="10">
                <a:solidFill>
                  <a:srgbClr val="000000">
                    <a:alpha val="100000"/>
                  </a:srgbClr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o(2)           </a:t>
            </a:r>
            <a:r>
              <a:rPr sz="1700" kern="0" spc="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计划为各个部门创建</a:t>
            </a:r>
            <a:r>
              <a:rPr sz="1700" kern="0" spc="0">
                <a:solidFill>
                  <a:srgbClr val="000000">
                    <a:alpha val="100000"/>
                  </a:srgbClr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VLAN</a:t>
            </a:r>
            <a:r>
              <a:rPr sz="1700" kern="0" spc="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并划分64位前缀的网络，每个部</a:t>
            </a:r>
            <a:r>
              <a:rPr sz="1700" kern="0" spc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门网络的网关均使用网络中</a:t>
            </a:r>
            <a:endParaRPr lang="SimHei" altLang="SimHei" sz="1700"/>
          </a:p>
          <a:p>
            <a:pPr marL="488950" algn="l" rtl="0" eaLnBrk="0">
              <a:lnSpc>
                <a:spcPts val="2990"/>
              </a:lnSpc>
            </a:pPr>
            <a:r>
              <a:rPr sz="1700" kern="0" spc="-5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的第一个</a:t>
            </a:r>
            <a:r>
              <a:rPr sz="1700" kern="0" spc="-50">
                <a:solidFill>
                  <a:srgbClr val="000000">
                    <a:alpha val="100000"/>
                  </a:srgbClr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IP:</a:t>
            </a:r>
            <a:endParaRPr lang="Arial" altLang="Arial" sz="1700"/>
          </a:p>
          <a:p>
            <a:pPr algn="l" rtl="0" eaLnBrk="0">
              <a:lnSpc>
                <a:spcPct val="111000"/>
              </a:lnSpc>
            </a:pPr>
            <a:endParaRPr lang="Arial" altLang="Arial" sz="1000"/>
          </a:p>
          <a:p>
            <a:pPr algn="l" rtl="0" eaLnBrk="0">
              <a:lnSpc>
                <a:spcPct val="107000"/>
              </a:lnSpc>
            </a:pPr>
            <a:endParaRPr lang="Arial" altLang="Arial" sz="400"/>
          </a:p>
          <a:p>
            <a:pPr marL="253365" algn="l" rtl="0" eaLnBrk="0">
              <a:lnSpc>
                <a:spcPct val="94000"/>
              </a:lnSpc>
              <a:spcBef>
                <a:spcPts val="4"/>
              </a:spcBef>
            </a:pPr>
            <a:r>
              <a:rPr sz="17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□(3)</a:t>
            </a:r>
            <a:r>
              <a:rPr sz="1700" kern="0" spc="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    </a:t>
            </a:r>
            <a:r>
              <a:rPr sz="1700" kern="0" spc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配置路由实现网络互联互通，部门交换机可以使用默认路由。</a:t>
            </a:r>
            <a:endParaRPr lang="SimHei" altLang="SimHei" sz="1700"/>
          </a:p>
        </p:txBody>
      </p:sp>
      <p:sp>
        <p:nvSpPr>
          <p:cNvPr id="26" name="textbox 26"/>
          <p:cNvSpPr/>
          <p:nvPr/>
        </p:nvSpPr>
        <p:spPr>
          <a:xfrm>
            <a:off x="3727423" y="5468323"/>
            <a:ext cx="2778760" cy="27940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2727"/>
              </a:lnSpc>
            </a:pPr>
            <a:endParaRPr lang="Arial" altLang="Arial" sz="100"/>
          </a:p>
          <a:p>
            <a:pPr algn="r" rtl="0" eaLnBrk="0">
              <a:lnSpc>
                <a:spcPct val="98000"/>
              </a:lnSpc>
            </a:pPr>
            <a:r>
              <a:rPr sz="1700" kern="0" spc="-15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本课件是可编</a:t>
            </a:r>
            <a:r>
              <a:rPr sz="1700" kern="0" spc="-14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辑的正常</a:t>
            </a:r>
            <a:r>
              <a:rPr sz="1700" kern="0" spc="-140">
                <a:solidFill>
                  <a:srgbClr val="000000">
                    <a:alpha val="100000"/>
                  </a:srgbClr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PPT</a:t>
            </a:r>
            <a:r>
              <a:rPr sz="1700" kern="0" spc="-14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课</a:t>
            </a:r>
            <a:r>
              <a:rPr sz="1700" kern="0" spc="-8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件</a:t>
            </a:r>
            <a:endParaRPr lang="SimHei" altLang="SimHei" sz="1700"/>
          </a:p>
        </p:txBody>
      </p:sp>
      <p:sp>
        <p:nvSpPr>
          <p:cNvPr id="28" name="textbox 28"/>
          <p:cNvSpPr/>
          <p:nvPr/>
        </p:nvSpPr>
        <p:spPr>
          <a:xfrm>
            <a:off x="177749" y="5718284"/>
            <a:ext cx="474980" cy="18796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0614"/>
              </a:lnSpc>
            </a:pPr>
            <a:endParaRPr lang="Arial" altLang="Arial" sz="100"/>
          </a:p>
          <a:p>
            <a:pPr algn="r" rtl="0" eaLnBrk="0">
              <a:lnSpc>
                <a:spcPct val="97000"/>
              </a:lnSpc>
            </a:pPr>
            <a:r>
              <a:rPr sz="1100" kern="0" spc="-50">
                <a:solidFill>
                  <a:srgbClr val="000000">
                    <a:alpha val="100000"/>
                  </a:srgbClr>
                </a:solidFill>
                <a:latin typeface="YouYuan"/>
                <a:ea typeface="YouYuan"/>
                <a:cs typeface="YouYuan"/>
              </a:rPr>
              <a:t>第503页</a:t>
            </a:r>
            <a:endParaRPr lang="YouYuan" altLang="YouYuan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0" name="picture 3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209568"/>
            <a:ext cx="1295398" cy="787401"/>
          </a:xfrm>
          <a:prstGeom prst="rect">
            <a:avLst/>
          </a:prstGeom>
        </p:spPr>
      </p:pic>
      <p:sp>
        <p:nvSpPr>
          <p:cNvPr id="32" name="textbox 32"/>
          <p:cNvSpPr/>
          <p:nvPr/>
        </p:nvSpPr>
        <p:spPr>
          <a:xfrm>
            <a:off x="457167" y="367044"/>
            <a:ext cx="7117715" cy="170497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1509"/>
              </a:lnSpc>
            </a:pPr>
            <a:endParaRPr lang="Arial" altLang="Arial" sz="100"/>
          </a:p>
          <a:p>
            <a:pPr marL="50800" algn="l" rtl="0" eaLnBrk="0">
              <a:lnSpc>
                <a:spcPct val="96000"/>
              </a:lnSpc>
            </a:pPr>
            <a:r>
              <a:rPr sz="3500" kern="0" spc="-13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国   </a:t>
            </a:r>
            <a:r>
              <a:rPr sz="3000" b="1" kern="0" spc="-13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实践拓展</a:t>
            </a:r>
            <a:endParaRPr lang="SimHei" altLang="SimHei" sz="3000"/>
          </a:p>
          <a:p>
            <a:pPr algn="l" rtl="0" eaLnBrk="0">
              <a:lnSpc>
                <a:spcPct val="194000"/>
              </a:lnSpc>
            </a:pPr>
            <a:endParaRPr lang="Arial" altLang="Arial" sz="1000"/>
          </a:p>
          <a:p>
            <a:pPr marL="12700" algn="l" rtl="0" eaLnBrk="0">
              <a:lnSpc>
                <a:spcPct val="96000"/>
              </a:lnSpc>
              <a:spcBef>
                <a:spcPts val="579"/>
              </a:spcBef>
            </a:pPr>
            <a:r>
              <a:rPr sz="1900" kern="0" spc="-15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· </a:t>
            </a:r>
            <a:r>
              <a:rPr sz="1900" b="1" kern="0" spc="-15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2.实践业务规划</a:t>
            </a:r>
            <a:endParaRPr lang="SimHei" altLang="SimHei" sz="1900"/>
          </a:p>
          <a:p>
            <a:pPr algn="l" rtl="0" eaLnBrk="0">
              <a:lnSpc>
                <a:spcPct val="103000"/>
              </a:lnSpc>
            </a:pPr>
            <a:endParaRPr lang="Arial" altLang="Arial" sz="1400"/>
          </a:p>
          <a:p>
            <a:pPr algn="l" rtl="0" eaLnBrk="0">
              <a:lnSpc>
                <a:spcPct val="10559"/>
              </a:lnSpc>
            </a:pPr>
            <a:endParaRPr lang="Arial" altLang="Arial" sz="100"/>
          </a:p>
          <a:p>
            <a:pPr marL="226059" algn="l" rtl="0" eaLnBrk="0">
              <a:lnSpc>
                <a:spcPct val="94000"/>
              </a:lnSpc>
            </a:pPr>
            <a:r>
              <a:rPr sz="2100" b="1" kern="0" spc="-7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根据实践拓扑和需求，参考本项目的项目规划表完成规划。</a:t>
            </a:r>
            <a:endParaRPr lang="SimHei" altLang="SimHei" sz="2100"/>
          </a:p>
        </p:txBody>
      </p:sp>
      <p:grpSp>
        <p:nvGrpSpPr>
          <p:cNvPr id="2" name="group 2"/>
          <p:cNvGrpSpPr/>
          <p:nvPr/>
        </p:nvGrpSpPr>
        <p:grpSpPr>
          <a:xfrm rot="21600000">
            <a:off x="3498880" y="2527272"/>
            <a:ext cx="3663879" cy="2914659"/>
            <a:chExt cx="3663879" cy="2914659"/>
          </a:xfrm>
        </p:grpSpPr>
        <p:pic>
          <p:nvPicPr>
            <p:cNvPr id="34" name="picture 3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3663879" cy="2914659"/>
            </a:xfrm>
            <a:prstGeom prst="rect">
              <a:avLst/>
            </a:prstGeom>
          </p:spPr>
        </p:pic>
        <p:sp>
          <p:nvSpPr>
            <p:cNvPr id="36" name="textbox 36"/>
            <p:cNvSpPr/>
            <p:nvPr/>
          </p:nvSpPr>
          <p:spPr>
            <a:xfrm>
              <a:off x="387339" y="108108"/>
              <a:ext cx="3201670" cy="2734310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84719"/>
                </a:lnSpc>
              </a:pPr>
              <a:endParaRPr lang="Arial" altLang="Arial" sz="100"/>
            </a:p>
            <a:p>
              <a:pPr marL="1358264" algn="l" rtl="0" eaLnBrk="0">
                <a:lnSpc>
                  <a:spcPct val="77000"/>
                </a:lnSpc>
              </a:pPr>
              <a:r>
                <a:rPr sz="800" kern="0" spc="-20">
                  <a:solidFill>
                    <a:srgbClr val="000000">
                      <a:alpha val="100000"/>
                    </a:srgbClr>
                  </a:solidFill>
                  <a:latin typeface="Times New Roman"/>
                  <a:ea typeface="Times New Roman"/>
                  <a:cs typeface="Times New Roman"/>
                </a:rPr>
                <a:t>R1</a:t>
              </a:r>
              <a:endParaRPr lang="Times New Roman" altLang="Times New Roman" sz="800"/>
            </a:p>
            <a:p>
              <a:pPr algn="l" rtl="0" eaLnBrk="0">
                <a:lnSpc>
                  <a:spcPct val="145000"/>
                </a:lnSpc>
              </a:pPr>
              <a:endParaRPr lang="Arial" altLang="Arial" sz="1000"/>
            </a:p>
            <a:p>
              <a:pPr algn="r" rtl="0" eaLnBrk="0">
                <a:lnSpc>
                  <a:spcPct val="99000"/>
                </a:lnSpc>
                <a:spcBef>
                  <a:spcPts val="310"/>
                </a:spcBef>
              </a:pPr>
              <a:r>
                <a:rPr sz="1000" kern="0" spc="3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信息中心</a:t>
              </a:r>
              <a:endParaRPr lang="SimSun" altLang="SimSun" sz="1000"/>
            </a:p>
            <a:p>
              <a:pPr marL="1536700" algn="l" rtl="0" eaLnBrk="0">
                <a:lnSpc>
                  <a:spcPct val="97000"/>
                </a:lnSpc>
                <a:spcBef>
                  <a:spcPts val="426"/>
                </a:spcBef>
              </a:pPr>
              <a:r>
                <a:rPr sz="800" kern="0" spc="-1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G1/0/1</a:t>
              </a:r>
              <a:endParaRPr lang="SimSun" altLang="SimSun" sz="800"/>
            </a:p>
            <a:p>
              <a:pPr algn="l" rtl="0" eaLnBrk="0">
                <a:lnSpc>
                  <a:spcPct val="144000"/>
                </a:lnSpc>
              </a:pPr>
              <a:endParaRPr lang="Arial" altLang="Arial" sz="1000"/>
            </a:p>
            <a:p>
              <a:pPr marL="2412364" algn="l" rtl="0" eaLnBrk="0">
                <a:lnSpc>
                  <a:spcPts val="156"/>
                </a:lnSpc>
                <a:spcBef>
                  <a:spcPts val="65"/>
                </a:spcBef>
              </a:pPr>
              <a:r>
                <a:rPr sz="200" kern="0" spc="1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==</a:t>
              </a:r>
              <a:endParaRPr lang="SimSun" altLang="SimSun" sz="200"/>
            </a:p>
            <a:p>
              <a:pPr marL="2247264" algn="l" rtl="0" eaLnBrk="0">
                <a:lnSpc>
                  <a:spcPct val="97000"/>
                </a:lnSpc>
                <a:spcBef>
                  <a:spcPts val="769"/>
                </a:spcBef>
              </a:pPr>
              <a:r>
                <a:rPr sz="800" kern="0" spc="-1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G0/0/1</a:t>
              </a:r>
              <a:endParaRPr lang="SimSun" altLang="SimSun" sz="800"/>
            </a:p>
            <a:p>
              <a:pPr marL="2958464" algn="l" rtl="0" eaLnBrk="0">
                <a:lnSpc>
                  <a:spcPct val="77000"/>
                </a:lnSpc>
                <a:spcBef>
                  <a:spcPts val="1255"/>
                </a:spcBef>
              </a:pPr>
              <a:r>
                <a:rPr sz="800" kern="0" spc="-20">
                  <a:solidFill>
                    <a:srgbClr val="000000">
                      <a:alpha val="100000"/>
                    </a:srgbClr>
                  </a:solidFill>
                  <a:latin typeface="Times New Roman"/>
                  <a:ea typeface="Times New Roman"/>
                  <a:cs typeface="Times New Roman"/>
                </a:rPr>
                <a:t>SW3</a:t>
              </a:r>
              <a:endParaRPr lang="Times New Roman" altLang="Times New Roman" sz="800"/>
            </a:p>
            <a:p>
              <a:pPr marL="2698750" algn="l" rtl="0" eaLnBrk="0">
                <a:lnSpc>
                  <a:spcPct val="97000"/>
                </a:lnSpc>
                <a:spcBef>
                  <a:spcPts val="1275"/>
                </a:spcBef>
              </a:pPr>
              <a:r>
                <a:rPr sz="800" kern="0" spc="-1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G0/0/10</a:t>
              </a:r>
              <a:endParaRPr lang="SimSun" altLang="SimSun" sz="800"/>
            </a:p>
            <a:p>
              <a:pPr algn="l" rtl="0" eaLnBrk="0">
                <a:lnSpc>
                  <a:spcPct val="110000"/>
                </a:lnSpc>
              </a:pPr>
              <a:endParaRPr lang="Arial" altLang="Arial" sz="1000"/>
            </a:p>
            <a:p>
              <a:pPr algn="l" rtl="0" eaLnBrk="0">
                <a:lnSpc>
                  <a:spcPct val="111000"/>
                </a:lnSpc>
              </a:pPr>
              <a:endParaRPr lang="Arial" altLang="Arial" sz="1000"/>
            </a:p>
            <a:p>
              <a:pPr algn="l" rtl="0" eaLnBrk="0">
                <a:lnSpc>
                  <a:spcPct val="111000"/>
                </a:lnSpc>
              </a:pPr>
              <a:endParaRPr lang="Arial" altLang="Arial" sz="1000"/>
            </a:p>
            <a:p>
              <a:pPr algn="l" rtl="0" eaLnBrk="0">
                <a:lnSpc>
                  <a:spcPct val="111000"/>
                </a:lnSpc>
              </a:pPr>
              <a:endParaRPr lang="Arial" altLang="Arial" sz="1000"/>
            </a:p>
            <a:p>
              <a:pPr algn="l" rtl="0" eaLnBrk="0">
                <a:lnSpc>
                  <a:spcPct val="111000"/>
                </a:lnSpc>
              </a:pPr>
              <a:endParaRPr lang="Arial" altLang="Arial" sz="1000"/>
            </a:p>
            <a:p>
              <a:pPr algn="l" rtl="0" eaLnBrk="0">
                <a:lnSpc>
                  <a:spcPct val="128000"/>
                </a:lnSpc>
              </a:pPr>
              <a:endParaRPr lang="Arial" altLang="Arial" sz="200"/>
            </a:p>
            <a:p>
              <a:pPr marL="12700" algn="l" rtl="0" eaLnBrk="0">
                <a:lnSpc>
                  <a:spcPct val="99000"/>
                </a:lnSpc>
                <a:spcBef>
                  <a:spcPts val="1"/>
                </a:spcBef>
              </a:pPr>
              <a:r>
                <a:rPr sz="1000" kern="0" spc="3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财务部</a:t>
              </a:r>
              <a:endParaRPr lang="SimSun" altLang="SimSun" sz="1000"/>
            </a:p>
          </p:txBody>
        </p:sp>
      </p:grpSp>
      <p:sp>
        <p:nvSpPr>
          <p:cNvPr id="38" name="textbox 38"/>
          <p:cNvSpPr/>
          <p:nvPr/>
        </p:nvSpPr>
        <p:spPr>
          <a:xfrm>
            <a:off x="3723990" y="5483839"/>
            <a:ext cx="2775585" cy="25844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0956"/>
              </a:lnSpc>
            </a:pPr>
            <a:endParaRPr lang="Arial" altLang="Arial" sz="100"/>
          </a:p>
          <a:p>
            <a:pPr marL="12700" algn="l" rtl="0" eaLnBrk="0">
              <a:lnSpc>
                <a:spcPct val="95000"/>
              </a:lnSpc>
            </a:pPr>
            <a:r>
              <a:rPr sz="1600" b="1" kern="0" spc="-5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本课件是可编辑的正常</a:t>
            </a:r>
            <a:r>
              <a:rPr sz="1600" b="1" kern="0" spc="-50">
                <a:solidFill>
                  <a:srgbClr val="000000">
                    <a:alpha val="100000"/>
                  </a:srgbClr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P</a:t>
            </a:r>
            <a:r>
              <a:rPr sz="1600" b="1" kern="0" spc="-60">
                <a:solidFill>
                  <a:srgbClr val="000000">
                    <a:alpha val="100000"/>
                  </a:srgbClr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PT</a:t>
            </a:r>
            <a:r>
              <a:rPr sz="1600" b="1" kern="0" spc="-6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课件</a:t>
            </a:r>
            <a:endParaRPr lang="SimHei" altLang="SimHei" sz="1600"/>
          </a:p>
        </p:txBody>
      </p:sp>
      <p:sp>
        <p:nvSpPr>
          <p:cNvPr id="40" name="textbox 40"/>
          <p:cNvSpPr/>
          <p:nvPr/>
        </p:nvSpPr>
        <p:spPr>
          <a:xfrm>
            <a:off x="192311" y="5718046"/>
            <a:ext cx="470534" cy="17843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651"/>
              </a:lnSpc>
            </a:pPr>
            <a:endParaRPr lang="Arial" altLang="Arial" sz="100"/>
          </a:p>
          <a:p>
            <a:pPr marL="12700" algn="l" rtl="0" eaLnBrk="0">
              <a:lnSpc>
                <a:spcPct val="100000"/>
              </a:lnSpc>
            </a:pPr>
            <a:r>
              <a:rPr sz="1000" b="1" kern="0" spc="-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第504页</a:t>
            </a:r>
            <a:endParaRPr lang="SimHei" altLang="SimHei" sz="1000"/>
          </a:p>
        </p:txBody>
      </p:sp>
      <p:sp>
        <p:nvSpPr>
          <p:cNvPr id="42" name="textbox 42"/>
          <p:cNvSpPr/>
          <p:nvPr/>
        </p:nvSpPr>
        <p:spPr>
          <a:xfrm>
            <a:off x="6349979" y="5193274"/>
            <a:ext cx="419734" cy="17652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2906"/>
              </a:lnSpc>
            </a:pPr>
            <a:endParaRPr lang="Arial" altLang="Arial" sz="100"/>
          </a:p>
          <a:p>
            <a:pPr marL="12700" algn="l" rtl="0" eaLnBrk="0">
              <a:lnSpc>
                <a:spcPct val="99000"/>
              </a:lnSpc>
            </a:pPr>
            <a:r>
              <a:rPr sz="10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销售部</a:t>
            </a:r>
            <a:endParaRPr lang="SimSun" altLang="SimSun" sz="1000"/>
          </a:p>
        </p:txBody>
      </p:sp>
      <p:sp>
        <p:nvSpPr>
          <p:cNvPr id="44" name="textbox 44"/>
          <p:cNvSpPr/>
          <p:nvPr/>
        </p:nvSpPr>
        <p:spPr>
          <a:xfrm>
            <a:off x="5118100" y="5199648"/>
            <a:ext cx="418465" cy="17652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2906"/>
              </a:lnSpc>
            </a:pPr>
            <a:endParaRPr lang="Arial" altLang="Arial" sz="100"/>
          </a:p>
          <a:p>
            <a:pPr marL="12700" algn="l" rtl="0" eaLnBrk="0">
              <a:lnSpc>
                <a:spcPct val="99000"/>
              </a:lnSpc>
            </a:pP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行政部</a:t>
            </a:r>
            <a:endParaRPr lang="SimSun" altLang="SimSun" sz="1000"/>
          </a:p>
        </p:txBody>
      </p:sp>
      <p:sp>
        <p:nvSpPr>
          <p:cNvPr id="46" name="textbox 46"/>
          <p:cNvSpPr/>
          <p:nvPr/>
        </p:nvSpPr>
        <p:spPr>
          <a:xfrm>
            <a:off x="4102120" y="4191563"/>
            <a:ext cx="378459" cy="14414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920"/>
              </a:lnSpc>
            </a:pPr>
            <a:endParaRPr lang="Arial" altLang="Arial" sz="100"/>
          </a:p>
          <a:p>
            <a:pPr marL="12700" algn="l" rtl="0" eaLnBrk="0">
              <a:lnSpc>
                <a:spcPct val="97000"/>
              </a:lnSpc>
            </a:pPr>
            <a:r>
              <a:rPr sz="8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GO/0/10</a:t>
            </a:r>
            <a:endParaRPr lang="SimSun" altLang="SimSun" sz="800"/>
          </a:p>
        </p:txBody>
      </p:sp>
      <p:sp>
        <p:nvSpPr>
          <p:cNvPr id="48" name="textbox 48"/>
          <p:cNvSpPr/>
          <p:nvPr/>
        </p:nvSpPr>
        <p:spPr>
          <a:xfrm>
            <a:off x="4705334" y="3194594"/>
            <a:ext cx="327659" cy="14414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920"/>
              </a:lnSpc>
            </a:pPr>
            <a:endParaRPr lang="Arial" altLang="Arial" sz="100"/>
          </a:p>
          <a:p>
            <a:pPr marL="12700" algn="l" rtl="0" eaLnBrk="0">
              <a:lnSpc>
                <a:spcPct val="97000"/>
              </a:lnSpc>
            </a:pPr>
            <a:r>
              <a:rPr sz="8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G0/0/1</a:t>
            </a:r>
            <a:endParaRPr lang="SimSun" altLang="SimSun" sz="800"/>
          </a:p>
        </p:txBody>
      </p:sp>
      <p:sp>
        <p:nvSpPr>
          <p:cNvPr id="50" name="textbox 50"/>
          <p:cNvSpPr/>
          <p:nvPr/>
        </p:nvSpPr>
        <p:spPr>
          <a:xfrm>
            <a:off x="3651286" y="3658170"/>
            <a:ext cx="327659" cy="14414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920"/>
              </a:lnSpc>
            </a:pPr>
            <a:endParaRPr lang="Arial" altLang="Arial" sz="100"/>
          </a:p>
          <a:p>
            <a:pPr marL="12700" algn="l" rtl="0" eaLnBrk="0">
              <a:lnSpc>
                <a:spcPct val="97000"/>
              </a:lnSpc>
            </a:pPr>
            <a:r>
              <a:rPr sz="8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G0/0/1</a:t>
            </a:r>
            <a:endParaRPr lang="SimSun" altLang="SimSun" sz="800"/>
          </a:p>
        </p:txBody>
      </p:sp>
      <p:sp>
        <p:nvSpPr>
          <p:cNvPr id="52" name="textbox 52"/>
          <p:cNvSpPr/>
          <p:nvPr/>
        </p:nvSpPr>
        <p:spPr>
          <a:xfrm>
            <a:off x="4883166" y="3670859"/>
            <a:ext cx="327659" cy="14414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920"/>
              </a:lnSpc>
            </a:pPr>
            <a:endParaRPr lang="Arial" altLang="Arial" sz="100"/>
          </a:p>
          <a:p>
            <a:pPr marL="12700" algn="l" rtl="0" eaLnBrk="0">
              <a:lnSpc>
                <a:spcPct val="97000"/>
              </a:lnSpc>
            </a:pPr>
            <a:r>
              <a:rPr sz="8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G0/0/1</a:t>
            </a:r>
            <a:endParaRPr lang="SimSun" altLang="SimSun" sz="800"/>
          </a:p>
        </p:txBody>
      </p:sp>
      <p:sp>
        <p:nvSpPr>
          <p:cNvPr id="54" name="textbox 54"/>
          <p:cNvSpPr/>
          <p:nvPr/>
        </p:nvSpPr>
        <p:spPr>
          <a:xfrm>
            <a:off x="5346724" y="4209318"/>
            <a:ext cx="312420" cy="12065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341"/>
              </a:lnSpc>
            </a:pPr>
            <a:endParaRPr lang="Arial" altLang="Arial" sz="100"/>
          </a:p>
          <a:p>
            <a:pPr marL="12700" algn="l" rtl="0" eaLnBrk="0">
              <a:lnSpc>
                <a:spcPts val="748"/>
              </a:lnSpc>
            </a:pPr>
            <a:r>
              <a:rPr sz="6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GO</a:t>
            </a:r>
            <a:r>
              <a:rPr sz="6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/0/10</a:t>
            </a:r>
            <a:endParaRPr lang="SimSun" altLang="SimSun" sz="600"/>
          </a:p>
        </p:txBody>
      </p:sp>
      <p:sp>
        <p:nvSpPr>
          <p:cNvPr id="56" name="textbox 56"/>
          <p:cNvSpPr/>
          <p:nvPr/>
        </p:nvSpPr>
        <p:spPr>
          <a:xfrm>
            <a:off x="5568934" y="3412697"/>
            <a:ext cx="154304" cy="17970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341"/>
              </a:lnSpc>
            </a:pPr>
            <a:endParaRPr lang="Arial" altLang="Arial" sz="100"/>
          </a:p>
          <a:p>
            <a:pPr marL="12700" algn="l" rtl="0" eaLnBrk="0">
              <a:lnSpc>
                <a:spcPts val="1214"/>
              </a:lnSpc>
            </a:pP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/2</a:t>
            </a:r>
            <a:endParaRPr lang="SimSun" altLang="SimSun" sz="1000"/>
          </a:p>
        </p:txBody>
      </p:sp>
      <p:sp>
        <p:nvSpPr>
          <p:cNvPr id="58" name="textbox 58"/>
          <p:cNvSpPr/>
          <p:nvPr/>
        </p:nvSpPr>
        <p:spPr>
          <a:xfrm>
            <a:off x="5575349" y="3961025"/>
            <a:ext cx="222250" cy="12001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4627"/>
              </a:lnSpc>
            </a:pPr>
            <a:endParaRPr lang="Arial" altLang="Arial" sz="100"/>
          </a:p>
          <a:p>
            <a:pPr marL="12700" algn="l" rtl="0" eaLnBrk="0">
              <a:lnSpc>
                <a:spcPct val="77000"/>
              </a:lnSpc>
            </a:pPr>
            <a:r>
              <a:rPr sz="800" kern="0" spc="-2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SW2</a:t>
            </a:r>
            <a:endParaRPr lang="Times New Roman" altLang="Times New Roman" sz="800"/>
          </a:p>
        </p:txBody>
      </p:sp>
      <p:sp>
        <p:nvSpPr>
          <p:cNvPr id="60" name="textbox 60"/>
          <p:cNvSpPr/>
          <p:nvPr/>
        </p:nvSpPr>
        <p:spPr>
          <a:xfrm>
            <a:off x="4375122" y="3973713"/>
            <a:ext cx="222250" cy="12001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4627"/>
              </a:lnSpc>
            </a:pPr>
            <a:endParaRPr lang="Arial" altLang="Arial" sz="100"/>
          </a:p>
          <a:p>
            <a:pPr marL="12700" algn="l" rtl="0" eaLnBrk="0">
              <a:lnSpc>
                <a:spcPct val="77000"/>
              </a:lnSpc>
            </a:pPr>
            <a:r>
              <a:rPr sz="800" kern="0" spc="-2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SW1</a:t>
            </a:r>
            <a:endParaRPr lang="Times New Roman" altLang="Times New Roman" sz="8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62" name="table 62"/>
          <p:cNvGraphicFramePr>
            <a:graphicFrameLocks noGrp="1"/>
          </p:cNvGraphicFramePr>
          <p:nvPr/>
        </p:nvGraphicFramePr>
        <p:xfrm>
          <a:off x="2943177" y="1698631"/>
          <a:ext cx="6362700" cy="1745615"/>
        </p:xfrm>
        <a:graphic>
          <a:graphicData uri="http://schemas.openxmlformats.org/drawingml/2006/table">
            <a:tbl>
              <a:tblPr/>
              <a:tblGrid>
                <a:gridCol w="987425"/>
                <a:gridCol w="1384300"/>
                <a:gridCol w="1854200"/>
                <a:gridCol w="2136775"/>
              </a:tblGrid>
              <a:tr h="352425"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900"/>
                    </a:p>
                    <a:p>
                      <a:pPr marL="170814" algn="l" rtl="0" eaLnBrk="0">
                        <a:lnSpc>
                          <a:spcPct val="79000"/>
                        </a:lnSpc>
                        <a:spcBef>
                          <a:spcPts val="3"/>
                        </a:spcBef>
                      </a:pPr>
                      <a:r>
                        <a:rPr sz="1400" b="1" kern="0" spc="-2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VLAN-ID</a:t>
                      </a:r>
                      <a:endParaRPr lang="SimSun" altLang="SimSun" sz="14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9000"/>
                        </a:lnSpc>
                      </a:pPr>
                      <a:endParaRPr lang="Arial" altLang="Arial" sz="500"/>
                    </a:p>
                    <a:p>
                      <a:pPr marL="339090" algn="l" rtl="0" eaLnBrk="0">
                        <a:lnSpc>
                          <a:spcPct val="95000"/>
                        </a:lnSpc>
                        <a:spcBef>
                          <a:spcPts val="4"/>
                        </a:spcBef>
                      </a:pPr>
                      <a:r>
                        <a:rPr sz="1400" b="1" kern="0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VLAN</a:t>
                      </a:r>
                      <a:r>
                        <a:rPr sz="1400" b="1" kern="0" spc="3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命名</a:t>
                      </a:r>
                      <a:endParaRPr lang="SimSun" altLang="SimSun" sz="14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Arial" altLang="Arial" sz="600"/>
                    </a:p>
                    <a:p>
                      <a:pPr marL="758190" algn="l" rtl="0" eaLnBrk="0">
                        <a:lnSpc>
                          <a:spcPct val="95000"/>
                        </a:lnSpc>
                        <a:spcBef>
                          <a:spcPts val="2"/>
                        </a:spcBef>
                      </a:pPr>
                      <a:r>
                        <a:rPr sz="1400" b="1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网段</a:t>
                      </a:r>
                      <a:endParaRPr lang="SimSun" altLang="SimSun" sz="14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Arial" altLang="Arial" sz="600"/>
                    </a:p>
                    <a:p>
                      <a:pPr marL="891539" algn="l" rtl="0" eaLnBrk="0">
                        <a:lnSpc>
                          <a:spcPct val="95000"/>
                        </a:lnSpc>
                        <a:spcBef>
                          <a:spcPts val="2"/>
                        </a:spcBef>
                      </a:pPr>
                      <a:r>
                        <a:rPr sz="1400" b="1" kern="0" spc="-4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用途</a:t>
                      </a:r>
                      <a:endParaRPr lang="SimSun" altLang="SimSun" sz="14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4965"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1CC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1CC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1CC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2CC"/>
                    </a:solidFill>
                  </a:tcPr>
                </a:tc>
              </a:tr>
              <a:tr h="342900"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9250"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1CD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1CD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1CD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CD"/>
                    </a:solidFill>
                  </a:tcPr>
                </a:tc>
              </a:tr>
              <a:tr h="346075"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4" name="table 64"/>
          <p:cNvGraphicFramePr>
            <a:graphicFrameLocks noGrp="1"/>
          </p:cNvGraphicFramePr>
          <p:nvPr/>
        </p:nvGraphicFramePr>
        <p:xfrm>
          <a:off x="2949594" y="4092586"/>
          <a:ext cx="6355714" cy="1542415"/>
        </p:xfrm>
        <a:graphic>
          <a:graphicData uri="http://schemas.openxmlformats.org/drawingml/2006/table">
            <a:tbl>
              <a:tblPr/>
              <a:tblGrid>
                <a:gridCol w="1012825"/>
                <a:gridCol w="1218564"/>
                <a:gridCol w="1447800"/>
                <a:gridCol w="1174750"/>
                <a:gridCol w="1501775"/>
              </a:tblGrid>
              <a:tr h="250825"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37000"/>
                        </a:lnSpc>
                      </a:pPr>
                      <a:endParaRPr lang="Arial" altLang="Arial" sz="200"/>
                    </a:p>
                    <a:p>
                      <a:pPr marL="142239" algn="l" rtl="0" eaLnBrk="0">
                        <a:lnSpc>
                          <a:spcPct val="95000"/>
                        </a:lnSpc>
                      </a:pPr>
                      <a:r>
                        <a:rPr sz="1400" kern="0" spc="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所属区域</a:t>
                      </a:r>
                      <a:endParaRPr lang="SimSun" altLang="SimSun" sz="14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36000"/>
                        </a:lnSpc>
                      </a:pPr>
                      <a:endParaRPr lang="Arial" altLang="Arial" sz="200"/>
                    </a:p>
                    <a:p>
                      <a:pPr marL="253365" algn="l" rtl="0" eaLnBrk="0">
                        <a:lnSpc>
                          <a:spcPct val="95000"/>
                        </a:lnSpc>
                        <a:spcBef>
                          <a:spcPts val="1"/>
                        </a:spcBef>
                      </a:pPr>
                      <a:r>
                        <a:rPr sz="1400" kern="0" spc="2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设备类型</a:t>
                      </a:r>
                      <a:endParaRPr lang="SimSun" altLang="SimSun" sz="14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44000"/>
                        </a:lnSpc>
                      </a:pPr>
                      <a:endParaRPr lang="Arial" altLang="Arial" sz="200"/>
                    </a:p>
                    <a:p>
                      <a:pPr marL="546100" algn="l" rtl="0" eaLnBrk="0">
                        <a:lnSpc>
                          <a:spcPct val="94000"/>
                        </a:lnSpc>
                      </a:pPr>
                      <a:r>
                        <a:rPr sz="1400" kern="0" spc="3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型号</a:t>
                      </a:r>
                      <a:endParaRPr lang="SimSun" altLang="SimSun" sz="14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32000"/>
                        </a:lnSpc>
                      </a:pPr>
                      <a:endParaRPr lang="Arial" altLang="Arial" sz="200"/>
                    </a:p>
                    <a:p>
                      <a:pPr marL="231140" algn="l" rtl="0" eaLnBrk="0">
                        <a:lnSpc>
                          <a:spcPct val="95000"/>
                        </a:lnSpc>
                        <a:spcBef>
                          <a:spcPts val="2"/>
                        </a:spcBef>
                      </a:pPr>
                      <a:r>
                        <a:rPr sz="1400" b="1" kern="0" spc="2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设备命名</a:t>
                      </a:r>
                      <a:endParaRPr lang="SimSun" altLang="SimSun" sz="14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37000"/>
                        </a:lnSpc>
                      </a:pPr>
                      <a:endParaRPr lang="Arial" altLang="Arial" sz="200"/>
                    </a:p>
                    <a:p>
                      <a:pPr marL="408940" algn="l" rtl="0" eaLnBrk="0">
                        <a:lnSpc>
                          <a:spcPct val="95000"/>
                        </a:lnSpc>
                      </a:pPr>
                      <a:r>
                        <a:rPr sz="1400" b="1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登录密码</a:t>
                      </a:r>
                      <a:endParaRPr lang="SimSun" altLang="SimSun" sz="14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000"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1CD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1CD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1CD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1CD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1CD"/>
                    </a:solidFill>
                  </a:tcPr>
                </a:tc>
              </a:tr>
              <a:tr h="259715"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000"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2CC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2CC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2CC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2CC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2CC"/>
                    </a:solidFill>
                  </a:tcPr>
                </a:tc>
              </a:tr>
              <a:tr h="260350"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3525"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0CC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lang="Arial" altLang="Arial" sz="300"/>
                    </a:p>
                    <a:p>
                      <a:pPr marL="5714" algn="l" rtl="0" eaLnBrk="0">
                        <a:lnSpc>
                          <a:spcPct val="94000"/>
                        </a:lnSpc>
                        <a:spcBef>
                          <a:spcPts val="3"/>
                        </a:spcBef>
                      </a:pPr>
                      <a:r>
                        <a:rPr sz="700" kern="0" spc="0">
                          <a:solidFill>
                            <a:srgbClr val="4E37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本课件是可编辑的正常P</a:t>
                      </a:r>
                      <a:r>
                        <a:rPr sz="700" kern="0" spc="-10">
                          <a:solidFill>
                            <a:srgbClr val="4E37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PT课件</a:t>
                      </a:r>
                      <a:endParaRPr lang="SimSun" altLang="SimSun" sz="7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0CB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0CB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1CC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1CC"/>
                    </a:solidFill>
                  </a:tcPr>
                </a:tc>
              </a:tr>
            </a:tbl>
          </a:graphicData>
        </a:graphic>
      </p:graphicFrame>
      <p:sp>
        <p:nvSpPr>
          <p:cNvPr id="66" name="textbox 66"/>
          <p:cNvSpPr/>
          <p:nvPr/>
        </p:nvSpPr>
        <p:spPr>
          <a:xfrm>
            <a:off x="450858" y="1251596"/>
            <a:ext cx="1907539" cy="72453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2281"/>
              </a:lnSpc>
            </a:pPr>
            <a:endParaRPr lang="Arial" altLang="Arial" sz="100"/>
          </a:p>
          <a:p>
            <a:pPr marL="12700" algn="l" rtl="0" eaLnBrk="0">
              <a:lnSpc>
                <a:spcPct val="87000"/>
              </a:lnSpc>
            </a:pPr>
            <a:r>
              <a:rPr sz="1800" kern="0" spc="-6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· </a:t>
            </a:r>
            <a:r>
              <a:rPr sz="1800" b="1" kern="0" spc="-6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2.实践业务规划</a:t>
            </a:r>
            <a:endParaRPr lang="SimHei" altLang="SimHei" sz="1800"/>
          </a:p>
          <a:p>
            <a:pPr marL="253365" algn="l" rtl="0" eaLnBrk="0">
              <a:lnSpc>
                <a:spcPts val="3626"/>
              </a:lnSpc>
            </a:pPr>
            <a:r>
              <a:rPr sz="1600" kern="0" spc="-9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□</a:t>
            </a:r>
            <a:r>
              <a:rPr sz="1600" kern="0" spc="25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</a:t>
            </a:r>
            <a:r>
              <a:rPr sz="1600" kern="0" spc="-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VLAN</a:t>
            </a:r>
            <a:r>
              <a:rPr sz="1600" kern="0" spc="-9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规划</a:t>
            </a:r>
            <a:endParaRPr lang="SimHei" altLang="SimHei" sz="1600"/>
          </a:p>
        </p:txBody>
      </p:sp>
      <p:grpSp>
        <p:nvGrpSpPr>
          <p:cNvPr id="4" name="group 4"/>
          <p:cNvGrpSpPr/>
          <p:nvPr/>
        </p:nvGrpSpPr>
        <p:grpSpPr>
          <a:xfrm rot="21600000">
            <a:off x="0" y="209568"/>
            <a:ext cx="1295398" cy="787401"/>
            <a:chExt cx="1295398" cy="787401"/>
          </a:xfrm>
        </p:grpSpPr>
        <p:pic>
          <p:nvPicPr>
            <p:cNvPr id="68" name="picture 6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1295398" cy="787401"/>
            </a:xfrm>
            <a:prstGeom prst="rect">
              <a:avLst/>
            </a:prstGeom>
          </p:spPr>
        </p:pic>
        <p:sp>
          <p:nvSpPr>
            <p:cNvPr id="70" name="textbox 70"/>
            <p:cNvSpPr/>
            <p:nvPr/>
          </p:nvSpPr>
          <p:spPr>
            <a:xfrm>
              <a:off x="-12700" y="-12700"/>
              <a:ext cx="1320800" cy="880110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113000"/>
                </a:lnSpc>
              </a:pPr>
              <a:endParaRPr lang="Arial" altLang="Arial" sz="1000"/>
            </a:p>
            <a:p>
              <a:pPr marL="501015" algn="l" rtl="0" eaLnBrk="0">
                <a:lnSpc>
                  <a:spcPct val="96000"/>
                </a:lnSpc>
                <a:spcBef>
                  <a:spcPts val="2"/>
                </a:spcBef>
              </a:pPr>
              <a:r>
                <a:rPr sz="3800" kern="0" spc="-10">
                  <a:solidFill>
                    <a:srgbClr val="FFFFFF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圆</a:t>
              </a:r>
              <a:endParaRPr lang="SimHei" altLang="SimHei" sz="3800"/>
            </a:p>
          </p:txBody>
        </p:sp>
      </p:grpSp>
      <p:sp>
        <p:nvSpPr>
          <p:cNvPr id="72" name="textbox 72"/>
          <p:cNvSpPr/>
          <p:nvPr/>
        </p:nvSpPr>
        <p:spPr>
          <a:xfrm>
            <a:off x="1466068" y="394771"/>
            <a:ext cx="1599564" cy="46291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0847"/>
              </a:lnSpc>
            </a:pPr>
            <a:endParaRPr lang="Arial" altLang="Arial" sz="100"/>
          </a:p>
          <a:p>
            <a:pPr marL="12700" algn="l" rtl="0" eaLnBrk="0">
              <a:lnSpc>
                <a:spcPct val="96000"/>
              </a:lnSpc>
            </a:pPr>
            <a:r>
              <a:rPr sz="3000" b="1" kern="0" spc="8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实践拓展</a:t>
            </a:r>
            <a:endParaRPr lang="SimHei" altLang="SimHei" sz="3000"/>
          </a:p>
        </p:txBody>
      </p:sp>
      <p:sp>
        <p:nvSpPr>
          <p:cNvPr id="74" name="textbox 74"/>
          <p:cNvSpPr/>
          <p:nvPr/>
        </p:nvSpPr>
        <p:spPr>
          <a:xfrm>
            <a:off x="695323" y="4424962"/>
            <a:ext cx="1583689" cy="29464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6063"/>
              </a:lnSpc>
            </a:pPr>
            <a:endParaRPr lang="Arial" altLang="Arial" sz="100"/>
          </a:p>
          <a:p>
            <a:pPr marL="12700" algn="l" rtl="0" eaLnBrk="0">
              <a:lnSpc>
                <a:spcPct val="98000"/>
              </a:lnSpc>
            </a:pPr>
            <a:r>
              <a:rPr sz="1800" b="1" kern="0" spc="-6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□设备管理规划</a:t>
            </a:r>
            <a:endParaRPr lang="SimHei" altLang="SimHei" sz="1800"/>
          </a:p>
        </p:txBody>
      </p:sp>
      <p:sp>
        <p:nvSpPr>
          <p:cNvPr id="76" name="textbox 76"/>
          <p:cNvSpPr/>
          <p:nvPr/>
        </p:nvSpPr>
        <p:spPr>
          <a:xfrm>
            <a:off x="179575" y="5703331"/>
            <a:ext cx="471805" cy="19494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341"/>
              </a:lnSpc>
            </a:pPr>
            <a:endParaRPr lang="Arial" altLang="Arial" sz="100"/>
          </a:p>
          <a:p>
            <a:pPr algn="r" rtl="0" eaLnBrk="0">
              <a:lnSpc>
                <a:spcPts val="1331"/>
              </a:lnSpc>
            </a:pPr>
            <a:r>
              <a:rPr sz="1100" b="1" kern="0" spc="-70">
                <a:solidFill>
                  <a:srgbClr val="000000">
                    <a:alpha val="100000"/>
                  </a:srgbClr>
                </a:solidFill>
                <a:latin typeface="YouYuan"/>
                <a:ea typeface="YouYuan"/>
                <a:cs typeface="YouYuan"/>
              </a:rPr>
              <a:t>第</a:t>
            </a:r>
            <a:r>
              <a:rPr sz="1100" b="1" kern="0" spc="-60">
                <a:solidFill>
                  <a:srgbClr val="000000">
                    <a:alpha val="100000"/>
                  </a:srgbClr>
                </a:solidFill>
                <a:latin typeface="YouYuan"/>
                <a:ea typeface="YouYuan"/>
                <a:cs typeface="YouYuan"/>
              </a:rPr>
              <a:t>505</a:t>
            </a:r>
            <a:r>
              <a:rPr sz="1100" b="1" kern="0" spc="-50">
                <a:solidFill>
                  <a:srgbClr val="000000">
                    <a:alpha val="100000"/>
                  </a:srgbClr>
                </a:solidFill>
                <a:latin typeface="YouYuan"/>
                <a:ea typeface="YouYuan"/>
                <a:cs typeface="YouYuan"/>
              </a:rPr>
              <a:t>页</a:t>
            </a:r>
            <a:endParaRPr lang="YouYuan" altLang="YouYuan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8" name="picture 7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0693400" cy="6013450"/>
          </a:xfrm>
          <a:prstGeom prst="rect">
            <a:avLst/>
          </a:prstGeom>
        </p:spPr>
      </p:pic>
      <p:graphicFrame>
        <p:nvGraphicFramePr>
          <p:cNvPr id="80" name="table 80"/>
          <p:cNvGraphicFramePr>
            <a:graphicFrameLocks noGrp="1"/>
          </p:cNvGraphicFramePr>
          <p:nvPr/>
        </p:nvGraphicFramePr>
        <p:xfrm>
          <a:off x="3508324" y="1628754"/>
          <a:ext cx="6343650" cy="2247900"/>
        </p:xfrm>
        <a:graphic>
          <a:graphicData uri="http://schemas.openxmlformats.org/drawingml/2006/table">
            <a:tbl>
              <a:tblPr/>
              <a:tblGrid>
                <a:gridCol w="981075"/>
                <a:gridCol w="1149350"/>
                <a:gridCol w="2197100"/>
                <a:gridCol w="1035050"/>
                <a:gridCol w="981075"/>
              </a:tblGrid>
              <a:tr h="320675"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Arial" altLang="Arial" sz="500"/>
                    </a:p>
                    <a:p>
                      <a:pPr marL="120014" algn="l" rtl="0" eaLnBrk="0">
                        <a:lnSpc>
                          <a:spcPct val="94000"/>
                        </a:lnSpc>
                        <a:spcBef>
                          <a:spcPts val="3"/>
                        </a:spcBef>
                      </a:pPr>
                      <a:r>
                        <a:rPr sz="1400" b="1" kern="0" spc="-3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本端设备</a:t>
                      </a:r>
                      <a:endParaRPr lang="SimSun" altLang="SimSun" sz="14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Arial" altLang="Arial" sz="500"/>
                    </a:p>
                    <a:p>
                      <a:pPr marL="218440" algn="l" rtl="0" eaLnBrk="0">
                        <a:lnSpc>
                          <a:spcPct val="94000"/>
                        </a:lnSpc>
                        <a:spcBef>
                          <a:spcPts val="3"/>
                        </a:spcBef>
                      </a:pPr>
                      <a:r>
                        <a:rPr sz="1400" b="1" kern="0" spc="2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本端端口</a:t>
                      </a:r>
                      <a:endParaRPr lang="SimSun" altLang="SimSun" sz="14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Arial" altLang="Arial" sz="500"/>
                    </a:p>
                    <a:p>
                      <a:pPr marL="751840" algn="l" rtl="0" eaLnBrk="0">
                        <a:lnSpc>
                          <a:spcPct val="95000"/>
                        </a:lnSpc>
                        <a:spcBef>
                          <a:spcPts val="2"/>
                        </a:spcBef>
                      </a:pPr>
                      <a:r>
                        <a:rPr sz="1400" b="1" kern="0" spc="-3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端口配置</a:t>
                      </a:r>
                      <a:endParaRPr lang="SimSun" altLang="SimSun" sz="14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Arial" altLang="Arial" sz="500"/>
                    </a:p>
                    <a:p>
                      <a:pPr marL="161289" algn="l" rtl="0" eaLnBrk="0">
                        <a:lnSpc>
                          <a:spcPct val="95000"/>
                        </a:lnSpc>
                        <a:spcBef>
                          <a:spcPts val="2"/>
                        </a:spcBef>
                      </a:pPr>
                      <a:r>
                        <a:rPr sz="1400" b="1" kern="0" spc="-3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对端设备</a:t>
                      </a:r>
                      <a:endParaRPr lang="SimSun" altLang="SimSun" sz="14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Arial" altLang="Arial" sz="500"/>
                    </a:p>
                    <a:p>
                      <a:pPr marL="123189" algn="l" rtl="0" eaLnBrk="0">
                        <a:lnSpc>
                          <a:spcPct val="95000"/>
                        </a:lnSpc>
                        <a:spcBef>
                          <a:spcPts val="2"/>
                        </a:spcBef>
                      </a:pPr>
                      <a:r>
                        <a:rPr sz="1400" b="1" kern="0" spc="2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对端端口</a:t>
                      </a:r>
                      <a:endParaRPr lang="SimSun" altLang="SimSun" sz="14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200"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500"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850"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500"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500"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675"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82" name="table 82"/>
          <p:cNvGraphicFramePr>
            <a:graphicFrameLocks noGrp="1"/>
          </p:cNvGraphicFramePr>
          <p:nvPr/>
        </p:nvGraphicFramePr>
        <p:xfrm>
          <a:off x="3502014" y="4149713"/>
          <a:ext cx="6343650" cy="1847215"/>
        </p:xfrm>
        <a:graphic>
          <a:graphicData uri="http://schemas.openxmlformats.org/drawingml/2006/table">
            <a:tbl>
              <a:tblPr/>
              <a:tblGrid>
                <a:gridCol w="993775"/>
                <a:gridCol w="1149350"/>
                <a:gridCol w="2413000"/>
                <a:gridCol w="1787525"/>
              </a:tblGrid>
              <a:tr h="371475"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Arial" altLang="Arial" sz="600"/>
                    </a:p>
                    <a:p>
                      <a:pPr marL="151764" algn="l" rtl="0" eaLnBrk="0">
                        <a:lnSpc>
                          <a:spcPct val="95000"/>
                        </a:lnSpc>
                        <a:spcBef>
                          <a:spcPts val="1"/>
                        </a:spcBef>
                      </a:pPr>
                      <a:r>
                        <a:rPr sz="1500" b="1" kern="0" spc="2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设备命名</a:t>
                      </a:r>
                      <a:endParaRPr lang="SimSun" altLang="SimSun" sz="15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lang="Arial" altLang="Arial" sz="600"/>
                    </a:p>
                    <a:p>
                      <a:pPr marL="383540" algn="l" rtl="0" eaLnBrk="0">
                        <a:lnSpc>
                          <a:spcPct val="95000"/>
                        </a:lnSpc>
                        <a:spcBef>
                          <a:spcPts val="4"/>
                        </a:spcBef>
                      </a:pPr>
                      <a:r>
                        <a:rPr sz="1500" b="1" kern="0" spc="7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端口</a:t>
                      </a:r>
                      <a:endParaRPr lang="SimSun" altLang="SimSun" sz="15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700"/>
                    </a:p>
                    <a:p>
                      <a:pPr marL="923289" algn="l" rtl="0" eaLnBrk="0">
                        <a:lnSpc>
                          <a:spcPct val="99000"/>
                        </a:lnSpc>
                      </a:pPr>
                      <a:r>
                        <a:rPr sz="1500" b="1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IP地址</a:t>
                      </a:r>
                      <a:endParaRPr lang="SimSun" altLang="SimSun" sz="15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lang="Arial" altLang="Arial" sz="600"/>
                    </a:p>
                    <a:p>
                      <a:pPr marL="713740" algn="l" rtl="0" eaLnBrk="0">
                        <a:lnSpc>
                          <a:spcPct val="95000"/>
                        </a:lnSpc>
                        <a:spcBef>
                          <a:spcPts val="6"/>
                        </a:spcBef>
                      </a:pPr>
                      <a:r>
                        <a:rPr sz="1500" b="1" kern="0" spc="-4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用途</a:t>
                      </a:r>
                      <a:endParaRPr lang="SimSun" altLang="SimSun" sz="15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4015"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1950"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1950">
                <a:tc rowSpan="2"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84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9529"/>
                        </a:lnSpc>
                      </a:pPr>
                      <a:endParaRPr lang="Arial" altLang="Arial" sz="100"/>
                    </a:p>
                    <a:p>
                      <a:pPr algn="r" rtl="0" eaLnBrk="0">
                        <a:lnSpc>
                          <a:spcPct val="94000"/>
                        </a:lnSpc>
                      </a:pPr>
                      <a:r>
                        <a:rPr sz="1500" kern="0" spc="-10">
                          <a:solidFill>
                            <a:srgbClr val="574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本课件是</a:t>
                      </a:r>
                      <a:endParaRPr lang="SimSun" altLang="SimSun" sz="15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84000"/>
                        </a:lnSpc>
                      </a:pPr>
                      <a:endParaRPr lang="Arial" altLang="Arial" sz="1000"/>
                    </a:p>
                    <a:p>
                      <a:pPr marL="94614" algn="l" rtl="0" eaLnBrk="0">
                        <a:lnSpc>
                          <a:spcPct val="95000"/>
                        </a:lnSpc>
                        <a:spcBef>
                          <a:spcPts val="4"/>
                        </a:spcBef>
                      </a:pPr>
                      <a:r>
                        <a:rPr sz="1500" kern="0" spc="10">
                          <a:solidFill>
                            <a:srgbClr val="4F37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可编辑的正</a:t>
                      </a:r>
                      <a:endParaRPr lang="SimSun" altLang="SimSun" sz="15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7825">
                <a:tc vMerge="1"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93016"/>
                        </a:lnSpc>
                      </a:pPr>
                      <a:endParaRPr lang="Arial" altLang="Arial" sz="100"/>
                    </a:p>
                    <a:p>
                      <a:pPr marL="12700" algn="l" rtl="0" eaLnBrk="0">
                        <a:lnSpc>
                          <a:spcPct val="95000"/>
                        </a:lnSpc>
                      </a:pPr>
                      <a:r>
                        <a:rPr sz="1500" kern="0" spc="10">
                          <a:solidFill>
                            <a:srgbClr val="4936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常</a:t>
                      </a:r>
                      <a:r>
                        <a:rPr sz="1500" kern="0" spc="0">
                          <a:solidFill>
                            <a:srgbClr val="4936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PPT</a:t>
                      </a:r>
                      <a:r>
                        <a:rPr sz="1500" kern="0" spc="10">
                          <a:solidFill>
                            <a:srgbClr val="4936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课件</a:t>
                      </a:r>
                      <a:endParaRPr lang="SimSun" altLang="SimSun" sz="15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84" name="picture 8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209568"/>
            <a:ext cx="1301707" cy="787401"/>
          </a:xfrm>
          <a:prstGeom prst="rect">
            <a:avLst/>
          </a:prstGeom>
        </p:spPr>
      </p:pic>
      <p:sp>
        <p:nvSpPr>
          <p:cNvPr id="86" name="textbox 86"/>
          <p:cNvSpPr/>
          <p:nvPr/>
        </p:nvSpPr>
        <p:spPr>
          <a:xfrm>
            <a:off x="450858" y="355844"/>
            <a:ext cx="2614929" cy="161734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5808"/>
              </a:lnSpc>
            </a:pPr>
            <a:endParaRPr lang="Arial" altLang="Arial" sz="100"/>
          </a:p>
          <a:p>
            <a:pPr marL="37465" algn="l" rtl="0" eaLnBrk="0">
              <a:lnSpc>
                <a:spcPct val="97000"/>
              </a:lnSpc>
            </a:pPr>
            <a:r>
              <a:rPr sz="5800" kern="0" spc="-90" baseline="-3592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圆</a:t>
            </a:r>
            <a:r>
              <a:rPr sz="3700" kern="0" spc="54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</a:t>
            </a:r>
            <a:r>
              <a:rPr sz="3000" b="1" kern="0" spc="-9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实践拓展</a:t>
            </a:r>
            <a:endParaRPr lang="SimHei" altLang="SimHei" sz="3000"/>
          </a:p>
          <a:p>
            <a:pPr algn="l" rtl="0" eaLnBrk="0">
              <a:lnSpc>
                <a:spcPct val="181000"/>
              </a:lnSpc>
            </a:pPr>
            <a:endParaRPr lang="Arial" altLang="Arial" sz="1000"/>
          </a:p>
          <a:p>
            <a:pPr marL="12700" algn="l" rtl="0" eaLnBrk="0">
              <a:lnSpc>
                <a:spcPct val="85000"/>
              </a:lnSpc>
              <a:spcBef>
                <a:spcPts val="544"/>
              </a:spcBef>
            </a:pPr>
            <a:r>
              <a:rPr sz="1800" kern="0" spc="-6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· </a:t>
            </a:r>
            <a:r>
              <a:rPr sz="1800" b="1" kern="0" spc="-6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2.实践业务规划</a:t>
            </a:r>
            <a:endParaRPr lang="SimHei" altLang="SimHei" sz="1800"/>
          </a:p>
          <a:p>
            <a:pPr marL="253365" algn="l" rtl="0" eaLnBrk="0">
              <a:lnSpc>
                <a:spcPts val="3604"/>
              </a:lnSpc>
            </a:pPr>
            <a:r>
              <a:rPr sz="1800" kern="0" spc="-4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口</a:t>
            </a:r>
            <a:r>
              <a:rPr sz="1800" kern="0" spc="58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800" kern="0" spc="-4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端口互联规划</a:t>
            </a:r>
            <a:endParaRPr lang="SimHei" altLang="SimHei" sz="1800"/>
          </a:p>
        </p:txBody>
      </p:sp>
      <p:sp>
        <p:nvSpPr>
          <p:cNvPr id="88" name="textbox 88"/>
          <p:cNvSpPr/>
          <p:nvPr/>
        </p:nvSpPr>
        <p:spPr>
          <a:xfrm>
            <a:off x="695370" y="4432768"/>
            <a:ext cx="1279525" cy="29019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1487"/>
              </a:lnSpc>
            </a:pPr>
            <a:endParaRPr lang="Arial" altLang="Arial" sz="100"/>
          </a:p>
          <a:p>
            <a:pPr marL="12700" algn="l" rtl="0" eaLnBrk="0">
              <a:lnSpc>
                <a:spcPct val="96000"/>
              </a:lnSpc>
            </a:pPr>
            <a:r>
              <a:rPr sz="1800" b="1" kern="0" spc="-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oIP</a:t>
            </a:r>
            <a:r>
              <a:rPr sz="1800" b="1" kern="0" spc="-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地址规划</a:t>
            </a:r>
            <a:endParaRPr lang="SimHei" altLang="SimHei" sz="1800"/>
          </a:p>
        </p:txBody>
      </p:sp>
      <p:sp>
        <p:nvSpPr>
          <p:cNvPr id="90" name="textbox 90"/>
          <p:cNvSpPr/>
          <p:nvPr/>
        </p:nvSpPr>
        <p:spPr>
          <a:xfrm>
            <a:off x="179575" y="5709912"/>
            <a:ext cx="471805" cy="18796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0614"/>
              </a:lnSpc>
            </a:pPr>
            <a:endParaRPr lang="Arial" altLang="Arial" sz="100"/>
          </a:p>
          <a:p>
            <a:pPr algn="r" rtl="0" eaLnBrk="0">
              <a:lnSpc>
                <a:spcPct val="97000"/>
              </a:lnSpc>
            </a:pPr>
            <a:r>
              <a:rPr sz="1100" b="1" kern="0" spc="-70">
                <a:solidFill>
                  <a:srgbClr val="000000">
                    <a:alpha val="100000"/>
                  </a:srgbClr>
                </a:solidFill>
                <a:latin typeface="YouYuan"/>
                <a:ea typeface="YouYuan"/>
                <a:cs typeface="YouYuan"/>
              </a:rPr>
              <a:t>第</a:t>
            </a:r>
            <a:r>
              <a:rPr sz="1100" b="1" kern="0" spc="-60">
                <a:solidFill>
                  <a:srgbClr val="000000">
                    <a:alpha val="100000"/>
                  </a:srgbClr>
                </a:solidFill>
                <a:latin typeface="YouYuan"/>
                <a:ea typeface="YouYuan"/>
                <a:cs typeface="YouYuan"/>
              </a:rPr>
              <a:t>506</a:t>
            </a:r>
            <a:r>
              <a:rPr sz="1100" b="1" kern="0" spc="-50">
                <a:solidFill>
                  <a:srgbClr val="000000">
                    <a:alpha val="100000"/>
                  </a:srgbClr>
                </a:solidFill>
                <a:latin typeface="YouYuan"/>
                <a:ea typeface="YouYuan"/>
                <a:cs typeface="YouYuan"/>
              </a:rPr>
              <a:t>页</a:t>
            </a:r>
            <a:endParaRPr lang="YouYuan" altLang="YouYuan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2" name="picture 9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209568"/>
            <a:ext cx="1295398" cy="787401"/>
          </a:xfrm>
          <a:prstGeom prst="rect">
            <a:avLst/>
          </a:prstGeom>
        </p:spPr>
      </p:pic>
      <p:sp>
        <p:nvSpPr>
          <p:cNvPr id="94" name="textbox 94"/>
          <p:cNvSpPr/>
          <p:nvPr/>
        </p:nvSpPr>
        <p:spPr>
          <a:xfrm>
            <a:off x="444549" y="401104"/>
            <a:ext cx="9963150" cy="344741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8551"/>
              </a:lnSpc>
            </a:pPr>
            <a:endParaRPr lang="Arial" altLang="Arial" sz="100"/>
          </a:p>
          <a:p>
            <a:pPr marL="132714" algn="l" rtl="0" eaLnBrk="0">
              <a:lnSpc>
                <a:spcPct val="94000"/>
              </a:lnSpc>
            </a:pPr>
            <a:r>
              <a:rPr sz="2500" kern="0" spc="0" baseline="33336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三</a:t>
            </a:r>
            <a:r>
              <a:rPr sz="1600" kern="0" spc="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     </a:t>
            </a:r>
            <a:r>
              <a:rPr sz="3000" b="1" kern="0" spc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实践拓展</a:t>
            </a:r>
            <a:endParaRPr lang="SimHei" altLang="SimHei" sz="3000"/>
          </a:p>
          <a:p>
            <a:pPr algn="l" rtl="0" eaLnBrk="0">
              <a:lnSpc>
                <a:spcPct val="113000"/>
              </a:lnSpc>
            </a:pPr>
            <a:endParaRPr lang="Arial" altLang="Arial" sz="1000"/>
          </a:p>
          <a:p>
            <a:pPr algn="l" rtl="0" eaLnBrk="0">
              <a:lnSpc>
                <a:spcPct val="113000"/>
              </a:lnSpc>
            </a:pPr>
            <a:endParaRPr lang="Arial" altLang="Arial" sz="1000"/>
          </a:p>
          <a:p>
            <a:pPr marL="12700" algn="l" rtl="0" eaLnBrk="0">
              <a:lnSpc>
                <a:spcPct val="99000"/>
              </a:lnSpc>
              <a:spcBef>
                <a:spcPts val="543"/>
              </a:spcBef>
            </a:pPr>
            <a:r>
              <a:rPr sz="1800" kern="0" spc="-1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·</a:t>
            </a:r>
            <a:r>
              <a:rPr sz="1800" kern="0" spc="17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800" b="1" kern="0" spc="-1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3.实践要求</a:t>
            </a:r>
            <a:endParaRPr lang="SimHei" altLang="SimHei" sz="1800"/>
          </a:p>
          <a:p>
            <a:pPr algn="l" rtl="0" eaLnBrk="0">
              <a:lnSpc>
                <a:spcPct val="101000"/>
              </a:lnSpc>
            </a:pPr>
            <a:endParaRPr lang="Arial" altLang="Arial" sz="1000"/>
          </a:p>
          <a:p>
            <a:pPr marL="285115" algn="l" rtl="0" eaLnBrk="0">
              <a:lnSpc>
                <a:spcPct val="92000"/>
              </a:lnSpc>
              <a:spcBef>
                <a:spcPts val="576"/>
              </a:spcBef>
            </a:pPr>
            <a:r>
              <a:rPr sz="1900" kern="0" spc="-3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完成实验后，请保存以下设备配置文件：</a:t>
            </a:r>
            <a:endParaRPr lang="SimHei" altLang="SimHei" sz="1900"/>
          </a:p>
          <a:p>
            <a:pPr algn="l" rtl="0" eaLnBrk="0">
              <a:lnSpc>
                <a:spcPct val="109000"/>
              </a:lnSpc>
            </a:pPr>
            <a:endParaRPr lang="Arial" altLang="Arial" sz="1000"/>
          </a:p>
          <a:p>
            <a:pPr marL="285115" algn="l" rtl="0" eaLnBrk="0">
              <a:lnSpc>
                <a:spcPct val="95000"/>
              </a:lnSpc>
              <a:spcBef>
                <a:spcPts val="490"/>
              </a:spcBef>
            </a:pPr>
            <a:r>
              <a:rPr sz="1600" kern="0" spc="-16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□交换机</a:t>
            </a:r>
            <a:r>
              <a:rPr sz="1600" kern="0" spc="-1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SWI</a:t>
            </a:r>
            <a:r>
              <a:rPr sz="1600" kern="0" spc="-16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使</a:t>
            </a:r>
            <a:r>
              <a:rPr sz="1600" kern="0" spc="-19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600" kern="0" spc="-16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用</a:t>
            </a:r>
            <a:r>
              <a:rPr sz="1600" kern="0" spc="-1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display current-configurat</a:t>
            </a:r>
            <a:r>
              <a:rPr sz="1600" kern="0" spc="-1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ion,</a:t>
            </a:r>
            <a:r>
              <a:rPr sz="1600" kern="0" spc="9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将回显内容复制粘贴到文本文档，命名为【长学号+</a:t>
            </a:r>
            <a:r>
              <a:rPr sz="16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SWltxt</a:t>
            </a:r>
            <a:r>
              <a:rPr sz="1600" kern="0" spc="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】</a:t>
            </a:r>
            <a:endParaRPr lang="SimSun" altLang="SimSun" sz="1600"/>
          </a:p>
          <a:p>
            <a:pPr marL="481965" indent="-196850" algn="l" rtl="0" eaLnBrk="0">
              <a:lnSpc>
                <a:spcPct val="140000"/>
              </a:lnSpc>
              <a:spcBef>
                <a:spcPts val="1676"/>
              </a:spcBef>
            </a:pPr>
            <a:r>
              <a:rPr sz="1600" kern="0" spc="-15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□交换机</a:t>
            </a:r>
            <a:r>
              <a:rPr sz="1600" kern="0" spc="-1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SW2</a:t>
            </a:r>
            <a:r>
              <a:rPr sz="1600" kern="0" spc="-15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使</a:t>
            </a:r>
            <a:r>
              <a:rPr sz="1600" kern="0" spc="-3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600" kern="0" spc="-15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用</a:t>
            </a:r>
            <a:r>
              <a:rPr sz="1600" kern="0" spc="-1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display</a:t>
            </a:r>
            <a:r>
              <a:rPr sz="1600" kern="0" spc="-1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600" kern="0" spc="-1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current-configuratian,</a:t>
            </a:r>
            <a:r>
              <a:rPr sz="1600" kern="0" spc="15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将回显内容复制粘贴到文本文档，命名为【长学号+</a:t>
            </a:r>
            <a:r>
              <a:rPr sz="1600" kern="0" spc="-20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SW2.txt】</a:t>
            </a:r>
            <a:r>
              <a:rPr sz="16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600" kern="0" spc="-1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交换机</a:t>
            </a:r>
            <a:r>
              <a:rPr sz="1600" kern="0" spc="-1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SW3</a:t>
            </a:r>
            <a:r>
              <a:rPr sz="1600" kern="0" spc="-1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使用</a:t>
            </a:r>
            <a:r>
              <a:rPr sz="1600" kern="0" spc="-1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display</a:t>
            </a:r>
            <a:r>
              <a:rPr sz="1600" kern="0" spc="-1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current-configuratian,</a:t>
            </a:r>
            <a:r>
              <a:rPr sz="1600" kern="0" spc="13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将回显内容复制粘贴到文本文档，命名为【长学号+</a:t>
            </a:r>
            <a:r>
              <a:rPr sz="1600" kern="0" spc="-2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SW3.txt】</a:t>
            </a:r>
            <a:endParaRPr lang="SimSun" altLang="SimSun" sz="1600"/>
          </a:p>
          <a:p>
            <a:pPr algn="l" rtl="0" eaLnBrk="0">
              <a:lnSpc>
                <a:spcPct val="107000"/>
              </a:lnSpc>
            </a:pPr>
            <a:endParaRPr lang="Arial" altLang="Arial" sz="1000"/>
          </a:p>
          <a:p>
            <a:pPr algn="l" rtl="0" eaLnBrk="0">
              <a:lnSpc>
                <a:spcPct val="102000"/>
              </a:lnSpc>
            </a:pPr>
            <a:endParaRPr lang="Arial" altLang="Arial" sz="400"/>
          </a:p>
          <a:p>
            <a:pPr marL="285115" algn="l" rtl="0" eaLnBrk="0">
              <a:lnSpc>
                <a:spcPct val="95000"/>
              </a:lnSpc>
              <a:spcBef>
                <a:spcPts val="2"/>
              </a:spcBef>
            </a:pPr>
            <a:r>
              <a:rPr sz="1600" kern="0" spc="-16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□路由器</a:t>
            </a:r>
            <a:r>
              <a:rPr sz="1600" kern="0" spc="-1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RI</a:t>
            </a:r>
            <a:r>
              <a:rPr sz="1600" kern="0" spc="-16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使</a:t>
            </a:r>
            <a:r>
              <a:rPr sz="1600" kern="0" spc="-27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600" kern="0" spc="-16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用</a:t>
            </a:r>
            <a:r>
              <a:rPr sz="1600" kern="0" spc="-1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display </a:t>
            </a:r>
            <a:r>
              <a:rPr sz="1600" kern="0" spc="-1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current-configuration,</a:t>
            </a:r>
            <a:r>
              <a:rPr sz="1600" kern="0" spc="9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将回显内容复制粘贴到文本</a:t>
            </a:r>
            <a:r>
              <a:rPr sz="1600" kern="0" spc="8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文档，命名为【长学号+</a:t>
            </a:r>
            <a:r>
              <a:rPr sz="16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Rltxt</a:t>
            </a:r>
            <a:r>
              <a:rPr sz="1600" kern="0" spc="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】</a:t>
            </a:r>
            <a:endParaRPr lang="SimSun" altLang="SimSun" sz="1600"/>
          </a:p>
        </p:txBody>
      </p:sp>
      <p:sp>
        <p:nvSpPr>
          <p:cNvPr id="96" name="textbox 96"/>
          <p:cNvSpPr/>
          <p:nvPr/>
        </p:nvSpPr>
        <p:spPr>
          <a:xfrm>
            <a:off x="3730300" y="5483982"/>
            <a:ext cx="2778760" cy="26479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5251"/>
              </a:lnSpc>
            </a:pPr>
            <a:endParaRPr lang="Arial" altLang="Arial" sz="100"/>
          </a:p>
          <a:p>
            <a:pPr marL="12700" algn="l" rtl="0" eaLnBrk="0">
              <a:lnSpc>
                <a:spcPct val="98000"/>
              </a:lnSpc>
            </a:pPr>
            <a:r>
              <a:rPr sz="1600" b="1" kern="0" spc="-3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本课件是可编辑的正常</a:t>
            </a:r>
            <a:r>
              <a:rPr sz="1600" b="1" kern="0" spc="-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PPT</a:t>
            </a:r>
            <a:r>
              <a:rPr sz="1600" kern="0" spc="-4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600" b="1" kern="0" spc="-3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课件</a:t>
            </a:r>
            <a:endParaRPr lang="SimHei" altLang="SimHei" sz="1600"/>
          </a:p>
        </p:txBody>
      </p:sp>
      <p:sp>
        <p:nvSpPr>
          <p:cNvPr id="98" name="textbox 98"/>
          <p:cNvSpPr/>
          <p:nvPr/>
        </p:nvSpPr>
        <p:spPr>
          <a:xfrm>
            <a:off x="185922" y="5718154"/>
            <a:ext cx="450850" cy="18478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341"/>
              </a:lnSpc>
            </a:pPr>
            <a:endParaRPr lang="Arial" altLang="Arial" sz="100"/>
          </a:p>
          <a:p>
            <a:pPr algn="r" rtl="0" eaLnBrk="0">
              <a:lnSpc>
                <a:spcPts val="1251"/>
              </a:lnSpc>
            </a:pPr>
            <a:r>
              <a:rPr sz="1000" b="1" kern="0" spc="-4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第507页</a:t>
            </a:r>
            <a:endParaRPr lang="SimHei" altLang="SimHei" sz="10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0" name="picture 10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209568"/>
            <a:ext cx="1295398" cy="787401"/>
          </a:xfrm>
          <a:prstGeom prst="rect">
            <a:avLst/>
          </a:prstGeom>
        </p:spPr>
      </p:pic>
      <p:sp>
        <p:nvSpPr>
          <p:cNvPr id="102" name="textbox 102"/>
          <p:cNvSpPr/>
          <p:nvPr/>
        </p:nvSpPr>
        <p:spPr>
          <a:xfrm>
            <a:off x="463584" y="373357"/>
            <a:ext cx="6963409" cy="392684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1509"/>
              </a:lnSpc>
            </a:pPr>
            <a:endParaRPr lang="Arial" altLang="Arial" sz="100"/>
          </a:p>
          <a:p>
            <a:pPr marL="44450" algn="l" rtl="0" eaLnBrk="0">
              <a:lnSpc>
                <a:spcPct val="96000"/>
              </a:lnSpc>
            </a:pPr>
            <a:r>
              <a:rPr sz="3500" kern="0" spc="-14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国</a:t>
            </a:r>
            <a:r>
              <a:rPr sz="3500" kern="0" spc="77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</a:t>
            </a:r>
            <a:r>
              <a:rPr sz="3000" b="1" kern="0" spc="-14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实践拓展</a:t>
            </a:r>
            <a:endParaRPr lang="SimHei" altLang="SimHei" sz="3000"/>
          </a:p>
          <a:p>
            <a:pPr algn="l" rtl="0" eaLnBrk="0">
              <a:lnSpc>
                <a:spcPct val="105000"/>
              </a:lnSpc>
            </a:pPr>
            <a:endParaRPr lang="Arial" altLang="Arial" sz="1000"/>
          </a:p>
          <a:p>
            <a:pPr algn="l" rtl="0" eaLnBrk="0">
              <a:lnSpc>
                <a:spcPct val="105000"/>
              </a:lnSpc>
            </a:pPr>
            <a:endParaRPr lang="Arial" altLang="Arial" sz="1000"/>
          </a:p>
          <a:p>
            <a:pPr marL="12700" algn="l" rtl="0" eaLnBrk="0">
              <a:lnSpc>
                <a:spcPct val="97000"/>
              </a:lnSpc>
              <a:spcBef>
                <a:spcPts val="521"/>
              </a:spcBef>
            </a:pPr>
            <a:r>
              <a:rPr sz="1700" kern="0" spc="-6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·</a:t>
            </a:r>
            <a:r>
              <a:rPr sz="1700" kern="0" spc="15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700" b="1" kern="0" spc="-6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3.实践要求</a:t>
            </a:r>
            <a:endParaRPr lang="SimHei" altLang="SimHei" sz="1700"/>
          </a:p>
          <a:p>
            <a:pPr marL="260350" algn="l" rtl="0" eaLnBrk="0">
              <a:lnSpc>
                <a:spcPct val="94000"/>
              </a:lnSpc>
              <a:spcBef>
                <a:spcPts val="1707"/>
              </a:spcBef>
            </a:pPr>
            <a:r>
              <a:rPr sz="1900" kern="0" spc="-3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完成实验后，请截取以下实验验证截图：</a:t>
            </a:r>
            <a:endParaRPr lang="SimHei" altLang="SimHei" sz="1900"/>
          </a:p>
          <a:p>
            <a:pPr algn="l" rtl="0" eaLnBrk="0">
              <a:lnSpc>
                <a:spcPct val="104000"/>
              </a:lnSpc>
            </a:pPr>
            <a:endParaRPr lang="Arial" altLang="Arial" sz="1000"/>
          </a:p>
          <a:p>
            <a:pPr marL="260350" algn="l" rtl="0" eaLnBrk="0">
              <a:lnSpc>
                <a:spcPts val="1907"/>
              </a:lnSpc>
              <a:spcBef>
                <a:spcPts val="458"/>
              </a:spcBef>
            </a:pPr>
            <a:r>
              <a:rPr sz="1500" kern="0" spc="-5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□交换机</a:t>
            </a:r>
            <a:r>
              <a:rPr sz="1500" kern="0" spc="-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SWI</a:t>
            </a:r>
            <a:r>
              <a:rPr sz="1500" kern="0" spc="-5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使用【</a:t>
            </a:r>
            <a:r>
              <a:rPr sz="1500" kern="0" spc="-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display ipv6 interface</a:t>
            </a:r>
            <a:r>
              <a:rPr sz="1500" kern="0" spc="-1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500" kern="0" spc="-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brief】</a:t>
            </a:r>
            <a:r>
              <a:rPr sz="1500" kern="0" spc="-5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命令查看</a:t>
            </a:r>
            <a:r>
              <a:rPr sz="1500" kern="0" spc="-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IPv</a:t>
            </a:r>
            <a:r>
              <a:rPr sz="1500" kern="0" spc="-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6</a:t>
            </a:r>
            <a:r>
              <a:rPr sz="1500" kern="0" spc="-6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地址配置信息；</a:t>
            </a:r>
            <a:endParaRPr lang="SimHei" altLang="SimHei" sz="1500"/>
          </a:p>
          <a:p>
            <a:pPr marL="260350" algn="l" rtl="0" eaLnBrk="0">
              <a:lnSpc>
                <a:spcPct val="100000"/>
              </a:lnSpc>
              <a:spcBef>
                <a:spcPts val="1589"/>
              </a:spcBef>
            </a:pPr>
            <a:r>
              <a:rPr sz="1600" kern="0" spc="-13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□交换机</a:t>
            </a:r>
            <a:r>
              <a:rPr sz="1600" kern="0" spc="-1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SW2</a:t>
            </a:r>
            <a:r>
              <a:rPr sz="1600" kern="0" spc="-13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使用</a:t>
            </a:r>
            <a:r>
              <a:rPr sz="1600" kern="0" spc="-14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【</a:t>
            </a:r>
            <a:r>
              <a:rPr sz="1600" kern="0" spc="-1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display</a:t>
            </a:r>
            <a:r>
              <a:rPr sz="1600" kern="0" spc="-1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600" kern="0" spc="-1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part</a:t>
            </a:r>
            <a:r>
              <a:rPr sz="1600" kern="0" spc="-1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600" kern="0" spc="-1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vlan】</a:t>
            </a:r>
            <a:r>
              <a:rPr sz="1600" kern="0" spc="1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命令查看</a:t>
            </a:r>
            <a:r>
              <a:rPr sz="16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VLAN</a:t>
            </a:r>
            <a:r>
              <a:rPr sz="1600" kern="0" spc="1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配置信息；</a:t>
            </a:r>
            <a:endParaRPr lang="SimHei" altLang="SimHei" sz="1600"/>
          </a:p>
          <a:p>
            <a:pPr algn="l" rtl="0" eaLnBrk="0">
              <a:lnSpc>
                <a:spcPct val="102000"/>
              </a:lnSpc>
            </a:pPr>
            <a:endParaRPr lang="Arial" altLang="Arial" sz="1000"/>
          </a:p>
          <a:p>
            <a:pPr marL="260350" algn="l" rtl="0" eaLnBrk="0">
              <a:lnSpc>
                <a:spcPts val="1907"/>
              </a:lnSpc>
              <a:spcBef>
                <a:spcPts val="460"/>
              </a:spcBef>
            </a:pPr>
            <a:r>
              <a:rPr sz="1500" kern="0" spc="-1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□交换机</a:t>
            </a:r>
            <a:r>
              <a:rPr sz="1500" kern="0" spc="-1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SW3</a:t>
            </a:r>
            <a:r>
              <a:rPr sz="1500" kern="0" spc="-30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500" kern="0" spc="-1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使用【</a:t>
            </a:r>
            <a:r>
              <a:rPr sz="1500" kern="0" spc="-1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display ipv6 r</a:t>
            </a:r>
            <a:r>
              <a:rPr sz="1500" kern="0" spc="-1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outing-table】</a:t>
            </a:r>
            <a:r>
              <a:rPr sz="1500" kern="0" spc="19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命令查看</a:t>
            </a:r>
            <a:r>
              <a:rPr sz="15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IPv</a:t>
            </a:r>
            <a:r>
              <a:rPr sz="1500" kern="0" spc="1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6</a:t>
            </a:r>
            <a:r>
              <a:rPr sz="1500" kern="0" spc="19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路由信息；</a:t>
            </a:r>
            <a:endParaRPr lang="SimHei" altLang="SimHei" sz="1500"/>
          </a:p>
          <a:p>
            <a:pPr marL="260350" algn="l" rtl="0" eaLnBrk="0">
              <a:lnSpc>
                <a:spcPts val="1907"/>
              </a:lnSpc>
              <a:spcBef>
                <a:spcPts val="1643"/>
              </a:spcBef>
            </a:pPr>
            <a:r>
              <a:rPr sz="1500" kern="0" spc="-13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□路由器</a:t>
            </a:r>
            <a:r>
              <a:rPr sz="1500" kern="0" spc="-1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RI</a:t>
            </a:r>
            <a:r>
              <a:rPr sz="1500" kern="0" spc="-13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使用【</a:t>
            </a:r>
            <a:r>
              <a:rPr sz="1500" kern="0" spc="-1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display ipvG routing-ta</a:t>
            </a:r>
            <a:r>
              <a:rPr sz="1500" kern="0" spc="-1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ble】</a:t>
            </a:r>
            <a:r>
              <a:rPr sz="1500" kern="0" spc="19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目录查看</a:t>
            </a:r>
            <a:r>
              <a:rPr sz="15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IPv</a:t>
            </a:r>
            <a:r>
              <a:rPr sz="1500" kern="0" spc="1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6</a:t>
            </a:r>
            <a:r>
              <a:rPr sz="1500" kern="0" spc="19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路由信息；</a:t>
            </a:r>
            <a:endParaRPr lang="SimHei" altLang="SimHei" sz="1500"/>
          </a:p>
          <a:p>
            <a:pPr algn="l" rtl="0" eaLnBrk="0">
              <a:lnSpc>
                <a:spcPct val="105000"/>
              </a:lnSpc>
            </a:pPr>
            <a:endParaRPr lang="Arial" altLang="Arial" sz="1300"/>
          </a:p>
          <a:p>
            <a:pPr algn="l" rtl="0" eaLnBrk="0">
              <a:lnSpc>
                <a:spcPct val="10077"/>
              </a:lnSpc>
            </a:pPr>
            <a:endParaRPr lang="Arial" altLang="Arial" sz="100"/>
          </a:p>
          <a:p>
            <a:pPr marL="260350" algn="l" rtl="0" eaLnBrk="0">
              <a:lnSpc>
                <a:spcPct val="94000"/>
              </a:lnSpc>
            </a:pPr>
            <a:r>
              <a:rPr sz="1700" kern="0" spc="-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□使用财务部</a:t>
            </a:r>
            <a:r>
              <a:rPr sz="17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C</a:t>
            </a:r>
            <a:r>
              <a:rPr sz="1700" kern="0" spc="-2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700" kern="0" spc="-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进行</a:t>
            </a:r>
            <a:r>
              <a:rPr sz="17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ping</a:t>
            </a:r>
            <a:r>
              <a:rPr sz="1700" kern="0" spc="-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测试，测试与行政部、销售部</a:t>
            </a:r>
            <a:r>
              <a:rPr sz="17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C</a:t>
            </a:r>
            <a:r>
              <a:rPr sz="1700" kern="0" spc="-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的连通性。</a:t>
            </a:r>
            <a:endParaRPr lang="SimHei" altLang="SimHei" sz="1700"/>
          </a:p>
        </p:txBody>
      </p:sp>
      <p:sp>
        <p:nvSpPr>
          <p:cNvPr id="104" name="textbox 104"/>
          <p:cNvSpPr/>
          <p:nvPr/>
        </p:nvSpPr>
        <p:spPr>
          <a:xfrm>
            <a:off x="3721114" y="5468323"/>
            <a:ext cx="2778760" cy="27940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2727"/>
              </a:lnSpc>
            </a:pPr>
            <a:endParaRPr lang="Arial" altLang="Arial" sz="100"/>
          </a:p>
          <a:p>
            <a:pPr algn="r" rtl="0" eaLnBrk="0">
              <a:lnSpc>
                <a:spcPct val="98000"/>
              </a:lnSpc>
            </a:pPr>
            <a:r>
              <a:rPr sz="1700" kern="0" spc="-15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本课件是可编</a:t>
            </a:r>
            <a:r>
              <a:rPr sz="1700" kern="0" spc="-14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辑的正常</a:t>
            </a:r>
            <a:r>
              <a:rPr sz="1700" kern="0" spc="-140">
                <a:solidFill>
                  <a:srgbClr val="000000">
                    <a:alpha val="100000"/>
                  </a:srgbClr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PPT</a:t>
            </a:r>
            <a:r>
              <a:rPr sz="1700" kern="0" spc="-14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课</a:t>
            </a:r>
            <a:r>
              <a:rPr sz="1700" kern="0" spc="-8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件</a:t>
            </a:r>
            <a:endParaRPr lang="SimHei" altLang="SimHei" sz="1700"/>
          </a:p>
        </p:txBody>
      </p:sp>
      <p:sp>
        <p:nvSpPr>
          <p:cNvPr id="106" name="textbox 106"/>
          <p:cNvSpPr/>
          <p:nvPr/>
        </p:nvSpPr>
        <p:spPr>
          <a:xfrm>
            <a:off x="190474" y="5713838"/>
            <a:ext cx="474344" cy="18605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1157"/>
              </a:lnSpc>
            </a:pPr>
            <a:endParaRPr lang="Arial" altLang="Arial" sz="100"/>
          </a:p>
          <a:p>
            <a:pPr algn="r" rtl="0" eaLnBrk="0">
              <a:lnSpc>
                <a:spcPct val="96000"/>
              </a:lnSpc>
            </a:pPr>
            <a:r>
              <a:rPr sz="1100" kern="0" spc="-5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第508页</a:t>
            </a:r>
            <a:endParaRPr lang="SimHei" altLang="SimHei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8" name="picture 10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0693400" cy="6013450"/>
          </a:xfrm>
          <a:prstGeom prst="rect">
            <a:avLst/>
          </a:prstGeom>
        </p:spPr>
      </p:pic>
      <p:sp>
        <p:nvSpPr>
          <p:cNvPr id="110" name="textbox 110"/>
          <p:cNvSpPr/>
          <p:nvPr/>
        </p:nvSpPr>
        <p:spPr>
          <a:xfrm>
            <a:off x="179471" y="5483839"/>
            <a:ext cx="6329679" cy="40385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714"/>
              </a:lnSpc>
            </a:pPr>
            <a:endParaRPr lang="Arial" altLang="Arial" sz="100"/>
          </a:p>
          <a:p>
            <a:pPr algn="r" rtl="0" eaLnBrk="0">
              <a:lnSpc>
                <a:spcPct val="90000"/>
              </a:lnSpc>
            </a:pPr>
            <a:r>
              <a:rPr sz="1600" b="1" kern="0" spc="-5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本课件是可编辑的正常</a:t>
            </a:r>
            <a:r>
              <a:rPr sz="1600" b="1" kern="0" spc="-50">
                <a:solidFill>
                  <a:srgbClr val="000000">
                    <a:alpha val="100000"/>
                  </a:srgbClr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P</a:t>
            </a:r>
            <a:r>
              <a:rPr sz="1600" b="1" kern="0" spc="-60">
                <a:solidFill>
                  <a:srgbClr val="000000">
                    <a:alpha val="100000"/>
                  </a:srgbClr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PT</a:t>
            </a:r>
            <a:r>
              <a:rPr sz="1600" b="1" kern="0" spc="-6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课件</a:t>
            </a:r>
            <a:endParaRPr lang="SimHei" altLang="SimHei" sz="1600"/>
          </a:p>
          <a:p>
            <a:pPr marL="12700" algn="l" rtl="0" eaLnBrk="0">
              <a:lnSpc>
                <a:spcPts val="1247"/>
              </a:lnSpc>
            </a:pPr>
            <a:r>
              <a:rPr sz="1000" b="1" kern="0" spc="-20">
                <a:solidFill>
                  <a:srgbClr val="000000">
                    <a:alpha val="100000"/>
                  </a:srgbClr>
                </a:solidFill>
                <a:latin typeface="YouYuan"/>
                <a:ea typeface="YouYuan"/>
                <a:cs typeface="YouYuan"/>
              </a:rPr>
              <a:t>第510页</a:t>
            </a:r>
            <a:endParaRPr lang="YouYuan" altLang="YouYuan" sz="10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2" name="picture 1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209568"/>
            <a:ext cx="1295398" cy="787401"/>
          </a:xfrm>
          <a:prstGeom prst="rect">
            <a:avLst/>
          </a:prstGeom>
        </p:spPr>
      </p:pic>
      <p:sp>
        <p:nvSpPr>
          <p:cNvPr id="114" name="textbox 114"/>
          <p:cNvSpPr/>
          <p:nvPr/>
        </p:nvSpPr>
        <p:spPr>
          <a:xfrm>
            <a:off x="450858" y="407057"/>
            <a:ext cx="9772015" cy="253682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1436"/>
              </a:lnSpc>
            </a:pPr>
            <a:endParaRPr lang="Arial" altLang="Arial" sz="100"/>
          </a:p>
          <a:p>
            <a:pPr marL="120014" algn="l" rtl="0" eaLnBrk="0">
              <a:lnSpc>
                <a:spcPct val="97000"/>
              </a:lnSpc>
            </a:pPr>
            <a:r>
              <a:rPr sz="2400" kern="0" spc="40" baseline="32555">
                <a:solidFill>
                  <a:srgbClr val="FFFFFF">
                    <a:alpha val="100000"/>
                  </a:srgbClr>
                </a:solidFill>
                <a:latin typeface="YouYuan"/>
                <a:ea typeface="YouYuan"/>
                <a:cs typeface="YouYuan"/>
              </a:rPr>
              <a:t>三</a:t>
            </a:r>
            <a:r>
              <a:rPr sz="1500" kern="0" spc="90">
                <a:solidFill>
                  <a:srgbClr val="FFFFFF">
                    <a:alpha val="100000"/>
                  </a:srgbClr>
                </a:solidFill>
                <a:latin typeface="YouYuan"/>
                <a:ea typeface="YouYuan"/>
                <a:cs typeface="YouYuan"/>
              </a:rPr>
              <a:t>       </a:t>
            </a:r>
            <a:r>
              <a:rPr sz="2900" b="1" kern="0" spc="4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学习目标</a:t>
            </a:r>
            <a:endParaRPr lang="SimHei" altLang="SimHei" sz="2900"/>
          </a:p>
          <a:p>
            <a:pPr algn="l" rtl="0" eaLnBrk="0">
              <a:lnSpc>
                <a:spcPct val="111000"/>
              </a:lnSpc>
            </a:pPr>
            <a:endParaRPr lang="Arial" altLang="Arial" sz="1000"/>
          </a:p>
          <a:p>
            <a:pPr algn="l" rtl="0" eaLnBrk="0">
              <a:lnSpc>
                <a:spcPct val="112000"/>
              </a:lnSpc>
            </a:pPr>
            <a:endParaRPr lang="Arial" altLang="Arial" sz="1000"/>
          </a:p>
          <a:p>
            <a:pPr marL="12700" algn="l" rtl="0" eaLnBrk="0">
              <a:lnSpc>
                <a:spcPct val="87000"/>
              </a:lnSpc>
              <a:spcBef>
                <a:spcPts val="572"/>
              </a:spcBef>
            </a:pPr>
            <a:r>
              <a:rPr sz="1900" kern="0" spc="5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· 掌握无线的基本概念，</a:t>
            </a:r>
            <a:r>
              <a:rPr sz="1900" kern="0" spc="4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包括无线应用概况、无线协议标准、无线射频与</a:t>
            </a:r>
            <a:r>
              <a:rPr sz="19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AP</a:t>
            </a:r>
            <a:r>
              <a:rPr sz="1900" kern="0" spc="4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天线的工作原</a:t>
            </a:r>
            <a:endParaRPr lang="SimHei" altLang="SimHei" sz="1900"/>
          </a:p>
          <a:p>
            <a:pPr marL="297815" algn="l" rtl="0" eaLnBrk="0">
              <a:lnSpc>
                <a:spcPts val="3148"/>
              </a:lnSpc>
            </a:pPr>
            <a:r>
              <a:rPr sz="1600" kern="0" spc="-4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理</a:t>
            </a:r>
            <a:r>
              <a:rPr sz="1600" kern="0" spc="30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600" kern="0" spc="-4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；</a:t>
            </a:r>
            <a:endParaRPr lang="SimHei" altLang="SimHei" sz="1600"/>
          </a:p>
          <a:p>
            <a:pPr algn="l" rtl="0" eaLnBrk="0">
              <a:lnSpc>
                <a:spcPct val="117000"/>
              </a:lnSpc>
            </a:pPr>
            <a:endParaRPr lang="Arial" altLang="Arial" sz="1000"/>
          </a:p>
          <a:p>
            <a:pPr marL="12700" algn="l" rtl="0" eaLnBrk="0">
              <a:lnSpc>
                <a:spcPct val="94000"/>
              </a:lnSpc>
              <a:spcBef>
                <a:spcPts val="571"/>
              </a:spcBef>
            </a:pPr>
            <a:r>
              <a:rPr sz="1900" kern="0" spc="-10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·</a:t>
            </a:r>
            <a:r>
              <a:rPr sz="1900" kern="0" spc="17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900" kern="0" spc="-10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掌握</a:t>
            </a:r>
            <a:r>
              <a:rPr sz="1900" kern="0" spc="-10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WLAN</a:t>
            </a:r>
            <a:r>
              <a:rPr sz="1900" kern="0" spc="-10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的基础知识，包</a:t>
            </a:r>
            <a:r>
              <a:rPr sz="1900" kern="0" spc="-1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括</a:t>
            </a:r>
            <a:r>
              <a:rPr sz="1900" kern="0" spc="-1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WLAN</a:t>
            </a:r>
            <a:r>
              <a:rPr sz="1900" kern="0" spc="-1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的工作原理、</a:t>
            </a:r>
            <a:r>
              <a:rPr sz="1900" kern="0" spc="30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900" kern="0" spc="-1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FATAP</a:t>
            </a:r>
            <a:r>
              <a:rPr sz="1900" kern="0" spc="-1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的基础配置；</a:t>
            </a:r>
            <a:endParaRPr lang="SimHei" altLang="SimHei" sz="1900"/>
          </a:p>
          <a:p>
            <a:pPr algn="l" rtl="0" eaLnBrk="0">
              <a:lnSpc>
                <a:spcPct val="104000"/>
              </a:lnSpc>
            </a:pPr>
            <a:endParaRPr lang="Arial" altLang="Arial" sz="1400"/>
          </a:p>
          <a:p>
            <a:pPr algn="l" rtl="0" eaLnBrk="0">
              <a:lnSpc>
                <a:spcPct val="8096"/>
              </a:lnSpc>
            </a:pPr>
            <a:endParaRPr lang="Arial" altLang="Arial" sz="100"/>
          </a:p>
          <a:p>
            <a:pPr marL="12700" algn="l" rtl="0" eaLnBrk="0">
              <a:lnSpc>
                <a:spcPct val="94000"/>
              </a:lnSpc>
            </a:pPr>
            <a:r>
              <a:rPr sz="1900" kern="0" spc="-5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· 掌握</a:t>
            </a:r>
            <a:r>
              <a:rPr sz="1900" kern="0" spc="-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WLAN</a:t>
            </a:r>
            <a:r>
              <a:rPr sz="1900" kern="0" spc="-5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的安全知识，包括</a:t>
            </a:r>
            <a:r>
              <a:rPr sz="1900" kern="0" spc="-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WLAN</a:t>
            </a:r>
            <a:r>
              <a:rPr sz="1900" kern="0" spc="-5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的安全问题、</a:t>
            </a:r>
            <a:r>
              <a:rPr sz="1900" kern="0" spc="-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WLA</a:t>
            </a:r>
            <a:r>
              <a:rPr sz="1900" kern="0" spc="-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N</a:t>
            </a:r>
            <a:r>
              <a:rPr sz="1900" kern="0" spc="-6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的安全对策及</a:t>
            </a:r>
            <a:r>
              <a:rPr sz="1900" kern="0" spc="-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WLAN</a:t>
            </a:r>
            <a:r>
              <a:rPr sz="1900" kern="0" spc="-6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的安全配置；</a:t>
            </a:r>
            <a:endParaRPr lang="SimHei" altLang="SimHei" sz="1900"/>
          </a:p>
        </p:txBody>
      </p:sp>
      <p:sp>
        <p:nvSpPr>
          <p:cNvPr id="116" name="textbox 116"/>
          <p:cNvSpPr/>
          <p:nvPr/>
        </p:nvSpPr>
        <p:spPr>
          <a:xfrm>
            <a:off x="3723990" y="5490214"/>
            <a:ext cx="2772410" cy="25844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0956"/>
              </a:lnSpc>
            </a:pPr>
            <a:endParaRPr lang="Arial" altLang="Arial" sz="100"/>
          </a:p>
          <a:p>
            <a:pPr algn="r" rtl="0" eaLnBrk="0">
              <a:lnSpc>
                <a:spcPct val="95000"/>
              </a:lnSpc>
            </a:pPr>
            <a:r>
              <a:rPr sz="1600" b="1" kern="0" spc="-5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本课件是可编辑的正常</a:t>
            </a:r>
            <a:r>
              <a:rPr sz="1600" b="1" kern="0" spc="-50">
                <a:solidFill>
                  <a:srgbClr val="000000">
                    <a:alpha val="100000"/>
                  </a:srgbClr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PPT</a:t>
            </a:r>
            <a:r>
              <a:rPr sz="1600" b="1" kern="0" spc="-5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课件</a:t>
            </a:r>
            <a:endParaRPr lang="SimHei" altLang="SimHei" sz="1600"/>
          </a:p>
        </p:txBody>
      </p:sp>
      <p:sp>
        <p:nvSpPr>
          <p:cNvPr id="118" name="textbox 118"/>
          <p:cNvSpPr/>
          <p:nvPr/>
        </p:nvSpPr>
        <p:spPr>
          <a:xfrm>
            <a:off x="186000" y="5705742"/>
            <a:ext cx="384175" cy="20066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0959"/>
              </a:lnSpc>
            </a:pPr>
            <a:endParaRPr lang="Arial" altLang="Arial" sz="100"/>
          </a:p>
          <a:p>
            <a:pPr marL="12700" algn="l" rtl="0" eaLnBrk="0">
              <a:lnSpc>
                <a:spcPct val="96000"/>
              </a:lnSpc>
            </a:pPr>
            <a:r>
              <a:rPr sz="1200" b="1" kern="0" spc="-5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第5页</a:t>
            </a:r>
            <a:endParaRPr lang="SimHei" altLang="SimHei" sz="1200"/>
          </a:p>
        </p:txBody>
      </p:sp>
      <p:sp>
        <p:nvSpPr>
          <p:cNvPr id="120" name="textbox 120"/>
          <p:cNvSpPr/>
          <p:nvPr/>
        </p:nvSpPr>
        <p:spPr>
          <a:xfrm>
            <a:off x="375414" y="5730888"/>
            <a:ext cx="48259" cy="12890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341"/>
              </a:lnSpc>
            </a:pPr>
            <a:endParaRPr lang="Arial" altLang="Arial" sz="100"/>
          </a:p>
          <a:p>
            <a:pPr algn="r" rtl="0" eaLnBrk="0">
              <a:lnSpc>
                <a:spcPts val="813"/>
              </a:lnSpc>
            </a:pPr>
            <a:r>
              <a:rPr sz="300" b="1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I</a:t>
            </a:r>
            <a:endParaRPr lang="SimSun" altLang="SimSun" sz="300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2" name="textbox 122"/>
          <p:cNvSpPr/>
          <p:nvPr/>
        </p:nvSpPr>
        <p:spPr>
          <a:xfrm>
            <a:off x="-12700" y="196868"/>
            <a:ext cx="2865120" cy="412242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75000"/>
              </a:lnSpc>
            </a:pPr>
            <a:endParaRPr lang="Arial" altLang="Arial" sz="1000"/>
          </a:p>
          <a:p>
            <a:pPr algn="l" rtl="0" eaLnBrk="0">
              <a:lnSpc>
                <a:spcPct val="7651"/>
              </a:lnSpc>
            </a:pPr>
            <a:endParaRPr lang="Arial" altLang="Arial" sz="100"/>
          </a:p>
          <a:p>
            <a:pPr marL="1301750" algn="l" rtl="0" eaLnBrk="0">
              <a:lnSpc>
                <a:spcPct val="96000"/>
              </a:lnSpc>
              <a:tabLst>
                <a:tab pos="1554480"/>
              </a:tabLst>
            </a:pPr>
            <a:r>
              <a:rPr sz="2900" kern="0" spc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	</a:t>
            </a:r>
            <a:r>
              <a:rPr sz="2900" b="1" kern="0" spc="-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目录</a:t>
            </a:r>
            <a:endParaRPr lang="SimHei" altLang="SimHei" sz="2900"/>
          </a:p>
          <a:p>
            <a:pPr algn="l" rtl="0" eaLnBrk="0">
              <a:lnSpc>
                <a:spcPct val="196000"/>
              </a:lnSpc>
            </a:pPr>
            <a:endParaRPr lang="Arial" altLang="Arial" sz="1000"/>
          </a:p>
          <a:p>
            <a:pPr marL="476250" algn="l" rtl="0" eaLnBrk="0">
              <a:lnSpc>
                <a:spcPct val="97000"/>
              </a:lnSpc>
              <a:spcBef>
                <a:spcPts val="549"/>
              </a:spcBef>
            </a:pPr>
            <a:r>
              <a:rPr sz="1800" kern="0" spc="-20">
                <a:solidFill>
                  <a:srgbClr val="B01428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8.1无线基本概念</a:t>
            </a:r>
            <a:endParaRPr lang="SimHei" altLang="SimHei" sz="1800"/>
          </a:p>
          <a:p>
            <a:pPr marL="742950" algn="l" rtl="0" eaLnBrk="0">
              <a:lnSpc>
                <a:spcPct val="87000"/>
              </a:lnSpc>
              <a:spcBef>
                <a:spcPts val="1450"/>
              </a:spcBef>
            </a:pPr>
            <a:r>
              <a:rPr sz="1800" kern="0" spc="-130">
                <a:solidFill>
                  <a:srgbClr val="B01428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8.11无线应用概况</a:t>
            </a:r>
            <a:endParaRPr lang="SimHei" altLang="SimHei" sz="1800"/>
          </a:p>
          <a:p>
            <a:pPr marL="742950" algn="l" rtl="0" eaLnBrk="0">
              <a:lnSpc>
                <a:spcPts val="3600"/>
              </a:lnSpc>
            </a:pPr>
            <a:r>
              <a:rPr sz="1700" kern="0" spc="-90">
                <a:solidFill>
                  <a:srgbClr val="B01428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8.1.2无线协议标准</a:t>
            </a:r>
            <a:endParaRPr lang="SimHei" altLang="SimHei" sz="1700"/>
          </a:p>
          <a:p>
            <a:pPr marL="742950" algn="l" rtl="0" eaLnBrk="0">
              <a:lnSpc>
                <a:spcPts val="2086"/>
              </a:lnSpc>
              <a:spcBef>
                <a:spcPts val="1672"/>
              </a:spcBef>
            </a:pPr>
            <a:r>
              <a:rPr sz="1700" kern="0" spc="-120">
                <a:solidFill>
                  <a:srgbClr val="B01428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8.1.3无线射频与</a:t>
            </a:r>
            <a:r>
              <a:rPr sz="1700" kern="0" spc="-120">
                <a:solidFill>
                  <a:srgbClr val="B01428">
                    <a:alpha val="100000"/>
                  </a:srgbClr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A</a:t>
            </a:r>
            <a:r>
              <a:rPr sz="1700" kern="0" spc="-120">
                <a:solidFill>
                  <a:srgbClr val="B01428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天</a:t>
            </a:r>
            <a:r>
              <a:rPr sz="1700" kern="0" spc="-130">
                <a:solidFill>
                  <a:srgbClr val="B01428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700" kern="0" spc="-120">
                <a:solidFill>
                  <a:srgbClr val="B01428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线</a:t>
            </a:r>
            <a:endParaRPr lang="SimHei" altLang="SimHei" sz="1700"/>
          </a:p>
          <a:p>
            <a:pPr algn="r" rtl="0" eaLnBrk="0">
              <a:lnSpc>
                <a:spcPts val="2086"/>
              </a:lnSpc>
              <a:spcBef>
                <a:spcPts val="1514"/>
              </a:spcBef>
            </a:pPr>
            <a:r>
              <a:rPr sz="1700" kern="0" spc="-110">
                <a:solidFill>
                  <a:srgbClr val="B01428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8.1.</a:t>
            </a:r>
            <a:r>
              <a:rPr sz="1700" kern="0" spc="-100">
                <a:solidFill>
                  <a:srgbClr val="B01428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4常见无线网络设</a:t>
            </a:r>
            <a:r>
              <a:rPr sz="1700" kern="0" spc="-60">
                <a:solidFill>
                  <a:srgbClr val="B01428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备</a:t>
            </a:r>
            <a:endParaRPr lang="SimHei" altLang="SimHei" sz="1700"/>
          </a:p>
          <a:p>
            <a:pPr algn="l" rtl="0" eaLnBrk="0">
              <a:lnSpc>
                <a:spcPct val="105000"/>
              </a:lnSpc>
            </a:pPr>
            <a:endParaRPr lang="Arial" altLang="Arial" sz="1000"/>
          </a:p>
          <a:p>
            <a:pPr marL="476250" algn="l" rtl="0" eaLnBrk="0">
              <a:lnSpc>
                <a:spcPct val="92000"/>
              </a:lnSpc>
              <a:spcBef>
                <a:spcPts val="520"/>
              </a:spcBef>
            </a:pPr>
            <a:r>
              <a:rPr sz="1700" kern="0" spc="-7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8.2WLAN</a:t>
            </a:r>
            <a:r>
              <a:rPr sz="1700" kern="0" spc="-7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基础配置</a:t>
            </a:r>
            <a:endParaRPr lang="SimHei" altLang="SimHei" sz="1700"/>
          </a:p>
          <a:p>
            <a:pPr marL="476250" algn="l" rtl="0" eaLnBrk="0">
              <a:lnSpc>
                <a:spcPts val="3970"/>
              </a:lnSpc>
            </a:pPr>
            <a:r>
              <a:rPr sz="1700" kern="0" spc="-9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8.3 WLAN</a:t>
            </a:r>
            <a:r>
              <a:rPr sz="1700" kern="0" spc="-9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安</a:t>
            </a:r>
            <a:r>
              <a:rPr sz="1700" kern="0" spc="-10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全配置</a:t>
            </a:r>
            <a:endParaRPr lang="SimHei" altLang="SimHei" sz="1700"/>
          </a:p>
        </p:txBody>
      </p:sp>
      <p:pic>
        <p:nvPicPr>
          <p:cNvPr id="124" name="picture 1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209568"/>
            <a:ext cx="1289089" cy="787401"/>
          </a:xfrm>
          <a:prstGeom prst="rect">
            <a:avLst/>
          </a:prstGeom>
        </p:spPr>
      </p:pic>
      <p:sp>
        <p:nvSpPr>
          <p:cNvPr id="126" name="textbox 126"/>
          <p:cNvSpPr/>
          <p:nvPr/>
        </p:nvSpPr>
        <p:spPr>
          <a:xfrm>
            <a:off x="3723990" y="5483839"/>
            <a:ext cx="2775585" cy="25844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0956"/>
              </a:lnSpc>
            </a:pPr>
            <a:endParaRPr lang="Arial" altLang="Arial" sz="100"/>
          </a:p>
          <a:p>
            <a:pPr marL="12700" algn="l" rtl="0" eaLnBrk="0">
              <a:lnSpc>
                <a:spcPct val="95000"/>
              </a:lnSpc>
            </a:pPr>
            <a:r>
              <a:rPr sz="1600" b="1" kern="0" spc="-5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本课件是可编辑的正常</a:t>
            </a:r>
            <a:r>
              <a:rPr sz="1600" b="1" kern="0" spc="-50">
                <a:solidFill>
                  <a:srgbClr val="000000">
                    <a:alpha val="100000"/>
                  </a:srgbClr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P</a:t>
            </a:r>
            <a:r>
              <a:rPr sz="1600" b="1" kern="0" spc="-60">
                <a:solidFill>
                  <a:srgbClr val="000000">
                    <a:alpha val="100000"/>
                  </a:srgbClr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PT</a:t>
            </a:r>
            <a:r>
              <a:rPr sz="1600" b="1" kern="0" spc="-6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课件</a:t>
            </a:r>
            <a:endParaRPr lang="SimHei" altLang="SimHei" sz="1600"/>
          </a:p>
        </p:txBody>
      </p:sp>
      <p:sp>
        <p:nvSpPr>
          <p:cNvPr id="128" name="textbox 128"/>
          <p:cNvSpPr/>
          <p:nvPr/>
        </p:nvSpPr>
        <p:spPr>
          <a:xfrm>
            <a:off x="185834" y="5703597"/>
            <a:ext cx="433069" cy="18668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341"/>
              </a:lnSpc>
            </a:pPr>
            <a:endParaRPr lang="Arial" altLang="Arial" sz="100"/>
          </a:p>
          <a:p>
            <a:pPr algn="r" rtl="0" eaLnBrk="0">
              <a:lnSpc>
                <a:spcPts val="1269"/>
              </a:lnSpc>
            </a:pPr>
            <a:r>
              <a:rPr sz="1000" b="1" kern="0" spc="-80">
                <a:solidFill>
                  <a:srgbClr val="000000">
                    <a:alpha val="100000"/>
                  </a:srgbClr>
                </a:solidFill>
                <a:latin typeface="YouYuan"/>
                <a:ea typeface="YouYuan"/>
                <a:cs typeface="YouYuan"/>
              </a:rPr>
              <a:t>第51</a:t>
            </a:r>
            <a:r>
              <a:rPr sz="1000" b="1" kern="0" spc="-70">
                <a:solidFill>
                  <a:srgbClr val="000000">
                    <a:alpha val="100000"/>
                  </a:srgbClr>
                </a:solidFill>
                <a:latin typeface="YouYuan"/>
                <a:ea typeface="YouYuan"/>
                <a:cs typeface="YouYuan"/>
              </a:rPr>
              <a:t>2</a:t>
            </a:r>
            <a:r>
              <a:rPr sz="1000" b="1" kern="0" spc="-40">
                <a:solidFill>
                  <a:srgbClr val="000000">
                    <a:alpha val="100000"/>
                  </a:srgbClr>
                </a:solidFill>
                <a:latin typeface="YouYuan"/>
                <a:ea typeface="YouYuan"/>
                <a:cs typeface="YouYuan"/>
              </a:rPr>
              <a:t>页</a:t>
            </a:r>
            <a:endParaRPr lang="YouYuan" altLang="YouYuan" sz="1000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0" name="textbox 130"/>
          <p:cNvSpPr/>
          <p:nvPr/>
        </p:nvSpPr>
        <p:spPr>
          <a:xfrm>
            <a:off x="457168" y="1275532"/>
            <a:ext cx="9744075" cy="265430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8660"/>
              </a:lnSpc>
            </a:pPr>
            <a:endParaRPr lang="Arial" altLang="Arial" sz="100"/>
          </a:p>
          <a:p>
            <a:pPr marL="12700" algn="l" rtl="0" eaLnBrk="0">
              <a:lnSpc>
                <a:spcPct val="97000"/>
              </a:lnSpc>
            </a:pPr>
            <a:r>
              <a:rPr sz="1700" kern="0" spc="15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·1、无线网络的概念</a:t>
            </a:r>
            <a:endParaRPr lang="SimHei" altLang="SimHei" sz="1700"/>
          </a:p>
          <a:p>
            <a:pPr algn="r" rtl="0" eaLnBrk="0">
              <a:lnSpc>
                <a:spcPct val="92000"/>
              </a:lnSpc>
              <a:spcBef>
                <a:spcPts val="1245"/>
              </a:spcBef>
            </a:pPr>
            <a:r>
              <a:rPr sz="1700" kern="0" spc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□无线网络</a:t>
            </a:r>
            <a:r>
              <a:rPr sz="1700" kern="0" spc="-46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700" kern="0" spc="0">
                <a:solidFill>
                  <a:srgbClr val="000000">
                    <a:alpha val="100000"/>
                  </a:srgbClr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(Wireless Netwark)</a:t>
            </a:r>
            <a:r>
              <a:rPr sz="1700" kern="0" spc="-130">
                <a:solidFill>
                  <a:srgbClr val="000000">
                    <a:alpha val="100000"/>
                  </a:srgbClr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 </a:t>
            </a:r>
            <a:r>
              <a:rPr sz="1700" kern="0" spc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是采用无线通信技术实现的网</a:t>
            </a:r>
            <a:r>
              <a:rPr sz="1700" kern="0" spc="-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络。无线网络既包括允许用户建立远距</a:t>
            </a:r>
            <a:endParaRPr lang="SimHei" altLang="SimHei" sz="1700"/>
          </a:p>
          <a:p>
            <a:pPr marL="488950" algn="l" rtl="0" eaLnBrk="0">
              <a:lnSpc>
                <a:spcPct val="149000"/>
              </a:lnSpc>
              <a:spcBef>
                <a:spcPts val="11"/>
              </a:spcBef>
            </a:pPr>
            <a:r>
              <a:rPr sz="1700" kern="0" spc="6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离无线连接的全球语音</a:t>
            </a:r>
            <a:r>
              <a:rPr sz="1700" kern="0" spc="5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和数据网络，也包括对近距离无线连接进行优化的红外线技术及射频技</a:t>
            </a:r>
            <a:r>
              <a:rPr sz="1700" kern="0" spc="-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</a:t>
            </a:r>
            <a:r>
              <a:rPr sz="1700" kern="0" spc="6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术。无线网络与有线网络</a:t>
            </a:r>
            <a:r>
              <a:rPr sz="1700" kern="0" spc="5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的用途十分类似，最大的不同在于传输媒介不同，它利用无线电技术</a:t>
            </a:r>
            <a:r>
              <a:rPr sz="1700" kern="0" spc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</a:t>
            </a:r>
            <a:r>
              <a:rPr sz="1700" kern="0" spc="6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取代网线。无线网络相比有线网</a:t>
            </a:r>
            <a:r>
              <a:rPr sz="1700" kern="0" spc="5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络具有以下特点：</a:t>
            </a:r>
            <a:endParaRPr lang="SimHei" altLang="SimHei" sz="1700"/>
          </a:p>
          <a:p>
            <a:pPr marL="488950" algn="l" rtl="0" eaLnBrk="0">
              <a:lnSpc>
                <a:spcPct val="93000"/>
              </a:lnSpc>
              <a:spcBef>
                <a:spcPts val="1482"/>
              </a:spcBef>
            </a:pPr>
            <a:r>
              <a:rPr sz="1600" kern="0" spc="-6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·高灵活性</a:t>
            </a:r>
            <a:endParaRPr lang="SimHei" altLang="SimHei" sz="1600"/>
          </a:p>
          <a:p>
            <a:pPr marL="488950" algn="l" rtl="0" eaLnBrk="0">
              <a:lnSpc>
                <a:spcPts val="3194"/>
              </a:lnSpc>
            </a:pPr>
            <a:r>
              <a:rPr sz="1600" kern="0" spc="-6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·可扩展性强</a:t>
            </a:r>
            <a:endParaRPr lang="SimHei" altLang="SimHei" sz="1600"/>
          </a:p>
        </p:txBody>
      </p:sp>
      <p:sp>
        <p:nvSpPr>
          <p:cNvPr id="132" name="textbox 132"/>
          <p:cNvSpPr/>
          <p:nvPr/>
        </p:nvSpPr>
        <p:spPr>
          <a:xfrm>
            <a:off x="1503480" y="378839"/>
            <a:ext cx="2918460" cy="47053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341"/>
              </a:lnSpc>
            </a:pPr>
            <a:endParaRPr lang="Arial" altLang="Arial" sz="100"/>
          </a:p>
          <a:p>
            <a:pPr algn="r" rtl="0" eaLnBrk="0">
              <a:lnSpc>
                <a:spcPts val="3502"/>
              </a:lnSpc>
            </a:pPr>
            <a:r>
              <a:rPr sz="2900" b="1" kern="0" spc="-20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8.1.1无线</a:t>
            </a:r>
            <a:r>
              <a:rPr sz="2900" b="1" kern="0" spc="-19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应用概</a:t>
            </a:r>
            <a:r>
              <a:rPr sz="2900" b="1" kern="0" spc="-1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况</a:t>
            </a:r>
            <a:endParaRPr lang="SimHei" altLang="SimHei" sz="2900"/>
          </a:p>
        </p:txBody>
      </p:sp>
      <p:pic>
        <p:nvPicPr>
          <p:cNvPr id="134" name="picture 13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209568"/>
            <a:ext cx="1295398" cy="787401"/>
          </a:xfrm>
          <a:prstGeom prst="rect">
            <a:avLst/>
          </a:prstGeom>
        </p:spPr>
      </p:pic>
      <p:sp>
        <p:nvSpPr>
          <p:cNvPr id="136" name="textbox 136"/>
          <p:cNvSpPr/>
          <p:nvPr/>
        </p:nvSpPr>
        <p:spPr>
          <a:xfrm>
            <a:off x="3723990" y="5465145"/>
            <a:ext cx="2772410" cy="27940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2727"/>
              </a:lnSpc>
            </a:pPr>
            <a:endParaRPr lang="Arial" altLang="Arial" sz="100"/>
          </a:p>
          <a:p>
            <a:pPr algn="r" rtl="0" eaLnBrk="0">
              <a:lnSpc>
                <a:spcPct val="98000"/>
              </a:lnSpc>
            </a:pPr>
            <a:r>
              <a:rPr sz="1700" b="1" kern="0" spc="-16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本课件是可编辑</a:t>
            </a:r>
            <a:r>
              <a:rPr sz="1700" b="1" kern="0" spc="-15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的正常</a:t>
            </a:r>
            <a:r>
              <a:rPr sz="1700" b="1" kern="0" spc="-150">
                <a:solidFill>
                  <a:srgbClr val="000000">
                    <a:alpha val="100000"/>
                  </a:srgbClr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PPT</a:t>
            </a:r>
            <a:r>
              <a:rPr sz="1700" b="1" kern="0" spc="-15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课</a:t>
            </a:r>
            <a:r>
              <a:rPr sz="1700" b="1" kern="0" spc="-8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件</a:t>
            </a:r>
            <a:endParaRPr lang="SimHei" altLang="SimHei" sz="1700"/>
          </a:p>
        </p:txBody>
      </p:sp>
      <p:sp>
        <p:nvSpPr>
          <p:cNvPr id="138" name="textbox 138"/>
          <p:cNvSpPr/>
          <p:nvPr/>
        </p:nvSpPr>
        <p:spPr>
          <a:xfrm>
            <a:off x="192178" y="5718154"/>
            <a:ext cx="438150" cy="18478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341"/>
              </a:lnSpc>
            </a:pPr>
            <a:endParaRPr lang="Arial" altLang="Arial" sz="100"/>
          </a:p>
          <a:p>
            <a:pPr algn="r" rtl="0" eaLnBrk="0">
              <a:lnSpc>
                <a:spcPts val="1251"/>
              </a:lnSpc>
            </a:pPr>
            <a:r>
              <a:rPr sz="1000" b="1" kern="0" spc="-6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第513页</a:t>
            </a:r>
            <a:endParaRPr lang="SimHei" altLang="SimHei" sz="1000"/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0" name="textbox 140"/>
          <p:cNvSpPr/>
          <p:nvPr/>
        </p:nvSpPr>
        <p:spPr>
          <a:xfrm>
            <a:off x="457167" y="378839"/>
            <a:ext cx="9855200" cy="402462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2676"/>
              </a:lnSpc>
            </a:pPr>
            <a:endParaRPr lang="Arial" altLang="Arial" sz="100"/>
          </a:p>
          <a:p>
            <a:pPr marL="1058544" algn="l" rtl="0" eaLnBrk="0">
              <a:lnSpc>
                <a:spcPct val="98000"/>
              </a:lnSpc>
            </a:pPr>
            <a:r>
              <a:rPr sz="3000" b="1" kern="0" spc="-23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8.1.1无线应用概况</a:t>
            </a:r>
            <a:endParaRPr lang="SimHei" altLang="SimHei" sz="3000"/>
          </a:p>
          <a:p>
            <a:pPr algn="l" rtl="0" eaLnBrk="0">
              <a:lnSpc>
                <a:spcPct val="123000"/>
              </a:lnSpc>
            </a:pPr>
            <a:endParaRPr lang="Arial" altLang="Arial" sz="1000"/>
          </a:p>
          <a:p>
            <a:pPr algn="l" rtl="0" eaLnBrk="0">
              <a:lnSpc>
                <a:spcPct val="123000"/>
              </a:lnSpc>
            </a:pPr>
            <a:endParaRPr lang="Arial" altLang="Arial" sz="1000"/>
          </a:p>
          <a:p>
            <a:pPr marL="12700" algn="l" rtl="0" eaLnBrk="0">
              <a:lnSpc>
                <a:spcPct val="95000"/>
              </a:lnSpc>
              <a:spcBef>
                <a:spcPts val="541"/>
              </a:spcBef>
            </a:pPr>
            <a:r>
              <a:rPr sz="1800" kern="0" spc="1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·2、无线网络现状与发</a:t>
            </a:r>
            <a:r>
              <a:rPr sz="1800" kern="0" spc="10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展趋势</a:t>
            </a:r>
            <a:endParaRPr lang="SimHei" altLang="SimHei" sz="1800"/>
          </a:p>
          <a:p>
            <a:pPr marL="278765" algn="l" rtl="0" eaLnBrk="0">
              <a:lnSpc>
                <a:spcPct val="92000"/>
              </a:lnSpc>
              <a:spcBef>
                <a:spcPts val="1437"/>
              </a:spcBef>
            </a:pPr>
            <a:r>
              <a:rPr sz="1800" kern="0" spc="-5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□据统计，目前中国网民数量约</a:t>
            </a:r>
            <a:r>
              <a:rPr sz="1800" kern="0" spc="-6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占全国人口的50%,而通过无线上网的用户超过9成。</a:t>
            </a:r>
            <a:endParaRPr lang="SimHei" altLang="SimHei" sz="1800"/>
          </a:p>
          <a:p>
            <a:pPr marL="488315" indent="-209550" algn="l" rtl="0" eaLnBrk="0">
              <a:lnSpc>
                <a:spcPct val="124000"/>
              </a:lnSpc>
              <a:spcBef>
                <a:spcPts val="1597"/>
              </a:spcBef>
            </a:pPr>
            <a:r>
              <a:rPr sz="1800" kern="0" spc="-7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□国家将加快构建高速、移动、安全、泛在的新一代信息基础设施，推进信息网络技术广泛运用</a:t>
            </a:r>
            <a:r>
              <a:rPr sz="1800" kern="0" spc="-8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，</a:t>
            </a:r>
            <a:r>
              <a:rPr sz="1800" kern="0" spc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</a:t>
            </a:r>
            <a:r>
              <a:rPr sz="1800" kern="0" spc="-4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形成万物互联、人机</a:t>
            </a:r>
            <a:r>
              <a:rPr sz="1800" kern="0" spc="-5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交互、天地一体的网络空间，在城镇热点公共区域推广免费高速无线局域</a:t>
            </a:r>
            <a:r>
              <a:rPr sz="1800" kern="0" spc="-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 </a:t>
            </a:r>
            <a:r>
              <a:rPr sz="1800" kern="0" spc="-8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网</a:t>
            </a:r>
            <a:r>
              <a:rPr sz="1800" kern="0" spc="-24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800" kern="0" spc="-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(WLAN) </a:t>
            </a:r>
            <a:r>
              <a:rPr sz="1800" kern="0" spc="-8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接入。</a:t>
            </a:r>
            <a:endParaRPr lang="SimHei" altLang="SimHei" sz="1800"/>
          </a:p>
          <a:p>
            <a:pPr algn="l" rtl="0" eaLnBrk="0">
              <a:lnSpc>
                <a:spcPct val="101000"/>
              </a:lnSpc>
            </a:pPr>
            <a:endParaRPr lang="Arial" altLang="Arial" sz="1100"/>
          </a:p>
          <a:p>
            <a:pPr marL="488315" indent="-209550" algn="l" rtl="0" eaLnBrk="0">
              <a:lnSpc>
                <a:spcPct val="124000"/>
              </a:lnSpc>
              <a:spcBef>
                <a:spcPts val="6"/>
              </a:spcBef>
            </a:pPr>
            <a:r>
              <a:rPr sz="1800" kern="0" spc="-5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□目前，无线网络在机场、地铁、客运站等公共交通领域、医疗机构、教育园区、产业园区、商</a:t>
            </a:r>
            <a:r>
              <a:rPr sz="1800" kern="0" spc="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 </a:t>
            </a:r>
            <a:r>
              <a:rPr sz="1800" kern="0" spc="-5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城等公共区域实现了重点城市的全覆盖，下一阶段将实现城镇级别的公共区域全覆盖，无线网</a:t>
            </a:r>
            <a:r>
              <a:rPr sz="1800" kern="0" spc="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 </a:t>
            </a:r>
            <a:r>
              <a:rPr sz="1800" kern="0" spc="-8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络规模将持续增长。</a:t>
            </a:r>
            <a:endParaRPr lang="SimHei" altLang="SimHei" sz="1800"/>
          </a:p>
        </p:txBody>
      </p:sp>
      <p:pic>
        <p:nvPicPr>
          <p:cNvPr id="142" name="picture 1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209568"/>
            <a:ext cx="1295398" cy="787401"/>
          </a:xfrm>
          <a:prstGeom prst="rect">
            <a:avLst/>
          </a:prstGeom>
        </p:spPr>
      </p:pic>
      <p:sp>
        <p:nvSpPr>
          <p:cNvPr id="144" name="textbox 144"/>
          <p:cNvSpPr/>
          <p:nvPr/>
        </p:nvSpPr>
        <p:spPr>
          <a:xfrm>
            <a:off x="3721114" y="5462183"/>
            <a:ext cx="2778760" cy="28575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1023"/>
              </a:lnSpc>
            </a:pPr>
            <a:endParaRPr lang="Arial" altLang="Arial" sz="100"/>
          </a:p>
          <a:p>
            <a:pPr algn="r" rtl="0" eaLnBrk="0">
              <a:lnSpc>
                <a:spcPct val="100000"/>
              </a:lnSpc>
            </a:pPr>
            <a:r>
              <a:rPr sz="1700" kern="0" spc="-15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本课件是可编</a:t>
            </a:r>
            <a:r>
              <a:rPr sz="1700" kern="0" spc="-14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辑的正常</a:t>
            </a:r>
            <a:r>
              <a:rPr sz="1700" kern="0" spc="-140">
                <a:solidFill>
                  <a:srgbClr val="000000">
                    <a:alpha val="100000"/>
                  </a:srgbClr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PPT</a:t>
            </a:r>
            <a:r>
              <a:rPr sz="1700" kern="0" spc="-14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课</a:t>
            </a:r>
            <a:r>
              <a:rPr sz="1700" kern="0" spc="-8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件</a:t>
            </a:r>
            <a:endParaRPr lang="SimHei" altLang="SimHei" sz="1700"/>
          </a:p>
        </p:txBody>
      </p:sp>
      <p:sp>
        <p:nvSpPr>
          <p:cNvPr id="146" name="textbox 146"/>
          <p:cNvSpPr/>
          <p:nvPr/>
        </p:nvSpPr>
        <p:spPr>
          <a:xfrm>
            <a:off x="190474" y="5720152"/>
            <a:ext cx="428625" cy="16763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341"/>
              </a:lnSpc>
            </a:pPr>
            <a:endParaRPr lang="Arial" altLang="Arial" sz="100"/>
          </a:p>
          <a:p>
            <a:pPr algn="r" rtl="0" eaLnBrk="0">
              <a:lnSpc>
                <a:spcPts val="1116"/>
              </a:lnSpc>
            </a:pPr>
            <a:r>
              <a:rPr sz="900" kern="0" spc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第514页</a:t>
            </a:r>
            <a:endParaRPr lang="SimHei" altLang="SimHei" sz="900"/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48" name="picture 14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209568"/>
            <a:ext cx="1295398" cy="787401"/>
          </a:xfrm>
          <a:prstGeom prst="rect">
            <a:avLst/>
          </a:prstGeom>
        </p:spPr>
      </p:pic>
      <p:sp>
        <p:nvSpPr>
          <p:cNvPr id="150" name="textbox 150"/>
          <p:cNvSpPr/>
          <p:nvPr/>
        </p:nvSpPr>
        <p:spPr>
          <a:xfrm>
            <a:off x="450858" y="378839"/>
            <a:ext cx="9748519" cy="323596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341"/>
              </a:lnSpc>
            </a:pPr>
            <a:endParaRPr lang="Arial" altLang="Arial" sz="100"/>
          </a:p>
          <a:p>
            <a:pPr marL="145414" algn="l" rtl="0" eaLnBrk="0">
              <a:lnSpc>
                <a:spcPts val="3502"/>
              </a:lnSpc>
            </a:pPr>
            <a:r>
              <a:rPr sz="2600" kern="0" spc="-70" baseline="21058">
                <a:solidFill>
                  <a:srgbClr val="FFFFFF">
                    <a:alpha val="100000"/>
                  </a:srgbClr>
                </a:solidFill>
                <a:latin typeface="STXinwei"/>
                <a:ea typeface="STXinwei"/>
                <a:cs typeface="STXinwei"/>
              </a:rPr>
              <a:t>二</a:t>
            </a:r>
            <a:r>
              <a:rPr sz="1600" kern="0" spc="-70">
                <a:solidFill>
                  <a:srgbClr val="FFFFFF">
                    <a:alpha val="100000"/>
                  </a:srgbClr>
                </a:solidFill>
                <a:latin typeface="STXinwei"/>
                <a:ea typeface="STXinwei"/>
                <a:cs typeface="STXinwei"/>
              </a:rPr>
              <a:t>               </a:t>
            </a:r>
            <a:r>
              <a:rPr sz="2900" b="1" kern="0" spc="-7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8.1.1无</a:t>
            </a:r>
            <a:r>
              <a:rPr sz="2900" b="1" kern="0" spc="-8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线应用概况</a:t>
            </a:r>
            <a:endParaRPr lang="SimHei" altLang="SimHei" sz="2900"/>
          </a:p>
          <a:p>
            <a:pPr algn="l" rtl="0" eaLnBrk="0">
              <a:lnSpc>
                <a:spcPct val="121000"/>
              </a:lnSpc>
            </a:pPr>
            <a:endParaRPr lang="Arial" altLang="Arial" sz="1000"/>
          </a:p>
          <a:p>
            <a:pPr algn="l" rtl="0" eaLnBrk="0">
              <a:lnSpc>
                <a:spcPct val="122000"/>
              </a:lnSpc>
            </a:pPr>
            <a:endParaRPr lang="Arial" altLang="Arial" sz="1000"/>
          </a:p>
          <a:p>
            <a:pPr marL="12700" algn="l" rtl="0" eaLnBrk="0">
              <a:lnSpc>
                <a:spcPct val="95000"/>
              </a:lnSpc>
              <a:spcBef>
                <a:spcPts val="540"/>
              </a:spcBef>
            </a:pPr>
            <a:r>
              <a:rPr sz="1800" kern="0" spc="1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·3、无线局域网的概念</a:t>
            </a:r>
            <a:endParaRPr lang="SimHei" altLang="SimHei" sz="1800"/>
          </a:p>
          <a:p>
            <a:pPr marL="278765" algn="l" rtl="0" eaLnBrk="0">
              <a:lnSpc>
                <a:spcPct val="100000"/>
              </a:lnSpc>
              <a:spcBef>
                <a:spcPts val="1548"/>
              </a:spcBef>
            </a:pPr>
            <a:r>
              <a:rPr sz="1700" kern="0" spc="6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□无线局域网络是指以无线信道作传输媒介的计算机</a:t>
            </a:r>
            <a:r>
              <a:rPr sz="1700" kern="0" spc="5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局域网</a:t>
            </a:r>
            <a:r>
              <a:rPr sz="1700" kern="0" spc="-2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(Wireless Loca</a:t>
            </a:r>
            <a:r>
              <a:rPr sz="1700" kern="0" spc="-2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l Area Network ,WLAN)。</a:t>
            </a:r>
            <a:endParaRPr lang="SimSun" altLang="SimSun" sz="1700"/>
          </a:p>
          <a:p>
            <a:pPr marL="507365" indent="-228600" algn="l" rtl="0" eaLnBrk="0">
              <a:lnSpc>
                <a:spcPct val="110000"/>
              </a:lnSpc>
              <a:spcBef>
                <a:spcPts val="1584"/>
              </a:spcBef>
            </a:pPr>
            <a:r>
              <a:rPr sz="1800" kern="0" spc="-5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□计算机无线联网方式是有线联网方式的一种补充，它是在有线网的基础上发展起来的，使网上</a:t>
            </a:r>
            <a:r>
              <a:rPr sz="1800" kern="0" spc="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</a:t>
            </a:r>
            <a:r>
              <a:rPr sz="1800" kern="0" spc="-5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的计算机具有可移动性，能快速</a:t>
            </a:r>
            <a:r>
              <a:rPr sz="1800" kern="0" spc="-6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、方便地解决以有线方式不易实现的网络信道的连通问题。</a:t>
            </a:r>
            <a:endParaRPr lang="SimHei" altLang="SimHei" sz="1800"/>
          </a:p>
          <a:p>
            <a:pPr algn="l" rtl="0" eaLnBrk="0">
              <a:lnSpc>
                <a:spcPct val="108000"/>
              </a:lnSpc>
            </a:pPr>
            <a:endParaRPr lang="Arial" altLang="Arial" sz="1000"/>
          </a:p>
          <a:p>
            <a:pPr algn="r" rtl="0" eaLnBrk="0">
              <a:lnSpc>
                <a:spcPts val="1827"/>
              </a:lnSpc>
              <a:spcBef>
                <a:spcPts val="454"/>
              </a:spcBef>
            </a:pPr>
            <a:r>
              <a:rPr sz="1500" kern="0" spc="1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□</a:t>
            </a:r>
            <a:r>
              <a:rPr sz="15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IEEE</a:t>
            </a:r>
            <a:r>
              <a:rPr sz="1500" kern="0" spc="1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8O2I</a:t>
            </a:r>
            <a:r>
              <a:rPr sz="1500" kern="0" spc="18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协议簇是由电气和电子工</a:t>
            </a:r>
            <a:r>
              <a:rPr sz="1500" kern="0" spc="17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程师协会</a:t>
            </a:r>
            <a:r>
              <a:rPr sz="1500" kern="0" spc="-1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(Institute of Electrical and ElectraSTAs Engineers;IEEE)</a:t>
            </a:r>
            <a:r>
              <a:rPr sz="1500" kern="0" spc="3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所定义的</a:t>
            </a:r>
            <a:endParaRPr lang="SimHei" altLang="SimHei" sz="1500"/>
          </a:p>
          <a:p>
            <a:pPr marL="494665" algn="l" rtl="0" eaLnBrk="0">
              <a:lnSpc>
                <a:spcPts val="2765"/>
              </a:lnSpc>
            </a:pPr>
            <a:r>
              <a:rPr sz="1800" kern="0" spc="-1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无线网络通信的标准，</a:t>
            </a:r>
            <a:r>
              <a:rPr sz="1800" kern="0" spc="-13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无线局域网基于</a:t>
            </a:r>
            <a:r>
              <a:rPr sz="1800" kern="0" spc="-1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IEEE802I</a:t>
            </a:r>
            <a:r>
              <a:rPr sz="1800" kern="0" spc="-13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协议工作。</a:t>
            </a:r>
            <a:endParaRPr lang="SimHei" altLang="SimHei" sz="1800"/>
          </a:p>
        </p:txBody>
      </p:sp>
      <p:sp>
        <p:nvSpPr>
          <p:cNvPr id="152" name="textbox 152"/>
          <p:cNvSpPr/>
          <p:nvPr/>
        </p:nvSpPr>
        <p:spPr>
          <a:xfrm>
            <a:off x="3723990" y="5483839"/>
            <a:ext cx="2775585" cy="25844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0956"/>
              </a:lnSpc>
            </a:pPr>
            <a:endParaRPr lang="Arial" altLang="Arial" sz="100"/>
          </a:p>
          <a:p>
            <a:pPr marL="12700" algn="l" rtl="0" eaLnBrk="0">
              <a:lnSpc>
                <a:spcPct val="95000"/>
              </a:lnSpc>
            </a:pPr>
            <a:r>
              <a:rPr sz="1600" b="1" kern="0" spc="-5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本课件是可编辑的正常</a:t>
            </a:r>
            <a:r>
              <a:rPr sz="1600" b="1" kern="0" spc="-50">
                <a:solidFill>
                  <a:srgbClr val="000000">
                    <a:alpha val="100000"/>
                  </a:srgbClr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P</a:t>
            </a:r>
            <a:r>
              <a:rPr sz="1600" b="1" kern="0" spc="-60">
                <a:solidFill>
                  <a:srgbClr val="000000">
                    <a:alpha val="100000"/>
                  </a:srgbClr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PT</a:t>
            </a:r>
            <a:r>
              <a:rPr sz="1600" b="1" kern="0" spc="-6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课件</a:t>
            </a:r>
            <a:endParaRPr lang="SimHei" altLang="SimHei" sz="1600"/>
          </a:p>
        </p:txBody>
      </p:sp>
      <p:sp>
        <p:nvSpPr>
          <p:cNvPr id="154" name="textbox 154"/>
          <p:cNvSpPr/>
          <p:nvPr/>
        </p:nvSpPr>
        <p:spPr>
          <a:xfrm>
            <a:off x="192124" y="5718046"/>
            <a:ext cx="425450" cy="17652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341"/>
              </a:lnSpc>
            </a:pPr>
            <a:endParaRPr lang="Arial" altLang="Arial" sz="100"/>
          </a:p>
          <a:p>
            <a:pPr algn="r" rtl="0" eaLnBrk="0">
              <a:lnSpc>
                <a:spcPts val="1186"/>
              </a:lnSpc>
            </a:pPr>
            <a:r>
              <a:rPr sz="900" b="1" kern="0" spc="-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第515页</a:t>
            </a:r>
            <a:endParaRPr lang="SimHei" altLang="SimHei" sz="900"/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56" name="picture 15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209568"/>
            <a:ext cx="1295398" cy="787401"/>
          </a:xfrm>
          <a:prstGeom prst="rect">
            <a:avLst/>
          </a:prstGeom>
        </p:spPr>
      </p:pic>
      <p:sp>
        <p:nvSpPr>
          <p:cNvPr id="158" name="textbox 158"/>
          <p:cNvSpPr/>
          <p:nvPr/>
        </p:nvSpPr>
        <p:spPr>
          <a:xfrm>
            <a:off x="450858" y="378839"/>
            <a:ext cx="3971290" cy="116840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341"/>
              </a:lnSpc>
            </a:pPr>
            <a:endParaRPr lang="Arial" altLang="Arial" sz="100"/>
          </a:p>
          <a:p>
            <a:pPr algn="r" rtl="0" eaLnBrk="0">
              <a:lnSpc>
                <a:spcPts val="3937"/>
              </a:lnSpc>
            </a:pPr>
            <a:r>
              <a:rPr sz="3200" kern="0" spc="-160">
                <a:solidFill>
                  <a:srgbClr val="FFFFFF">
                    <a:alpha val="100000"/>
                  </a:srgbClr>
                </a:solidFill>
                <a:latin typeface="STCaiyun"/>
                <a:ea typeface="STCaiyun"/>
                <a:cs typeface="STCaiyun"/>
              </a:rPr>
              <a:t>国  </a:t>
            </a:r>
            <a:r>
              <a:rPr sz="3200" kern="0" spc="-150">
                <a:solidFill>
                  <a:srgbClr val="FFFFFF">
                    <a:alpha val="100000"/>
                  </a:srgbClr>
                </a:solidFill>
                <a:latin typeface="STCaiyun"/>
                <a:ea typeface="STCaiyun"/>
                <a:cs typeface="STCaiyun"/>
              </a:rPr>
              <a:t>     </a:t>
            </a:r>
            <a:r>
              <a:rPr sz="2900" b="1" kern="0" spc="-15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8.1.1无线应用概</a:t>
            </a:r>
            <a:r>
              <a:rPr sz="2900" b="1" kern="0" spc="-1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况</a:t>
            </a:r>
            <a:endParaRPr lang="SimHei" altLang="SimHei" sz="2900"/>
          </a:p>
          <a:p>
            <a:pPr algn="l" rtl="0" eaLnBrk="0">
              <a:lnSpc>
                <a:spcPct val="107000"/>
              </a:lnSpc>
            </a:pPr>
            <a:endParaRPr lang="Arial" altLang="Arial" sz="1000"/>
          </a:p>
          <a:p>
            <a:pPr algn="l" rtl="0" eaLnBrk="0">
              <a:lnSpc>
                <a:spcPct val="107000"/>
              </a:lnSpc>
            </a:pPr>
            <a:endParaRPr lang="Arial" altLang="Arial" sz="1000"/>
          </a:p>
          <a:p>
            <a:pPr algn="l" rtl="0" eaLnBrk="0">
              <a:lnSpc>
                <a:spcPct val="106000"/>
              </a:lnSpc>
            </a:pPr>
            <a:endParaRPr lang="Arial" altLang="Arial" sz="400"/>
          </a:p>
          <a:p>
            <a:pPr marL="12700" algn="l" rtl="0" eaLnBrk="0">
              <a:lnSpc>
                <a:spcPct val="97000"/>
              </a:lnSpc>
              <a:spcBef>
                <a:spcPts val="3"/>
              </a:spcBef>
            </a:pPr>
            <a:r>
              <a:rPr sz="1700" kern="0" spc="17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·</a:t>
            </a:r>
            <a:r>
              <a:rPr sz="1700" kern="0" spc="-5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700" kern="0" spc="17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4、无线局域网的概念</a:t>
            </a:r>
            <a:endParaRPr lang="SimHei" altLang="SimHei" sz="1700"/>
          </a:p>
        </p:txBody>
      </p:sp>
      <p:graphicFrame>
        <p:nvGraphicFramePr>
          <p:cNvPr id="160" name="table 160"/>
          <p:cNvGraphicFramePr>
            <a:graphicFrameLocks noGrp="1"/>
          </p:cNvGraphicFramePr>
          <p:nvPr/>
        </p:nvGraphicFramePr>
        <p:xfrm>
          <a:off x="3473429" y="3784625"/>
          <a:ext cx="3448050" cy="551814"/>
        </p:xfrm>
        <a:graphic>
          <a:graphicData uri="http://schemas.openxmlformats.org/drawingml/2006/table">
            <a:tbl>
              <a:tblPr/>
              <a:tblGrid>
                <a:gridCol w="3448050"/>
              </a:tblGrid>
              <a:tr h="551814"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25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6543"/>
                        </a:lnSpc>
                      </a:pPr>
                      <a:endParaRPr lang="Arial" altLang="Arial" sz="100"/>
                    </a:p>
                    <a:p>
                      <a:pPr marL="634365" algn="l" rtl="0" eaLnBrk="0">
                        <a:lnSpc>
                          <a:spcPts val="1651"/>
                        </a:lnSpc>
                      </a:pPr>
                      <a:r>
                        <a:rPr sz="1300" kern="0" spc="-6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Wi-Fi=</a:t>
                      </a:r>
                      <a:r>
                        <a:rPr sz="1300" kern="0" spc="-6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Hei"/>
                          <a:ea typeface="SimHei"/>
                          <a:cs typeface="SimHei"/>
                        </a:rPr>
                        <a:t>采用</a:t>
                      </a:r>
                      <a:r>
                        <a:rPr sz="1300" kern="0" spc="-6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IEEE802II</a:t>
                      </a:r>
                      <a:r>
                        <a:rPr sz="1300" kern="0" spc="-6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Hei"/>
                          <a:ea typeface="SimHei"/>
                          <a:cs typeface="SimHei"/>
                        </a:rPr>
                        <a:t>技术的</a:t>
                      </a:r>
                      <a:r>
                        <a:rPr sz="1300" kern="0" spc="-7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WLAN</a:t>
                      </a:r>
                      <a:endParaRPr lang="SimSun" altLang="SimSun" sz="1300"/>
                    </a:p>
                  </a:txBody>
                  <a:tcPr marL="0" marR="0" marT="0" marB="0">
                    <a:lnL w="31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62" name="picture 16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362479" y="1847872"/>
            <a:ext cx="1676404" cy="952470"/>
          </a:xfrm>
          <a:prstGeom prst="rect">
            <a:avLst/>
          </a:prstGeom>
        </p:spPr>
      </p:pic>
      <p:sp>
        <p:nvSpPr>
          <p:cNvPr id="164" name="textbox 164"/>
          <p:cNvSpPr/>
          <p:nvPr/>
        </p:nvSpPr>
        <p:spPr>
          <a:xfrm>
            <a:off x="3994117" y="3034526"/>
            <a:ext cx="2251710" cy="54483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0493"/>
              </a:lnSpc>
            </a:pPr>
            <a:endParaRPr lang="Arial" altLang="Arial" sz="100"/>
          </a:p>
          <a:p>
            <a:pPr marL="12700" indent="6350" algn="l" rtl="0" eaLnBrk="0">
              <a:lnSpc>
                <a:spcPct val="103000"/>
              </a:lnSpc>
            </a:pPr>
            <a:r>
              <a:rPr sz="1700" kern="0" spc="-3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大家经常说</a:t>
            </a:r>
            <a:r>
              <a:rPr sz="1700" kern="0" spc="-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Wi-Fi,</a:t>
            </a:r>
            <a:r>
              <a:rPr sz="1700" kern="0" spc="-3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那么</a:t>
            </a:r>
            <a:r>
              <a:rPr sz="1700" kern="0" spc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</a:t>
            </a:r>
            <a:r>
              <a:rPr sz="1600" kern="0" spc="-260">
                <a:solidFill>
                  <a:srgbClr val="000000">
                    <a:alpha val="100000"/>
                  </a:srgbClr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Wi-Fi</a:t>
            </a:r>
            <a:r>
              <a:rPr sz="1600" kern="0" spc="-26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和</a:t>
            </a:r>
            <a:r>
              <a:rPr sz="1600" kern="0" spc="-260">
                <a:solidFill>
                  <a:srgbClr val="000000">
                    <a:alpha val="100000"/>
                  </a:srgbClr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WLAN</a:t>
            </a:r>
            <a:r>
              <a:rPr sz="1600" kern="0" spc="2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有什么关系?</a:t>
            </a:r>
            <a:endParaRPr lang="SimHei" altLang="SimHei" sz="1600"/>
          </a:p>
        </p:txBody>
      </p:sp>
      <p:sp>
        <p:nvSpPr>
          <p:cNvPr id="166" name="textbox 166"/>
          <p:cNvSpPr/>
          <p:nvPr/>
        </p:nvSpPr>
        <p:spPr>
          <a:xfrm>
            <a:off x="3730300" y="5465145"/>
            <a:ext cx="2779395" cy="27940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2727"/>
              </a:lnSpc>
            </a:pPr>
            <a:endParaRPr lang="Arial" altLang="Arial" sz="100"/>
          </a:p>
          <a:p>
            <a:pPr marL="12700" algn="l" rtl="0" eaLnBrk="0">
              <a:lnSpc>
                <a:spcPct val="98000"/>
              </a:lnSpc>
            </a:pPr>
            <a:r>
              <a:rPr sz="1700" b="1" kern="0" spc="-15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本课件</a:t>
            </a:r>
            <a:r>
              <a:rPr sz="1700" b="1" kern="0" spc="-14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是可编辑的正常</a:t>
            </a:r>
            <a:r>
              <a:rPr sz="1700" b="1" kern="0" spc="-140">
                <a:solidFill>
                  <a:srgbClr val="000000">
                    <a:alpha val="100000"/>
                  </a:srgbClr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P</a:t>
            </a:r>
            <a:r>
              <a:rPr sz="1700" b="1" kern="0" spc="-150">
                <a:solidFill>
                  <a:srgbClr val="000000">
                    <a:alpha val="100000"/>
                  </a:srgbClr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PT</a:t>
            </a:r>
            <a:r>
              <a:rPr sz="1700" b="1" kern="0" spc="-15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课</a:t>
            </a:r>
            <a:r>
              <a:rPr sz="1700" b="1" kern="0" spc="-1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件</a:t>
            </a:r>
            <a:endParaRPr lang="SimHei" altLang="SimHei" sz="1700"/>
          </a:p>
        </p:txBody>
      </p:sp>
      <p:sp>
        <p:nvSpPr>
          <p:cNvPr id="168" name="textbox 168"/>
          <p:cNvSpPr/>
          <p:nvPr/>
        </p:nvSpPr>
        <p:spPr>
          <a:xfrm>
            <a:off x="179471" y="5697017"/>
            <a:ext cx="446405" cy="18415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341"/>
              </a:lnSpc>
            </a:pPr>
            <a:endParaRPr lang="Arial" altLang="Arial" sz="100"/>
          </a:p>
          <a:p>
            <a:pPr algn="r" rtl="0" eaLnBrk="0">
              <a:lnSpc>
                <a:spcPts val="1247"/>
              </a:lnSpc>
            </a:pPr>
            <a:r>
              <a:rPr sz="1000" b="1" kern="0" spc="-60">
                <a:solidFill>
                  <a:srgbClr val="000000">
                    <a:alpha val="100000"/>
                  </a:srgbClr>
                </a:solidFill>
                <a:latin typeface="YouYuan"/>
                <a:ea typeface="YouYuan"/>
                <a:cs typeface="YouYuan"/>
              </a:rPr>
              <a:t>第</a:t>
            </a:r>
            <a:r>
              <a:rPr sz="1000" b="1" kern="0" spc="-50">
                <a:solidFill>
                  <a:srgbClr val="000000">
                    <a:alpha val="100000"/>
                  </a:srgbClr>
                </a:solidFill>
                <a:latin typeface="YouYuan"/>
                <a:ea typeface="YouYuan"/>
                <a:cs typeface="YouYuan"/>
              </a:rPr>
              <a:t>516</a:t>
            </a:r>
            <a:r>
              <a:rPr sz="1000" b="1" kern="0" spc="-40">
                <a:solidFill>
                  <a:srgbClr val="000000">
                    <a:alpha val="100000"/>
                  </a:srgbClr>
                </a:solidFill>
                <a:latin typeface="YouYuan"/>
                <a:ea typeface="YouYuan"/>
                <a:cs typeface="YouYuan"/>
              </a:rPr>
              <a:t>页</a:t>
            </a:r>
            <a:endParaRPr lang="YouYuan" altLang="YouYuan" sz="1000"/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70" name="picture 17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209568"/>
            <a:ext cx="1295398" cy="787401"/>
          </a:xfrm>
          <a:prstGeom prst="rect">
            <a:avLst/>
          </a:prstGeom>
        </p:spPr>
      </p:pic>
      <p:sp>
        <p:nvSpPr>
          <p:cNvPr id="172" name="textbox 172"/>
          <p:cNvSpPr/>
          <p:nvPr/>
        </p:nvSpPr>
        <p:spPr>
          <a:xfrm>
            <a:off x="444549" y="355844"/>
            <a:ext cx="4065904" cy="335152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5808"/>
              </a:lnSpc>
            </a:pPr>
            <a:endParaRPr lang="Arial" altLang="Arial" sz="100"/>
          </a:p>
          <a:p>
            <a:pPr algn="r" rtl="0" eaLnBrk="0">
              <a:lnSpc>
                <a:spcPct val="97000"/>
              </a:lnSpc>
            </a:pPr>
            <a:r>
              <a:rPr sz="5800" kern="0" spc="-250" baseline="-5388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圆</a:t>
            </a:r>
            <a:r>
              <a:rPr sz="3700" kern="0" spc="66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</a:t>
            </a:r>
            <a:r>
              <a:rPr sz="3000" b="1" kern="0" spc="-25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8.1.2无</a:t>
            </a:r>
            <a:r>
              <a:rPr sz="3000" b="1" kern="0" spc="-24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线协议标</a:t>
            </a:r>
            <a:r>
              <a:rPr sz="3000" b="1" kern="0" spc="-17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准</a:t>
            </a:r>
            <a:endParaRPr lang="SimHei" altLang="SimHei" sz="3000"/>
          </a:p>
          <a:p>
            <a:pPr algn="l" rtl="0" eaLnBrk="0">
              <a:lnSpc>
                <a:spcPct val="123000"/>
              </a:lnSpc>
            </a:pPr>
            <a:endParaRPr lang="Arial" altLang="Arial" sz="1000"/>
          </a:p>
          <a:p>
            <a:pPr algn="l" rtl="0" eaLnBrk="0">
              <a:lnSpc>
                <a:spcPct val="124000"/>
              </a:lnSpc>
            </a:pPr>
            <a:endParaRPr lang="Arial" altLang="Arial" sz="1000"/>
          </a:p>
          <a:p>
            <a:pPr marL="12700" algn="l" rtl="0" eaLnBrk="0">
              <a:lnSpc>
                <a:spcPct val="77000"/>
              </a:lnSpc>
              <a:spcBef>
                <a:spcPts val="426"/>
              </a:spcBef>
            </a:pPr>
            <a:r>
              <a:rPr sz="1400" kern="0" spc="-2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·1</a:t>
            </a:r>
            <a:r>
              <a:rPr sz="1400" kern="0" spc="-20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kern="0" spc="-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、</a:t>
            </a:r>
            <a:r>
              <a:rPr sz="1400" kern="0" spc="-2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IEEE8O</a:t>
            </a:r>
            <a:r>
              <a:rPr sz="1400" kern="0" spc="-3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2.IIa</a:t>
            </a:r>
            <a:endParaRPr lang="Times New Roman" altLang="Times New Roman" sz="1400"/>
          </a:p>
          <a:p>
            <a:pPr algn="l" rtl="0" eaLnBrk="0">
              <a:lnSpc>
                <a:spcPct val="102000"/>
              </a:lnSpc>
            </a:pPr>
            <a:endParaRPr lang="Arial" altLang="Arial" sz="1000"/>
          </a:p>
          <a:p>
            <a:pPr marL="272415" algn="l" rtl="0" eaLnBrk="0">
              <a:lnSpc>
                <a:spcPct val="96000"/>
              </a:lnSpc>
              <a:spcBef>
                <a:spcPts val="521"/>
              </a:spcBef>
            </a:pPr>
            <a:r>
              <a:rPr sz="1700" kern="0" spc="-7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□工作在5.8</a:t>
            </a:r>
            <a:r>
              <a:rPr sz="1700" kern="0" spc="-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GHz</a:t>
            </a:r>
            <a:r>
              <a:rPr sz="1700" kern="0" spc="-7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频段</a:t>
            </a:r>
            <a:endParaRPr lang="SimHei" altLang="SimHei" sz="1700"/>
          </a:p>
          <a:p>
            <a:pPr algn="l" rtl="0" eaLnBrk="0">
              <a:lnSpc>
                <a:spcPct val="100000"/>
              </a:lnSpc>
            </a:pPr>
            <a:endParaRPr lang="Arial" altLang="Arial" sz="1000"/>
          </a:p>
          <a:p>
            <a:pPr marL="494665" indent="-222250" algn="l" rtl="0" eaLnBrk="0">
              <a:lnSpc>
                <a:spcPct val="134000"/>
              </a:lnSpc>
              <a:spcBef>
                <a:spcPts val="515"/>
              </a:spcBef>
            </a:pPr>
            <a:r>
              <a:rPr sz="1700" kern="0" spc="-3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□最大54</a:t>
            </a:r>
            <a:r>
              <a:rPr sz="1700" kern="0" spc="-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Mbit/s</a:t>
            </a:r>
            <a:r>
              <a:rPr sz="1700" kern="0" spc="-3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的数</a:t>
            </a:r>
            <a:r>
              <a:rPr sz="1700" kern="0" spc="-4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据传输速率</a:t>
            </a:r>
            <a:r>
              <a:rPr sz="1700" kern="0" spc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      </a:t>
            </a:r>
            <a:r>
              <a:rPr sz="1500" kern="0" spc="-4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·物理层速率可达54</a:t>
            </a:r>
            <a:r>
              <a:rPr sz="1500" kern="0" spc="-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Mbit</a:t>
            </a:r>
            <a:r>
              <a:rPr sz="1500" kern="0" spc="-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/s</a:t>
            </a:r>
            <a:endParaRPr lang="SimSun" altLang="SimSun" sz="1500"/>
          </a:p>
          <a:p>
            <a:pPr marL="501015" algn="l" rtl="0" eaLnBrk="0">
              <a:lnSpc>
                <a:spcPct val="96000"/>
              </a:lnSpc>
              <a:spcBef>
                <a:spcPts val="1277"/>
              </a:spcBef>
            </a:pPr>
            <a:r>
              <a:rPr sz="1500" kern="0" spc="-4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·传输层可达25</a:t>
            </a:r>
            <a:r>
              <a:rPr sz="1500" kern="0" spc="-40">
                <a:solidFill>
                  <a:srgbClr val="000000">
                    <a:alpha val="100000"/>
                  </a:srgbClr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Mbit/s</a:t>
            </a:r>
            <a:endParaRPr lang="Arial" altLang="Arial" sz="1500"/>
          </a:p>
          <a:p>
            <a:pPr marL="272415" algn="l" rtl="0" eaLnBrk="0">
              <a:lnSpc>
                <a:spcPts val="3556"/>
              </a:lnSpc>
            </a:pPr>
            <a:r>
              <a:rPr sz="1700" kern="0" spc="5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□载波调制技术</a:t>
            </a:r>
            <a:endParaRPr lang="SimHei" altLang="SimHei" sz="1700"/>
          </a:p>
        </p:txBody>
      </p:sp>
      <p:pic>
        <p:nvPicPr>
          <p:cNvPr id="174" name="picture 17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635789" y="3041663"/>
            <a:ext cx="3409910" cy="2362203"/>
          </a:xfrm>
          <a:prstGeom prst="rect">
            <a:avLst/>
          </a:prstGeom>
        </p:spPr>
      </p:pic>
      <p:sp>
        <p:nvSpPr>
          <p:cNvPr id="176" name="textbox 176"/>
          <p:cNvSpPr/>
          <p:nvPr/>
        </p:nvSpPr>
        <p:spPr>
          <a:xfrm>
            <a:off x="8813845" y="4124435"/>
            <a:ext cx="565150" cy="132651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6503"/>
              </a:lnSpc>
            </a:pPr>
            <a:endParaRPr lang="Arial" altLang="Arial" sz="100"/>
          </a:p>
          <a:p>
            <a:pPr marL="12700" algn="l" rtl="0" eaLnBrk="0">
              <a:lnSpc>
                <a:spcPct val="82000"/>
              </a:lnSpc>
            </a:pPr>
            <a:r>
              <a:rPr sz="700" kern="0" spc="40">
                <a:solidFill>
                  <a:srgbClr val="7CACC8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54</a:t>
            </a:r>
            <a:r>
              <a:rPr sz="700" kern="0" spc="60">
                <a:solidFill>
                  <a:srgbClr val="7CACC8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700" kern="0" spc="0">
                <a:solidFill>
                  <a:srgbClr val="7CACC8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Mops</a:t>
            </a:r>
            <a:endParaRPr lang="Times New Roman" altLang="Times New Roman" sz="700"/>
          </a:p>
          <a:p>
            <a:pPr algn="l" rtl="0" eaLnBrk="0">
              <a:lnSpc>
                <a:spcPct val="118000"/>
              </a:lnSpc>
            </a:pPr>
            <a:endParaRPr lang="Arial" altLang="Arial" sz="1000"/>
          </a:p>
          <a:p>
            <a:pPr algn="l" rtl="0" eaLnBrk="0">
              <a:lnSpc>
                <a:spcPct val="118000"/>
              </a:lnSpc>
            </a:pPr>
            <a:endParaRPr lang="Arial" altLang="Arial" sz="1000"/>
          </a:p>
          <a:p>
            <a:pPr marL="12700" algn="l" rtl="0" eaLnBrk="0">
              <a:lnSpc>
                <a:spcPct val="84000"/>
              </a:lnSpc>
              <a:spcBef>
                <a:spcPts val="212"/>
              </a:spcBef>
            </a:pPr>
            <a:r>
              <a:rPr sz="700" kern="0" spc="60">
                <a:solidFill>
                  <a:srgbClr val="699D77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48</a:t>
            </a:r>
            <a:r>
              <a:rPr sz="700" kern="0" spc="40">
                <a:solidFill>
                  <a:srgbClr val="699D77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700" kern="0" spc="0">
                <a:solidFill>
                  <a:srgbClr val="699D77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Mbps</a:t>
            </a:r>
            <a:endParaRPr lang="Times New Roman" altLang="Times New Roman" sz="700"/>
          </a:p>
          <a:p>
            <a:pPr algn="l" rtl="0" eaLnBrk="0">
              <a:lnSpc>
                <a:spcPct val="102000"/>
              </a:lnSpc>
            </a:pPr>
            <a:endParaRPr lang="Arial" altLang="Arial" sz="1000"/>
          </a:p>
          <a:p>
            <a:pPr marL="12700" algn="l" rtl="0" eaLnBrk="0">
              <a:lnSpc>
                <a:spcPct val="86000"/>
              </a:lnSpc>
              <a:spcBef>
                <a:spcPts val="215"/>
              </a:spcBef>
            </a:pPr>
            <a:r>
              <a:rPr sz="700" kern="0" spc="30">
                <a:solidFill>
                  <a:srgbClr val="2C37D6">
                    <a:alpha val="100000"/>
                  </a:srgbClr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36</a:t>
            </a:r>
            <a:r>
              <a:rPr sz="700" kern="0" spc="70">
                <a:solidFill>
                  <a:srgbClr val="2C37D6">
                    <a:alpha val="100000"/>
                  </a:srgbClr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 </a:t>
            </a:r>
            <a:r>
              <a:rPr sz="700" kern="0" spc="0">
                <a:solidFill>
                  <a:srgbClr val="2C37D6">
                    <a:alpha val="100000"/>
                  </a:srgbClr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Mbps</a:t>
            </a:r>
            <a:endParaRPr lang="Arial" altLang="Arial" sz="700"/>
          </a:p>
          <a:p>
            <a:pPr marL="12700" algn="l" rtl="0" eaLnBrk="0">
              <a:lnSpc>
                <a:spcPct val="84000"/>
              </a:lnSpc>
              <a:spcBef>
                <a:spcPts val="734"/>
              </a:spcBef>
            </a:pPr>
            <a:r>
              <a:rPr sz="700" kern="0" spc="2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12 </a:t>
            </a:r>
            <a:r>
              <a:rPr sz="7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Mhpm</a:t>
            </a:r>
            <a:endParaRPr lang="Times New Roman" altLang="Times New Roman" sz="700"/>
          </a:p>
          <a:p>
            <a:pPr algn="l" rtl="0" eaLnBrk="0">
              <a:lnSpc>
                <a:spcPct val="108000"/>
              </a:lnSpc>
            </a:pPr>
            <a:endParaRPr lang="Arial" altLang="Arial" sz="900"/>
          </a:p>
          <a:p>
            <a:pPr algn="r" rtl="0" eaLnBrk="0">
              <a:lnSpc>
                <a:spcPct val="95000"/>
              </a:lnSpc>
              <a:spcBef>
                <a:spcPts val="7"/>
              </a:spcBef>
            </a:pPr>
            <a:r>
              <a:rPr sz="900" kern="0" spc="-40">
                <a:solidFill>
                  <a:srgbClr val="3187D2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覆盖范围一</a:t>
            </a:r>
            <a:endParaRPr lang="SimSun" altLang="SimSun" sz="900"/>
          </a:p>
        </p:txBody>
      </p:sp>
      <p:sp>
        <p:nvSpPr>
          <p:cNvPr id="178" name="textbox 178"/>
          <p:cNvSpPr/>
          <p:nvPr/>
        </p:nvSpPr>
        <p:spPr>
          <a:xfrm>
            <a:off x="3730300" y="5471377"/>
            <a:ext cx="2787650" cy="27305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1432"/>
              </a:lnSpc>
            </a:pPr>
            <a:endParaRPr lang="Arial" altLang="Arial" sz="100"/>
          </a:p>
          <a:p>
            <a:pPr marL="12700" algn="l" rtl="0" eaLnBrk="0">
              <a:lnSpc>
                <a:spcPct val="95000"/>
              </a:lnSpc>
            </a:pPr>
            <a:r>
              <a:rPr sz="1700" b="1" kern="0" spc="-14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本课件是可编辑的正常</a:t>
            </a:r>
            <a:r>
              <a:rPr sz="1700" b="1" kern="0" spc="-140">
                <a:solidFill>
                  <a:srgbClr val="000000">
                    <a:alpha val="100000"/>
                  </a:srgbClr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PPT</a:t>
            </a:r>
            <a:r>
              <a:rPr sz="1700" b="1" kern="0" spc="-14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课件</a:t>
            </a:r>
            <a:endParaRPr lang="SimHei" altLang="SimHei" sz="1700"/>
          </a:p>
        </p:txBody>
      </p:sp>
      <p:sp>
        <p:nvSpPr>
          <p:cNvPr id="180" name="textbox 180"/>
          <p:cNvSpPr/>
          <p:nvPr/>
        </p:nvSpPr>
        <p:spPr>
          <a:xfrm>
            <a:off x="7327890" y="3927433"/>
            <a:ext cx="429894" cy="89535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9741"/>
              </a:lnSpc>
            </a:pPr>
            <a:endParaRPr lang="Arial" altLang="Arial" sz="100"/>
          </a:p>
          <a:p>
            <a:pPr marL="12700" algn="l" rtl="0" eaLnBrk="0">
              <a:lnSpc>
                <a:spcPct val="79000"/>
              </a:lnSpc>
            </a:pPr>
            <a:r>
              <a:rPr sz="900" kern="0" spc="-20">
                <a:solidFill>
                  <a:srgbClr val="7CA9C3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54</a:t>
            </a:r>
            <a:r>
              <a:rPr sz="900" kern="0" spc="40">
                <a:solidFill>
                  <a:srgbClr val="7CA9C3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900" kern="0" spc="-20">
                <a:solidFill>
                  <a:srgbClr val="7CA9C3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Mips</a:t>
            </a:r>
            <a:endParaRPr lang="Times New Roman" altLang="Times New Roman" sz="900"/>
          </a:p>
          <a:p>
            <a:pPr algn="l" rtl="0" eaLnBrk="0">
              <a:lnSpc>
                <a:spcPct val="139000"/>
              </a:lnSpc>
            </a:pPr>
            <a:endParaRPr lang="Arial" altLang="Arial" sz="1000"/>
          </a:p>
          <a:p>
            <a:pPr marL="12700" algn="l" rtl="0" eaLnBrk="0">
              <a:lnSpc>
                <a:spcPct val="81000"/>
              </a:lnSpc>
              <a:spcBef>
                <a:spcPts val="271"/>
              </a:spcBef>
            </a:pPr>
            <a:r>
              <a:rPr sz="900" kern="0" spc="-50">
                <a:solidFill>
                  <a:srgbClr val="1EB464">
                    <a:alpha val="100000"/>
                  </a:srgbClr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48</a:t>
            </a:r>
            <a:r>
              <a:rPr sz="900" kern="0" spc="90">
                <a:solidFill>
                  <a:srgbClr val="1EB464">
                    <a:alpha val="100000"/>
                  </a:srgbClr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 </a:t>
            </a:r>
            <a:r>
              <a:rPr sz="900" kern="0" spc="-50">
                <a:solidFill>
                  <a:srgbClr val="1EB464">
                    <a:alpha val="100000"/>
                  </a:srgbClr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Mtps</a:t>
            </a:r>
            <a:endParaRPr lang="Arial" altLang="Arial" sz="900"/>
          </a:p>
          <a:p>
            <a:pPr marL="12700" algn="l" rtl="0" eaLnBrk="0">
              <a:lnSpc>
                <a:spcPct val="77000"/>
              </a:lnSpc>
              <a:spcBef>
                <a:spcPts val="855"/>
              </a:spcBef>
            </a:pPr>
            <a:r>
              <a:rPr sz="900" kern="0" spc="-20">
                <a:solidFill>
                  <a:srgbClr val="4535D6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36</a:t>
            </a:r>
            <a:r>
              <a:rPr sz="900" kern="0" spc="180">
                <a:solidFill>
                  <a:srgbClr val="4535D6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900" kern="0" spc="-20">
                <a:solidFill>
                  <a:srgbClr val="4535D6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Mtpt</a:t>
            </a:r>
            <a:endParaRPr lang="Times New Roman" altLang="Times New Roman" sz="900"/>
          </a:p>
          <a:p>
            <a:pPr algn="l" rtl="0" eaLnBrk="0">
              <a:lnSpc>
                <a:spcPct val="107000"/>
              </a:lnSpc>
            </a:pPr>
            <a:endParaRPr lang="Arial" altLang="Arial" sz="300"/>
          </a:p>
          <a:p>
            <a:pPr marL="12700" algn="l" rtl="0" eaLnBrk="0">
              <a:lnSpc>
                <a:spcPct val="77000"/>
              </a:lnSpc>
              <a:spcBef>
                <a:spcPts val="2"/>
              </a:spcBef>
            </a:pPr>
            <a:r>
              <a:rPr sz="1200" kern="0" spc="-10">
                <a:solidFill>
                  <a:srgbClr val="0060F2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2NG</a:t>
            </a:r>
            <a:endParaRPr lang="Times New Roman" altLang="Times New Roman" sz="1200"/>
          </a:p>
        </p:txBody>
      </p:sp>
      <p:sp>
        <p:nvSpPr>
          <p:cNvPr id="182" name="textbox 182"/>
          <p:cNvSpPr/>
          <p:nvPr/>
        </p:nvSpPr>
        <p:spPr>
          <a:xfrm>
            <a:off x="179453" y="5705742"/>
            <a:ext cx="438150" cy="18033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341"/>
              </a:lnSpc>
            </a:pPr>
            <a:endParaRPr lang="Arial" altLang="Arial" sz="100"/>
          </a:p>
          <a:p>
            <a:pPr algn="r" rtl="0" eaLnBrk="0">
              <a:lnSpc>
                <a:spcPts val="1218"/>
              </a:lnSpc>
            </a:pPr>
            <a:r>
              <a:rPr sz="1000" b="1" kern="0" spc="-6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第517页</a:t>
            </a:r>
            <a:endParaRPr lang="SimHei" altLang="SimHei" sz="1000"/>
          </a:p>
        </p:txBody>
      </p:sp>
      <p:sp>
        <p:nvSpPr>
          <p:cNvPr id="184" name="textbox 184"/>
          <p:cNvSpPr/>
          <p:nvPr/>
        </p:nvSpPr>
        <p:spPr>
          <a:xfrm>
            <a:off x="9683755" y="4246343"/>
            <a:ext cx="255270" cy="27812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5308"/>
              </a:lnSpc>
            </a:pPr>
            <a:endParaRPr lang="Arial" altLang="Arial" sz="100"/>
          </a:p>
          <a:p>
            <a:pPr marL="12700" indent="5714" algn="l" rtl="0" eaLnBrk="0">
              <a:lnSpc>
                <a:spcPct val="92000"/>
              </a:lnSpc>
            </a:pPr>
            <a:r>
              <a:rPr sz="900" kern="0" spc="-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数据</a:t>
            </a:r>
            <a:r>
              <a:rPr sz="9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900" kern="0" spc="-20">
                <a:solidFill>
                  <a:srgbClr val="000000">
                    <a:alpha val="100000"/>
                  </a:srgbClr>
                </a:solidFill>
                <a:latin typeface="FangSong"/>
                <a:ea typeface="FangSong"/>
                <a:cs typeface="FangSong"/>
              </a:rPr>
              <a:t>速率</a:t>
            </a:r>
            <a:endParaRPr lang="FangSong" altLang="FangSong" sz="900"/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6" name="textbox 186"/>
          <p:cNvSpPr/>
          <p:nvPr/>
        </p:nvSpPr>
        <p:spPr>
          <a:xfrm>
            <a:off x="704827" y="1721824"/>
            <a:ext cx="4031615" cy="288861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5691"/>
              </a:lnSpc>
            </a:pPr>
            <a:endParaRPr lang="Arial" altLang="Arial" sz="100"/>
          </a:p>
          <a:p>
            <a:pPr marL="12700" algn="l" rtl="0" eaLnBrk="0">
              <a:lnSpc>
                <a:spcPct val="93000"/>
              </a:lnSpc>
            </a:pPr>
            <a:r>
              <a:rPr sz="1600" kern="0" spc="-2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□</a:t>
            </a:r>
            <a:r>
              <a:rPr sz="1600" kern="0" spc="-1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600" kern="0" spc="-2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IEEE802.1I</a:t>
            </a:r>
            <a:r>
              <a:rPr sz="1600" kern="0" spc="-2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b</a:t>
            </a:r>
            <a:r>
              <a:rPr sz="1600" kern="0" spc="-4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600" kern="0" spc="10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运作模式基本分为两种</a:t>
            </a:r>
            <a:r>
              <a:rPr sz="1600" kern="0" spc="9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：</a:t>
            </a:r>
            <a:endParaRPr lang="SimHei" altLang="SimHei" sz="1600"/>
          </a:p>
          <a:p>
            <a:pPr marL="241300" algn="l" rtl="0" eaLnBrk="0">
              <a:lnSpc>
                <a:spcPts val="3312"/>
              </a:lnSpc>
            </a:pPr>
            <a:r>
              <a:rPr sz="1500" kern="0" spc="-8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·点对点模式</a:t>
            </a:r>
            <a:r>
              <a:rPr sz="1500" kern="0" spc="-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(AD-HDC M</a:t>
            </a:r>
            <a:r>
              <a:rPr sz="1500" kern="0" spc="-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ade)</a:t>
            </a:r>
            <a:endParaRPr lang="SimSun" altLang="SimSun" sz="1500"/>
          </a:p>
          <a:p>
            <a:pPr algn="l" rtl="0" eaLnBrk="0">
              <a:lnSpc>
                <a:spcPct val="126000"/>
              </a:lnSpc>
            </a:pPr>
            <a:endParaRPr lang="Arial" altLang="Arial" sz="1000"/>
          </a:p>
          <a:p>
            <a:pPr marL="241300" algn="l" rtl="0" eaLnBrk="0">
              <a:lnSpc>
                <a:spcPct val="88000"/>
              </a:lnSpc>
              <a:spcBef>
                <a:spcPts val="399"/>
              </a:spcBef>
            </a:pPr>
            <a:r>
              <a:rPr sz="1300" kern="0" spc="-6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·</a:t>
            </a:r>
            <a:r>
              <a:rPr sz="1300" kern="0" spc="-18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300" kern="0" spc="-6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基</a:t>
            </a:r>
            <a:r>
              <a:rPr sz="1300" kern="0" spc="-18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300" kern="0" spc="-6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本</a:t>
            </a:r>
            <a:r>
              <a:rPr sz="1300" kern="0" spc="-19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300" kern="0" spc="-6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模</a:t>
            </a:r>
            <a:r>
              <a:rPr sz="1300" kern="0" spc="-15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300" kern="0" spc="-6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式</a:t>
            </a:r>
            <a:r>
              <a:rPr sz="1300" kern="0" spc="-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(Infrastructure </a:t>
            </a:r>
            <a:r>
              <a:rPr sz="1300" kern="0" spc="-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Mode)。</a:t>
            </a:r>
            <a:endParaRPr lang="SimSun" altLang="SimSun" sz="1300"/>
          </a:p>
          <a:p>
            <a:pPr marL="12700" algn="l" rtl="0" eaLnBrk="0">
              <a:lnSpc>
                <a:spcPts val="3461"/>
              </a:lnSpc>
            </a:pPr>
            <a:r>
              <a:rPr sz="1700" kern="0" spc="3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□工作在24</a:t>
            </a:r>
            <a:r>
              <a:rPr sz="17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BHz</a:t>
            </a:r>
            <a:r>
              <a:rPr sz="1700" kern="0" spc="3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频段</a:t>
            </a:r>
            <a:endParaRPr lang="SimHei" altLang="SimHei" sz="1700"/>
          </a:p>
          <a:p>
            <a:pPr algn="l" rtl="0" eaLnBrk="0">
              <a:lnSpc>
                <a:spcPct val="113000"/>
              </a:lnSpc>
            </a:pPr>
            <a:endParaRPr lang="Arial" altLang="Arial" sz="1000"/>
          </a:p>
          <a:p>
            <a:pPr marL="12700" algn="l" rtl="0" eaLnBrk="0">
              <a:lnSpc>
                <a:spcPct val="99000"/>
              </a:lnSpc>
              <a:spcBef>
                <a:spcPts val="515"/>
              </a:spcBef>
            </a:pPr>
            <a:r>
              <a:rPr sz="1700" kern="0" spc="-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□1、2、5.5&amp;IMb</a:t>
            </a:r>
            <a:r>
              <a:rPr sz="1700" kern="0" spc="-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it/s</a:t>
            </a:r>
            <a:r>
              <a:rPr sz="1700" kern="0" spc="-7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数据速率</a:t>
            </a:r>
            <a:endParaRPr lang="SimHei" altLang="SimHei" sz="1700"/>
          </a:p>
          <a:p>
            <a:pPr algn="l" rtl="0" eaLnBrk="0">
              <a:lnSpc>
                <a:spcPct val="142000"/>
              </a:lnSpc>
            </a:pPr>
            <a:endParaRPr lang="Arial" altLang="Arial" sz="1000"/>
          </a:p>
          <a:p>
            <a:pPr algn="r" rtl="0" eaLnBrk="0">
              <a:lnSpc>
                <a:spcPct val="93000"/>
              </a:lnSpc>
              <a:spcBef>
                <a:spcPts val="337"/>
              </a:spcBef>
            </a:pPr>
            <a:r>
              <a:rPr sz="1100" kern="0" spc="1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扩</a:t>
            </a:r>
            <a:r>
              <a:rPr sz="1100" kern="0" spc="5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100" kern="0" spc="1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展</a:t>
            </a:r>
            <a:r>
              <a:rPr sz="1100" kern="0" spc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</a:t>
            </a:r>
            <a:r>
              <a:rPr sz="1100" kern="0" spc="1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的</a:t>
            </a:r>
            <a:r>
              <a:rPr sz="1100" kern="0" spc="-9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100" kern="0" spc="0">
                <a:solidFill>
                  <a:srgbClr val="000000">
                    <a:alpha val="100000"/>
                  </a:srgbClr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Direct</a:t>
            </a:r>
            <a:r>
              <a:rPr sz="1100" kern="0" spc="150">
                <a:solidFill>
                  <a:srgbClr val="000000">
                    <a:alpha val="100000"/>
                  </a:srgbClr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  </a:t>
            </a:r>
            <a:r>
              <a:rPr sz="1100" kern="0" spc="0">
                <a:solidFill>
                  <a:srgbClr val="000000">
                    <a:alpha val="100000"/>
                  </a:srgbClr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Sequencing</a:t>
            </a:r>
            <a:r>
              <a:rPr sz="1100" kern="0" spc="150">
                <a:solidFill>
                  <a:srgbClr val="000000">
                    <a:alpha val="100000"/>
                  </a:srgbClr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  </a:t>
            </a:r>
            <a:r>
              <a:rPr sz="1100" kern="0" spc="0">
                <a:solidFill>
                  <a:srgbClr val="000000">
                    <a:alpha val="100000"/>
                  </a:srgbClr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Spread</a:t>
            </a:r>
            <a:r>
              <a:rPr sz="1100" kern="0" spc="150">
                <a:solidFill>
                  <a:srgbClr val="000000">
                    <a:alpha val="100000"/>
                  </a:srgbClr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  </a:t>
            </a:r>
            <a:r>
              <a:rPr sz="1100" kern="0" spc="0">
                <a:solidFill>
                  <a:srgbClr val="000000">
                    <a:alpha val="100000"/>
                  </a:srgbClr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Spectrum</a:t>
            </a:r>
            <a:r>
              <a:rPr sz="1100" kern="0" spc="110">
                <a:solidFill>
                  <a:srgbClr val="000000">
                    <a:alpha val="100000"/>
                  </a:srgbClr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(</a:t>
            </a:r>
            <a:r>
              <a:rPr sz="1100" kern="0" spc="0">
                <a:solidFill>
                  <a:srgbClr val="000000">
                    <a:alpha val="100000"/>
                  </a:srgbClr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DSSS</a:t>
            </a:r>
            <a:r>
              <a:rPr sz="1100" kern="0" spc="110">
                <a:solidFill>
                  <a:srgbClr val="000000">
                    <a:alpha val="100000"/>
                  </a:srgbClr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)</a:t>
            </a:r>
            <a:endParaRPr lang="Arial" altLang="Arial" sz="1100"/>
          </a:p>
          <a:p>
            <a:pPr marL="215265" algn="l" rtl="0" eaLnBrk="0">
              <a:lnSpc>
                <a:spcPts val="3549"/>
              </a:lnSpc>
            </a:pPr>
            <a:r>
              <a:rPr sz="1400" kern="0" spc="-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标准的</a:t>
            </a:r>
            <a:r>
              <a:rPr sz="1400" kern="0" spc="-35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400" kern="0" spc="-20">
                <a:solidFill>
                  <a:srgbClr val="000000">
                    <a:alpha val="100000"/>
                  </a:srgbClr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Complementary Code Keyin</a:t>
            </a:r>
            <a:r>
              <a:rPr sz="1400" kern="0" spc="-30">
                <a:solidFill>
                  <a:srgbClr val="000000">
                    <a:alpha val="100000"/>
                  </a:srgbClr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g(CCK)</a:t>
            </a:r>
            <a:r>
              <a:rPr sz="1400" kern="0" spc="-3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调制</a:t>
            </a:r>
            <a:endParaRPr lang="SimHei" altLang="SimHei" sz="1400"/>
          </a:p>
        </p:txBody>
      </p:sp>
      <p:pic>
        <p:nvPicPr>
          <p:cNvPr id="188" name="picture 18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730960" y="3047977"/>
            <a:ext cx="3327465" cy="2260636"/>
          </a:xfrm>
          <a:prstGeom prst="rect">
            <a:avLst/>
          </a:prstGeom>
        </p:spPr>
      </p:pic>
      <p:pic>
        <p:nvPicPr>
          <p:cNvPr id="190" name="picture 19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209568"/>
            <a:ext cx="1295398" cy="787401"/>
          </a:xfrm>
          <a:prstGeom prst="rect">
            <a:avLst/>
          </a:prstGeom>
        </p:spPr>
      </p:pic>
      <p:sp>
        <p:nvSpPr>
          <p:cNvPr id="192" name="textbox 192"/>
          <p:cNvSpPr/>
          <p:nvPr/>
        </p:nvSpPr>
        <p:spPr>
          <a:xfrm>
            <a:off x="438133" y="355844"/>
            <a:ext cx="4072254" cy="117348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5808"/>
              </a:lnSpc>
            </a:pPr>
            <a:endParaRPr lang="Arial" altLang="Arial" sz="100"/>
          </a:p>
          <a:p>
            <a:pPr algn="r" rtl="0" eaLnBrk="0">
              <a:lnSpc>
                <a:spcPct val="97000"/>
              </a:lnSpc>
            </a:pPr>
            <a:r>
              <a:rPr sz="5800" kern="0" spc="-250" baseline="-5388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圆</a:t>
            </a:r>
            <a:r>
              <a:rPr sz="3700" kern="0" spc="66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</a:t>
            </a:r>
            <a:r>
              <a:rPr sz="3000" b="1" kern="0" spc="-25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8.1.2无</a:t>
            </a:r>
            <a:r>
              <a:rPr sz="3000" b="1" kern="0" spc="-24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线协议标</a:t>
            </a:r>
            <a:r>
              <a:rPr sz="3000" b="1" kern="0" spc="-17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准</a:t>
            </a:r>
            <a:endParaRPr lang="SimHei" altLang="SimHei" sz="3000"/>
          </a:p>
          <a:p>
            <a:pPr algn="l" rtl="0" eaLnBrk="0">
              <a:lnSpc>
                <a:spcPct val="124000"/>
              </a:lnSpc>
            </a:pPr>
            <a:endParaRPr lang="Arial" altLang="Arial" sz="1000"/>
          </a:p>
          <a:p>
            <a:pPr algn="l" rtl="0" eaLnBrk="0">
              <a:lnSpc>
                <a:spcPct val="124000"/>
              </a:lnSpc>
            </a:pPr>
            <a:endParaRPr lang="Arial" altLang="Arial" sz="1000"/>
          </a:p>
          <a:p>
            <a:pPr algn="l" rtl="0" eaLnBrk="0">
              <a:lnSpc>
                <a:spcPct val="108000"/>
              </a:lnSpc>
            </a:pPr>
            <a:endParaRPr lang="Arial" altLang="Arial" sz="300"/>
          </a:p>
          <a:p>
            <a:pPr marL="12700" algn="l" rtl="0" eaLnBrk="0">
              <a:lnSpc>
                <a:spcPct val="83000"/>
              </a:lnSpc>
              <a:spcBef>
                <a:spcPts val="2"/>
              </a:spcBef>
            </a:pPr>
            <a:r>
              <a:rPr sz="1300" kern="0" spc="0">
                <a:solidFill>
                  <a:srgbClr val="000000">
                    <a:alpha val="100000"/>
                  </a:srgbClr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·2</a:t>
            </a:r>
            <a:r>
              <a:rPr sz="1300" kern="0" spc="-190">
                <a:solidFill>
                  <a:srgbClr val="000000">
                    <a:alpha val="100000"/>
                  </a:srgbClr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 </a:t>
            </a:r>
            <a:r>
              <a:rPr sz="13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、</a:t>
            </a:r>
            <a:r>
              <a:rPr sz="1300" kern="0" spc="0">
                <a:solidFill>
                  <a:srgbClr val="000000">
                    <a:alpha val="100000"/>
                  </a:srgbClr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IEEE802.1Ib</a:t>
            </a:r>
            <a:endParaRPr lang="Arial" altLang="Arial" sz="1300"/>
          </a:p>
        </p:txBody>
      </p:sp>
      <p:sp>
        <p:nvSpPr>
          <p:cNvPr id="194" name="textbox 194"/>
          <p:cNvSpPr/>
          <p:nvPr/>
        </p:nvSpPr>
        <p:spPr>
          <a:xfrm>
            <a:off x="3727423" y="5468323"/>
            <a:ext cx="2785110" cy="27940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2727"/>
              </a:lnSpc>
            </a:pPr>
            <a:endParaRPr lang="Arial" altLang="Arial" sz="100"/>
          </a:p>
          <a:p>
            <a:pPr marL="12700" algn="l" rtl="0" eaLnBrk="0">
              <a:lnSpc>
                <a:spcPct val="98000"/>
              </a:lnSpc>
            </a:pPr>
            <a:r>
              <a:rPr sz="1700" kern="0" spc="-13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本课件是可编辑的正常</a:t>
            </a:r>
            <a:r>
              <a:rPr sz="1700" kern="0" spc="-130">
                <a:solidFill>
                  <a:srgbClr val="000000">
                    <a:alpha val="100000"/>
                  </a:srgbClr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PPT</a:t>
            </a:r>
            <a:r>
              <a:rPr sz="1700" kern="0" spc="-13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课件</a:t>
            </a:r>
            <a:endParaRPr lang="SimHei" altLang="SimHei" sz="1700"/>
          </a:p>
        </p:txBody>
      </p:sp>
      <p:sp>
        <p:nvSpPr>
          <p:cNvPr id="196" name="textbox 196"/>
          <p:cNvSpPr/>
          <p:nvPr/>
        </p:nvSpPr>
        <p:spPr>
          <a:xfrm>
            <a:off x="8877257" y="4121919"/>
            <a:ext cx="398779" cy="117284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1398"/>
              </a:lnSpc>
            </a:pPr>
            <a:endParaRPr lang="Arial" altLang="Arial" sz="100"/>
          </a:p>
          <a:p>
            <a:pPr marL="25400" algn="l" rtl="0" eaLnBrk="0">
              <a:lnSpc>
                <a:spcPct val="81000"/>
              </a:lnSpc>
            </a:pPr>
            <a:r>
              <a:rPr sz="800" kern="0" spc="30">
                <a:solidFill>
                  <a:srgbClr val="86B2CF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1</a:t>
            </a:r>
            <a:r>
              <a:rPr sz="800" kern="0" spc="0">
                <a:solidFill>
                  <a:srgbClr val="86B2CF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tMaen</a:t>
            </a:r>
            <a:endParaRPr lang="Times New Roman" altLang="Times New Roman" sz="800"/>
          </a:p>
          <a:p>
            <a:pPr algn="l" rtl="0" eaLnBrk="0">
              <a:lnSpc>
                <a:spcPct val="143000"/>
              </a:lnSpc>
            </a:pPr>
            <a:endParaRPr lang="Arial" altLang="Arial" sz="1000"/>
          </a:p>
          <a:p>
            <a:pPr marL="12700" algn="l" rtl="0" eaLnBrk="0">
              <a:lnSpc>
                <a:spcPts val="1158"/>
              </a:lnSpc>
              <a:spcBef>
                <a:spcPts val="252"/>
              </a:spcBef>
            </a:pPr>
            <a:r>
              <a:rPr sz="800" kern="0" spc="10">
                <a:solidFill>
                  <a:srgbClr val="7EBA78">
                    <a:alpha val="100000"/>
                  </a:srgbClr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5.5</a:t>
            </a:r>
            <a:r>
              <a:rPr sz="800" kern="0" spc="60">
                <a:solidFill>
                  <a:srgbClr val="7EBA78">
                    <a:alpha val="100000"/>
                  </a:srgbClr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 </a:t>
            </a:r>
            <a:r>
              <a:rPr sz="800" kern="0" spc="0">
                <a:solidFill>
                  <a:srgbClr val="7EBA78">
                    <a:alpha val="100000"/>
                  </a:srgbClr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hips</a:t>
            </a:r>
            <a:endParaRPr lang="Arial" altLang="Arial" sz="800"/>
          </a:p>
          <a:p>
            <a:pPr marL="50800" algn="l" rtl="0" eaLnBrk="0">
              <a:lnSpc>
                <a:spcPct val="83000"/>
              </a:lnSpc>
              <a:spcBef>
                <a:spcPts val="1017"/>
              </a:spcBef>
            </a:pPr>
            <a:r>
              <a:rPr sz="800" kern="0" spc="-10">
                <a:solidFill>
                  <a:srgbClr val="4B32C9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2 Mbps</a:t>
            </a:r>
            <a:endParaRPr lang="Times New Roman" altLang="Times New Roman" sz="800"/>
          </a:p>
          <a:p>
            <a:pPr marL="57150" algn="l" rtl="0" eaLnBrk="0">
              <a:lnSpc>
                <a:spcPts val="594"/>
              </a:lnSpc>
              <a:spcBef>
                <a:spcPts val="835"/>
              </a:spcBef>
            </a:pPr>
            <a:r>
              <a:rPr sz="8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1</a:t>
            </a:r>
            <a:r>
              <a:rPr sz="800" kern="0" spc="2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8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Meot</a:t>
            </a:r>
            <a:endParaRPr lang="Times New Roman" altLang="Times New Roman" sz="800"/>
          </a:p>
          <a:p>
            <a:pPr marL="120650" algn="l" rtl="0" eaLnBrk="0">
              <a:lnSpc>
                <a:spcPts val="1886"/>
              </a:lnSpc>
            </a:pPr>
            <a:r>
              <a:rPr sz="8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范围</a:t>
            </a:r>
            <a:endParaRPr lang="SimSun" altLang="SimSun" sz="800"/>
          </a:p>
        </p:txBody>
      </p:sp>
      <p:sp>
        <p:nvSpPr>
          <p:cNvPr id="198" name="textbox 198"/>
          <p:cNvSpPr/>
          <p:nvPr/>
        </p:nvSpPr>
        <p:spPr>
          <a:xfrm>
            <a:off x="7404134" y="3925840"/>
            <a:ext cx="388620" cy="79629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7353"/>
              </a:lnSpc>
            </a:pPr>
            <a:endParaRPr lang="Arial" altLang="Arial" sz="100"/>
          </a:p>
          <a:p>
            <a:pPr marL="12700" algn="l" rtl="0" eaLnBrk="0">
              <a:lnSpc>
                <a:spcPct val="82000"/>
              </a:lnSpc>
            </a:pPr>
            <a:r>
              <a:rPr sz="1300" kern="0" spc="10">
                <a:solidFill>
                  <a:srgbClr val="86F922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(</a:t>
            </a:r>
            <a:r>
              <a:rPr sz="1300" kern="0" spc="0">
                <a:solidFill>
                  <a:srgbClr val="86F922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twe</a:t>
            </a:r>
            <a:r>
              <a:rPr sz="1300" kern="0" spc="10">
                <a:solidFill>
                  <a:srgbClr val="86F922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)</a:t>
            </a:r>
            <a:endParaRPr lang="Times New Roman" altLang="Times New Roman" sz="1300"/>
          </a:p>
          <a:p>
            <a:pPr marL="18415" algn="l" rtl="0" eaLnBrk="0">
              <a:lnSpc>
                <a:spcPct val="81000"/>
              </a:lnSpc>
              <a:spcBef>
                <a:spcPts val="169"/>
              </a:spcBef>
            </a:pPr>
            <a:r>
              <a:rPr sz="1100" kern="0" spc="1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5.5</a:t>
            </a:r>
            <a:r>
              <a:rPr sz="1100" kern="0" spc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mp</a:t>
            </a:r>
            <a:endParaRPr lang="SimSun" altLang="SimSun" sz="1100"/>
          </a:p>
          <a:p>
            <a:pPr marL="62864" algn="l" rtl="0" eaLnBrk="0">
              <a:lnSpc>
                <a:spcPct val="81000"/>
              </a:lnSpc>
              <a:spcBef>
                <a:spcPts val="1231"/>
              </a:spcBef>
            </a:pPr>
            <a:r>
              <a:rPr sz="800" kern="0" spc="-20">
                <a:solidFill>
                  <a:srgbClr val="5333D5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2 Meon</a:t>
            </a:r>
            <a:endParaRPr lang="Times New Roman" altLang="Times New Roman" sz="800"/>
          </a:p>
          <a:p>
            <a:pPr algn="l" rtl="0" eaLnBrk="0">
              <a:lnSpc>
                <a:spcPct val="107000"/>
              </a:lnSpc>
            </a:pPr>
            <a:endParaRPr lang="Arial" altLang="Arial" sz="600"/>
          </a:p>
          <a:p>
            <a:pPr marL="69214" algn="l" rtl="0" eaLnBrk="0">
              <a:lnSpc>
                <a:spcPct val="81000"/>
              </a:lnSpc>
              <a:spcBef>
                <a:spcPts val="2"/>
              </a:spcBef>
            </a:pPr>
            <a:r>
              <a:rPr sz="800" kern="0" spc="-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1</a:t>
            </a:r>
            <a:r>
              <a:rPr sz="800" kern="0" spc="4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8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Men</a:t>
            </a:r>
            <a:endParaRPr lang="Times New Roman" altLang="Times New Roman" sz="800"/>
          </a:p>
        </p:txBody>
      </p:sp>
      <p:sp>
        <p:nvSpPr>
          <p:cNvPr id="200" name="textbox 200"/>
          <p:cNvSpPr/>
          <p:nvPr/>
        </p:nvSpPr>
        <p:spPr>
          <a:xfrm>
            <a:off x="177749" y="5714037"/>
            <a:ext cx="454659" cy="19113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341"/>
              </a:lnSpc>
            </a:pPr>
            <a:endParaRPr lang="Arial" altLang="Arial" sz="100"/>
          </a:p>
          <a:p>
            <a:pPr algn="r" rtl="0" eaLnBrk="0">
              <a:lnSpc>
                <a:spcPts val="1301"/>
              </a:lnSpc>
            </a:pPr>
            <a:r>
              <a:rPr sz="1000" kern="0" spc="-3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第518页</a:t>
            </a:r>
            <a:endParaRPr lang="SimHei" altLang="SimHei" sz="1000"/>
          </a:p>
        </p:txBody>
      </p:sp>
      <p:sp>
        <p:nvSpPr>
          <p:cNvPr id="202" name="textbox 202"/>
          <p:cNvSpPr/>
          <p:nvPr/>
        </p:nvSpPr>
        <p:spPr>
          <a:xfrm>
            <a:off x="9702787" y="4163560"/>
            <a:ext cx="238125" cy="26797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0928"/>
              </a:lnSpc>
            </a:pPr>
            <a:endParaRPr lang="Arial" altLang="Arial" sz="100"/>
          </a:p>
          <a:p>
            <a:pPr marL="12700" algn="l" rtl="0" eaLnBrk="0">
              <a:lnSpc>
                <a:spcPct val="99000"/>
              </a:lnSpc>
            </a:pPr>
            <a:r>
              <a:rPr sz="8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数据</a:t>
            </a:r>
            <a:r>
              <a:rPr sz="8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8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速率</a:t>
            </a:r>
            <a:endParaRPr lang="SimSun" altLang="SimSun" sz="800"/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4" name="textbox 204"/>
          <p:cNvSpPr/>
          <p:nvPr/>
        </p:nvSpPr>
        <p:spPr>
          <a:xfrm>
            <a:off x="704827" y="1716598"/>
            <a:ext cx="3750309" cy="165544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341"/>
              </a:lnSpc>
            </a:pPr>
            <a:endParaRPr lang="Arial" altLang="Arial" sz="100"/>
          </a:p>
          <a:p>
            <a:pPr marL="12700" algn="l" rtl="0" eaLnBrk="0">
              <a:lnSpc>
                <a:spcPts val="2055"/>
              </a:lnSpc>
            </a:pPr>
            <a:r>
              <a:rPr sz="1700" kern="0" spc="-8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□工作在2.4</a:t>
            </a:r>
            <a:r>
              <a:rPr sz="1700" kern="0" spc="-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GHz</a:t>
            </a:r>
            <a:r>
              <a:rPr sz="1700" kern="0" spc="-8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频段</a:t>
            </a:r>
            <a:endParaRPr lang="SimHei" altLang="SimHei" sz="1700"/>
          </a:p>
          <a:p>
            <a:pPr marL="209550" indent="-196850" algn="l" rtl="0" eaLnBrk="0">
              <a:lnSpc>
                <a:spcPct val="130000"/>
              </a:lnSpc>
              <a:spcBef>
                <a:spcPts val="1584"/>
              </a:spcBef>
            </a:pPr>
            <a:r>
              <a:rPr sz="1800" kern="0" spc="-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□使用正交频分复用</a:t>
            </a:r>
            <a:r>
              <a:rPr sz="1800" kern="0" spc="-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(FDM)</a:t>
            </a:r>
            <a:r>
              <a:rPr sz="1800" kern="0" spc="8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800" kern="0" spc="-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调制技术</a:t>
            </a:r>
            <a:r>
              <a:rPr sz="1800" kern="0" spc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800" kern="0" spc="-1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数据传输速率提高到20</a:t>
            </a:r>
            <a:r>
              <a:rPr sz="1800" kern="0" spc="-1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Mbi</a:t>
            </a:r>
            <a:r>
              <a:rPr sz="1800" kern="0" spc="-1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t/s</a:t>
            </a:r>
            <a:r>
              <a:rPr sz="1800" kern="0" spc="-13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以上</a:t>
            </a:r>
            <a:endParaRPr lang="SimHei" altLang="SimHei" sz="1800"/>
          </a:p>
          <a:p>
            <a:pPr algn="l" rtl="0" eaLnBrk="0">
              <a:lnSpc>
                <a:spcPct val="104000"/>
              </a:lnSpc>
            </a:pPr>
            <a:endParaRPr lang="Arial" altLang="Arial" sz="1200"/>
          </a:p>
          <a:p>
            <a:pPr marL="12700" algn="l" rtl="0" eaLnBrk="0">
              <a:lnSpc>
                <a:spcPct val="96000"/>
              </a:lnSpc>
              <a:spcBef>
                <a:spcPts val="6"/>
              </a:spcBef>
            </a:pPr>
            <a:r>
              <a:rPr sz="1800" kern="0" spc="-4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□保障了后向兼容性</a:t>
            </a:r>
            <a:endParaRPr lang="SimHei" altLang="SimHei" sz="1800"/>
          </a:p>
        </p:txBody>
      </p:sp>
      <p:grpSp>
        <p:nvGrpSpPr>
          <p:cNvPr id="6" name="group 6"/>
          <p:cNvGrpSpPr/>
          <p:nvPr/>
        </p:nvGrpSpPr>
        <p:grpSpPr>
          <a:xfrm rot="21600000">
            <a:off x="7118382" y="3219420"/>
            <a:ext cx="2959077" cy="1930437"/>
            <a:chExt cx="2959077" cy="1930437"/>
          </a:xfrm>
        </p:grpSpPr>
        <p:pic>
          <p:nvPicPr>
            <p:cNvPr id="206" name="picture 20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2959077" cy="1930437"/>
            </a:xfrm>
            <a:prstGeom prst="rect">
              <a:avLst/>
            </a:prstGeom>
          </p:spPr>
        </p:pic>
        <p:sp>
          <p:nvSpPr>
            <p:cNvPr id="208" name="textbox 208"/>
            <p:cNvSpPr/>
            <p:nvPr/>
          </p:nvSpPr>
          <p:spPr>
            <a:xfrm>
              <a:off x="596824" y="117898"/>
              <a:ext cx="2282189" cy="1833245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81896"/>
                </a:lnSpc>
              </a:pPr>
              <a:endParaRPr lang="Arial" altLang="Arial" sz="100"/>
            </a:p>
            <a:p>
              <a:pPr algn="r" rtl="0" eaLnBrk="0">
                <a:lnSpc>
                  <a:spcPct val="95000"/>
                </a:lnSpc>
              </a:pPr>
              <a:r>
                <a:rPr sz="700" kern="0" spc="10">
                  <a:solidFill>
                    <a:srgbClr val="83B4CC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802.119有和802.110一样的覆</a:t>
              </a:r>
              <a:r>
                <a:rPr sz="700" kern="0" spc="0">
                  <a:solidFill>
                    <a:srgbClr val="83B4CC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盖范围</a:t>
              </a:r>
              <a:endParaRPr lang="SimSun" altLang="SimSun" sz="700"/>
            </a:p>
            <a:p>
              <a:pPr marL="812800" algn="l" rtl="0" eaLnBrk="0">
                <a:lnSpc>
                  <a:spcPct val="93000"/>
                </a:lnSpc>
                <a:spcBef>
                  <a:spcPts val="147"/>
                </a:spcBef>
              </a:pPr>
              <a:r>
                <a:rPr sz="700" kern="0" spc="40">
                  <a:solidFill>
                    <a:srgbClr val="3AA5ED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,但是它有更高的速率</a:t>
              </a:r>
              <a:endParaRPr lang="SimSun" altLang="SimSun" sz="700"/>
            </a:p>
            <a:p>
              <a:pPr algn="l" rtl="0" eaLnBrk="0">
                <a:lnSpc>
                  <a:spcPct val="129000"/>
                </a:lnSpc>
              </a:pPr>
              <a:endParaRPr lang="Arial" altLang="Arial" sz="1000"/>
            </a:p>
            <a:p>
              <a:pPr algn="l" rtl="0" eaLnBrk="0">
                <a:lnSpc>
                  <a:spcPct val="129000"/>
                </a:lnSpc>
              </a:pPr>
              <a:endParaRPr lang="Arial" altLang="Arial" sz="1000"/>
            </a:p>
            <a:p>
              <a:pPr marL="120650" algn="l" rtl="0" eaLnBrk="0">
                <a:lnSpc>
                  <a:spcPct val="73000"/>
                </a:lnSpc>
                <a:spcBef>
                  <a:spcPts val="249"/>
                </a:spcBef>
              </a:pPr>
              <a:r>
                <a:rPr sz="800" kern="0" spc="20">
                  <a:solidFill>
                    <a:srgbClr val="73ED2D">
                      <a:alpha val="100000"/>
                    </a:srgbClr>
                  </a:solidFill>
                  <a:latin typeface="Times New Roman"/>
                  <a:ea typeface="Times New Roman"/>
                  <a:cs typeface="Times New Roman"/>
                </a:rPr>
                <a:t>Meg</a:t>
              </a:r>
              <a:endParaRPr lang="Times New Roman" altLang="Times New Roman" sz="800"/>
            </a:p>
            <a:p>
              <a:pPr marL="1397000" algn="l" rtl="0" eaLnBrk="0">
                <a:lnSpc>
                  <a:spcPct val="75000"/>
                </a:lnSpc>
                <a:spcBef>
                  <a:spcPts val="1"/>
                </a:spcBef>
              </a:pPr>
              <a:r>
                <a:rPr sz="800" kern="0" spc="20">
                  <a:solidFill>
                    <a:srgbClr val="82AEC8">
                      <a:alpha val="100000"/>
                    </a:srgbClr>
                  </a:solidFill>
                  <a:latin typeface="Times New Roman"/>
                  <a:ea typeface="Times New Roman"/>
                  <a:cs typeface="Times New Roman"/>
                </a:rPr>
                <a:t>Mgn</a:t>
              </a:r>
              <a:endParaRPr lang="Times New Roman" altLang="Times New Roman" sz="800"/>
            </a:p>
            <a:p>
              <a:pPr marL="1986914" indent="-5714" algn="l" rtl="0" eaLnBrk="0">
                <a:lnSpc>
                  <a:spcPct val="85000"/>
                </a:lnSpc>
                <a:spcBef>
                  <a:spcPts val="16"/>
                </a:spcBef>
              </a:pPr>
              <a:r>
                <a:rPr sz="700" kern="0" spc="-3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数热</a:t>
              </a:r>
              <a:r>
                <a:rPr sz="700" kern="0" spc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    </a:t>
              </a:r>
              <a:r>
                <a:rPr sz="800" kern="0" spc="2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违率</a:t>
              </a:r>
              <a:endParaRPr lang="SimSun" altLang="SimSun" sz="800"/>
            </a:p>
            <a:p>
              <a:pPr marL="12700" algn="l" rtl="0" eaLnBrk="0">
                <a:lnSpc>
                  <a:spcPct val="70000"/>
                </a:lnSpc>
                <a:spcBef>
                  <a:spcPts val="5"/>
                </a:spcBef>
              </a:pPr>
              <a:r>
                <a:rPr sz="700" kern="0" spc="-10">
                  <a:solidFill>
                    <a:srgbClr val="FFFFFF">
                      <a:alpha val="100000"/>
                    </a:srgbClr>
                  </a:solidFill>
                  <a:latin typeface="Times New Roman"/>
                  <a:ea typeface="Times New Roman"/>
                  <a:cs typeface="Times New Roman"/>
                </a:rPr>
                <a:t>x</a:t>
              </a:r>
              <a:r>
                <a:rPr sz="700" kern="0" spc="10">
                  <a:solidFill>
                    <a:srgbClr val="FFFFFF">
                      <a:alpha val="100000"/>
                    </a:srgbClr>
                  </a:solidFill>
                  <a:latin typeface="Times New Roman"/>
                  <a:ea typeface="Times New Roman"/>
                  <a:cs typeface="Times New Roman"/>
                </a:rPr>
                <a:t>   </a:t>
              </a:r>
              <a:r>
                <a:rPr sz="700" kern="0" spc="-10">
                  <a:solidFill>
                    <a:srgbClr val="FFFFFF">
                      <a:alpha val="100000"/>
                    </a:srgbClr>
                  </a:solidFill>
                  <a:latin typeface="Times New Roman"/>
                  <a:ea typeface="Times New Roman"/>
                  <a:cs typeface="Times New Roman"/>
                </a:rPr>
                <a:t>Mhe</a:t>
              </a:r>
              <a:endParaRPr lang="Times New Roman" altLang="Times New Roman" sz="700"/>
            </a:p>
            <a:p>
              <a:pPr marL="1289050" algn="l" rtl="0" eaLnBrk="0">
                <a:lnSpc>
                  <a:spcPct val="79000"/>
                </a:lnSpc>
                <a:spcBef>
                  <a:spcPts val="145"/>
                </a:spcBef>
              </a:pPr>
              <a:r>
                <a:rPr sz="700" kern="0" spc="-10">
                  <a:solidFill>
                    <a:srgbClr val="74AC69">
                      <a:alpha val="100000"/>
                    </a:srgbClr>
                  </a:solidFill>
                  <a:latin typeface="Times New Roman"/>
                  <a:ea typeface="Times New Roman"/>
                  <a:cs typeface="Times New Roman"/>
                </a:rPr>
                <a:t>ag Mhps</a:t>
              </a:r>
              <a:endParaRPr lang="Times New Roman" altLang="Times New Roman" sz="700"/>
            </a:p>
            <a:p>
              <a:pPr marL="1295400" algn="l" rtl="0" eaLnBrk="0">
                <a:lnSpc>
                  <a:spcPct val="79000"/>
                </a:lnSpc>
                <a:spcBef>
                  <a:spcPts val="1088"/>
                </a:spcBef>
              </a:pPr>
              <a:r>
                <a:rPr sz="700" kern="0" spc="-30">
                  <a:solidFill>
                    <a:srgbClr val="4434D9">
                      <a:alpha val="100000"/>
                    </a:srgbClr>
                  </a:solidFill>
                  <a:latin typeface="Times New Roman"/>
                  <a:ea typeface="Times New Roman"/>
                  <a:cs typeface="Times New Roman"/>
                </a:rPr>
                <a:t>36 Mhps</a:t>
              </a:r>
              <a:endParaRPr lang="Times New Roman" altLang="Times New Roman" sz="700"/>
            </a:p>
            <a:p>
              <a:pPr algn="l" rtl="0" eaLnBrk="0">
                <a:lnSpc>
                  <a:spcPct val="121000"/>
                </a:lnSpc>
              </a:pPr>
              <a:endParaRPr lang="Arial" altLang="Arial" sz="1000"/>
            </a:p>
            <a:p>
              <a:pPr algn="l" rtl="0" eaLnBrk="0">
                <a:lnSpc>
                  <a:spcPct val="141000"/>
                </a:lnSpc>
              </a:pPr>
              <a:endParaRPr lang="Arial" altLang="Arial" sz="200"/>
            </a:p>
            <a:p>
              <a:pPr marL="1339850" algn="l" rtl="0" eaLnBrk="0">
                <a:lnSpc>
                  <a:spcPct val="95000"/>
                </a:lnSpc>
              </a:pPr>
              <a:r>
                <a:rPr sz="1100" kern="0" spc="-3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前困</a:t>
              </a:r>
              <a:endParaRPr lang="SimSun" altLang="SimSun" sz="1100"/>
            </a:p>
          </p:txBody>
        </p:sp>
        <p:pic>
          <p:nvPicPr>
            <p:cNvPr id="210" name="picture 21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1892303" y="1631989"/>
              <a:ext cx="292037" cy="69816"/>
            </a:xfrm>
            <a:prstGeom prst="rect">
              <a:avLst/>
            </a:prstGeom>
          </p:spPr>
        </p:pic>
      </p:grpSp>
      <p:pic>
        <p:nvPicPr>
          <p:cNvPr id="212" name="picture 2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209568"/>
            <a:ext cx="1295398" cy="787401"/>
          </a:xfrm>
          <a:prstGeom prst="rect">
            <a:avLst/>
          </a:prstGeom>
        </p:spPr>
      </p:pic>
      <p:sp>
        <p:nvSpPr>
          <p:cNvPr id="214" name="textbox 214"/>
          <p:cNvSpPr/>
          <p:nvPr/>
        </p:nvSpPr>
        <p:spPr>
          <a:xfrm>
            <a:off x="450858" y="355844"/>
            <a:ext cx="4059554" cy="116840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5808"/>
              </a:lnSpc>
            </a:pPr>
            <a:endParaRPr lang="Arial" altLang="Arial" sz="100"/>
          </a:p>
          <a:p>
            <a:pPr algn="r" rtl="0" eaLnBrk="0">
              <a:lnSpc>
                <a:spcPct val="97000"/>
              </a:lnSpc>
            </a:pPr>
            <a:r>
              <a:rPr sz="5800" kern="0" spc="-250" baseline="-5388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圆</a:t>
            </a:r>
            <a:r>
              <a:rPr sz="3700" kern="0" spc="64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</a:t>
            </a:r>
            <a:r>
              <a:rPr sz="3000" b="1" kern="0" spc="-25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8.1.2无</a:t>
            </a:r>
            <a:r>
              <a:rPr sz="3000" b="1" kern="0" spc="-24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线协议标</a:t>
            </a:r>
            <a:r>
              <a:rPr sz="3000" b="1" kern="0" spc="-17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准</a:t>
            </a:r>
            <a:endParaRPr lang="SimHei" altLang="SimHei" sz="3000"/>
          </a:p>
          <a:p>
            <a:pPr algn="l" rtl="0" eaLnBrk="0">
              <a:lnSpc>
                <a:spcPct val="196000"/>
              </a:lnSpc>
            </a:pPr>
            <a:endParaRPr lang="Arial" altLang="Arial" sz="1000"/>
          </a:p>
          <a:p>
            <a:pPr algn="l" rtl="0" eaLnBrk="0">
              <a:lnSpc>
                <a:spcPct val="106000"/>
              </a:lnSpc>
            </a:pPr>
            <a:endParaRPr lang="Arial" altLang="Arial" sz="400"/>
          </a:p>
          <a:p>
            <a:pPr marL="12700" algn="l" rtl="0" eaLnBrk="0">
              <a:lnSpc>
                <a:spcPct val="86000"/>
              </a:lnSpc>
              <a:spcBef>
                <a:spcPts val="4"/>
              </a:spcBef>
            </a:pPr>
            <a:r>
              <a:rPr sz="1700" kern="0" spc="-70">
                <a:solidFill>
                  <a:srgbClr val="000000">
                    <a:alpha val="100000"/>
                  </a:srgbClr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·3</a:t>
            </a:r>
            <a:r>
              <a:rPr sz="1700" kern="0" spc="-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、</a:t>
            </a:r>
            <a:r>
              <a:rPr sz="1700" kern="0" spc="-70">
                <a:solidFill>
                  <a:srgbClr val="000000">
                    <a:alpha val="100000"/>
                  </a:srgbClr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IEEE8O2.I</a:t>
            </a:r>
            <a:r>
              <a:rPr sz="1700" kern="0" spc="-80">
                <a:solidFill>
                  <a:srgbClr val="000000">
                    <a:alpha val="100000"/>
                  </a:srgbClr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lg</a:t>
            </a:r>
            <a:endParaRPr lang="Arial" altLang="Arial" sz="1700"/>
          </a:p>
        </p:txBody>
      </p:sp>
      <p:sp>
        <p:nvSpPr>
          <p:cNvPr id="216" name="textbox 216"/>
          <p:cNvSpPr/>
          <p:nvPr/>
        </p:nvSpPr>
        <p:spPr>
          <a:xfrm>
            <a:off x="3730300" y="5483839"/>
            <a:ext cx="2779395" cy="25844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0956"/>
              </a:lnSpc>
            </a:pPr>
            <a:endParaRPr lang="Arial" altLang="Arial" sz="100"/>
          </a:p>
          <a:p>
            <a:pPr marL="12700" algn="l" rtl="0" eaLnBrk="0">
              <a:lnSpc>
                <a:spcPct val="95000"/>
              </a:lnSpc>
            </a:pPr>
            <a:r>
              <a:rPr sz="1600" b="1" kern="0" spc="-5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本课件是可编辑的正常</a:t>
            </a:r>
            <a:r>
              <a:rPr sz="1600" b="1" kern="0" spc="-50">
                <a:solidFill>
                  <a:srgbClr val="000000">
                    <a:alpha val="100000"/>
                  </a:srgbClr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P</a:t>
            </a:r>
            <a:r>
              <a:rPr sz="1600" b="1" kern="0" spc="-60">
                <a:solidFill>
                  <a:srgbClr val="000000">
                    <a:alpha val="100000"/>
                  </a:srgbClr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PT</a:t>
            </a:r>
            <a:r>
              <a:rPr sz="1600" b="1" kern="0" spc="-6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课件</a:t>
            </a:r>
            <a:endParaRPr lang="SimHei" altLang="SimHei" sz="1600"/>
          </a:p>
        </p:txBody>
      </p:sp>
      <p:sp>
        <p:nvSpPr>
          <p:cNvPr id="218" name="textbox 218"/>
          <p:cNvSpPr/>
          <p:nvPr/>
        </p:nvSpPr>
        <p:spPr>
          <a:xfrm>
            <a:off x="179506" y="5718154"/>
            <a:ext cx="450850" cy="18478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341"/>
              </a:lnSpc>
            </a:pPr>
            <a:endParaRPr lang="Arial" altLang="Arial" sz="100"/>
          </a:p>
          <a:p>
            <a:pPr algn="r" rtl="0" eaLnBrk="0">
              <a:lnSpc>
                <a:spcPts val="1251"/>
              </a:lnSpc>
            </a:pPr>
            <a:r>
              <a:rPr sz="1000" b="1" kern="0" spc="-4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第519页</a:t>
            </a:r>
            <a:endParaRPr lang="SimHei" altLang="SimHei" sz="1000"/>
          </a:p>
        </p:txBody>
      </p:sp>
      <p:sp>
        <p:nvSpPr>
          <p:cNvPr id="220" name="textbox 220"/>
          <p:cNvSpPr/>
          <p:nvPr/>
        </p:nvSpPr>
        <p:spPr>
          <a:xfrm>
            <a:off x="7715205" y="4444528"/>
            <a:ext cx="330834" cy="19621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0200"/>
              </a:lnSpc>
            </a:pPr>
            <a:endParaRPr lang="Arial" altLang="Arial" sz="100"/>
          </a:p>
          <a:p>
            <a:pPr marL="12700" algn="l" rtl="0" eaLnBrk="0">
              <a:lnSpc>
                <a:spcPct val="80000"/>
              </a:lnSpc>
            </a:pPr>
            <a:r>
              <a:rPr sz="1400" kern="0" spc="2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t2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ps</a:t>
            </a:r>
            <a:endParaRPr lang="Times New Roman" altLang="Times New Roman" sz="1400"/>
          </a:p>
        </p:txBody>
      </p:sp>
      <p:sp>
        <p:nvSpPr>
          <p:cNvPr id="222" name="textbox 222"/>
          <p:cNvSpPr/>
          <p:nvPr/>
        </p:nvSpPr>
        <p:spPr>
          <a:xfrm>
            <a:off x="7715206" y="4174583"/>
            <a:ext cx="293370" cy="10795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4040"/>
              </a:lnSpc>
            </a:pPr>
            <a:endParaRPr lang="Arial" altLang="Arial" sz="100"/>
          </a:p>
          <a:p>
            <a:pPr marL="12700" algn="l" rtl="0" eaLnBrk="0">
              <a:lnSpc>
                <a:spcPct val="77000"/>
              </a:lnSpc>
            </a:pPr>
            <a:r>
              <a:rPr sz="700" kern="0" spc="-10">
                <a:solidFill>
                  <a:srgbClr val="20B05E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4s Mop</a:t>
            </a:r>
            <a:endParaRPr lang="Times New Roman" altLang="Times New Roman" sz="700"/>
          </a:p>
        </p:txBody>
      </p:sp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24" name="picture 2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209568"/>
            <a:ext cx="1295398" cy="787401"/>
          </a:xfrm>
          <a:prstGeom prst="rect">
            <a:avLst/>
          </a:prstGeom>
        </p:spPr>
      </p:pic>
      <p:sp>
        <p:nvSpPr>
          <p:cNvPr id="226" name="textbox 226"/>
          <p:cNvSpPr/>
          <p:nvPr/>
        </p:nvSpPr>
        <p:spPr>
          <a:xfrm>
            <a:off x="457167" y="381065"/>
            <a:ext cx="4046854" cy="381635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67922"/>
              </a:lnSpc>
            </a:pPr>
            <a:endParaRPr lang="Arial" altLang="Arial" sz="100"/>
          </a:p>
          <a:p>
            <a:pPr algn="r" rtl="0" eaLnBrk="0">
              <a:lnSpc>
                <a:spcPct val="97000"/>
              </a:lnSpc>
            </a:pPr>
            <a:r>
              <a:rPr sz="3400" kern="0" spc="-190">
                <a:solidFill>
                  <a:srgbClr val="FFFFFF">
                    <a:alpha val="100000"/>
                  </a:srgbClr>
                </a:solidFill>
                <a:latin typeface="STCaiyun"/>
                <a:ea typeface="STCaiyun"/>
                <a:cs typeface="STCaiyun"/>
              </a:rPr>
              <a:t>国</a:t>
            </a:r>
            <a:r>
              <a:rPr sz="3400" kern="0" spc="50">
                <a:solidFill>
                  <a:srgbClr val="FFFFFF">
                    <a:alpha val="100000"/>
                  </a:srgbClr>
                </a:solidFill>
                <a:latin typeface="STCaiyun"/>
                <a:ea typeface="STCaiyun"/>
                <a:cs typeface="STCaiyun"/>
              </a:rPr>
              <a:t>      </a:t>
            </a:r>
            <a:r>
              <a:rPr sz="2900" b="1" kern="0" spc="-19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8</a:t>
            </a:r>
            <a:r>
              <a:rPr sz="2900" b="1" kern="0" spc="-18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.1.2无线协议标</a:t>
            </a:r>
            <a:r>
              <a:rPr sz="2900" b="1" kern="0" spc="-16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准</a:t>
            </a:r>
            <a:endParaRPr lang="SimHei" altLang="SimHei" sz="2900"/>
          </a:p>
          <a:p>
            <a:pPr algn="l" rtl="0" eaLnBrk="0">
              <a:lnSpc>
                <a:spcPct val="144000"/>
              </a:lnSpc>
            </a:pPr>
            <a:endParaRPr lang="Arial" altLang="Arial" sz="1000"/>
          </a:p>
          <a:p>
            <a:pPr algn="l" rtl="0" eaLnBrk="0">
              <a:lnSpc>
                <a:spcPct val="145000"/>
              </a:lnSpc>
            </a:pPr>
            <a:endParaRPr lang="Arial" altLang="Arial" sz="1000"/>
          </a:p>
          <a:p>
            <a:pPr marL="12700" algn="l" rtl="0" eaLnBrk="0">
              <a:lnSpc>
                <a:spcPct val="83000"/>
              </a:lnSpc>
              <a:spcBef>
                <a:spcPts val="367"/>
              </a:spcBef>
            </a:pPr>
            <a:r>
              <a:rPr sz="1200" kern="0" spc="0">
                <a:solidFill>
                  <a:srgbClr val="000000">
                    <a:alpha val="100000"/>
                  </a:srgbClr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·4</a:t>
            </a:r>
            <a:r>
              <a:rPr sz="1200" kern="0" spc="-150">
                <a:solidFill>
                  <a:srgbClr val="000000">
                    <a:alpha val="100000"/>
                  </a:srgbClr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 </a:t>
            </a:r>
            <a:r>
              <a:rPr sz="12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、</a:t>
            </a:r>
            <a:r>
              <a:rPr sz="1200" kern="0" spc="0">
                <a:solidFill>
                  <a:srgbClr val="000000">
                    <a:alpha val="100000"/>
                  </a:srgbClr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IEEE8D2.IIn</a:t>
            </a:r>
            <a:endParaRPr lang="Arial" altLang="Arial" sz="1200"/>
          </a:p>
          <a:p>
            <a:pPr marL="260350" algn="l" rtl="0" eaLnBrk="0">
              <a:lnSpc>
                <a:spcPts val="1991"/>
              </a:lnSpc>
              <a:spcBef>
                <a:spcPts val="1595"/>
              </a:spcBef>
            </a:pPr>
            <a:r>
              <a:rPr sz="1600" kern="0" spc="-5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□工作在2.4</a:t>
            </a:r>
            <a:r>
              <a:rPr sz="1600" kern="0" spc="-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GHz</a:t>
            </a:r>
            <a:r>
              <a:rPr sz="1600" kern="0" spc="-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、5.8GHz</a:t>
            </a:r>
            <a:r>
              <a:rPr sz="1600" kern="0" spc="-6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频段</a:t>
            </a:r>
            <a:endParaRPr lang="SimHei" altLang="SimHei" sz="1600"/>
          </a:p>
          <a:p>
            <a:pPr marL="260350" algn="l" rtl="0" eaLnBrk="0">
              <a:lnSpc>
                <a:spcPct val="139000"/>
              </a:lnSpc>
              <a:spcBef>
                <a:spcPts val="1555"/>
              </a:spcBef>
            </a:pPr>
            <a:r>
              <a:rPr sz="1700" kern="0" spc="-8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□最大传输速率300~600</a:t>
            </a:r>
            <a:r>
              <a:rPr sz="1700" kern="0" spc="-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Mbit/s</a:t>
            </a:r>
            <a:r>
              <a:rPr sz="17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        </a:t>
            </a:r>
            <a:r>
              <a:rPr sz="17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□</a:t>
            </a:r>
            <a:r>
              <a:rPr sz="17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FDM</a:t>
            </a:r>
            <a:r>
              <a:rPr sz="1700" kern="0" spc="-2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700" kern="0" spc="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调制技术</a:t>
            </a:r>
            <a:endParaRPr lang="SimHei" altLang="SimHei" sz="1700"/>
          </a:p>
          <a:p>
            <a:pPr algn="l" rtl="0" eaLnBrk="0">
              <a:lnSpc>
                <a:spcPct val="140000"/>
              </a:lnSpc>
            </a:pPr>
            <a:endParaRPr lang="Arial" altLang="Arial" sz="1000"/>
          </a:p>
          <a:p>
            <a:pPr marL="260350" algn="l" rtl="0" eaLnBrk="0">
              <a:lnSpc>
                <a:spcPct val="97000"/>
              </a:lnSpc>
              <a:spcBef>
                <a:spcPts val="360"/>
              </a:spcBef>
            </a:pPr>
            <a:r>
              <a:rPr sz="1200" kern="0" spc="-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□</a:t>
            </a:r>
            <a:r>
              <a:rPr sz="1200" kern="0" spc="3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200" kern="0" spc="-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MIMO</a:t>
            </a:r>
            <a:r>
              <a:rPr sz="1200" kern="0" spc="-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技  术</a:t>
            </a:r>
            <a:r>
              <a:rPr sz="1200" kern="0" spc="-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(Multiple</a:t>
            </a:r>
            <a:r>
              <a:rPr sz="1200" kern="0" spc="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200" kern="0" spc="-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lnput Mu</a:t>
            </a:r>
            <a:r>
              <a:rPr sz="1200" kern="0" spc="-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ltiple</a:t>
            </a:r>
            <a:r>
              <a:rPr sz="12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200" kern="0" spc="-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Output</a:t>
            </a:r>
            <a:r>
              <a:rPr sz="12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200" kern="0" spc="-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)</a:t>
            </a:r>
            <a:endParaRPr lang="SimSun" altLang="SimSun" sz="1200"/>
          </a:p>
          <a:p>
            <a:pPr marL="260350" algn="l" rtl="0" eaLnBrk="0">
              <a:lnSpc>
                <a:spcPct val="98000"/>
              </a:lnSpc>
              <a:spcBef>
                <a:spcPts val="1652"/>
              </a:spcBef>
            </a:pPr>
            <a:r>
              <a:rPr sz="1700" kern="0" spc="4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□协议兼容</a:t>
            </a:r>
            <a:endParaRPr lang="SimHei" altLang="SimHei" sz="1700"/>
          </a:p>
          <a:p>
            <a:pPr algn="l" rtl="0" eaLnBrk="0">
              <a:lnSpc>
                <a:spcPct val="102000"/>
              </a:lnSpc>
            </a:pPr>
            <a:endParaRPr lang="Arial" altLang="Arial" sz="900"/>
          </a:p>
          <a:p>
            <a:pPr algn="l" rtl="0" eaLnBrk="0">
              <a:lnSpc>
                <a:spcPct val="8052"/>
              </a:lnSpc>
            </a:pPr>
            <a:endParaRPr lang="Arial" altLang="Arial" sz="100"/>
          </a:p>
          <a:p>
            <a:pPr marL="494665" algn="l" rtl="0" eaLnBrk="0">
              <a:lnSpc>
                <a:spcPts val="1869"/>
              </a:lnSpc>
            </a:pPr>
            <a:r>
              <a:rPr sz="1500" kern="0" spc="-8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·向下兼容</a:t>
            </a:r>
            <a:r>
              <a:rPr sz="1500" kern="0" spc="-80">
                <a:solidFill>
                  <a:srgbClr val="000000">
                    <a:alpha val="100000"/>
                  </a:srgbClr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IEEE802lIb/g/a</a:t>
            </a:r>
            <a:r>
              <a:rPr sz="1500" kern="0" spc="-8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协议</a:t>
            </a:r>
            <a:endParaRPr lang="SimHei" altLang="SimHei" sz="1500"/>
          </a:p>
        </p:txBody>
      </p:sp>
      <p:sp>
        <p:nvSpPr>
          <p:cNvPr id="228" name="textbox 228"/>
          <p:cNvSpPr/>
          <p:nvPr/>
        </p:nvSpPr>
        <p:spPr>
          <a:xfrm>
            <a:off x="3723990" y="5465145"/>
            <a:ext cx="2772410" cy="27940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2727"/>
              </a:lnSpc>
            </a:pPr>
            <a:endParaRPr lang="Arial" altLang="Arial" sz="100"/>
          </a:p>
          <a:p>
            <a:pPr algn="r" rtl="0" eaLnBrk="0">
              <a:lnSpc>
                <a:spcPct val="98000"/>
              </a:lnSpc>
            </a:pPr>
            <a:r>
              <a:rPr sz="1700" b="1" kern="0" spc="-16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本课件是可编辑</a:t>
            </a:r>
            <a:r>
              <a:rPr sz="1700" b="1" kern="0" spc="-15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的正常</a:t>
            </a:r>
            <a:r>
              <a:rPr sz="1700" b="1" kern="0" spc="-150">
                <a:solidFill>
                  <a:srgbClr val="000000">
                    <a:alpha val="100000"/>
                  </a:srgbClr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PPT</a:t>
            </a:r>
            <a:r>
              <a:rPr sz="1700" b="1" kern="0" spc="-15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课</a:t>
            </a:r>
            <a:r>
              <a:rPr sz="1700" b="1" kern="0" spc="-8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件</a:t>
            </a:r>
            <a:endParaRPr lang="SimHei" altLang="SimHei" sz="1700"/>
          </a:p>
        </p:txBody>
      </p:sp>
      <p:sp>
        <p:nvSpPr>
          <p:cNvPr id="230" name="textbox 230"/>
          <p:cNvSpPr/>
          <p:nvPr/>
        </p:nvSpPr>
        <p:spPr>
          <a:xfrm>
            <a:off x="192274" y="5703597"/>
            <a:ext cx="465455" cy="18668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341"/>
              </a:lnSpc>
            </a:pPr>
            <a:endParaRPr lang="Arial" altLang="Arial" sz="100"/>
          </a:p>
          <a:p>
            <a:pPr algn="r" rtl="0" eaLnBrk="0">
              <a:lnSpc>
                <a:spcPts val="1269"/>
              </a:lnSpc>
            </a:pPr>
            <a:r>
              <a:rPr sz="1000" b="1" kern="0" spc="-20">
                <a:solidFill>
                  <a:srgbClr val="000000">
                    <a:alpha val="100000"/>
                  </a:srgbClr>
                </a:solidFill>
                <a:latin typeface="YouYuan"/>
                <a:ea typeface="YouYuan"/>
                <a:cs typeface="YouYuan"/>
              </a:rPr>
              <a:t>第520页</a:t>
            </a:r>
            <a:endParaRPr lang="YouYuan" altLang="YouYuan" sz="1000"/>
          </a:p>
        </p:txBody>
      </p:sp>
    </p:spTree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32" name="picture 2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209568"/>
            <a:ext cx="1295398" cy="787401"/>
          </a:xfrm>
          <a:prstGeom prst="rect">
            <a:avLst/>
          </a:prstGeom>
        </p:spPr>
      </p:pic>
      <p:sp>
        <p:nvSpPr>
          <p:cNvPr id="234" name="textbox 234"/>
          <p:cNvSpPr/>
          <p:nvPr/>
        </p:nvSpPr>
        <p:spPr>
          <a:xfrm>
            <a:off x="438133" y="385121"/>
            <a:ext cx="9582150" cy="536257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0380"/>
              </a:lnSpc>
            </a:pPr>
            <a:endParaRPr lang="Arial" altLang="Arial" sz="100"/>
          </a:p>
          <a:p>
            <a:pPr marL="152400" algn="l" rtl="0" eaLnBrk="0">
              <a:lnSpc>
                <a:spcPct val="96000"/>
              </a:lnSpc>
            </a:pPr>
            <a:r>
              <a:rPr sz="2600" kern="0" spc="-90" baseline="20033">
                <a:solidFill>
                  <a:srgbClr val="FFFFFF">
                    <a:alpha val="100000"/>
                  </a:srgbClr>
                </a:solidFill>
                <a:latin typeface="STXinwei"/>
                <a:ea typeface="STXinwei"/>
                <a:cs typeface="STXinwei"/>
              </a:rPr>
              <a:t>二</a:t>
            </a:r>
            <a:r>
              <a:rPr sz="1600" kern="0" spc="-90">
                <a:solidFill>
                  <a:srgbClr val="FFFFFF">
                    <a:alpha val="100000"/>
                  </a:srgbClr>
                </a:solidFill>
                <a:latin typeface="STXinwei"/>
                <a:ea typeface="STXinwei"/>
                <a:cs typeface="STXinwei"/>
              </a:rPr>
              <a:t>             </a:t>
            </a:r>
            <a:r>
              <a:rPr sz="1600" kern="0" spc="-100">
                <a:solidFill>
                  <a:srgbClr val="FFFFFF">
                    <a:alpha val="100000"/>
                  </a:srgbClr>
                </a:solidFill>
                <a:latin typeface="STXinwei"/>
                <a:ea typeface="STXinwei"/>
                <a:cs typeface="STXinwei"/>
              </a:rPr>
              <a:t>   </a:t>
            </a:r>
            <a:r>
              <a:rPr sz="3000" b="1" kern="0" spc="-10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8.1.2无线协议标准</a:t>
            </a:r>
            <a:endParaRPr lang="SimHei" altLang="SimHei" sz="3000"/>
          </a:p>
          <a:p>
            <a:pPr algn="l" rtl="0" eaLnBrk="0">
              <a:lnSpc>
                <a:spcPct val="104000"/>
              </a:lnSpc>
            </a:pPr>
            <a:endParaRPr lang="Arial" altLang="Arial" sz="1000"/>
          </a:p>
          <a:p>
            <a:pPr algn="l" rtl="0" eaLnBrk="0">
              <a:lnSpc>
                <a:spcPct val="104000"/>
              </a:lnSpc>
            </a:pPr>
            <a:endParaRPr lang="Arial" altLang="Arial" sz="1000"/>
          </a:p>
          <a:p>
            <a:pPr algn="l" rtl="0" eaLnBrk="0">
              <a:lnSpc>
                <a:spcPct val="104000"/>
              </a:lnSpc>
            </a:pPr>
            <a:endParaRPr lang="Arial" altLang="Arial" sz="1000"/>
          </a:p>
          <a:p>
            <a:pPr marL="12700" algn="l" rtl="0" eaLnBrk="0">
              <a:lnSpc>
                <a:spcPct val="81000"/>
              </a:lnSpc>
              <a:spcBef>
                <a:spcPts val="363"/>
              </a:spcBef>
            </a:pPr>
            <a:r>
              <a:rPr sz="12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·5</a:t>
            </a:r>
            <a:r>
              <a:rPr sz="1200" kern="0" spc="-12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、</a:t>
            </a:r>
            <a:r>
              <a:rPr sz="12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IEEE8O2.Ilac</a:t>
            </a:r>
            <a:endParaRPr lang="Times New Roman" altLang="Times New Roman" sz="1200"/>
          </a:p>
          <a:p>
            <a:pPr algn="l" rtl="0" eaLnBrk="0">
              <a:lnSpc>
                <a:spcPct val="107000"/>
              </a:lnSpc>
            </a:pPr>
            <a:endParaRPr lang="Arial" altLang="Arial" sz="1000"/>
          </a:p>
          <a:p>
            <a:pPr marL="285750" algn="l" rtl="0" eaLnBrk="0">
              <a:lnSpc>
                <a:spcPct val="98000"/>
              </a:lnSpc>
              <a:spcBef>
                <a:spcPts val="518"/>
              </a:spcBef>
            </a:pPr>
            <a:r>
              <a:rPr sz="1700" kern="0" spc="-7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□工作在5.8</a:t>
            </a:r>
            <a:r>
              <a:rPr sz="1700" kern="0" spc="-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GHz</a:t>
            </a:r>
            <a:r>
              <a:rPr sz="1700" kern="0" spc="-7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频段</a:t>
            </a:r>
            <a:endParaRPr lang="SimHei" altLang="SimHei" sz="1700"/>
          </a:p>
          <a:p>
            <a:pPr marL="285750" algn="l" rtl="0" eaLnBrk="0">
              <a:lnSpc>
                <a:spcPct val="98000"/>
              </a:lnSpc>
              <a:spcBef>
                <a:spcPts val="1551"/>
              </a:spcBef>
            </a:pPr>
            <a:r>
              <a:rPr sz="1700" kern="0" spc="-8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□最大传输速率6933</a:t>
            </a:r>
            <a:r>
              <a:rPr sz="1700" kern="0" spc="-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Mbit/s</a:t>
            </a:r>
            <a:endParaRPr lang="SimSun" altLang="SimSun" sz="1700"/>
          </a:p>
          <a:p>
            <a:pPr marL="285750" algn="l" rtl="0" eaLnBrk="0">
              <a:lnSpc>
                <a:spcPct val="99000"/>
              </a:lnSpc>
              <a:spcBef>
                <a:spcPts val="1642"/>
              </a:spcBef>
            </a:pPr>
            <a:r>
              <a:rPr sz="1700" kern="0" spc="-10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□</a:t>
            </a:r>
            <a:r>
              <a:rPr sz="1700" kern="0" spc="-1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700" kern="0" spc="-10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DFDM</a:t>
            </a:r>
            <a:r>
              <a:rPr sz="1700" kern="0" spc="-10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调制技术</a:t>
            </a:r>
            <a:endParaRPr lang="SimHei" altLang="SimHei" sz="1700"/>
          </a:p>
          <a:p>
            <a:pPr algn="l" rtl="0" eaLnBrk="0">
              <a:lnSpc>
                <a:spcPct val="135000"/>
              </a:lnSpc>
            </a:pPr>
            <a:endParaRPr lang="Arial" altLang="Arial" sz="1000"/>
          </a:p>
          <a:p>
            <a:pPr marL="285750" algn="l" rtl="0" eaLnBrk="0">
              <a:lnSpc>
                <a:spcPct val="97000"/>
              </a:lnSpc>
              <a:spcBef>
                <a:spcPts val="370"/>
              </a:spcBef>
            </a:pPr>
            <a:r>
              <a:rPr sz="1200" kern="0" spc="-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□</a:t>
            </a:r>
            <a:r>
              <a:rPr sz="1200" kern="0" spc="3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200" kern="0" spc="-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MIMO</a:t>
            </a:r>
            <a:r>
              <a:rPr sz="1200" kern="0" spc="-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技  术</a:t>
            </a:r>
            <a:r>
              <a:rPr sz="1200" kern="0" spc="-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(Multiple</a:t>
            </a:r>
            <a:r>
              <a:rPr sz="1200" kern="0" spc="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200" kern="0" spc="-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lnput Multiple Du</a:t>
            </a:r>
            <a:r>
              <a:rPr sz="1200" kern="0" spc="-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tput )</a:t>
            </a:r>
            <a:endParaRPr lang="SimSun" altLang="SimSun" sz="1200"/>
          </a:p>
          <a:p>
            <a:pPr marL="488950" algn="l" rtl="0" eaLnBrk="0">
              <a:lnSpc>
                <a:spcPct val="93000"/>
              </a:lnSpc>
              <a:spcBef>
                <a:spcPts val="1639"/>
              </a:spcBef>
            </a:pPr>
            <a:r>
              <a:rPr sz="1600" kern="0" spc="-4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运行模式：极高吞吐率</a:t>
            </a:r>
            <a:r>
              <a:rPr sz="1600" kern="0" spc="-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(Ver</a:t>
            </a:r>
            <a:r>
              <a:rPr sz="1600" kern="0" spc="-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y High Throughput</a:t>
            </a:r>
            <a:r>
              <a:rPr sz="1600" kern="0" spc="-1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600" kern="0" spc="-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)</a:t>
            </a:r>
            <a:endParaRPr lang="SimSun" altLang="SimSun" sz="1600"/>
          </a:p>
          <a:p>
            <a:pPr marL="285750" algn="l" rtl="0" eaLnBrk="0">
              <a:lnSpc>
                <a:spcPts val="3554"/>
              </a:lnSpc>
            </a:pPr>
            <a:r>
              <a:rPr sz="1700" kern="0" spc="8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□兼容性</a:t>
            </a:r>
            <a:endParaRPr lang="SimHei" altLang="SimHei" sz="1700"/>
          </a:p>
          <a:p>
            <a:pPr marL="691515" indent="-177800" algn="l" rtl="0" eaLnBrk="0">
              <a:lnSpc>
                <a:spcPct val="118000"/>
              </a:lnSpc>
              <a:spcBef>
                <a:spcPts val="1589"/>
              </a:spcBef>
            </a:pPr>
            <a:r>
              <a:rPr sz="1600" kern="0" spc="-7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·继续工作在5.0</a:t>
            </a:r>
            <a:r>
              <a:rPr sz="1600" kern="0" spc="-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GHz</a:t>
            </a:r>
            <a:r>
              <a:rPr sz="1600" kern="0" spc="-7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频段上以保证向下兼容性，但数据传输通道会大大扩充，20</a:t>
            </a:r>
            <a:r>
              <a:rPr sz="1600" kern="0" spc="-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MHz</a:t>
            </a:r>
            <a:r>
              <a:rPr sz="1600" kern="0" spc="-7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的基础上增至</a:t>
            </a:r>
            <a:r>
              <a:rPr sz="1600" kern="0" spc="-8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40</a:t>
            </a:r>
            <a:r>
              <a:rPr sz="1600" kern="0" spc="-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MHz</a:t>
            </a:r>
            <a:r>
              <a:rPr sz="1600" kern="0" spc="-8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或者</a:t>
            </a:r>
            <a:r>
              <a:rPr sz="1600" kern="0" spc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600" kern="0" spc="-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80MHz,</a:t>
            </a:r>
            <a:r>
              <a:rPr sz="1600" kern="0" spc="-5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甚至有</a:t>
            </a:r>
            <a:r>
              <a:rPr sz="1600" kern="0" spc="-6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可能达到</a:t>
            </a:r>
            <a:r>
              <a:rPr sz="1600" kern="0" spc="-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I6OMHz</a:t>
            </a:r>
            <a:endParaRPr lang="SimSun" altLang="SimSun" sz="1600"/>
          </a:p>
          <a:p>
            <a:pPr algn="l" rtl="0" eaLnBrk="0">
              <a:lnSpc>
                <a:spcPct val="136000"/>
              </a:lnSpc>
            </a:pPr>
            <a:endParaRPr lang="Arial" altLang="Arial" sz="1000"/>
          </a:p>
          <a:p>
            <a:pPr algn="l" rtl="0" eaLnBrk="0">
              <a:lnSpc>
                <a:spcPct val="137000"/>
              </a:lnSpc>
            </a:pPr>
            <a:endParaRPr lang="Arial" altLang="Arial" sz="1000"/>
          </a:p>
          <a:p>
            <a:pPr algn="l" rtl="0" eaLnBrk="0">
              <a:lnSpc>
                <a:spcPct val="107000"/>
              </a:lnSpc>
            </a:pPr>
            <a:endParaRPr lang="Arial" altLang="Arial" sz="400"/>
          </a:p>
          <a:p>
            <a:pPr marL="3295650" algn="l" rtl="0" eaLnBrk="0">
              <a:lnSpc>
                <a:spcPct val="98000"/>
              </a:lnSpc>
              <a:spcBef>
                <a:spcPts val="1"/>
              </a:spcBef>
            </a:pPr>
            <a:r>
              <a:rPr sz="1700" kern="0" spc="-13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本课件是可编辑的正常</a:t>
            </a:r>
            <a:r>
              <a:rPr sz="1700" kern="0" spc="-130">
                <a:solidFill>
                  <a:srgbClr val="000000">
                    <a:alpha val="100000"/>
                  </a:srgbClr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PPT</a:t>
            </a:r>
            <a:r>
              <a:rPr sz="1700" kern="0" spc="-13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课件</a:t>
            </a:r>
            <a:endParaRPr lang="SimHei" altLang="SimHei" sz="1700"/>
          </a:p>
        </p:txBody>
      </p:sp>
      <p:sp>
        <p:nvSpPr>
          <p:cNvPr id="236" name="textbox 236"/>
          <p:cNvSpPr/>
          <p:nvPr/>
        </p:nvSpPr>
        <p:spPr>
          <a:xfrm>
            <a:off x="190474" y="5720152"/>
            <a:ext cx="434975" cy="18478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341"/>
              </a:lnSpc>
            </a:pPr>
            <a:endParaRPr lang="Arial" altLang="Arial" sz="100"/>
          </a:p>
          <a:p>
            <a:pPr algn="r" rtl="0" eaLnBrk="0">
              <a:lnSpc>
                <a:spcPts val="1251"/>
              </a:lnSpc>
            </a:pPr>
            <a:r>
              <a:rPr sz="1000" kern="0" spc="-6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第521页</a:t>
            </a:r>
            <a:endParaRPr lang="SimHei" altLang="SimHei" sz="1000"/>
          </a:p>
        </p:txBody>
      </p:sp>
    </p:spTree>
  </p:cSld>
  <p:clrMapOvr>
    <a:masterClrMapping/>
  </p:clrMapOvr>
  <p:transition/>
  <p:timing/>
</p:sld>
</file>

<file path=ppt/slides/slide2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38" name="picture 23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209568"/>
            <a:ext cx="1295398" cy="787401"/>
          </a:xfrm>
          <a:prstGeom prst="rect">
            <a:avLst/>
          </a:prstGeom>
        </p:spPr>
      </p:pic>
      <p:sp>
        <p:nvSpPr>
          <p:cNvPr id="240" name="textbox 240"/>
          <p:cNvSpPr/>
          <p:nvPr/>
        </p:nvSpPr>
        <p:spPr>
          <a:xfrm>
            <a:off x="450859" y="367540"/>
            <a:ext cx="6410959" cy="208724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3280"/>
              </a:lnSpc>
            </a:pPr>
            <a:endParaRPr lang="Arial" altLang="Arial" sz="100"/>
          </a:p>
          <a:p>
            <a:pPr marL="50165" algn="l" rtl="0" eaLnBrk="0">
              <a:lnSpc>
                <a:spcPct val="97000"/>
              </a:lnSpc>
            </a:pPr>
            <a:r>
              <a:rPr sz="5500" kern="0" spc="-190" baseline="-4735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国</a:t>
            </a:r>
            <a:r>
              <a:rPr sz="3500" kern="0" spc="-19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 </a:t>
            </a:r>
            <a:r>
              <a:rPr sz="3000" b="1" kern="0" spc="-19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8.1.2无线协议</a:t>
            </a:r>
            <a:r>
              <a:rPr sz="3000" b="1" kern="0" spc="-20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标准</a:t>
            </a:r>
            <a:endParaRPr lang="SimHei" altLang="SimHei" sz="3000"/>
          </a:p>
          <a:p>
            <a:pPr algn="l" rtl="0" eaLnBrk="0">
              <a:lnSpc>
                <a:spcPct val="192000"/>
              </a:lnSpc>
            </a:pPr>
            <a:endParaRPr lang="Arial" altLang="Arial" sz="1000"/>
          </a:p>
          <a:p>
            <a:pPr algn="r" rtl="0" eaLnBrk="0">
              <a:lnSpc>
                <a:spcPts val="2059"/>
              </a:lnSpc>
              <a:spcBef>
                <a:spcPts val="520"/>
              </a:spcBef>
            </a:pPr>
            <a:r>
              <a:rPr sz="1700" kern="0" spc="10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·6、</a:t>
            </a:r>
            <a:r>
              <a:rPr sz="17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IEEE</a:t>
            </a:r>
            <a:r>
              <a:rPr sz="1700" kern="0" spc="10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8D2</a:t>
            </a:r>
            <a:r>
              <a:rPr sz="17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llax</a:t>
            </a:r>
            <a:r>
              <a:rPr sz="1700" kern="0" spc="10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,</a:t>
            </a:r>
            <a:r>
              <a:rPr sz="1700" kern="0" spc="10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也称为高效无线网络</a:t>
            </a:r>
            <a:r>
              <a:rPr sz="1700" kern="0" spc="-2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(High-Efficiency Wireless-HEW)</a:t>
            </a:r>
            <a:endParaRPr lang="SimSun" altLang="SimSun" sz="1700"/>
          </a:p>
          <a:p>
            <a:pPr marL="278765" algn="l" rtl="0" eaLnBrk="0">
              <a:lnSpc>
                <a:spcPts val="2099"/>
              </a:lnSpc>
              <a:spcBef>
                <a:spcPts val="1534"/>
              </a:spcBef>
            </a:pPr>
            <a:r>
              <a:rPr sz="1700" kern="0" spc="-3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□</a:t>
            </a:r>
            <a:r>
              <a:rPr sz="1700" kern="0" spc="-1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700" kern="0" spc="-3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IEEE8O2.I</a:t>
            </a:r>
            <a:r>
              <a:rPr sz="1700" kern="0" spc="-3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lax</a:t>
            </a:r>
            <a:r>
              <a:rPr sz="1700" kern="0" spc="6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标准在物理层导入了多项大幅变</a:t>
            </a:r>
            <a:r>
              <a:rPr sz="1700" kern="0" spc="5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更</a:t>
            </a:r>
            <a:endParaRPr lang="SimHei" altLang="SimHei" sz="1700"/>
          </a:p>
          <a:p>
            <a:pPr algn="l" rtl="0" eaLnBrk="0">
              <a:lnSpc>
                <a:spcPct val="104000"/>
              </a:lnSpc>
            </a:pPr>
            <a:endParaRPr lang="Arial" altLang="Arial" sz="1200"/>
          </a:p>
          <a:p>
            <a:pPr algn="l" rtl="0" eaLnBrk="0">
              <a:lnSpc>
                <a:spcPct val="7147"/>
              </a:lnSpc>
            </a:pPr>
            <a:endParaRPr lang="Arial" altLang="Arial" sz="100"/>
          </a:p>
          <a:p>
            <a:pPr marL="278765" algn="l" rtl="0" eaLnBrk="0">
              <a:lnSpc>
                <a:spcPts val="2059"/>
              </a:lnSpc>
            </a:pPr>
            <a:r>
              <a:rPr sz="1700" kern="0" spc="-10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□依旧可向下兼容于</a:t>
            </a:r>
            <a:r>
              <a:rPr sz="1700" kern="0" spc="-10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IEEE802lla/b/g</a:t>
            </a:r>
            <a:r>
              <a:rPr sz="1700" kern="0" spc="-1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/n</a:t>
            </a:r>
            <a:r>
              <a:rPr sz="1700" kern="0" spc="-1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与</a:t>
            </a:r>
            <a:r>
              <a:rPr sz="1700" kern="0" spc="-1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ac</a:t>
            </a:r>
            <a:r>
              <a:rPr sz="1700" kern="0" spc="-1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设备</a:t>
            </a:r>
            <a:endParaRPr lang="SimHei" altLang="SimHei" sz="1700"/>
          </a:p>
        </p:txBody>
      </p:sp>
      <p:sp>
        <p:nvSpPr>
          <p:cNvPr id="242" name="textbox 242"/>
          <p:cNvSpPr/>
          <p:nvPr/>
        </p:nvSpPr>
        <p:spPr>
          <a:xfrm>
            <a:off x="185939" y="5483839"/>
            <a:ext cx="6323329" cy="41401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8897"/>
              </a:lnSpc>
            </a:pPr>
            <a:endParaRPr lang="Arial" altLang="Arial" sz="100"/>
          </a:p>
          <a:p>
            <a:pPr algn="r" rtl="0" eaLnBrk="0">
              <a:lnSpc>
                <a:spcPct val="93000"/>
              </a:lnSpc>
            </a:pPr>
            <a:r>
              <a:rPr sz="1600" b="1" kern="0" spc="-5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本课件是可编辑的正常</a:t>
            </a:r>
            <a:r>
              <a:rPr sz="1600" b="1" kern="0" spc="-50">
                <a:solidFill>
                  <a:srgbClr val="000000">
                    <a:alpha val="100000"/>
                  </a:srgbClr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P</a:t>
            </a:r>
            <a:r>
              <a:rPr sz="1600" b="1" kern="0" spc="-60">
                <a:solidFill>
                  <a:srgbClr val="000000">
                    <a:alpha val="100000"/>
                  </a:srgbClr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PT</a:t>
            </a:r>
            <a:r>
              <a:rPr sz="1600" b="1" kern="0" spc="-6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课件</a:t>
            </a:r>
            <a:endParaRPr lang="SimHei" altLang="SimHei" sz="1600"/>
          </a:p>
          <a:p>
            <a:pPr marL="12700" algn="l" rtl="0" eaLnBrk="0">
              <a:lnSpc>
                <a:spcPct val="96000"/>
              </a:lnSpc>
              <a:spcBef>
                <a:spcPts val="10"/>
              </a:spcBef>
            </a:pPr>
            <a:r>
              <a:rPr sz="1100" b="1" kern="0" spc="-70">
                <a:solidFill>
                  <a:srgbClr val="000000">
                    <a:alpha val="100000"/>
                  </a:srgbClr>
                </a:solidFill>
                <a:latin typeface="YouYuan"/>
                <a:ea typeface="YouYuan"/>
                <a:cs typeface="YouYuan"/>
              </a:rPr>
              <a:t>第522页</a:t>
            </a:r>
            <a:endParaRPr lang="YouYuan" altLang="YouYuan" sz="1100"/>
          </a:p>
        </p:txBody>
      </p:sp>
    </p:spTree>
  </p:cSld>
  <p:clrMapOvr>
    <a:masterClrMapping/>
  </p:clrMapOvr>
  <p:transition/>
  <p:timing/>
</p:sld>
</file>

<file path=ppt/slides/slide2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244" name="table 244"/>
          <p:cNvGraphicFramePr>
            <a:graphicFrameLocks noGrp="1"/>
          </p:cNvGraphicFramePr>
          <p:nvPr/>
        </p:nvGraphicFramePr>
        <p:xfrm>
          <a:off x="1111257" y="1870075"/>
          <a:ext cx="8464550" cy="2647315"/>
        </p:xfrm>
        <a:graphic>
          <a:graphicData uri="http://schemas.openxmlformats.org/drawingml/2006/table">
            <a:tbl>
              <a:tblPr/>
              <a:tblGrid>
                <a:gridCol w="1670050"/>
                <a:gridCol w="2965450"/>
                <a:gridCol w="2032000"/>
                <a:gridCol w="1797050"/>
              </a:tblGrid>
              <a:tr h="447675"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lang="Arial" altLang="Arial" sz="1000"/>
                    </a:p>
                    <a:p>
                      <a:pPr marL="311150" algn="l" rtl="0" eaLnBrk="0">
                        <a:lnSpc>
                          <a:spcPct val="80000"/>
                        </a:lnSpc>
                        <a:spcBef>
                          <a:spcPts val="5"/>
                        </a:spcBef>
                      </a:pPr>
                      <a:r>
                        <a:rPr sz="1500" kern="0" spc="-2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IEEE8D2.Ila</a:t>
                      </a:r>
                      <a:endParaRPr lang="SimSun" altLang="SimSun" sz="1500"/>
                    </a:p>
                  </a:txBody>
                  <a:tcPr marL="0" marR="0" marT="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lang="Arial" altLang="Arial" sz="1000"/>
                    </a:p>
                    <a:p>
                      <a:pPr marL="729615" algn="l" rtl="0" eaLnBrk="0">
                        <a:lnSpc>
                          <a:spcPct val="78000"/>
                        </a:lnSpc>
                        <a:spcBef>
                          <a:spcPts val="5"/>
                        </a:spcBef>
                      </a:pPr>
                      <a:r>
                        <a:rPr sz="1500" kern="0" spc="-2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5.8GHz</a:t>
                      </a:r>
                      <a:endParaRPr lang="SimSun" altLang="SimSun" sz="15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Arial" altLang="Arial" sz="900"/>
                    </a:p>
                    <a:p>
                      <a:pPr marL="513715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1500" kern="0" spc="-2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54Mbit/s</a:t>
                      </a:r>
                      <a:endParaRPr lang="SimSun" altLang="SimSun" sz="15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4500"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8000"/>
                        </a:lnSpc>
                      </a:pPr>
                      <a:endParaRPr lang="Arial" altLang="Arial" sz="1000"/>
                    </a:p>
                    <a:p>
                      <a:pPr marL="311150" algn="l" rtl="0" eaLnBrk="0">
                        <a:lnSpc>
                          <a:spcPct val="80000"/>
                        </a:lnSpc>
                        <a:spcBef>
                          <a:spcPts val="4"/>
                        </a:spcBef>
                      </a:pPr>
                      <a:r>
                        <a:rPr sz="1500" kern="0" spc="-2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IEEE8O2.IIb</a:t>
                      </a:r>
                      <a:endParaRPr lang="SimSun" altLang="SimSun" sz="1500"/>
                    </a:p>
                  </a:txBody>
                  <a:tcPr marL="0" marR="0" marT="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21000"/>
                        </a:lnSpc>
                      </a:pPr>
                      <a:endParaRPr lang="Arial" altLang="Arial" sz="1000"/>
                    </a:p>
                    <a:p>
                      <a:pPr marL="729615" algn="l" rtl="0" eaLnBrk="0">
                        <a:lnSpc>
                          <a:spcPct val="78000"/>
                        </a:lnSpc>
                        <a:spcBef>
                          <a:spcPts val="4"/>
                        </a:spcBef>
                      </a:pPr>
                      <a:r>
                        <a:rPr sz="1500" kern="0" spc="-2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2.4GHz</a:t>
                      </a:r>
                      <a:endParaRPr lang="SimSun" altLang="SimSun" sz="15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Arial" altLang="Arial" sz="900"/>
                    </a:p>
                    <a:p>
                      <a:pPr marL="469900" algn="l" rtl="0" eaLnBrk="0">
                        <a:lnSpc>
                          <a:spcPct val="97000"/>
                        </a:lnSpc>
                        <a:spcBef>
                          <a:spcPts val="2"/>
                        </a:spcBef>
                      </a:pPr>
                      <a:r>
                        <a:rPr sz="1500" kern="0" spc="-3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ll</a:t>
                      </a:r>
                      <a:r>
                        <a:rPr sz="1500" kern="0" spc="33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500" kern="0" spc="-3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Mbit/s</a:t>
                      </a:r>
                      <a:endParaRPr lang="SimSun" altLang="SimSun" sz="15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150"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  <a:p>
                      <a:pPr marL="311150" algn="l" rtl="0" eaLnBrk="0">
                        <a:lnSpc>
                          <a:spcPct val="78000"/>
                        </a:lnSpc>
                        <a:spcBef>
                          <a:spcPts val="7"/>
                        </a:spcBef>
                      </a:pPr>
                      <a:r>
                        <a:rPr sz="1500" kern="0" spc="-2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IEEE8D2.IIg</a:t>
                      </a:r>
                      <a:endParaRPr lang="SimSun" altLang="SimSun" sz="1500"/>
                    </a:p>
                  </a:txBody>
                  <a:tcPr marL="0" marR="0" marT="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Arial" altLang="Arial" sz="800"/>
                    </a:p>
                    <a:p>
                      <a:pPr algn="l" rtl="0" eaLnBrk="0">
                        <a:lnSpc>
                          <a:spcPct val="6744"/>
                        </a:lnSpc>
                      </a:pPr>
                      <a:endParaRPr lang="Arial" altLang="Arial" sz="100"/>
                    </a:p>
                    <a:p>
                      <a:pPr marL="768350" algn="l" rtl="0" eaLnBrk="0">
                        <a:lnSpc>
                          <a:spcPct val="95000"/>
                        </a:lnSpc>
                      </a:pPr>
                      <a:r>
                        <a:rPr sz="1500" kern="0" spc="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兼容</a:t>
                      </a:r>
                      <a:r>
                        <a:rPr sz="1500" kern="0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IEEE</a:t>
                      </a:r>
                      <a:r>
                        <a:rPr sz="1500" kern="0" spc="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8D2.</a:t>
                      </a:r>
                      <a:r>
                        <a:rPr sz="1500" kern="0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IIb</a:t>
                      </a:r>
                      <a:endParaRPr lang="SimSun" altLang="SimSun" sz="15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lang="Arial" altLang="Arial" sz="1000"/>
                    </a:p>
                    <a:p>
                      <a:pPr marL="729615" algn="l" rtl="0" eaLnBrk="0">
                        <a:lnSpc>
                          <a:spcPct val="78000"/>
                        </a:lnSpc>
                        <a:spcBef>
                          <a:spcPts val="2"/>
                        </a:spcBef>
                      </a:pPr>
                      <a:r>
                        <a:rPr sz="1500" kern="0" spc="-2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2.4GHz</a:t>
                      </a:r>
                      <a:endParaRPr lang="SimSun" altLang="SimSun" sz="15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lang="Arial" altLang="Arial" sz="800"/>
                    </a:p>
                    <a:p>
                      <a:pPr marL="469900" algn="l" rtl="0" eaLnBrk="0">
                        <a:lnSpc>
                          <a:spcPct val="97000"/>
                        </a:lnSpc>
                        <a:spcBef>
                          <a:spcPts val="7"/>
                        </a:spcBef>
                      </a:pPr>
                      <a:r>
                        <a:rPr sz="1500" kern="0" spc="-2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54</a:t>
                      </a:r>
                      <a:r>
                        <a:rPr sz="1500" kern="0" spc="25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500" kern="0" spc="-2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Mbit/s</a:t>
                      </a:r>
                      <a:endParaRPr lang="SimSun" altLang="SimSun" sz="15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1165"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Arial" altLang="Arial" sz="1000"/>
                    </a:p>
                    <a:p>
                      <a:pPr marL="311150" algn="l" rtl="0" eaLnBrk="0">
                        <a:lnSpc>
                          <a:spcPct val="80000"/>
                        </a:lnSpc>
                        <a:spcBef>
                          <a:spcPts val="2"/>
                        </a:spcBef>
                      </a:pPr>
                      <a:r>
                        <a:rPr sz="1500" kern="0" spc="-2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IEEE8D2.Iln</a:t>
                      </a:r>
                      <a:endParaRPr lang="SimSun" altLang="SimSun" sz="1500"/>
                    </a:p>
                  </a:txBody>
                  <a:tcPr marL="0" marR="0" marT="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800"/>
                    </a:p>
                    <a:p>
                      <a:pPr marL="621665" algn="l" rtl="0" eaLnBrk="0">
                        <a:lnSpc>
                          <a:spcPct val="92000"/>
                        </a:lnSpc>
                        <a:spcBef>
                          <a:spcPts val="7"/>
                        </a:spcBef>
                      </a:pPr>
                      <a:r>
                        <a:rPr sz="1500" kern="0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兼容IEEE8D2lla/b/g</a:t>
                      </a:r>
                      <a:endParaRPr lang="SimSun" altLang="SimSun" sz="15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lang="Arial" altLang="Arial" sz="800"/>
                    </a:p>
                    <a:p>
                      <a:pPr marL="348615" algn="l" rtl="0" eaLnBrk="0">
                        <a:lnSpc>
                          <a:spcPct val="96000"/>
                        </a:lnSpc>
                        <a:spcBef>
                          <a:spcPts val="1"/>
                        </a:spcBef>
                      </a:pPr>
                      <a:r>
                        <a:rPr sz="1500" kern="0" spc="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2.4</a:t>
                      </a:r>
                      <a:r>
                        <a:rPr sz="1500" kern="0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GHz</a:t>
                      </a:r>
                      <a:r>
                        <a:rPr sz="1500" kern="0" spc="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或5.8</a:t>
                      </a:r>
                      <a:r>
                        <a:rPr sz="1500" kern="0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GHz</a:t>
                      </a:r>
                      <a:endParaRPr lang="SimSun" altLang="SimSun" sz="15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lang="Arial" altLang="Arial" sz="800"/>
                    </a:p>
                    <a:p>
                      <a:pPr marL="419100" algn="l" rtl="0" eaLnBrk="0">
                        <a:lnSpc>
                          <a:spcPct val="97000"/>
                        </a:lnSpc>
                        <a:spcBef>
                          <a:spcPts val="7"/>
                        </a:spcBef>
                      </a:pPr>
                      <a:r>
                        <a:rPr sz="1500" kern="0" spc="-2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600</a:t>
                      </a:r>
                      <a:r>
                        <a:rPr sz="1500" kern="0" spc="27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500" kern="0" spc="-2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Mbit/s</a:t>
                      </a:r>
                      <a:endParaRPr lang="SimSun" altLang="SimSun" sz="15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4500"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Arial" altLang="Arial" sz="1000"/>
                    </a:p>
                    <a:p>
                      <a:pPr marL="311150" algn="l" rtl="0" eaLnBrk="0">
                        <a:lnSpc>
                          <a:spcPts val="1864"/>
                        </a:lnSpc>
                        <a:spcBef>
                          <a:spcPts val="5"/>
                        </a:spcBef>
                      </a:pPr>
                      <a:r>
                        <a:rPr sz="15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EEE8O2.llac</a:t>
                      </a:r>
                      <a:endParaRPr lang="SimSun" altLang="SimSun" sz="1500"/>
                    </a:p>
                  </a:txBody>
                  <a:tcPr marL="0" marR="0" marT="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lang="Arial" altLang="Arial" sz="800"/>
                    </a:p>
                    <a:p>
                      <a:pPr marL="672465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1500" kern="0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兼容IEEE8D2.lla/n</a:t>
                      </a:r>
                      <a:endParaRPr lang="SimSun" altLang="SimSun" sz="15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21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7543"/>
                        </a:lnSpc>
                      </a:pPr>
                      <a:endParaRPr lang="Arial" altLang="Arial" sz="100"/>
                    </a:p>
                    <a:p>
                      <a:pPr marL="729615" algn="l" rtl="0" eaLnBrk="0">
                        <a:lnSpc>
                          <a:spcPct val="78000"/>
                        </a:lnSpc>
                      </a:pPr>
                      <a:r>
                        <a:rPr sz="1500" kern="0" spc="-2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5.8GHz</a:t>
                      </a:r>
                      <a:endParaRPr lang="SimSun" altLang="SimSun" sz="15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Arial" altLang="Arial" sz="900"/>
                    </a:p>
                    <a:p>
                      <a:pPr marL="469900" algn="l" rtl="0" eaLnBrk="0">
                        <a:lnSpc>
                          <a:spcPct val="97000"/>
                        </a:lnSpc>
                        <a:spcBef>
                          <a:spcPts val="7"/>
                        </a:spcBef>
                      </a:pPr>
                      <a:r>
                        <a:rPr sz="15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6.9Gbit/s</a:t>
                      </a:r>
                      <a:endParaRPr lang="SimSun" altLang="SimSun" sz="15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1325"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Arial" altLang="Arial" sz="1000"/>
                    </a:p>
                    <a:p>
                      <a:pPr marL="260350" algn="l" rtl="0" eaLnBrk="0">
                        <a:lnSpc>
                          <a:spcPct val="80000"/>
                        </a:lnSpc>
                        <a:spcBef>
                          <a:spcPts val="7"/>
                        </a:spcBef>
                      </a:pPr>
                      <a:r>
                        <a:rPr sz="1500" kern="0" spc="-2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IEEE8O2.Ilax</a:t>
                      </a:r>
                      <a:endParaRPr lang="SimSun" altLang="SimSun" sz="1500"/>
                    </a:p>
                  </a:txBody>
                  <a:tcPr marL="0" marR="0" marT="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Arial" altLang="Arial" sz="800"/>
                    </a:p>
                    <a:p>
                      <a:pPr marL="336550" algn="l" rtl="0" eaLnBrk="0">
                        <a:lnSpc>
                          <a:spcPct val="92000"/>
                        </a:lnSpc>
                        <a:spcBef>
                          <a:spcPts val="2"/>
                        </a:spcBef>
                      </a:pPr>
                      <a:r>
                        <a:rPr sz="1500" kern="0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兼容IEEE802.lla/b/g/n/ac</a:t>
                      </a:r>
                      <a:endParaRPr lang="SimSun" altLang="SimSun" sz="15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lang="Arial" altLang="Arial" sz="800"/>
                    </a:p>
                    <a:p>
                      <a:pPr marL="348615" algn="l" rtl="0" eaLnBrk="0">
                        <a:lnSpc>
                          <a:spcPct val="96000"/>
                        </a:lnSpc>
                        <a:spcBef>
                          <a:spcPts val="6"/>
                        </a:spcBef>
                      </a:pPr>
                      <a:r>
                        <a:rPr sz="1500" kern="0" spc="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2.4</a:t>
                      </a:r>
                      <a:r>
                        <a:rPr sz="1500" kern="0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GHz</a:t>
                      </a:r>
                      <a:r>
                        <a:rPr sz="1500" kern="0" spc="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或5.8</a:t>
                      </a:r>
                      <a:r>
                        <a:rPr sz="1500" kern="0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GHz</a:t>
                      </a:r>
                      <a:endParaRPr lang="SimSun" altLang="SimSun" sz="15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lang="Arial" altLang="Arial" sz="800"/>
                    </a:p>
                    <a:p>
                      <a:pPr marL="469900" algn="l" rtl="0" eaLnBrk="0">
                        <a:lnSpc>
                          <a:spcPct val="97000"/>
                        </a:lnSpc>
                        <a:spcBef>
                          <a:spcPts val="2"/>
                        </a:spcBef>
                      </a:pPr>
                      <a:r>
                        <a:rPr sz="15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9.6Gbit/s</a:t>
                      </a:r>
                      <a:endParaRPr lang="SimSun" altLang="SimSun" sz="15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46" name="textbox 246"/>
          <p:cNvSpPr/>
          <p:nvPr/>
        </p:nvSpPr>
        <p:spPr>
          <a:xfrm>
            <a:off x="-12700" y="190494"/>
            <a:ext cx="9495155" cy="163766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36000"/>
              </a:lnSpc>
            </a:pPr>
            <a:endParaRPr lang="Arial" altLang="Arial" sz="1000"/>
          </a:p>
          <a:p>
            <a:pPr algn="l" rtl="0" eaLnBrk="0">
              <a:lnSpc>
                <a:spcPct val="7583"/>
              </a:lnSpc>
            </a:pPr>
            <a:endParaRPr lang="Arial" altLang="Arial" sz="100"/>
          </a:p>
          <a:p>
            <a:pPr marL="1313814" algn="l" rtl="0" eaLnBrk="0">
              <a:lnSpc>
                <a:spcPct val="96000"/>
              </a:lnSpc>
              <a:tabLst>
                <a:tab pos="1515744"/>
              </a:tabLst>
            </a:pPr>
            <a:r>
              <a:rPr sz="3000" kern="0" spc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	</a:t>
            </a:r>
            <a:r>
              <a:rPr sz="3000" b="1" kern="0" spc="-18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8.1.2无线协议标准</a:t>
            </a:r>
            <a:endParaRPr lang="SimHei" altLang="SimHei" sz="3000"/>
          </a:p>
          <a:p>
            <a:pPr algn="l" rtl="0" eaLnBrk="0">
              <a:lnSpc>
                <a:spcPct val="127000"/>
              </a:lnSpc>
            </a:pPr>
            <a:endParaRPr lang="Arial" altLang="Arial" sz="1000"/>
          </a:p>
          <a:p>
            <a:pPr algn="l" rtl="0" eaLnBrk="0">
              <a:lnSpc>
                <a:spcPct val="128000"/>
              </a:lnSpc>
            </a:pPr>
            <a:endParaRPr lang="Arial" altLang="Arial" sz="1000"/>
          </a:p>
          <a:p>
            <a:pPr marL="481965" algn="l" rtl="0" eaLnBrk="0">
              <a:lnSpc>
                <a:spcPct val="98000"/>
              </a:lnSpc>
              <a:spcBef>
                <a:spcPts val="514"/>
              </a:spcBef>
            </a:pPr>
            <a:r>
              <a:rPr sz="1700" kern="0" spc="-1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·17、EEE8D2.II</a:t>
            </a:r>
            <a:r>
              <a:rPr sz="1700" kern="0" spc="2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协议的频率、最大传输</a:t>
            </a:r>
            <a:r>
              <a:rPr sz="1700" kern="0" spc="2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速率表</a:t>
            </a:r>
            <a:endParaRPr lang="SimHei" altLang="SimHei" sz="1700"/>
          </a:p>
          <a:p>
            <a:pPr algn="r" rtl="0" eaLnBrk="0">
              <a:lnSpc>
                <a:spcPct val="100000"/>
              </a:lnSpc>
              <a:spcBef>
                <a:spcPts val="85"/>
              </a:spcBef>
            </a:pPr>
            <a:r>
              <a:rPr sz="1700" b="1" kern="0" spc="5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协议</a:t>
            </a:r>
            <a:r>
              <a:rPr sz="1700" kern="0" spc="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              </a:t>
            </a:r>
            <a:r>
              <a:rPr sz="1700" b="1" kern="0" spc="5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兼容性</a:t>
            </a:r>
            <a:r>
              <a:rPr sz="1700" kern="0" spc="5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       </a:t>
            </a:r>
            <a:r>
              <a:rPr sz="1700" kern="0" spc="4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      </a:t>
            </a:r>
            <a:r>
              <a:rPr sz="1700" b="1" kern="0" spc="4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频率</a:t>
            </a:r>
            <a:r>
              <a:rPr sz="1700" kern="0" spc="4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       </a:t>
            </a:r>
            <a:r>
              <a:rPr sz="1700" b="1" kern="0" spc="4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理论最高速率</a:t>
            </a:r>
            <a:endParaRPr lang="SimHei" altLang="SimHei" sz="1700"/>
          </a:p>
        </p:txBody>
      </p:sp>
      <p:pic>
        <p:nvPicPr>
          <p:cNvPr id="248" name="picture 24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203194"/>
            <a:ext cx="1301707" cy="800089"/>
          </a:xfrm>
          <a:prstGeom prst="rect">
            <a:avLst/>
          </a:prstGeom>
        </p:spPr>
      </p:pic>
      <p:sp>
        <p:nvSpPr>
          <p:cNvPr id="250" name="textbox 250"/>
          <p:cNvSpPr/>
          <p:nvPr/>
        </p:nvSpPr>
        <p:spPr>
          <a:xfrm>
            <a:off x="186001" y="5468323"/>
            <a:ext cx="6327140" cy="42989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368"/>
              </a:lnSpc>
            </a:pPr>
            <a:endParaRPr lang="Arial" altLang="Arial" sz="100"/>
          </a:p>
          <a:p>
            <a:pPr algn="r" rtl="0" eaLnBrk="0">
              <a:lnSpc>
                <a:spcPct val="94000"/>
              </a:lnSpc>
            </a:pPr>
            <a:r>
              <a:rPr sz="1700" kern="0" spc="-13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本课件是可编辑的正常</a:t>
            </a:r>
            <a:r>
              <a:rPr sz="1700" kern="0" spc="-130">
                <a:solidFill>
                  <a:srgbClr val="000000">
                    <a:alpha val="100000"/>
                  </a:srgbClr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PPT</a:t>
            </a:r>
            <a:r>
              <a:rPr sz="1700" kern="0" spc="-13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课件</a:t>
            </a:r>
            <a:endParaRPr lang="SimHei" altLang="SimHei" sz="1700"/>
          </a:p>
          <a:p>
            <a:pPr marL="12700" algn="l" rtl="0" eaLnBrk="0">
              <a:lnSpc>
                <a:spcPct val="95000"/>
              </a:lnSpc>
              <a:spcBef>
                <a:spcPts val="11"/>
              </a:spcBef>
            </a:pPr>
            <a:r>
              <a:rPr sz="1100" b="1" kern="0" spc="-6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第523页</a:t>
            </a:r>
            <a:endParaRPr lang="SimHei" altLang="SimHei" sz="1100"/>
          </a:p>
        </p:txBody>
      </p:sp>
    </p:spTree>
  </p:cSld>
  <p:clrMapOvr>
    <a:masterClrMapping/>
  </p:clrMapOvr>
  <p:transition/>
  <p:timing/>
</p:sld>
</file>

<file path=ppt/slides/slide2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52" name="picture 25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209568"/>
            <a:ext cx="1295398" cy="787401"/>
          </a:xfrm>
          <a:prstGeom prst="rect">
            <a:avLst/>
          </a:prstGeom>
        </p:spPr>
      </p:pic>
      <p:sp>
        <p:nvSpPr>
          <p:cNvPr id="254" name="textbox 254"/>
          <p:cNvSpPr/>
          <p:nvPr/>
        </p:nvSpPr>
        <p:spPr>
          <a:xfrm>
            <a:off x="457168" y="422998"/>
            <a:ext cx="9624694" cy="259524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2733"/>
              </a:lnSpc>
            </a:pPr>
            <a:endParaRPr lang="Arial" altLang="Arial" sz="100"/>
          </a:p>
          <a:p>
            <a:pPr marL="133350" algn="l" rtl="0" eaLnBrk="0">
              <a:lnSpc>
                <a:spcPct val="96000"/>
              </a:lnSpc>
            </a:pPr>
            <a:r>
              <a:rPr sz="2700" kern="0" spc="-20" baseline="25079">
                <a:solidFill>
                  <a:srgbClr val="FFFFFF">
                    <a:alpha val="100000"/>
                  </a:srgbClr>
                </a:solidFill>
                <a:latin typeface="STXinwei"/>
                <a:ea typeface="STXinwei"/>
                <a:cs typeface="STXinwei"/>
              </a:rPr>
              <a:t>二</a:t>
            </a:r>
            <a:r>
              <a:rPr sz="1700" kern="0" spc="-20">
                <a:solidFill>
                  <a:srgbClr val="FFFFFF">
                    <a:alpha val="100000"/>
                  </a:srgbClr>
                </a:solidFill>
                <a:latin typeface="STXinwei"/>
                <a:ea typeface="STXinwei"/>
                <a:cs typeface="STXinwei"/>
              </a:rPr>
              <a:t>              </a:t>
            </a:r>
            <a:r>
              <a:rPr sz="2800" b="1" kern="0" spc="-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8.1</a:t>
            </a:r>
            <a:r>
              <a:rPr sz="2800" b="1" kern="0" spc="-3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.3无线射频与</a:t>
            </a:r>
            <a:r>
              <a:rPr sz="2800" b="1" kern="0" spc="-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AP</a:t>
            </a:r>
            <a:r>
              <a:rPr sz="2800" b="1" kern="0" spc="-3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天线</a:t>
            </a:r>
            <a:endParaRPr lang="SimHei" altLang="SimHei" sz="2800"/>
          </a:p>
          <a:p>
            <a:pPr algn="l" rtl="0" eaLnBrk="0">
              <a:lnSpc>
                <a:spcPct val="111000"/>
              </a:lnSpc>
            </a:pPr>
            <a:endParaRPr lang="Arial" altLang="Arial" sz="1000"/>
          </a:p>
          <a:p>
            <a:pPr algn="l" rtl="0" eaLnBrk="0">
              <a:lnSpc>
                <a:spcPct val="111000"/>
              </a:lnSpc>
            </a:pPr>
            <a:endParaRPr lang="Arial" altLang="Arial" sz="1000"/>
          </a:p>
          <a:p>
            <a:pPr marL="12700" algn="l" rtl="0" eaLnBrk="0">
              <a:lnSpc>
                <a:spcPts val="2279"/>
              </a:lnSpc>
              <a:spcBef>
                <a:spcPts val="549"/>
              </a:spcBef>
            </a:pPr>
            <a:r>
              <a:rPr sz="1800" kern="0" spc="-1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·1、2.4GHz</a:t>
            </a:r>
            <a:r>
              <a:rPr sz="1800" kern="0" spc="-1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频段</a:t>
            </a:r>
            <a:endParaRPr lang="SimHei" altLang="SimHei" sz="1800"/>
          </a:p>
          <a:p>
            <a:pPr algn="r" rtl="0" eaLnBrk="0">
              <a:lnSpc>
                <a:spcPct val="90000"/>
              </a:lnSpc>
              <a:spcBef>
                <a:spcPts val="1564"/>
              </a:spcBef>
            </a:pPr>
            <a:r>
              <a:rPr sz="1700" kern="0" spc="-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当</a:t>
            </a:r>
            <a:r>
              <a:rPr sz="1700" kern="0" spc="-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AP</a:t>
            </a:r>
            <a:r>
              <a:rPr sz="1700" kern="0" spc="-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工作在24</a:t>
            </a:r>
            <a:r>
              <a:rPr sz="1700" kern="0" spc="-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GHz</a:t>
            </a:r>
            <a:r>
              <a:rPr sz="1700" kern="0" spc="-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频段的时候，</a:t>
            </a:r>
            <a:r>
              <a:rPr sz="1700" kern="0" spc="-19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700" kern="0" spc="-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AP</a:t>
            </a:r>
            <a:r>
              <a:rPr sz="1700" kern="0" spc="-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工作的频率</a:t>
            </a:r>
            <a:r>
              <a:rPr sz="1700" kern="0" spc="-3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范围是24</a:t>
            </a:r>
            <a:r>
              <a:rPr sz="1700" kern="0" spc="-2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GHz~2.4835.8GHz。</a:t>
            </a:r>
            <a:r>
              <a:rPr sz="1700" kern="0" spc="4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在此频率范围内又划分出14</a:t>
            </a:r>
            <a:endParaRPr lang="SimHei" altLang="SimHei" sz="1700"/>
          </a:p>
          <a:p>
            <a:pPr marL="494665" algn="l" rtl="0" eaLnBrk="0">
              <a:lnSpc>
                <a:spcPts val="2862"/>
              </a:lnSpc>
            </a:pPr>
            <a:r>
              <a:rPr sz="1800" kern="0" spc="-7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个信道。每个信道的中心频率相隔5</a:t>
            </a:r>
            <a:r>
              <a:rPr sz="1800" kern="0" spc="-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MHz,</a:t>
            </a:r>
            <a:r>
              <a:rPr sz="1800" kern="0" spc="-7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每个信道可供占用的带宽为22</a:t>
            </a:r>
            <a:r>
              <a:rPr sz="1800" kern="0" spc="-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MHz。</a:t>
            </a:r>
            <a:endParaRPr lang="SimSun" altLang="SimSun" sz="1800"/>
          </a:p>
          <a:p>
            <a:pPr algn="l" rtl="0" eaLnBrk="0">
              <a:lnSpc>
                <a:spcPct val="107000"/>
              </a:lnSpc>
            </a:pPr>
            <a:endParaRPr lang="Arial" altLang="Arial" sz="1000"/>
          </a:p>
          <a:p>
            <a:pPr algn="l" rtl="0" eaLnBrk="0">
              <a:lnSpc>
                <a:spcPct val="107000"/>
              </a:lnSpc>
            </a:pPr>
            <a:endParaRPr lang="Arial" altLang="Arial" sz="1000"/>
          </a:p>
          <a:p>
            <a:pPr algn="l" rtl="0" eaLnBrk="0">
              <a:lnSpc>
                <a:spcPct val="108000"/>
              </a:lnSpc>
            </a:pPr>
            <a:endParaRPr lang="Arial" altLang="Arial" sz="1000"/>
          </a:p>
          <a:p>
            <a:pPr algn="l" rtl="0" eaLnBrk="0">
              <a:lnSpc>
                <a:spcPct val="139000"/>
              </a:lnSpc>
            </a:pPr>
            <a:endParaRPr lang="Arial" altLang="Arial" sz="200"/>
          </a:p>
          <a:p>
            <a:pPr marL="1955164" algn="l" rtl="0" eaLnBrk="0">
              <a:lnSpc>
                <a:spcPct val="79000"/>
              </a:lnSpc>
              <a:spcBef>
                <a:spcPts val="2"/>
              </a:spcBef>
            </a:pPr>
            <a:r>
              <a:rPr sz="11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24122.4172422242724322.4372442244724522457246224672.</a:t>
            </a:r>
            <a:r>
              <a:rPr sz="11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4722484</a:t>
            </a:r>
            <a:endParaRPr lang="SimSun" altLang="SimSun" sz="1100"/>
          </a:p>
        </p:txBody>
      </p:sp>
      <p:pic>
        <p:nvPicPr>
          <p:cNvPr id="256" name="picture 25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555782" y="2990849"/>
            <a:ext cx="7651768" cy="1771622"/>
          </a:xfrm>
          <a:prstGeom prst="rect">
            <a:avLst/>
          </a:prstGeom>
        </p:spPr>
      </p:pic>
      <p:sp>
        <p:nvSpPr>
          <p:cNvPr id="258" name="textbox 258"/>
          <p:cNvSpPr/>
          <p:nvPr/>
        </p:nvSpPr>
        <p:spPr>
          <a:xfrm>
            <a:off x="3727423" y="5493119"/>
            <a:ext cx="2781935" cy="25844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0956"/>
              </a:lnSpc>
            </a:pPr>
            <a:endParaRPr lang="Arial" altLang="Arial" sz="100"/>
          </a:p>
          <a:p>
            <a:pPr marL="12700" algn="l" rtl="0" eaLnBrk="0">
              <a:lnSpc>
                <a:spcPct val="95000"/>
              </a:lnSpc>
            </a:pPr>
            <a:r>
              <a:rPr sz="1600" kern="0" spc="-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本课件是可编辑的正常</a:t>
            </a:r>
            <a:r>
              <a:rPr sz="1600" kern="0" spc="-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PP</a:t>
            </a:r>
            <a:r>
              <a:rPr sz="1600" kern="0" spc="-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T</a:t>
            </a:r>
            <a:r>
              <a:rPr sz="1600" kern="0" spc="-3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600" kern="0" spc="-3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课件</a:t>
            </a:r>
            <a:endParaRPr lang="SimHei" altLang="SimHei" sz="1600"/>
          </a:p>
        </p:txBody>
      </p:sp>
      <p:sp>
        <p:nvSpPr>
          <p:cNvPr id="260" name="textbox 260"/>
          <p:cNvSpPr/>
          <p:nvPr/>
        </p:nvSpPr>
        <p:spPr>
          <a:xfrm>
            <a:off x="198620" y="5718154"/>
            <a:ext cx="444500" cy="18478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341"/>
              </a:lnSpc>
            </a:pPr>
            <a:endParaRPr lang="Arial" altLang="Arial" sz="100"/>
          </a:p>
          <a:p>
            <a:pPr algn="r" rtl="0" eaLnBrk="0">
              <a:lnSpc>
                <a:spcPts val="1251"/>
              </a:lnSpc>
            </a:pPr>
            <a:r>
              <a:rPr sz="1000" b="1" kern="0" spc="-5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第524页</a:t>
            </a:r>
            <a:endParaRPr lang="SimHei" altLang="SimHei" sz="1000"/>
          </a:p>
        </p:txBody>
      </p:sp>
    </p:spTree>
  </p:cSld>
  <p:clrMapOvr>
    <a:masterClrMapping/>
  </p:clrMapOvr>
  <p:transition/>
  <p:timing/>
</p:sld>
</file>

<file path=ppt/slides/slide2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9423400" cy="474345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https://d.book118.com/598027003120006042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34" charset="0"/>
        <a:ea typeface="Arial" pitchFamily="34" charset="0"/>
        <a:cs typeface="Arial" pitchFamily="34" charset="0"/>
      </a:majorFont>
      <a:minorFont>
        <a:latin typeface="Arial" pitchFamily="34" charset="0"/>
        <a:ea typeface="Arial" pitchFamily="34" charset="0"/>
        <a:cs typeface="Arial" pitchFamily="34" charset="0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236</Paragraphs>
  <Slides>26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baseType="lpstr" size="36">
      <vt:lpstr>Arial</vt:lpstr>
      <vt:lpstr>Calibri</vt:lpstr>
      <vt:lpstr>SimHei</vt:lpstr>
      <vt:lpstr>SimSun</vt:lpstr>
      <vt:lpstr>Times New Roman</vt:lpstr>
      <vt:lpstr>YouYuan</vt:lpstr>
      <vt:lpstr>STXinwei</vt:lpstr>
      <vt:lpstr>STCaiyun</vt:lpstr>
      <vt:lpstr>FangSong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2024-09-22T01:12:20.911</cp:lastPrinted>
  <dcterms:created xsi:type="dcterms:W3CDTF">2024-09-21T17:12:20Z</dcterms:created>
  <dcterms:modified xsi:type="dcterms:W3CDTF">2024-09-21T17:12:22Z</dcterms:modified>
</cp:coreProperties>
</file>