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1071303-D886-4472-80FF-843070A89A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EB27B0B-9C99-4D6F-ADFC-247B4DA66B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F34D5CC-3758-4B52-B0A0-C6C3BBC490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AEE92D4-70DC-42D0-9E21-CF5D2683E9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7021616-9824-444D-9D5F-2F3A431BFD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058EE06-B93F-4AC3-904C-DF7BF0C229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205D563-62A8-48E2-9DC9-580A9AE3DF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EA984D9-9B02-4FBE-A442-6AF56E10D0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3632F91-9E16-4AD2-97AE-171355F27D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ADF0761-5AD6-4FA8-8273-454E1B125F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A326D0D-823E-4CEE-A66E-52251352C8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9803600312700603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71826" y="1169431"/>
            <a:ext cx="668655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accent1">
                    <a:alpha val="100000"/>
                  </a:schemeClr>
                </a:solidFill>
                <a:latin typeface="STSong"/>
                <a:ea typeface="STSong"/>
                <a:cs typeface="STSong"/>
              </a:rPr>
              <a:t>安全培训工作的跨部门协作和项目管理能力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02208" y="3429000"/>
            <a:ext cx="6934200" cy="5143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>
                <a:solidFill>
                  <a:schemeClr val="accent1">
                    <a:alpha val="100000"/>
                  </a:schemeClr>
                </a:solidFill>
                <a:latin typeface="STSong"/>
                <a:ea typeface="STSong"/>
                <a:cs typeface="STSong"/>
              </a:rPr>
              <a:t>汇报人：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30783" y="3943350"/>
            <a:ext cx="6934200" cy="5143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>
                <a:solidFill>
                  <a:schemeClr val="accent1">
                    <a:alpha val="100000"/>
                  </a:schemeClr>
                </a:solidFill>
                <a:latin typeface="STSong"/>
                <a:ea typeface="STSong"/>
                <a:cs typeface="STSong"/>
              </a:rPr>
              <a:t>汇报时间：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366247" y="1450250"/>
            <a:ext cx="4792980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安全培训工作概述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跨部门协作在安全培训中的作用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项目管理能力在安全培训中的必要性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安全培训工作的实际操作和案例分析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80845" y="1857940"/>
            <a:ext cx="261175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5700" b="1">
                <a:solidFill>
                  <a:schemeClr val="accent1">
                    <a:alpha val="100000"/>
                  </a:schemeClr>
                </a:solidFill>
                <a:latin typeface="STSong"/>
                <a:ea typeface="STSong"/>
                <a:cs typeface="STSong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013810" y="2892743"/>
            <a:ext cx="4606596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5700" b="1">
                <a:solidFill>
                  <a:schemeClr val="accent4">
                    <a:alpha val="100000"/>
                  </a:schemeClr>
                </a:solidFill>
                <a:latin typeface="STSong"/>
                <a:ea typeface="STSong"/>
                <a:cs typeface="STSong"/>
              </a:rPr>
              <a:t>CONTENT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577566" y="3267201"/>
            <a:ext cx="6115050" cy="1819032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STSong"/>
                <a:ea typeface="STSong"/>
                <a:cs typeface="STSong"/>
              </a:rPr>
              <a:t>安全培训工作概述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577566" y="1758043"/>
            <a:ext cx="215265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67" r="16667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安全培训是指通过教育和训练，使员工了解和掌握与工作相关的安全知识和技能，提高员工的安全意识和安全操作能力，以预防事故的发生。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安全培训的定义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安全培训是保障企业安全生产、保护员工生命安全和健康的重要措施。通过安全培训，可以提高员工的安全意识和技能水平，减少事故发生的概率，降低企业的安全风险。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安全培训的重要性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安全培训的定义和重要性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270200" y="1337640"/>
            <a:ext cx="5127218" cy="4704522"/>
          </a:xfrm>
          <a:prstGeom prst="rect">
            <a:avLst/>
          </a:prstGeom>
          <a:solidFill>
            <a:schemeClr val="accent1">
              <a:lumMod val="60000"/>
              <a:lumOff val="40000"/>
              <a:alpha val="1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829" y="1337640"/>
            <a:ext cx="5127218" cy="4704522"/>
          </a:xfrm>
          <a:prstGeom prst="rect">
            <a:avLst/>
          </a:prstGeom>
          <a:solidFill>
            <a:schemeClr val="accent1">
              <a:lumMod val="60000"/>
              <a:lumOff val="40000"/>
              <a:alpha val="1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56128" y="1337640"/>
            <a:ext cx="2037627" cy="50594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385959" y="1337640"/>
            <a:ext cx="663153" cy="505943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270200" y="1337640"/>
            <a:ext cx="2037627" cy="50594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7900031" y="1337640"/>
            <a:ext cx="663153" cy="505943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1027151" y="1991575"/>
            <a:ext cx="4600575" cy="1800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安全培训的目标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027151" y="3277450"/>
            <a:ext cx="4600575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安全培训的目标是提高员工的安全意识和技能水平，确保员工能够遵守企业的安全规章制度，正确使用安全防护用品，发现和消除安全隐患，预防事故的发生。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1218180" y="1247318"/>
            <a:ext cx="1167779" cy="6705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要点一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775216" y="1261999"/>
            <a:ext cx="1167779" cy="6705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要点二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533522" y="1991575"/>
            <a:ext cx="4600575" cy="12858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安全培训的原则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6547810" y="3277450"/>
            <a:ext cx="4572000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培训应遵循全员参与、注重实效、定期开展、持续改进等原则。全员参与是指所有员工都应该接受安全培训；注重实效是指安全培训应该结合实际情况，针对员工的需求进行；定期开展是指安全培训应该定期进行，确保员工能够及时更新知识和技能；持续改进是指安全培训应该不断优化和改进，提高培训效果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安全培训的目标和原则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087237" y="4692872"/>
            <a:ext cx="2429542" cy="1127284"/>
            <a:chOff x="6087237" y="4692872"/>
            <a:chExt cx="2429542" cy="1127284"/>
          </a:xfrm>
        </p:grpSpPr>
        <p:sp>
          <p:nvSpPr>
            <p:cNvPr id="3" name="Freeform 3"/>
            <p:cNvSpPr/>
            <p:nvPr/>
          </p:nvSpPr>
          <p:spPr>
            <a:xfrm>
              <a:off x="6087237" y="4692872"/>
              <a:ext cx="2429542" cy="1127284"/>
            </a:xfrm>
            <a:custGeom>
              <a:rect l="l" t="t" r="r" b="b"/>
              <a:pathLst>
                <a:path w="292" h="135">
                  <a:moveTo>
                    <a:pt x="130" y="19"/>
                  </a:moveTo>
                  <a:cubicBezTo>
                    <a:pt x="75" y="38"/>
                    <a:pt x="31" y="73"/>
                    <a:pt x="0" y="118"/>
                  </a:cubicBezTo>
                  <a:cubicBezTo>
                    <a:pt x="52" y="134"/>
                    <a:pt x="108" y="135"/>
                    <a:pt x="163" y="116"/>
                  </a:cubicBezTo>
                  <a:cubicBezTo>
                    <a:pt x="218" y="97"/>
                    <a:pt x="262" y="61"/>
                    <a:pt x="292" y="17"/>
                  </a:cubicBezTo>
                  <a:cubicBezTo>
                    <a:pt x="241" y="0"/>
                    <a:pt x="184" y="0"/>
                    <a:pt x="130" y="1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7421499" y="5019484"/>
              <a:ext cx="311944" cy="273653"/>
            </a:xfrm>
            <a:custGeom>
              <a:rect l="l" t="t" r="r" b="b"/>
              <a:pathLst>
                <a:path w="582612" h="511175">
                  <a:moveTo>
                    <a:pt x="563781" y="169863"/>
                  </a:moveTo>
                  <a:cubicBezTo>
                    <a:pt x="567547" y="181115"/>
                    <a:pt x="571313" y="192367"/>
                    <a:pt x="575080" y="199869"/>
                  </a:cubicBezTo>
                  <a:cubicBezTo>
                    <a:pt x="578846" y="214872"/>
                    <a:pt x="578846" y="226124"/>
                    <a:pt x="582612" y="237376"/>
                  </a:cubicBezTo>
                  <a:cubicBezTo>
                    <a:pt x="582612" y="237376"/>
                    <a:pt x="582612" y="241126"/>
                    <a:pt x="582612" y="241126"/>
                  </a:cubicBezTo>
                  <a:cubicBezTo>
                    <a:pt x="582612" y="241126"/>
                    <a:pt x="582612" y="241126"/>
                    <a:pt x="582612" y="267381"/>
                  </a:cubicBezTo>
                  <a:cubicBezTo>
                    <a:pt x="582612" y="271132"/>
                    <a:pt x="582612" y="278633"/>
                    <a:pt x="582612" y="282384"/>
                  </a:cubicBezTo>
                  <a:cubicBezTo>
                    <a:pt x="575080" y="327392"/>
                    <a:pt x="552482" y="368650"/>
                    <a:pt x="514820" y="394905"/>
                  </a:cubicBezTo>
                  <a:cubicBezTo>
                    <a:pt x="480924" y="424910"/>
                    <a:pt x="439496" y="436162"/>
                    <a:pt x="398068" y="436162"/>
                  </a:cubicBezTo>
                  <a:cubicBezTo>
                    <a:pt x="326510" y="436162"/>
                    <a:pt x="258718" y="436162"/>
                    <a:pt x="187161" y="436162"/>
                  </a:cubicBezTo>
                  <a:cubicBezTo>
                    <a:pt x="187161" y="436162"/>
                    <a:pt x="187161" y="436162"/>
                    <a:pt x="179628" y="436162"/>
                  </a:cubicBezTo>
                  <a:cubicBezTo>
                    <a:pt x="179628" y="436162"/>
                    <a:pt x="179628" y="436162"/>
                    <a:pt x="179628" y="511176"/>
                  </a:cubicBezTo>
                  <a:cubicBezTo>
                    <a:pt x="179628" y="507426"/>
                    <a:pt x="175862" y="507426"/>
                    <a:pt x="175862" y="507426"/>
                  </a:cubicBezTo>
                  <a:cubicBezTo>
                    <a:pt x="130667" y="473669"/>
                    <a:pt x="85473" y="439913"/>
                    <a:pt x="40278" y="406157"/>
                  </a:cubicBezTo>
                  <a:cubicBezTo>
                    <a:pt x="40278" y="402406"/>
                    <a:pt x="36512" y="402406"/>
                    <a:pt x="36512" y="402406"/>
                  </a:cubicBezTo>
                  <a:cubicBezTo>
                    <a:pt x="81707" y="364899"/>
                    <a:pt x="130667" y="327392"/>
                    <a:pt x="179628" y="293636"/>
                  </a:cubicBezTo>
                  <a:cubicBezTo>
                    <a:pt x="179628" y="293636"/>
                    <a:pt x="179628" y="293636"/>
                    <a:pt x="179628" y="364899"/>
                  </a:cubicBezTo>
                  <a:cubicBezTo>
                    <a:pt x="183394" y="364899"/>
                    <a:pt x="183394" y="364899"/>
                    <a:pt x="187161" y="364899"/>
                  </a:cubicBezTo>
                  <a:cubicBezTo>
                    <a:pt x="258718" y="364899"/>
                    <a:pt x="330276" y="364899"/>
                    <a:pt x="401834" y="364899"/>
                  </a:cubicBezTo>
                  <a:cubicBezTo>
                    <a:pt x="465860" y="364899"/>
                    <a:pt x="514820" y="312390"/>
                    <a:pt x="511054" y="248628"/>
                  </a:cubicBezTo>
                  <a:cubicBezTo>
                    <a:pt x="511054" y="237376"/>
                    <a:pt x="507288" y="229874"/>
                    <a:pt x="503522" y="218622"/>
                  </a:cubicBezTo>
                  <a:cubicBezTo>
                    <a:pt x="503522" y="218622"/>
                    <a:pt x="503522" y="214872"/>
                    <a:pt x="507288" y="214872"/>
                  </a:cubicBezTo>
                  <a:cubicBezTo>
                    <a:pt x="526119" y="199869"/>
                    <a:pt x="544950" y="184866"/>
                    <a:pt x="563781" y="169863"/>
                  </a:cubicBezTo>
                  <a:close/>
                  <a:moveTo>
                    <a:pt x="401388" y="0"/>
                  </a:moveTo>
                  <a:cubicBezTo>
                    <a:pt x="401388" y="0"/>
                    <a:pt x="405139" y="0"/>
                    <a:pt x="405139" y="3757"/>
                  </a:cubicBezTo>
                  <a:cubicBezTo>
                    <a:pt x="450155" y="37571"/>
                    <a:pt x="495170" y="71384"/>
                    <a:pt x="540185" y="105198"/>
                  </a:cubicBezTo>
                  <a:cubicBezTo>
                    <a:pt x="543937" y="105198"/>
                    <a:pt x="543937" y="105198"/>
                    <a:pt x="547688" y="108955"/>
                  </a:cubicBezTo>
                  <a:cubicBezTo>
                    <a:pt x="498921" y="146526"/>
                    <a:pt x="450155" y="180341"/>
                    <a:pt x="401388" y="217911"/>
                  </a:cubicBezTo>
                  <a:cubicBezTo>
                    <a:pt x="401388" y="217911"/>
                    <a:pt x="401388" y="217911"/>
                    <a:pt x="401388" y="146526"/>
                  </a:cubicBezTo>
                  <a:cubicBezTo>
                    <a:pt x="397636" y="146526"/>
                    <a:pt x="397636" y="146526"/>
                    <a:pt x="393885" y="146526"/>
                  </a:cubicBezTo>
                  <a:cubicBezTo>
                    <a:pt x="322611" y="146526"/>
                    <a:pt x="255088" y="146526"/>
                    <a:pt x="183813" y="146526"/>
                  </a:cubicBezTo>
                  <a:cubicBezTo>
                    <a:pt x="120041" y="146526"/>
                    <a:pt x="67523" y="199126"/>
                    <a:pt x="71275" y="259239"/>
                  </a:cubicBezTo>
                  <a:cubicBezTo>
                    <a:pt x="75026" y="270511"/>
                    <a:pt x="75026" y="281782"/>
                    <a:pt x="78777" y="289296"/>
                  </a:cubicBezTo>
                  <a:cubicBezTo>
                    <a:pt x="78777" y="293053"/>
                    <a:pt x="78777" y="296810"/>
                    <a:pt x="75026" y="296810"/>
                  </a:cubicBezTo>
                  <a:cubicBezTo>
                    <a:pt x="60021" y="311839"/>
                    <a:pt x="41264" y="323110"/>
                    <a:pt x="18756" y="338138"/>
                  </a:cubicBezTo>
                  <a:cubicBezTo>
                    <a:pt x="15005" y="330624"/>
                    <a:pt x="11254" y="319353"/>
                    <a:pt x="7502" y="308082"/>
                  </a:cubicBezTo>
                  <a:cubicBezTo>
                    <a:pt x="3751" y="296810"/>
                    <a:pt x="3751" y="285539"/>
                    <a:pt x="0" y="270511"/>
                  </a:cubicBezTo>
                  <a:cubicBezTo>
                    <a:pt x="0" y="270511"/>
                    <a:pt x="0" y="270511"/>
                    <a:pt x="0" y="266754"/>
                  </a:cubicBezTo>
                  <a:cubicBezTo>
                    <a:pt x="0" y="266754"/>
                    <a:pt x="0" y="266754"/>
                    <a:pt x="0" y="244211"/>
                  </a:cubicBezTo>
                  <a:cubicBezTo>
                    <a:pt x="0" y="236697"/>
                    <a:pt x="0" y="232940"/>
                    <a:pt x="0" y="225426"/>
                  </a:cubicBezTo>
                  <a:cubicBezTo>
                    <a:pt x="7502" y="180341"/>
                    <a:pt x="30010" y="142769"/>
                    <a:pt x="67523" y="112712"/>
                  </a:cubicBezTo>
                  <a:cubicBezTo>
                    <a:pt x="101285" y="86413"/>
                    <a:pt x="142549" y="71384"/>
                    <a:pt x="187565" y="71384"/>
                  </a:cubicBezTo>
                  <a:cubicBezTo>
                    <a:pt x="255088" y="71384"/>
                    <a:pt x="322611" y="71384"/>
                    <a:pt x="393885" y="71384"/>
                  </a:cubicBezTo>
                  <a:cubicBezTo>
                    <a:pt x="393885" y="71384"/>
                    <a:pt x="393885" y="71384"/>
                    <a:pt x="401388" y="71384"/>
                  </a:cubicBezTo>
                  <a:cubicBezTo>
                    <a:pt x="401388" y="71384"/>
                    <a:pt x="401388" y="71384"/>
                    <a:pt x="401388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Freeform 5"/>
          <p:cNvSpPr/>
          <p:nvPr/>
        </p:nvSpPr>
        <p:spPr>
          <a:xfrm>
            <a:off x="6087237" y="3581590"/>
            <a:ext cx="1515142" cy="2095595"/>
          </a:xfrm>
          <a:custGeom>
            <a:rect l="l" t="t" r="r" b="b"/>
            <a:pathLst>
              <a:path w="182" h="251">
                <a:moveTo>
                  <a:pt x="49" y="96"/>
                </a:moveTo>
                <a:cubicBezTo>
                  <a:pt x="15" y="143"/>
                  <a:pt x="0" y="197"/>
                  <a:pt x="1" y="251"/>
                </a:cubicBezTo>
                <a:cubicBezTo>
                  <a:pt x="52" y="235"/>
                  <a:pt x="99" y="203"/>
                  <a:pt x="132" y="156"/>
                </a:cubicBezTo>
                <a:cubicBezTo>
                  <a:pt x="166" y="109"/>
                  <a:pt x="182" y="54"/>
                  <a:pt x="181" y="0"/>
                </a:cubicBezTo>
                <a:cubicBezTo>
                  <a:pt x="130" y="16"/>
                  <a:pt x="83" y="49"/>
                  <a:pt x="49" y="96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859714" y="4236053"/>
            <a:ext cx="352711" cy="269463"/>
            <a:chOff x="6859714" y="4236053"/>
            <a:chExt cx="352711" cy="269463"/>
          </a:xfrm>
        </p:grpSpPr>
        <p:sp>
          <p:nvSpPr>
            <p:cNvPr id="7" name="Freeform 7"/>
            <p:cNvSpPr/>
            <p:nvPr/>
          </p:nvSpPr>
          <p:spPr>
            <a:xfrm>
              <a:off x="6859714" y="4236053"/>
              <a:ext cx="283845" cy="220980"/>
            </a:xfrm>
            <a:custGeom>
              <a:rect l="l" t="t" r="r" b="b"/>
              <a:pathLst>
                <a:path w="141" h="110">
                  <a:moveTo>
                    <a:pt x="92" y="95"/>
                  </a:moveTo>
                  <a:cubicBezTo>
                    <a:pt x="105" y="92"/>
                    <a:pt x="117" y="87"/>
                    <a:pt x="126" y="77"/>
                  </a:cubicBezTo>
                  <a:cubicBezTo>
                    <a:pt x="137" y="66"/>
                    <a:pt x="141" y="53"/>
                    <a:pt x="136" y="38"/>
                  </a:cubicBezTo>
                  <a:cubicBezTo>
                    <a:pt x="132" y="25"/>
                    <a:pt x="123" y="17"/>
                    <a:pt x="111" y="10"/>
                  </a:cubicBezTo>
                  <a:cubicBezTo>
                    <a:pt x="100" y="4"/>
                    <a:pt x="87" y="1"/>
                    <a:pt x="75" y="1"/>
                  </a:cubicBezTo>
                  <a:cubicBezTo>
                    <a:pt x="54" y="0"/>
                    <a:pt x="35" y="5"/>
                    <a:pt x="20" y="19"/>
                  </a:cubicBezTo>
                  <a:cubicBezTo>
                    <a:pt x="1" y="35"/>
                    <a:pt x="0" y="59"/>
                    <a:pt x="17" y="77"/>
                  </a:cubicBezTo>
                  <a:cubicBezTo>
                    <a:pt x="20" y="81"/>
                    <a:pt x="25" y="84"/>
                    <a:pt x="30" y="88"/>
                  </a:cubicBezTo>
                  <a:cubicBezTo>
                    <a:pt x="30" y="88"/>
                    <a:pt x="30" y="88"/>
                    <a:pt x="29" y="88"/>
                  </a:cubicBezTo>
                  <a:cubicBezTo>
                    <a:pt x="27" y="94"/>
                    <a:pt x="23" y="99"/>
                    <a:pt x="19" y="103"/>
                  </a:cubicBezTo>
                  <a:cubicBezTo>
                    <a:pt x="17" y="105"/>
                    <a:pt x="16" y="106"/>
                    <a:pt x="17" y="108"/>
                  </a:cubicBezTo>
                  <a:cubicBezTo>
                    <a:pt x="18" y="110"/>
                    <a:pt x="20" y="110"/>
                    <a:pt x="22" y="110"/>
                  </a:cubicBezTo>
                  <a:cubicBezTo>
                    <a:pt x="33" y="108"/>
                    <a:pt x="43" y="104"/>
                    <a:pt x="53" y="98"/>
                  </a:cubicBezTo>
                  <a:cubicBezTo>
                    <a:pt x="54" y="97"/>
                    <a:pt x="56" y="96"/>
                    <a:pt x="58" y="97"/>
                  </a:cubicBezTo>
                  <a:cubicBezTo>
                    <a:pt x="69" y="98"/>
                    <a:pt x="81" y="98"/>
                    <a:pt x="92" y="95"/>
                  </a:cubicBezTo>
                  <a:close/>
                  <a:moveTo>
                    <a:pt x="55" y="84"/>
                  </a:moveTo>
                  <a:cubicBezTo>
                    <a:pt x="53" y="84"/>
                    <a:pt x="51" y="84"/>
                    <a:pt x="50" y="85"/>
                  </a:cubicBezTo>
                  <a:cubicBezTo>
                    <a:pt x="47" y="87"/>
                    <a:pt x="45" y="88"/>
                    <a:pt x="43" y="90"/>
                  </a:cubicBezTo>
                  <a:cubicBezTo>
                    <a:pt x="43" y="89"/>
                    <a:pt x="42" y="89"/>
                    <a:pt x="42" y="89"/>
                  </a:cubicBezTo>
                  <a:cubicBezTo>
                    <a:pt x="43" y="87"/>
                    <a:pt x="44" y="85"/>
                    <a:pt x="45" y="82"/>
                  </a:cubicBezTo>
                  <a:cubicBezTo>
                    <a:pt x="42" y="80"/>
                    <a:pt x="40" y="79"/>
                    <a:pt x="37" y="77"/>
                  </a:cubicBezTo>
                  <a:cubicBezTo>
                    <a:pt x="31" y="74"/>
                    <a:pt x="26" y="70"/>
                    <a:pt x="22" y="64"/>
                  </a:cubicBezTo>
                  <a:cubicBezTo>
                    <a:pt x="14" y="53"/>
                    <a:pt x="16" y="40"/>
                    <a:pt x="25" y="30"/>
                  </a:cubicBezTo>
                  <a:cubicBezTo>
                    <a:pt x="35" y="20"/>
                    <a:pt x="48" y="15"/>
                    <a:pt x="62" y="14"/>
                  </a:cubicBezTo>
                  <a:cubicBezTo>
                    <a:pt x="76" y="12"/>
                    <a:pt x="90" y="14"/>
                    <a:pt x="103" y="20"/>
                  </a:cubicBezTo>
                  <a:cubicBezTo>
                    <a:pt x="112" y="24"/>
                    <a:pt x="119" y="30"/>
                    <a:pt x="123" y="38"/>
                  </a:cubicBezTo>
                  <a:cubicBezTo>
                    <a:pt x="128" y="47"/>
                    <a:pt x="127" y="56"/>
                    <a:pt x="121" y="64"/>
                  </a:cubicBezTo>
                  <a:cubicBezTo>
                    <a:pt x="113" y="75"/>
                    <a:pt x="102" y="81"/>
                    <a:pt x="89" y="84"/>
                  </a:cubicBezTo>
                  <a:cubicBezTo>
                    <a:pt x="78" y="86"/>
                    <a:pt x="66" y="86"/>
                    <a:pt x="55" y="84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988873" y="4306634"/>
              <a:ext cx="223552" cy="198882"/>
            </a:xfrm>
            <a:custGeom>
              <a:rect l="l" t="t" r="r" b="b"/>
              <a:pathLst>
                <a:path w="110" h="99">
                  <a:moveTo>
                    <a:pt x="94" y="90"/>
                  </a:moveTo>
                  <a:cubicBezTo>
                    <a:pt x="91" y="86"/>
                    <a:pt x="87" y="82"/>
                    <a:pt x="85" y="77"/>
                  </a:cubicBezTo>
                  <a:cubicBezTo>
                    <a:pt x="100" y="68"/>
                    <a:pt x="111" y="56"/>
                    <a:pt x="110" y="38"/>
                  </a:cubicBezTo>
                  <a:cubicBezTo>
                    <a:pt x="110" y="20"/>
                    <a:pt x="99" y="9"/>
                    <a:pt x="84" y="0"/>
                  </a:cubicBezTo>
                  <a:cubicBezTo>
                    <a:pt x="85" y="1"/>
                    <a:pt x="85" y="2"/>
                    <a:pt x="85" y="3"/>
                  </a:cubicBezTo>
                  <a:cubicBezTo>
                    <a:pt x="86" y="9"/>
                    <a:pt x="87" y="15"/>
                    <a:pt x="86" y="21"/>
                  </a:cubicBezTo>
                  <a:cubicBezTo>
                    <a:pt x="84" y="35"/>
                    <a:pt x="77" y="46"/>
                    <a:pt x="66" y="55"/>
                  </a:cubicBezTo>
                  <a:cubicBezTo>
                    <a:pt x="54" y="66"/>
                    <a:pt x="39" y="71"/>
                    <a:pt x="23" y="74"/>
                  </a:cubicBezTo>
                  <a:cubicBezTo>
                    <a:pt x="16" y="75"/>
                    <a:pt x="8" y="75"/>
                    <a:pt x="0" y="75"/>
                  </a:cubicBezTo>
                  <a:cubicBezTo>
                    <a:pt x="3" y="77"/>
                    <a:pt x="7" y="79"/>
                    <a:pt x="10" y="81"/>
                  </a:cubicBezTo>
                  <a:cubicBezTo>
                    <a:pt x="26" y="87"/>
                    <a:pt x="42" y="88"/>
                    <a:pt x="58" y="86"/>
                  </a:cubicBezTo>
                  <a:cubicBezTo>
                    <a:pt x="60" y="86"/>
                    <a:pt x="61" y="86"/>
                    <a:pt x="62" y="87"/>
                  </a:cubicBezTo>
                  <a:cubicBezTo>
                    <a:pt x="72" y="93"/>
                    <a:pt x="82" y="97"/>
                    <a:pt x="94" y="99"/>
                  </a:cubicBezTo>
                  <a:cubicBezTo>
                    <a:pt x="95" y="99"/>
                    <a:pt x="97" y="98"/>
                    <a:pt x="98" y="97"/>
                  </a:cubicBezTo>
                  <a:cubicBezTo>
                    <a:pt x="98" y="97"/>
                    <a:pt x="98" y="95"/>
                    <a:pt x="97" y="93"/>
                  </a:cubicBezTo>
                  <a:cubicBezTo>
                    <a:pt x="97" y="92"/>
                    <a:pt x="95" y="91"/>
                    <a:pt x="94" y="9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3667887" y="4692872"/>
            <a:ext cx="2419350" cy="1127284"/>
            <a:chOff x="3667887" y="4692872"/>
            <a:chExt cx="2419350" cy="1127284"/>
          </a:xfrm>
        </p:grpSpPr>
        <p:sp>
          <p:nvSpPr>
            <p:cNvPr id="10" name="Freeform 10"/>
            <p:cNvSpPr/>
            <p:nvPr/>
          </p:nvSpPr>
          <p:spPr>
            <a:xfrm>
              <a:off x="3667887" y="4692872"/>
              <a:ext cx="2419350" cy="1127284"/>
            </a:xfrm>
            <a:custGeom>
              <a:rect l="l" t="t" r="r" b="b"/>
              <a:pathLst>
                <a:path w="291" h="135">
                  <a:moveTo>
                    <a:pt x="162" y="19"/>
                  </a:moveTo>
                  <a:cubicBezTo>
                    <a:pt x="217" y="38"/>
                    <a:pt x="261" y="73"/>
                    <a:pt x="291" y="118"/>
                  </a:cubicBezTo>
                  <a:cubicBezTo>
                    <a:pt x="240" y="134"/>
                    <a:pt x="184" y="135"/>
                    <a:pt x="129" y="116"/>
                  </a:cubicBezTo>
                  <a:cubicBezTo>
                    <a:pt x="74" y="97"/>
                    <a:pt x="30" y="61"/>
                    <a:pt x="0" y="17"/>
                  </a:cubicBezTo>
                  <a:cubicBezTo>
                    <a:pt x="51" y="0"/>
                    <a:pt x="108" y="0"/>
                    <a:pt x="162" y="1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4465034" y="5004149"/>
              <a:ext cx="234601" cy="304229"/>
            </a:xfrm>
            <a:custGeom>
              <a:rect l="l" t="t" r="r" b="b"/>
              <a:pathLst>
                <a:path w="438150" h="568325">
                  <a:moveTo>
                    <a:pt x="344255" y="320246"/>
                  </a:moveTo>
                  <a:cubicBezTo>
                    <a:pt x="393080" y="312737"/>
                    <a:pt x="434394" y="346528"/>
                    <a:pt x="438150" y="399092"/>
                  </a:cubicBezTo>
                  <a:cubicBezTo>
                    <a:pt x="438150" y="399092"/>
                    <a:pt x="438150" y="402847"/>
                    <a:pt x="438150" y="406601"/>
                  </a:cubicBezTo>
                  <a:cubicBezTo>
                    <a:pt x="438150" y="451656"/>
                    <a:pt x="438150" y="496711"/>
                    <a:pt x="438150" y="545520"/>
                  </a:cubicBezTo>
                  <a:cubicBezTo>
                    <a:pt x="438150" y="545520"/>
                    <a:pt x="438150" y="545520"/>
                    <a:pt x="438150" y="549275"/>
                  </a:cubicBezTo>
                  <a:cubicBezTo>
                    <a:pt x="438150" y="549275"/>
                    <a:pt x="438150" y="549275"/>
                    <a:pt x="284162" y="549275"/>
                  </a:cubicBezTo>
                  <a:cubicBezTo>
                    <a:pt x="284162" y="549275"/>
                    <a:pt x="284162" y="545520"/>
                    <a:pt x="284162" y="545520"/>
                  </a:cubicBezTo>
                  <a:cubicBezTo>
                    <a:pt x="284162" y="496711"/>
                    <a:pt x="284162" y="451656"/>
                    <a:pt x="284162" y="402847"/>
                  </a:cubicBezTo>
                  <a:cubicBezTo>
                    <a:pt x="284162" y="361546"/>
                    <a:pt x="310453" y="327755"/>
                    <a:pt x="344255" y="320246"/>
                  </a:cubicBezTo>
                  <a:close/>
                  <a:moveTo>
                    <a:pt x="352879" y="200025"/>
                  </a:moveTo>
                  <a:cubicBezTo>
                    <a:pt x="352879" y="200025"/>
                    <a:pt x="352879" y="200025"/>
                    <a:pt x="356621" y="200025"/>
                  </a:cubicBezTo>
                  <a:cubicBezTo>
                    <a:pt x="356621" y="200025"/>
                    <a:pt x="356621" y="200025"/>
                    <a:pt x="367847" y="200025"/>
                  </a:cubicBezTo>
                  <a:cubicBezTo>
                    <a:pt x="371589" y="200025"/>
                    <a:pt x="375330" y="203767"/>
                    <a:pt x="379072" y="203767"/>
                  </a:cubicBezTo>
                  <a:cubicBezTo>
                    <a:pt x="401524" y="211251"/>
                    <a:pt x="412750" y="237445"/>
                    <a:pt x="409008" y="263638"/>
                  </a:cubicBezTo>
                  <a:cubicBezTo>
                    <a:pt x="405266" y="286090"/>
                    <a:pt x="386556" y="304800"/>
                    <a:pt x="360363" y="304800"/>
                  </a:cubicBezTo>
                  <a:cubicBezTo>
                    <a:pt x="337911" y="304800"/>
                    <a:pt x="319201" y="286090"/>
                    <a:pt x="311717" y="263638"/>
                  </a:cubicBezTo>
                  <a:cubicBezTo>
                    <a:pt x="307975" y="233703"/>
                    <a:pt x="326685" y="207509"/>
                    <a:pt x="352879" y="200025"/>
                  </a:cubicBezTo>
                  <a:close/>
                  <a:moveTo>
                    <a:pt x="100853" y="196018"/>
                  </a:moveTo>
                  <a:cubicBezTo>
                    <a:pt x="175559" y="180975"/>
                    <a:pt x="246529" y="241146"/>
                    <a:pt x="254000" y="320120"/>
                  </a:cubicBezTo>
                  <a:cubicBezTo>
                    <a:pt x="254000" y="323881"/>
                    <a:pt x="254000" y="327642"/>
                    <a:pt x="254000" y="331402"/>
                  </a:cubicBezTo>
                  <a:cubicBezTo>
                    <a:pt x="254000" y="406616"/>
                    <a:pt x="254000" y="481829"/>
                    <a:pt x="254000" y="557043"/>
                  </a:cubicBezTo>
                  <a:cubicBezTo>
                    <a:pt x="254000" y="557043"/>
                    <a:pt x="254000" y="557043"/>
                    <a:pt x="254000" y="568325"/>
                  </a:cubicBezTo>
                  <a:cubicBezTo>
                    <a:pt x="254000" y="568325"/>
                    <a:pt x="254000" y="568325"/>
                    <a:pt x="0" y="568325"/>
                  </a:cubicBezTo>
                  <a:cubicBezTo>
                    <a:pt x="0" y="564564"/>
                    <a:pt x="0" y="564564"/>
                    <a:pt x="0" y="560804"/>
                  </a:cubicBezTo>
                  <a:cubicBezTo>
                    <a:pt x="0" y="485590"/>
                    <a:pt x="0" y="406616"/>
                    <a:pt x="0" y="327642"/>
                  </a:cubicBezTo>
                  <a:cubicBezTo>
                    <a:pt x="0" y="263710"/>
                    <a:pt x="44823" y="211060"/>
                    <a:pt x="100853" y="196018"/>
                  </a:cubicBezTo>
                  <a:close/>
                  <a:moveTo>
                    <a:pt x="112091" y="0"/>
                  </a:moveTo>
                  <a:cubicBezTo>
                    <a:pt x="115818" y="0"/>
                    <a:pt x="115818" y="0"/>
                    <a:pt x="115818" y="0"/>
                  </a:cubicBezTo>
                  <a:cubicBezTo>
                    <a:pt x="115818" y="0"/>
                    <a:pt x="115818" y="0"/>
                    <a:pt x="138181" y="0"/>
                  </a:cubicBezTo>
                  <a:cubicBezTo>
                    <a:pt x="141909" y="0"/>
                    <a:pt x="149363" y="3762"/>
                    <a:pt x="153090" y="3762"/>
                  </a:cubicBezTo>
                  <a:cubicBezTo>
                    <a:pt x="190362" y="18808"/>
                    <a:pt x="212725" y="60187"/>
                    <a:pt x="205271" y="101566"/>
                  </a:cubicBezTo>
                  <a:cubicBezTo>
                    <a:pt x="197816" y="139183"/>
                    <a:pt x="164272" y="169276"/>
                    <a:pt x="127000" y="169276"/>
                  </a:cubicBezTo>
                  <a:cubicBezTo>
                    <a:pt x="89728" y="173038"/>
                    <a:pt x="56184" y="142944"/>
                    <a:pt x="48729" y="101566"/>
                  </a:cubicBezTo>
                  <a:cubicBezTo>
                    <a:pt x="41275" y="52664"/>
                    <a:pt x="71092" y="7523"/>
                    <a:pt x="112091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2" name="Freeform 12"/>
          <p:cNvSpPr/>
          <p:nvPr/>
        </p:nvSpPr>
        <p:spPr>
          <a:xfrm>
            <a:off x="4582287" y="3581590"/>
            <a:ext cx="1513713" cy="2095595"/>
          </a:xfrm>
          <a:custGeom>
            <a:rect l="l" t="t" r="r" b="b"/>
            <a:pathLst>
              <a:path w="182" h="251">
                <a:moveTo>
                  <a:pt x="133" y="96"/>
                </a:moveTo>
                <a:cubicBezTo>
                  <a:pt x="167" y="143"/>
                  <a:pt x="182" y="197"/>
                  <a:pt x="181" y="251"/>
                </a:cubicBezTo>
                <a:cubicBezTo>
                  <a:pt x="130" y="235"/>
                  <a:pt x="83" y="203"/>
                  <a:pt x="50" y="156"/>
                </a:cubicBezTo>
                <a:cubicBezTo>
                  <a:pt x="16" y="109"/>
                  <a:pt x="0" y="54"/>
                  <a:pt x="1" y="0"/>
                </a:cubicBezTo>
                <a:cubicBezTo>
                  <a:pt x="52" y="16"/>
                  <a:pt x="99" y="49"/>
                  <a:pt x="133" y="96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3" name="Group 13"/>
          <p:cNvGrpSpPr/>
          <p:nvPr/>
        </p:nvGrpSpPr>
        <p:grpSpPr>
          <a:xfrm>
            <a:off x="4996434" y="4236053"/>
            <a:ext cx="313754" cy="313849"/>
            <a:chOff x="4996434" y="4236053"/>
            <a:chExt cx="313754" cy="313849"/>
          </a:xfrm>
        </p:grpSpPr>
        <p:sp>
          <p:nvSpPr>
            <p:cNvPr id="14" name="Freeform 14"/>
            <p:cNvSpPr/>
            <p:nvPr/>
          </p:nvSpPr>
          <p:spPr>
            <a:xfrm>
              <a:off x="4996434" y="4265200"/>
              <a:ext cx="284702" cy="284702"/>
            </a:xfrm>
            <a:custGeom>
              <a:rect l="l" t="t" r="r" b="b"/>
              <a:pathLst>
                <a:path w="184" h="184">
                  <a:moveTo>
                    <a:pt x="92" y="184"/>
                  </a:moveTo>
                  <a:cubicBezTo>
                    <a:pt x="143" y="184"/>
                    <a:pt x="184" y="143"/>
                    <a:pt x="184" y="92"/>
                  </a:cubicBezTo>
                  <a:cubicBezTo>
                    <a:pt x="184" y="76"/>
                    <a:pt x="180" y="62"/>
                    <a:pt x="173" y="49"/>
                  </a:cubicBezTo>
                  <a:cubicBezTo>
                    <a:pt x="172" y="49"/>
                    <a:pt x="172" y="49"/>
                    <a:pt x="171" y="49"/>
                  </a:cubicBezTo>
                  <a:cubicBezTo>
                    <a:pt x="170" y="49"/>
                    <a:pt x="170" y="49"/>
                    <a:pt x="170" y="49"/>
                  </a:cubicBezTo>
                  <a:cubicBezTo>
                    <a:pt x="158" y="48"/>
                    <a:pt x="158" y="48"/>
                    <a:pt x="158" y="48"/>
                  </a:cubicBezTo>
                  <a:cubicBezTo>
                    <a:pt x="149" y="56"/>
                    <a:pt x="149" y="56"/>
                    <a:pt x="149" y="56"/>
                  </a:cubicBezTo>
                  <a:cubicBezTo>
                    <a:pt x="156" y="67"/>
                    <a:pt x="160" y="79"/>
                    <a:pt x="160" y="92"/>
                  </a:cubicBezTo>
                  <a:cubicBezTo>
                    <a:pt x="160" y="129"/>
                    <a:pt x="129" y="160"/>
                    <a:pt x="92" y="160"/>
                  </a:cubicBezTo>
                  <a:cubicBezTo>
                    <a:pt x="55" y="160"/>
                    <a:pt x="24" y="129"/>
                    <a:pt x="24" y="92"/>
                  </a:cubicBezTo>
                  <a:cubicBezTo>
                    <a:pt x="24" y="55"/>
                    <a:pt x="55" y="24"/>
                    <a:pt x="92" y="24"/>
                  </a:cubicBezTo>
                  <a:cubicBezTo>
                    <a:pt x="105" y="24"/>
                    <a:pt x="117" y="28"/>
                    <a:pt x="128" y="35"/>
                  </a:cubicBezTo>
                  <a:cubicBezTo>
                    <a:pt x="135" y="27"/>
                    <a:pt x="135" y="27"/>
                    <a:pt x="135" y="27"/>
                  </a:cubicBezTo>
                  <a:cubicBezTo>
                    <a:pt x="134" y="14"/>
                    <a:pt x="134" y="14"/>
                    <a:pt x="134" y="14"/>
                  </a:cubicBezTo>
                  <a:cubicBezTo>
                    <a:pt x="134" y="12"/>
                    <a:pt x="134" y="11"/>
                    <a:pt x="134" y="10"/>
                  </a:cubicBezTo>
                  <a:cubicBezTo>
                    <a:pt x="122" y="4"/>
                    <a:pt x="107" y="0"/>
                    <a:pt x="92" y="0"/>
                  </a:cubicBezTo>
                  <a:cubicBezTo>
                    <a:pt x="41" y="0"/>
                    <a:pt x="0" y="41"/>
                    <a:pt x="0" y="92"/>
                  </a:cubicBezTo>
                  <a:cubicBezTo>
                    <a:pt x="0" y="143"/>
                    <a:pt x="41" y="184"/>
                    <a:pt x="92" y="184"/>
                  </a:cubicBezTo>
                  <a:close/>
                  <a:moveTo>
                    <a:pt x="92" y="184"/>
                  </a:moveTo>
                  <a:cubicBezTo>
                    <a:pt x="92" y="184"/>
                    <a:pt x="92" y="184"/>
                    <a:pt x="92" y="18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5069300" y="4338066"/>
              <a:ext cx="139065" cy="139065"/>
            </a:xfrm>
            <a:custGeom>
              <a:rect l="l" t="t" r="r" b="b"/>
              <a:pathLst>
                <a:path w="90" h="90">
                  <a:moveTo>
                    <a:pt x="45" y="21"/>
                  </a:moveTo>
                  <a:cubicBezTo>
                    <a:pt x="46" y="21"/>
                    <a:pt x="46" y="21"/>
                    <a:pt x="47" y="21"/>
                  </a:cubicBezTo>
                  <a:cubicBezTo>
                    <a:pt x="64" y="4"/>
                    <a:pt x="64" y="4"/>
                    <a:pt x="64" y="4"/>
                  </a:cubicBezTo>
                  <a:cubicBezTo>
                    <a:pt x="64" y="4"/>
                    <a:pt x="64" y="4"/>
                    <a:pt x="64" y="4"/>
                  </a:cubicBezTo>
                  <a:cubicBezTo>
                    <a:pt x="58" y="1"/>
                    <a:pt x="52" y="0"/>
                    <a:pt x="45" y="0"/>
                  </a:cubicBezTo>
                  <a:cubicBezTo>
                    <a:pt x="20" y="0"/>
                    <a:pt x="0" y="20"/>
                    <a:pt x="0" y="45"/>
                  </a:cubicBezTo>
                  <a:cubicBezTo>
                    <a:pt x="0" y="70"/>
                    <a:pt x="20" y="90"/>
                    <a:pt x="45" y="90"/>
                  </a:cubicBezTo>
                  <a:cubicBezTo>
                    <a:pt x="70" y="90"/>
                    <a:pt x="90" y="70"/>
                    <a:pt x="90" y="45"/>
                  </a:cubicBezTo>
                  <a:cubicBezTo>
                    <a:pt x="90" y="38"/>
                    <a:pt x="89" y="32"/>
                    <a:pt x="86" y="26"/>
                  </a:cubicBezTo>
                  <a:cubicBezTo>
                    <a:pt x="86" y="26"/>
                    <a:pt x="86" y="26"/>
                    <a:pt x="86" y="26"/>
                  </a:cubicBezTo>
                  <a:cubicBezTo>
                    <a:pt x="69" y="43"/>
                    <a:pt x="69" y="43"/>
                    <a:pt x="69" y="43"/>
                  </a:cubicBezTo>
                  <a:cubicBezTo>
                    <a:pt x="69" y="44"/>
                    <a:pt x="69" y="44"/>
                    <a:pt x="69" y="45"/>
                  </a:cubicBezTo>
                  <a:cubicBezTo>
                    <a:pt x="69" y="58"/>
                    <a:pt x="58" y="69"/>
                    <a:pt x="45" y="69"/>
                  </a:cubicBezTo>
                  <a:cubicBezTo>
                    <a:pt x="32" y="69"/>
                    <a:pt x="21" y="58"/>
                    <a:pt x="21" y="45"/>
                  </a:cubicBezTo>
                  <a:cubicBezTo>
                    <a:pt x="21" y="32"/>
                    <a:pt x="32" y="21"/>
                    <a:pt x="45" y="21"/>
                  </a:cubicBezTo>
                  <a:close/>
                  <a:moveTo>
                    <a:pt x="45" y="21"/>
                  </a:moveTo>
                  <a:cubicBezTo>
                    <a:pt x="45" y="21"/>
                    <a:pt x="45" y="21"/>
                    <a:pt x="45" y="21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152644" y="4236053"/>
              <a:ext cx="157544" cy="157544"/>
            </a:xfrm>
            <a:custGeom>
              <a:rect l="l" t="t" r="r" b="b"/>
              <a:pathLst>
                <a:path w="102" h="102">
                  <a:moveTo>
                    <a:pt x="86" y="28"/>
                  </a:moveTo>
                  <a:cubicBezTo>
                    <a:pt x="91" y="23"/>
                    <a:pt x="91" y="23"/>
                    <a:pt x="91" y="23"/>
                  </a:cubicBezTo>
                  <a:cubicBezTo>
                    <a:pt x="93" y="20"/>
                    <a:pt x="93" y="17"/>
                    <a:pt x="91" y="14"/>
                  </a:cubicBezTo>
                  <a:cubicBezTo>
                    <a:pt x="87" y="11"/>
                    <a:pt x="87" y="11"/>
                    <a:pt x="87" y="11"/>
                  </a:cubicBezTo>
                  <a:cubicBezTo>
                    <a:pt x="86" y="10"/>
                    <a:pt x="85" y="9"/>
                    <a:pt x="83" y="9"/>
                  </a:cubicBezTo>
                  <a:cubicBezTo>
                    <a:pt x="82" y="9"/>
                    <a:pt x="80" y="10"/>
                    <a:pt x="79" y="11"/>
                  </a:cubicBezTo>
                  <a:cubicBezTo>
                    <a:pt x="74" y="17"/>
                    <a:pt x="74" y="17"/>
                    <a:pt x="74" y="17"/>
                  </a:cubicBezTo>
                  <a:cubicBezTo>
                    <a:pt x="72" y="2"/>
                    <a:pt x="72" y="2"/>
                    <a:pt x="72" y="2"/>
                  </a:cubicBezTo>
                  <a:cubicBezTo>
                    <a:pt x="72" y="0"/>
                    <a:pt x="71" y="0"/>
                    <a:pt x="70" y="0"/>
                  </a:cubicBezTo>
                  <a:cubicBezTo>
                    <a:pt x="70" y="0"/>
                    <a:pt x="69" y="0"/>
                    <a:pt x="69" y="0"/>
                  </a:cubicBezTo>
                  <a:cubicBezTo>
                    <a:pt x="47" y="23"/>
                    <a:pt x="47" y="23"/>
                    <a:pt x="47" y="23"/>
                  </a:cubicBezTo>
                  <a:cubicBezTo>
                    <a:pt x="45" y="25"/>
                    <a:pt x="44" y="28"/>
                    <a:pt x="44" y="30"/>
                  </a:cubicBezTo>
                  <a:cubicBezTo>
                    <a:pt x="44" y="31"/>
                    <a:pt x="44" y="31"/>
                    <a:pt x="44" y="31"/>
                  </a:cubicBezTo>
                  <a:cubicBezTo>
                    <a:pt x="45" y="45"/>
                    <a:pt x="45" y="45"/>
                    <a:pt x="45" y="45"/>
                  </a:cubicBezTo>
                  <a:cubicBezTo>
                    <a:pt x="37" y="53"/>
                    <a:pt x="37" y="53"/>
                    <a:pt x="37" y="53"/>
                  </a:cubicBezTo>
                  <a:cubicBezTo>
                    <a:pt x="22" y="68"/>
                    <a:pt x="22" y="68"/>
                    <a:pt x="22" y="68"/>
                  </a:cubicBezTo>
                  <a:cubicBezTo>
                    <a:pt x="22" y="68"/>
                    <a:pt x="22" y="68"/>
                    <a:pt x="22" y="68"/>
                  </a:cubicBezTo>
                  <a:cubicBezTo>
                    <a:pt x="8" y="82"/>
                    <a:pt x="8" y="82"/>
                    <a:pt x="8" y="82"/>
                  </a:cubicBezTo>
                  <a:cubicBezTo>
                    <a:pt x="2" y="89"/>
                    <a:pt x="2" y="89"/>
                    <a:pt x="2" y="89"/>
                  </a:cubicBezTo>
                  <a:cubicBezTo>
                    <a:pt x="1" y="90"/>
                    <a:pt x="0" y="91"/>
                    <a:pt x="0" y="92"/>
                  </a:cubicBezTo>
                  <a:cubicBezTo>
                    <a:pt x="0" y="97"/>
                    <a:pt x="0" y="97"/>
                    <a:pt x="0" y="97"/>
                  </a:cubicBezTo>
                  <a:cubicBezTo>
                    <a:pt x="0" y="100"/>
                    <a:pt x="2" y="102"/>
                    <a:pt x="5" y="102"/>
                  </a:cubicBezTo>
                  <a:cubicBezTo>
                    <a:pt x="5" y="102"/>
                    <a:pt x="5" y="102"/>
                    <a:pt x="5" y="102"/>
                  </a:cubicBezTo>
                  <a:cubicBezTo>
                    <a:pt x="10" y="102"/>
                    <a:pt x="10" y="102"/>
                    <a:pt x="10" y="102"/>
                  </a:cubicBezTo>
                  <a:cubicBezTo>
                    <a:pt x="11" y="102"/>
                    <a:pt x="12" y="101"/>
                    <a:pt x="13" y="100"/>
                  </a:cubicBezTo>
                  <a:cubicBezTo>
                    <a:pt x="57" y="56"/>
                    <a:pt x="57" y="56"/>
                    <a:pt x="57" y="56"/>
                  </a:cubicBezTo>
                  <a:cubicBezTo>
                    <a:pt x="70" y="57"/>
                    <a:pt x="70" y="57"/>
                    <a:pt x="70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74" y="57"/>
                    <a:pt x="77" y="56"/>
                    <a:pt x="78" y="54"/>
                  </a:cubicBezTo>
                  <a:cubicBezTo>
                    <a:pt x="101" y="32"/>
                    <a:pt x="101" y="32"/>
                    <a:pt x="101" y="32"/>
                  </a:cubicBezTo>
                  <a:cubicBezTo>
                    <a:pt x="102" y="31"/>
                    <a:pt x="101" y="29"/>
                    <a:pt x="100" y="29"/>
                  </a:cubicBezTo>
                  <a:lnTo>
                    <a:pt x="86" y="28"/>
                  </a:lnTo>
                  <a:close/>
                  <a:moveTo>
                    <a:pt x="86" y="28"/>
                  </a:moveTo>
                  <a:cubicBezTo>
                    <a:pt x="86" y="28"/>
                    <a:pt x="86" y="28"/>
                    <a:pt x="86" y="28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7" name="Freeform 17"/>
          <p:cNvSpPr/>
          <p:nvPr/>
        </p:nvSpPr>
        <p:spPr>
          <a:xfrm>
            <a:off x="5664327" y="3097435"/>
            <a:ext cx="856012" cy="2579751"/>
          </a:xfrm>
          <a:custGeom>
            <a:rect l="l" t="t" r="r" b="b"/>
            <a:pathLst>
              <a:path w="103" h="309">
                <a:moveTo>
                  <a:pt x="0" y="154"/>
                </a:moveTo>
                <a:cubicBezTo>
                  <a:pt x="0" y="212"/>
                  <a:pt x="19" y="266"/>
                  <a:pt x="51" y="309"/>
                </a:cubicBezTo>
                <a:cubicBezTo>
                  <a:pt x="84" y="266"/>
                  <a:pt x="103" y="212"/>
                  <a:pt x="103" y="154"/>
                </a:cubicBezTo>
                <a:cubicBezTo>
                  <a:pt x="103" y="97"/>
                  <a:pt x="84" y="43"/>
                  <a:pt x="51" y="0"/>
                </a:cubicBezTo>
                <a:cubicBezTo>
                  <a:pt x="19" y="43"/>
                  <a:pt x="0" y="97"/>
                  <a:pt x="0" y="154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5984843" y="3986974"/>
            <a:ext cx="215074" cy="313658"/>
          </a:xfrm>
          <a:custGeom>
            <a:rect l="l" t="t" r="r" b="b"/>
            <a:pathLst>
              <a:path w="107" h="156">
                <a:moveTo>
                  <a:pt x="43" y="156"/>
                </a:moveTo>
                <a:cubicBezTo>
                  <a:pt x="40" y="155"/>
                  <a:pt x="37" y="154"/>
                  <a:pt x="34" y="152"/>
                </a:cubicBezTo>
                <a:cubicBezTo>
                  <a:pt x="31" y="150"/>
                  <a:pt x="29" y="147"/>
                  <a:pt x="27" y="143"/>
                </a:cubicBezTo>
                <a:cubicBezTo>
                  <a:pt x="27" y="142"/>
                  <a:pt x="27" y="142"/>
                  <a:pt x="25" y="141"/>
                </a:cubicBezTo>
                <a:cubicBezTo>
                  <a:pt x="19" y="138"/>
                  <a:pt x="16" y="130"/>
                  <a:pt x="19" y="123"/>
                </a:cubicBezTo>
                <a:cubicBezTo>
                  <a:pt x="19" y="123"/>
                  <a:pt x="19" y="122"/>
                  <a:pt x="19" y="121"/>
                </a:cubicBezTo>
                <a:cubicBezTo>
                  <a:pt x="18" y="118"/>
                  <a:pt x="17" y="115"/>
                  <a:pt x="19" y="111"/>
                </a:cubicBezTo>
                <a:cubicBezTo>
                  <a:pt x="19" y="110"/>
                  <a:pt x="19" y="110"/>
                  <a:pt x="18" y="109"/>
                </a:cubicBezTo>
                <a:cubicBezTo>
                  <a:pt x="18" y="106"/>
                  <a:pt x="17" y="104"/>
                  <a:pt x="17" y="101"/>
                </a:cubicBezTo>
                <a:cubicBezTo>
                  <a:pt x="16" y="96"/>
                  <a:pt x="14" y="91"/>
                  <a:pt x="12" y="86"/>
                </a:cubicBezTo>
                <a:cubicBezTo>
                  <a:pt x="9" y="81"/>
                  <a:pt x="6" y="76"/>
                  <a:pt x="4" y="71"/>
                </a:cubicBezTo>
                <a:cubicBezTo>
                  <a:pt x="1" y="62"/>
                  <a:pt x="0" y="53"/>
                  <a:pt x="1" y="44"/>
                </a:cubicBezTo>
                <a:cubicBezTo>
                  <a:pt x="5" y="25"/>
                  <a:pt x="15" y="12"/>
                  <a:pt x="33" y="4"/>
                </a:cubicBezTo>
                <a:cubicBezTo>
                  <a:pt x="38" y="2"/>
                  <a:pt x="43" y="0"/>
                  <a:pt x="49" y="0"/>
                </a:cubicBezTo>
                <a:cubicBezTo>
                  <a:pt x="49" y="0"/>
                  <a:pt x="50" y="0"/>
                  <a:pt x="50" y="0"/>
                </a:cubicBezTo>
                <a:cubicBezTo>
                  <a:pt x="56" y="0"/>
                  <a:pt x="56" y="0"/>
                  <a:pt x="56" y="0"/>
                </a:cubicBezTo>
                <a:cubicBezTo>
                  <a:pt x="60" y="0"/>
                  <a:pt x="63" y="1"/>
                  <a:pt x="67" y="1"/>
                </a:cubicBezTo>
                <a:cubicBezTo>
                  <a:pt x="76" y="4"/>
                  <a:pt x="84" y="8"/>
                  <a:pt x="90" y="15"/>
                </a:cubicBezTo>
                <a:cubicBezTo>
                  <a:pt x="97" y="22"/>
                  <a:pt x="102" y="30"/>
                  <a:pt x="104" y="40"/>
                </a:cubicBezTo>
                <a:cubicBezTo>
                  <a:pt x="107" y="53"/>
                  <a:pt x="105" y="65"/>
                  <a:pt x="99" y="77"/>
                </a:cubicBezTo>
                <a:cubicBezTo>
                  <a:pt x="97" y="81"/>
                  <a:pt x="95" y="85"/>
                  <a:pt x="93" y="89"/>
                </a:cubicBezTo>
                <a:cubicBezTo>
                  <a:pt x="90" y="94"/>
                  <a:pt x="89" y="99"/>
                  <a:pt x="89" y="105"/>
                </a:cubicBezTo>
                <a:cubicBezTo>
                  <a:pt x="89" y="105"/>
                  <a:pt x="88" y="106"/>
                  <a:pt x="88" y="107"/>
                </a:cubicBezTo>
                <a:cubicBezTo>
                  <a:pt x="88" y="108"/>
                  <a:pt x="88" y="112"/>
                  <a:pt x="88" y="113"/>
                </a:cubicBezTo>
                <a:cubicBezTo>
                  <a:pt x="89" y="116"/>
                  <a:pt x="88" y="119"/>
                  <a:pt x="87" y="121"/>
                </a:cubicBezTo>
                <a:cubicBezTo>
                  <a:pt x="87" y="122"/>
                  <a:pt x="87" y="123"/>
                  <a:pt x="87" y="123"/>
                </a:cubicBezTo>
                <a:cubicBezTo>
                  <a:pt x="90" y="130"/>
                  <a:pt x="87" y="138"/>
                  <a:pt x="80" y="141"/>
                </a:cubicBezTo>
                <a:cubicBezTo>
                  <a:pt x="80" y="142"/>
                  <a:pt x="79" y="142"/>
                  <a:pt x="79" y="143"/>
                </a:cubicBezTo>
                <a:cubicBezTo>
                  <a:pt x="76" y="150"/>
                  <a:pt x="71" y="154"/>
                  <a:pt x="64" y="155"/>
                </a:cubicBezTo>
                <a:cubicBezTo>
                  <a:pt x="64" y="155"/>
                  <a:pt x="63" y="155"/>
                  <a:pt x="63" y="156"/>
                </a:cubicBezTo>
                <a:lnTo>
                  <a:pt x="43" y="156"/>
                </a:lnTo>
                <a:close/>
                <a:moveTo>
                  <a:pt x="53" y="107"/>
                </a:moveTo>
                <a:cubicBezTo>
                  <a:pt x="60" y="107"/>
                  <a:pt x="67" y="107"/>
                  <a:pt x="74" y="107"/>
                </a:cubicBezTo>
                <a:cubicBezTo>
                  <a:pt x="77" y="107"/>
                  <a:pt x="79" y="106"/>
                  <a:pt x="79" y="103"/>
                </a:cubicBezTo>
                <a:cubicBezTo>
                  <a:pt x="79" y="103"/>
                  <a:pt x="79" y="103"/>
                  <a:pt x="79" y="102"/>
                </a:cubicBezTo>
                <a:cubicBezTo>
                  <a:pt x="80" y="98"/>
                  <a:pt x="81" y="93"/>
                  <a:pt x="82" y="89"/>
                </a:cubicBezTo>
                <a:cubicBezTo>
                  <a:pt x="85" y="84"/>
                  <a:pt x="87" y="79"/>
                  <a:pt x="90" y="74"/>
                </a:cubicBezTo>
                <a:cubicBezTo>
                  <a:pt x="95" y="65"/>
                  <a:pt x="97" y="55"/>
                  <a:pt x="95" y="45"/>
                </a:cubicBezTo>
                <a:cubicBezTo>
                  <a:pt x="93" y="33"/>
                  <a:pt x="87" y="23"/>
                  <a:pt x="77" y="17"/>
                </a:cubicBezTo>
                <a:cubicBezTo>
                  <a:pt x="62" y="7"/>
                  <a:pt x="46" y="7"/>
                  <a:pt x="31" y="16"/>
                </a:cubicBezTo>
                <a:cubicBezTo>
                  <a:pt x="15" y="25"/>
                  <a:pt x="8" y="43"/>
                  <a:pt x="11" y="61"/>
                </a:cubicBezTo>
                <a:cubicBezTo>
                  <a:pt x="12" y="67"/>
                  <a:pt x="15" y="72"/>
                  <a:pt x="18" y="77"/>
                </a:cubicBezTo>
                <a:cubicBezTo>
                  <a:pt x="23" y="85"/>
                  <a:pt x="26" y="94"/>
                  <a:pt x="27" y="103"/>
                </a:cubicBezTo>
                <a:cubicBezTo>
                  <a:pt x="27" y="106"/>
                  <a:pt x="29" y="107"/>
                  <a:pt x="32" y="107"/>
                </a:cubicBezTo>
                <a:cubicBezTo>
                  <a:pt x="39" y="107"/>
                  <a:pt x="46" y="107"/>
                  <a:pt x="53" y="107"/>
                </a:cubicBezTo>
                <a:moveTo>
                  <a:pt x="53" y="120"/>
                </a:moveTo>
                <a:cubicBezTo>
                  <a:pt x="60" y="120"/>
                  <a:pt x="67" y="120"/>
                  <a:pt x="74" y="120"/>
                </a:cubicBezTo>
                <a:cubicBezTo>
                  <a:pt x="76" y="120"/>
                  <a:pt x="77" y="119"/>
                  <a:pt x="78" y="118"/>
                </a:cubicBezTo>
                <a:cubicBezTo>
                  <a:pt x="80" y="115"/>
                  <a:pt x="77" y="112"/>
                  <a:pt x="74" y="112"/>
                </a:cubicBezTo>
                <a:cubicBezTo>
                  <a:pt x="64" y="112"/>
                  <a:pt x="54" y="112"/>
                  <a:pt x="44" y="112"/>
                </a:cubicBezTo>
                <a:cubicBezTo>
                  <a:pt x="40" y="112"/>
                  <a:pt x="36" y="112"/>
                  <a:pt x="32" y="112"/>
                </a:cubicBezTo>
                <a:cubicBezTo>
                  <a:pt x="30" y="112"/>
                  <a:pt x="29" y="112"/>
                  <a:pt x="28" y="114"/>
                </a:cubicBezTo>
                <a:cubicBezTo>
                  <a:pt x="27" y="117"/>
                  <a:pt x="29" y="120"/>
                  <a:pt x="32" y="120"/>
                </a:cubicBezTo>
                <a:cubicBezTo>
                  <a:pt x="39" y="120"/>
                  <a:pt x="46" y="120"/>
                  <a:pt x="53" y="120"/>
                </a:cubicBezTo>
                <a:moveTo>
                  <a:pt x="53" y="124"/>
                </a:moveTo>
                <a:cubicBezTo>
                  <a:pt x="46" y="124"/>
                  <a:pt x="39" y="124"/>
                  <a:pt x="32" y="124"/>
                </a:cubicBezTo>
                <a:cubicBezTo>
                  <a:pt x="30" y="124"/>
                  <a:pt x="29" y="125"/>
                  <a:pt x="28" y="127"/>
                </a:cubicBezTo>
                <a:cubicBezTo>
                  <a:pt x="27" y="130"/>
                  <a:pt x="29" y="133"/>
                  <a:pt x="32" y="133"/>
                </a:cubicBezTo>
                <a:cubicBezTo>
                  <a:pt x="42" y="133"/>
                  <a:pt x="52" y="133"/>
                  <a:pt x="62" y="133"/>
                </a:cubicBezTo>
                <a:cubicBezTo>
                  <a:pt x="66" y="133"/>
                  <a:pt x="70" y="133"/>
                  <a:pt x="74" y="133"/>
                </a:cubicBezTo>
                <a:cubicBezTo>
                  <a:pt x="76" y="133"/>
                  <a:pt x="77" y="132"/>
                  <a:pt x="78" y="130"/>
                </a:cubicBezTo>
                <a:cubicBezTo>
                  <a:pt x="80" y="127"/>
                  <a:pt x="77" y="124"/>
                  <a:pt x="74" y="124"/>
                </a:cubicBezTo>
                <a:cubicBezTo>
                  <a:pt x="67" y="124"/>
                  <a:pt x="60" y="124"/>
                  <a:pt x="53" y="124"/>
                </a:cubicBezTo>
                <a:moveTo>
                  <a:pt x="70" y="137"/>
                </a:moveTo>
                <a:cubicBezTo>
                  <a:pt x="36" y="137"/>
                  <a:pt x="36" y="137"/>
                  <a:pt x="36" y="137"/>
                </a:cubicBezTo>
                <a:cubicBezTo>
                  <a:pt x="36" y="142"/>
                  <a:pt x="39" y="146"/>
                  <a:pt x="44" y="146"/>
                </a:cubicBezTo>
                <a:cubicBezTo>
                  <a:pt x="50" y="146"/>
                  <a:pt x="56" y="146"/>
                  <a:pt x="62" y="146"/>
                </a:cubicBezTo>
                <a:cubicBezTo>
                  <a:pt x="67" y="146"/>
                  <a:pt x="70" y="142"/>
                  <a:pt x="70" y="137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安全培训的常见类型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4398507" y="1008278"/>
            <a:ext cx="3394996" cy="490334"/>
            <a:chOff x="4398507" y="1008278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4398507" y="1008278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离岗安全培训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4630337" y="1360840"/>
            <a:ext cx="2931336" cy="1654845"/>
            <a:chOff x="4630337" y="1360840"/>
            <a:chExt cx="2931336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4630337" y="1360840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对即将离职的员工进行离岗安全培训，使其在离开岗位前掌握必要的安全知识和技能，遵守企业的安全规章制度。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1070038" y="1975579"/>
            <a:ext cx="3394996" cy="490334"/>
            <a:chOff x="1070038" y="1975579"/>
            <a:chExt cx="3394996" cy="490334"/>
          </a:xfrm>
        </p:grpSpPr>
        <p:sp>
          <p:nvSpPr>
            <p:cNvPr id="46" name="TextBox 46"/>
            <p:cNvSpPr txBox="1"/>
            <p:nvPr/>
          </p:nvSpPr>
          <p:spPr>
            <a:xfrm>
              <a:off x="1070038" y="1975579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在岗安全培训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1301868" y="2328140"/>
            <a:ext cx="2931336" cy="1654845"/>
            <a:chOff x="1301868" y="2328140"/>
            <a:chExt cx="2931336" cy="1654845"/>
          </a:xfrm>
        </p:grpSpPr>
        <p:sp>
          <p:nvSpPr>
            <p:cNvPr id="48" name="TextBox 48"/>
            <p:cNvSpPr txBox="1"/>
            <p:nvPr/>
          </p:nvSpPr>
          <p:spPr>
            <a:xfrm>
              <a:off x="1301868" y="2328140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对在职员工进行定期的安全培训，使其了解新的安全知识和技能，掌握新的操作规程和安全要求。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303771" y="4161775"/>
            <a:ext cx="3394996" cy="490334"/>
            <a:chOff x="303771" y="4161775"/>
            <a:chExt cx="3394996" cy="490334"/>
          </a:xfrm>
        </p:grpSpPr>
        <p:sp>
          <p:nvSpPr>
            <p:cNvPr id="50" name="TextBox 50"/>
            <p:cNvSpPr txBox="1"/>
            <p:nvPr/>
          </p:nvSpPr>
          <p:spPr>
            <a:xfrm>
              <a:off x="303771" y="4161775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岗前安全培训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535601" y="4514336"/>
            <a:ext cx="2931336" cy="1654845"/>
            <a:chOff x="535601" y="4514336"/>
            <a:chExt cx="2931336" cy="1654845"/>
          </a:xfrm>
        </p:grpSpPr>
        <p:sp>
          <p:nvSpPr>
            <p:cNvPr id="52" name="TextBox 52"/>
            <p:cNvSpPr txBox="1"/>
            <p:nvPr/>
          </p:nvSpPr>
          <p:spPr>
            <a:xfrm>
              <a:off x="535601" y="4514336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对新员工进行岗前安全培训，使其了解企业的安全规章制度和操作规程，掌握必要的安全知识和技能。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7733442" y="1975579"/>
            <a:ext cx="3394996" cy="490334"/>
            <a:chOff x="7733442" y="1975579"/>
            <a:chExt cx="3394996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7733442" y="1975579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专项安全培训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7965273" y="2328140"/>
            <a:ext cx="2931336" cy="1654845"/>
            <a:chOff x="7965273" y="2328140"/>
            <a:chExt cx="2931336" cy="1654845"/>
          </a:xfrm>
        </p:grpSpPr>
        <p:sp>
          <p:nvSpPr>
            <p:cNvPr id="56" name="TextBox 56"/>
            <p:cNvSpPr txBox="1"/>
            <p:nvPr/>
          </p:nvSpPr>
          <p:spPr>
            <a:xfrm>
              <a:off x="7965273" y="2328140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针对特定岗位或特定任务进行的安全培训，如高空作业、危险化学品管理等。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8451818" y="4161775"/>
            <a:ext cx="3394996" cy="490334"/>
            <a:chOff x="8451818" y="4161775"/>
            <a:chExt cx="3394996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8451818" y="4161775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应急演练</a:t>
              </a:r>
            </a:p>
          </p:txBody>
        </p:sp>
      </p:grpSp>
      <p:grpSp>
        <p:nvGrpSpPr>
          <p:cNvPr id="59" name="Group 59"/>
          <p:cNvGrpSpPr/>
          <p:nvPr/>
        </p:nvGrpSpPr>
        <p:grpSpPr>
          <a:xfrm>
            <a:off x="8683648" y="4514336"/>
            <a:ext cx="2931336" cy="1654845"/>
            <a:chOff x="8683648" y="4514336"/>
            <a:chExt cx="2931336" cy="1654845"/>
          </a:xfrm>
        </p:grpSpPr>
        <p:sp>
          <p:nvSpPr>
            <p:cNvPr id="60" name="TextBox 60"/>
            <p:cNvSpPr txBox="1"/>
            <p:nvPr/>
          </p:nvSpPr>
          <p:spPr>
            <a:xfrm>
              <a:off x="8683648" y="4514336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模拟突发事件进行应急演练，提高员工应对突发事件的能力和自救互救能力。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577566" y="3267201"/>
            <a:ext cx="6115050" cy="1819032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425" b="1">
                <a:solidFill>
                  <a:schemeClr val="accent1">
                    <a:alpha val="100000"/>
                  </a:schemeClr>
                </a:solidFill>
                <a:latin typeface="STSong"/>
                <a:ea typeface="STSong"/>
                <a:cs typeface="STSong"/>
              </a:rPr>
              <a:t>跨部门协作在安全培训中的作用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577566" y="1758043"/>
            <a:ext cx="215265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指不同部门、团队或组织之间为了共同的目标或任务，进行信息共享、沟通协调和合作的过程。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跨部门协作定义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在安全培训工作中，跨部门协作有助于整合资源、提高培训效果、减少重复和浪费，并促进各部门之间的知识交流和经验分享。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重要性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跨部门协作的定义和重要性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常见模式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矩阵式、网络式、项目式等。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工具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电子邮件、即时通讯工具、项目管理软件等。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跨部门协作的常见模式和工具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3535" r="13535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各部门共同参与制定培训计划，确保培训内容与实际需求相符。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制定共同的安全培训目标和计划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各部门提供培训资源，如讲师、场地、设备等，并进行合理调配。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资源共享与协调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各部门参与培训实施过程，共同监控培训进度和质量，及时调整方案。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培训实施与监控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各部门参与评估培训效果，提供反馈和建议，持续改进培训工作。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效果评估与反馈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跨部门协作在安全培训中的具体应用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577566" y="3267201"/>
            <a:ext cx="6115050" cy="1819032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425" b="1">
                <a:solidFill>
                  <a:schemeClr val="accent1">
                    <a:alpha val="100000"/>
                  </a:schemeClr>
                </a:solidFill>
                <a:latin typeface="STSong"/>
                <a:ea typeface="STSong"/>
                <a:cs typeface="STSong"/>
              </a:rPr>
              <a:t>项目管理能力在安全培训中的必要性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577566" y="1758043"/>
            <a:ext cx="215265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https://d.book118.com/598036003127006037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23283D"/>
      </a:dk1>
      <a:lt1>
        <a:srgbClr val="F4F7FF"/>
      </a:lt1>
      <a:dk2>
        <a:srgbClr val="36324A"/>
      </a:dk2>
      <a:lt2>
        <a:srgbClr val="FFFFFF"/>
      </a:lt2>
      <a:accent1>
        <a:srgbClr val="485077"/>
      </a:accent1>
      <a:accent2>
        <a:srgbClr val="6382AD"/>
      </a:accent2>
      <a:accent3>
        <a:srgbClr val="757294"/>
      </a:accent3>
      <a:accent4>
        <a:srgbClr val="93AFCE"/>
      </a:accent4>
      <a:accent5>
        <a:srgbClr val="7186AF"/>
      </a:accent5>
      <a:accent6>
        <a:srgbClr val="AD9993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59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8">
      <vt:lpstr>Arial</vt:lpstr>
      <vt:lpstr>Calibri</vt:lpstr>
      <vt:lpstr>STSong</vt:lpstr>
      <vt:lpstr>Microsoft Yahei</vt:lpstr>
      <vt:lpstr>PingFang SC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2024-09-17T21:33:04.513</cp:lastPrinted>
  <dcterms:created xsi:type="dcterms:W3CDTF">2024-09-17T13:33:04Z</dcterms:created>
  <dcterms:modified xsi:type="dcterms:W3CDTF">2024-09-17T13:33:06Z</dcterms:modified>
</cp:coreProperties>
</file>