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0625BA-30A3-4343-B5EA-9889BF7766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15CBCE-5DED-48BC-B7F6-7869A8A309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2DBF0C-DE99-4A0B-BC93-9794BFB3D5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FF6E52-B813-4FE3-91EC-1D725725C1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885192E-0D33-4779-AEEE-4C8D78591E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79175CF-BF87-4FCF-8EAE-92F73B5388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6226135-68BE-4A5E-B7CB-1E37C4786D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E014B9-D965-48EC-A2E9-7F66F84A0E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FBDE11-593D-4DBA-81C6-D1F500B2DE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7169F7-0646-4AD7-8AB4-D9EC3676C9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21DE0E-0643-4779-B62F-F23A41E8AE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10.jpeg" /><Relationship Id="rId4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pn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8040011110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中国人寿保险的营销策略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739291" y="3540703"/>
            <a:ext cx="3401434" cy="489827"/>
          </a:xfrm>
          <a:prstGeom prst="rect">
            <a:avLst/>
          </a:prstGeom>
          <a:noFill/>
        </p:spPr>
        <p:txBody>
          <a:bodyPr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140725" y="3540703"/>
            <a:ext cx="3311984" cy="489827"/>
          </a:xfrm>
          <a:prstGeom prst="rect">
            <a:avLst/>
          </a:prstGeom>
          <a:noFill/>
        </p:spPr>
        <p:txBody>
          <a:bodyPr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2024-01-15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中国人寿保险市场概述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中国人寿保险的营销策略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营销策略的实施与监控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中国人寿保险的发展历程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从起步阶段到如今的全球领先地位，中国人寿保险业经历了巨大的变革。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营销策略在保险业中的重要性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随着市场竞争的加剧，制定有效的营销策略对于保险公司的生存和发展至关重要。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94" r="250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主题简介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5093" r="1509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探讨中国人寿保险的营销策略，为保险公司提供有价值的参考和启示。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通过深入分析营销策略，提高中国人寿保险的市场竞争力，促进保险业的持续发展。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意义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目的和意义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中国人寿保险市场概述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29" y="231353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1927" b="21927"/>
          <a:stretch>
            <a:fillRect/>
          </a:stretch>
        </p:blipFill>
        <p:spPr>
          <a:xfrm>
            <a:off x="1132390" y="249131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5893187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893187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893187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43776" y="2069502"/>
            <a:ext cx="3618828" cy="795475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中国寿险市场在过去的十年中经历了快速增长，市场规模不断扩大。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43776" y="3332225"/>
            <a:ext cx="3618828" cy="771122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中国人寿保险市场呈现出多家保险公司竞争的格局，市场集中度较高。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43776" y="4665990"/>
            <a:ext cx="3618828" cy="783299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政府对保险业的监管力度不断加强，为市场发展提供了良好的政策环境。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43776" y="1661692"/>
            <a:ext cx="3514429" cy="447189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市场规模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43776" y="3011282"/>
            <a:ext cx="3514429" cy="447189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竞争格局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43776" y="4310611"/>
            <a:ext cx="3514429" cy="447189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政策环境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市场现状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新华人寿保险股份有限公司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新华人寿在近年来通过创新的产品和服务，逐渐提升了市场地位。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中国人寿保险股份有限公司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作为国内最大的寿险公司，中国人寿在市场上占据主导地位。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中国平安人寿保险股份有限公司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平安人寿凭借其强大的综合金融实力，在市场上具有较高的竞争力。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主要竞争者分析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大多数客户在选择寿险产品时，更倾向于购买保障型产品，如定期寿险和终身寿险。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随着市场的成熟和客户保险意识的提高，客户对多元化产品的需求逐渐增加，如投资型保险、健康险等。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客户在选择保险产品时，越来越注重保险公司的服务质量和效率，如理赔速度、线上服务等方面。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9304" r="19304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3239789" y="3141586"/>
            <a:ext cx="1463040" cy="14630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612771" y="4122895"/>
            <a:ext cx="702092" cy="21236"/>
          </a:xfrm>
          <a:custGeom>
            <a:rect l="l" t="t" r="r" b="b"/>
            <a:pathLst>
              <a:path w="76" h="2">
                <a:moveTo>
                  <a:pt x="2" y="2"/>
                </a:moveTo>
                <a:cubicBezTo>
                  <a:pt x="1" y="2"/>
                  <a:pt x="0" y="2"/>
                  <a:pt x="0" y="1"/>
                </a:cubicBezTo>
                <a:cubicBezTo>
                  <a:pt x="0" y="0"/>
                  <a:pt x="1" y="0"/>
                  <a:pt x="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5" y="0"/>
                  <a:pt x="76" y="0"/>
                  <a:pt x="76" y="1"/>
                </a:cubicBezTo>
                <a:cubicBezTo>
                  <a:pt x="76" y="2"/>
                  <a:pt x="75" y="2"/>
                  <a:pt x="75" y="2"/>
                </a:cubicBezTo>
                <a:lnTo>
                  <a:pt x="2" y="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702447" y="3690774"/>
            <a:ext cx="101383" cy="37274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850662" y="3559447"/>
            <a:ext cx="101383" cy="504071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998877" y="3720392"/>
            <a:ext cx="101383" cy="343126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47092" y="3830623"/>
            <a:ext cx="101383" cy="23303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364596" y="1565888"/>
            <a:ext cx="575749" cy="390208"/>
          </a:xfrm>
          <a:custGeom>
            <a:rect l="l" t="t" r="r" b="b"/>
            <a:pathLst>
              <a:path w="56" h="35">
                <a:moveTo>
                  <a:pt x="52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3"/>
                  <a:pt x="2" y="35"/>
                  <a:pt x="4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4" y="35"/>
                  <a:pt x="56" y="33"/>
                  <a:pt x="56" y="31"/>
                </a:cubicBezTo>
                <a:cubicBezTo>
                  <a:pt x="56" y="4"/>
                  <a:pt x="56" y="4"/>
                  <a:pt x="56" y="4"/>
                </a:cubicBezTo>
                <a:cubicBezTo>
                  <a:pt x="56" y="2"/>
                  <a:pt x="54" y="0"/>
                  <a:pt x="52" y="0"/>
                </a:cubicBezTo>
                <a:close/>
                <a:moveTo>
                  <a:pt x="49" y="27"/>
                </a:moveTo>
                <a:cubicBezTo>
                  <a:pt x="49" y="29"/>
                  <a:pt x="48" y="30"/>
                  <a:pt x="46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7" y="30"/>
                  <a:pt x="6" y="29"/>
                  <a:pt x="6" y="27"/>
                </a:cubicBezTo>
                <a:cubicBezTo>
                  <a:pt x="6" y="8"/>
                  <a:pt x="6" y="8"/>
                  <a:pt x="6" y="8"/>
                </a:cubicBezTo>
                <a:cubicBezTo>
                  <a:pt x="6" y="6"/>
                  <a:pt x="7" y="5"/>
                  <a:pt x="9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5"/>
                  <a:pt x="49" y="6"/>
                  <a:pt x="49" y="8"/>
                </a:cubicBezTo>
                <a:lnTo>
                  <a:pt x="49" y="2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273763" y="1974818"/>
            <a:ext cx="748924" cy="211520"/>
          </a:xfrm>
          <a:custGeom>
            <a:rect l="l" t="t" r="r" b="b"/>
            <a:pathLst>
              <a:path w="73" h="19">
                <a:moveTo>
                  <a:pt x="67" y="3"/>
                </a:moveTo>
                <a:cubicBezTo>
                  <a:pt x="66" y="1"/>
                  <a:pt x="65" y="0"/>
                  <a:pt x="63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8" y="0"/>
                  <a:pt x="7" y="2"/>
                  <a:pt x="7" y="3"/>
                </a:cubicBezTo>
                <a:cubicBezTo>
                  <a:pt x="1" y="13"/>
                  <a:pt x="1" y="13"/>
                  <a:pt x="1" y="13"/>
                </a:cubicBezTo>
                <a:cubicBezTo>
                  <a:pt x="73" y="13"/>
                  <a:pt x="73" y="13"/>
                  <a:pt x="73" y="13"/>
                </a:cubicBezTo>
                <a:lnTo>
                  <a:pt x="67" y="3"/>
                </a:lnTo>
                <a:close/>
                <a:moveTo>
                  <a:pt x="25" y="12"/>
                </a:moveTo>
                <a:cubicBezTo>
                  <a:pt x="27" y="9"/>
                  <a:pt x="27" y="9"/>
                  <a:pt x="2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8" y="12"/>
                  <a:pt x="48" y="12"/>
                  <a:pt x="48" y="12"/>
                </a:cubicBezTo>
                <a:lnTo>
                  <a:pt x="25" y="12"/>
                </a:lnTo>
                <a:close/>
                <a:moveTo>
                  <a:pt x="62" y="7"/>
                </a:moveTo>
                <a:cubicBezTo>
                  <a:pt x="12" y="7"/>
                  <a:pt x="12" y="7"/>
                  <a:pt x="12" y="7"/>
                </a:cubicBezTo>
                <a:cubicBezTo>
                  <a:pt x="9" y="7"/>
                  <a:pt x="9" y="6"/>
                  <a:pt x="9" y="6"/>
                </a:cubicBezTo>
                <a:cubicBezTo>
                  <a:pt x="10" y="3"/>
                  <a:pt x="10" y="3"/>
                  <a:pt x="10" y="3"/>
                </a:cubicBezTo>
                <a:cubicBezTo>
                  <a:pt x="11" y="3"/>
                  <a:pt x="11" y="2"/>
                  <a:pt x="13" y="2"/>
                </a:cubicBezTo>
                <a:cubicBezTo>
                  <a:pt x="61" y="2"/>
                  <a:pt x="61" y="2"/>
                  <a:pt x="61" y="2"/>
                </a:cubicBezTo>
                <a:cubicBezTo>
                  <a:pt x="62" y="2"/>
                  <a:pt x="63" y="3"/>
                  <a:pt x="63" y="3"/>
                </a:cubicBezTo>
                <a:cubicBezTo>
                  <a:pt x="65" y="6"/>
                  <a:pt x="65" y="6"/>
                  <a:pt x="65" y="6"/>
                </a:cubicBezTo>
                <a:cubicBezTo>
                  <a:pt x="65" y="6"/>
                  <a:pt x="65" y="7"/>
                  <a:pt x="62" y="7"/>
                </a:cubicBezTo>
                <a:close/>
                <a:moveTo>
                  <a:pt x="0" y="15"/>
                </a:moveTo>
                <a:cubicBezTo>
                  <a:pt x="0" y="16"/>
                  <a:pt x="2" y="17"/>
                  <a:pt x="3" y="19"/>
                </a:cubicBezTo>
                <a:cubicBezTo>
                  <a:pt x="70" y="19"/>
                  <a:pt x="70" y="19"/>
                  <a:pt x="70" y="19"/>
                </a:cubicBezTo>
                <a:cubicBezTo>
                  <a:pt x="72" y="17"/>
                  <a:pt x="73" y="16"/>
                  <a:pt x="73" y="15"/>
                </a:cubicBezTo>
                <a:lnTo>
                  <a:pt x="0" y="1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24196" y="1127033"/>
            <a:ext cx="1463040" cy="146304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364596" y="1565888"/>
            <a:ext cx="575749" cy="390208"/>
          </a:xfrm>
          <a:custGeom>
            <a:rect l="l" t="t" r="r" b="b"/>
            <a:pathLst>
              <a:path w="56" h="35">
                <a:moveTo>
                  <a:pt x="52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3"/>
                  <a:pt x="2" y="35"/>
                  <a:pt x="4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4" y="35"/>
                  <a:pt x="56" y="33"/>
                  <a:pt x="56" y="31"/>
                </a:cubicBezTo>
                <a:cubicBezTo>
                  <a:pt x="56" y="4"/>
                  <a:pt x="56" y="4"/>
                  <a:pt x="56" y="4"/>
                </a:cubicBezTo>
                <a:cubicBezTo>
                  <a:pt x="56" y="2"/>
                  <a:pt x="54" y="0"/>
                  <a:pt x="52" y="0"/>
                </a:cubicBezTo>
                <a:close/>
                <a:moveTo>
                  <a:pt x="49" y="27"/>
                </a:moveTo>
                <a:cubicBezTo>
                  <a:pt x="49" y="29"/>
                  <a:pt x="48" y="30"/>
                  <a:pt x="46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7" y="30"/>
                  <a:pt x="6" y="29"/>
                  <a:pt x="6" y="27"/>
                </a:cubicBezTo>
                <a:cubicBezTo>
                  <a:pt x="6" y="8"/>
                  <a:pt x="6" y="8"/>
                  <a:pt x="6" y="8"/>
                </a:cubicBezTo>
                <a:cubicBezTo>
                  <a:pt x="6" y="6"/>
                  <a:pt x="7" y="5"/>
                  <a:pt x="9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5"/>
                  <a:pt x="49" y="6"/>
                  <a:pt x="49" y="8"/>
                </a:cubicBezTo>
                <a:lnTo>
                  <a:pt x="49" y="2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7273763" y="1974818"/>
            <a:ext cx="748924" cy="211520"/>
          </a:xfrm>
          <a:custGeom>
            <a:rect l="l" t="t" r="r" b="b"/>
            <a:pathLst>
              <a:path w="73" h="19">
                <a:moveTo>
                  <a:pt x="67" y="3"/>
                </a:moveTo>
                <a:cubicBezTo>
                  <a:pt x="66" y="1"/>
                  <a:pt x="65" y="0"/>
                  <a:pt x="63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8" y="0"/>
                  <a:pt x="7" y="2"/>
                  <a:pt x="7" y="3"/>
                </a:cubicBezTo>
                <a:cubicBezTo>
                  <a:pt x="1" y="13"/>
                  <a:pt x="1" y="13"/>
                  <a:pt x="1" y="13"/>
                </a:cubicBezTo>
                <a:cubicBezTo>
                  <a:pt x="73" y="13"/>
                  <a:pt x="73" y="13"/>
                  <a:pt x="73" y="13"/>
                </a:cubicBezTo>
                <a:lnTo>
                  <a:pt x="67" y="3"/>
                </a:lnTo>
                <a:close/>
                <a:moveTo>
                  <a:pt x="25" y="12"/>
                </a:moveTo>
                <a:cubicBezTo>
                  <a:pt x="27" y="9"/>
                  <a:pt x="27" y="9"/>
                  <a:pt x="2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8" y="12"/>
                  <a:pt x="48" y="12"/>
                  <a:pt x="48" y="12"/>
                </a:cubicBezTo>
                <a:lnTo>
                  <a:pt x="25" y="12"/>
                </a:lnTo>
                <a:close/>
                <a:moveTo>
                  <a:pt x="62" y="7"/>
                </a:moveTo>
                <a:cubicBezTo>
                  <a:pt x="12" y="7"/>
                  <a:pt x="12" y="7"/>
                  <a:pt x="12" y="7"/>
                </a:cubicBezTo>
                <a:cubicBezTo>
                  <a:pt x="9" y="7"/>
                  <a:pt x="9" y="6"/>
                  <a:pt x="9" y="6"/>
                </a:cubicBezTo>
                <a:cubicBezTo>
                  <a:pt x="10" y="3"/>
                  <a:pt x="10" y="3"/>
                  <a:pt x="10" y="3"/>
                </a:cubicBezTo>
                <a:cubicBezTo>
                  <a:pt x="11" y="3"/>
                  <a:pt x="11" y="2"/>
                  <a:pt x="13" y="2"/>
                </a:cubicBezTo>
                <a:cubicBezTo>
                  <a:pt x="61" y="2"/>
                  <a:pt x="61" y="2"/>
                  <a:pt x="61" y="2"/>
                </a:cubicBezTo>
                <a:cubicBezTo>
                  <a:pt x="62" y="2"/>
                  <a:pt x="63" y="3"/>
                  <a:pt x="63" y="3"/>
                </a:cubicBezTo>
                <a:cubicBezTo>
                  <a:pt x="65" y="6"/>
                  <a:pt x="65" y="6"/>
                  <a:pt x="65" y="6"/>
                </a:cubicBezTo>
                <a:cubicBezTo>
                  <a:pt x="65" y="6"/>
                  <a:pt x="65" y="7"/>
                  <a:pt x="62" y="7"/>
                </a:cubicBezTo>
                <a:close/>
                <a:moveTo>
                  <a:pt x="0" y="15"/>
                </a:moveTo>
                <a:cubicBezTo>
                  <a:pt x="0" y="16"/>
                  <a:pt x="2" y="17"/>
                  <a:pt x="3" y="19"/>
                </a:cubicBezTo>
                <a:cubicBezTo>
                  <a:pt x="70" y="19"/>
                  <a:pt x="70" y="19"/>
                  <a:pt x="70" y="19"/>
                </a:cubicBezTo>
                <a:cubicBezTo>
                  <a:pt x="72" y="17"/>
                  <a:pt x="73" y="16"/>
                  <a:pt x="73" y="15"/>
                </a:cubicBezTo>
                <a:lnTo>
                  <a:pt x="0" y="1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285470" y="4642335"/>
            <a:ext cx="725508" cy="572110"/>
          </a:xfrm>
          <a:prstGeom prst="wedgeEllipseCallou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924196" y="4151964"/>
            <a:ext cx="1463040" cy="146304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285470" y="4642335"/>
            <a:ext cx="725508" cy="572110"/>
          </a:xfrm>
          <a:prstGeom prst="wedgeEllipseCallou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保障型产品需求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多元化产品需求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便捷的保险服务需求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客户需求分析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中国人寿保险的营销策略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114336" y="2069502"/>
            <a:ext cx="3618828" cy="795475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中国人寿保险应不断推出符合市场需求的新产品，以满足客户多样化的保障需求。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114336" y="3332225"/>
            <a:ext cx="3618828" cy="771122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通过差异化产品设计，突出中国人寿保险产品的特色和优势，提升市场竞争力。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4665990"/>
            <a:ext cx="3618828" cy="783299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构建完善的产品线，覆盖不同客户群体和风险偏好，提供全方位的保险保障服务。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1661692"/>
            <a:ext cx="3514429" cy="447189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产品创新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3011282"/>
            <a:ext cx="3514429" cy="447189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产品差异化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4310611"/>
            <a:ext cx="3514429" cy="447189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完善产品线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根据市场供求关系、风险评估和成本等因素，制定合理的保险费率和价格策略。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合理定价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价格差异化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优惠促销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针对不同客户群体和产品需求，实行灵活的价格策略，提高市场占有率。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通过优惠促销活动，吸引潜在客户，提高客户忠诚度和市场口碑。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利用互联网和移动终端等线上渠道，拓展销售渠道，提高客户覆盖面和便捷性。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线上渠道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加强与银行、证券、基金等金融机构的合作，拓宽销售渠道和客户资源。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线下渠道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建立专业的直销团队，加强客户服务和关系维护，提高客户满意度和忠诚度。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直销团队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渠道策略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https://d.book118.com/598040011110006037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2024-09-17T15:19:26.474</cp:lastPrinted>
  <dcterms:created xsi:type="dcterms:W3CDTF">2024-09-17T07:19:26Z</dcterms:created>
  <dcterms:modified xsi:type="dcterms:W3CDTF">2024-09-17T07:19:28Z</dcterms:modified>
</cp:coreProperties>
</file>