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6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Sans Demibold" panose="00000700000000000000" charset="-122"/>
              <a:ea typeface="MiSans Demibold" panose="00000700000000000000" charset="-122"/>
              <a:sym typeface="MiSans" panose="00000500000000000000" charset="-122"/>
            </a:endParaRP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103221-90E3-4169-A52B-ECD586584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9763A1-8E0C-432B-A6FA-F58D49E20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A1FCD3-1F96-4215-BAFE-833DC85A9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7D4CC0-5E36-4338-8BF3-1FA890F26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BAFAE5-DD79-4997-98FB-C333C1EAE7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F4F475-B5CF-4BCB-B9CA-DF33E3BFB3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BDC913-DC33-4CF3-BE32-958553918D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93915-A174-42EC-BABF-B925181B78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F7C89E-759F-4C47-9451-DA747FC4BE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FC171-F534-44F1-A55C-1D035C5C7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D7F2D-9AE0-4E1D-9D20-1D5442E1E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a:latin typeface="MiSans Normal"/>
              <a:ea typeface="MiSans Normal"/>
              <a:cs typeface="MiSans Normal" panose="00000500000000000000" charset="-122"/>
              <a:sym typeface="MiSans Normal"/>
            </a:endParaRPr>
          </a:p>
        </p:txBody>
      </p:sp>
      <p:sp>
        <p:nvSpPr>
          <p:cNvPr id="9" name="署名"/>
          <p:cNvSpPr txBox="1">
            <a:spLocks noGrp="1"/>
          </p:cNvSpPr>
          <p:nvPr>
            <p:ph type="body" idx="4"/>
            <p:custDataLst>
              <p:tags r:id="rId9"/>
            </p:custDataLst>
          </p:nvPr>
        </p:nvSpPr>
        <p:spPr>
          <a:xfrm>
            <a:off x="8372475" y="5662930"/>
            <a:ext cx="2663825"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单击此处编辑母版文本样式</a:t>
            </a:r>
            <a:endParaRPr>
              <a:sym typeface="+mn-ea"/>
            </a:endParaRPr>
          </a:p>
        </p:txBody>
      </p:sp>
      <p:sp>
        <p:nvSpPr>
          <p:cNvPr id="8" name="副标题"/>
          <p:cNvSpPr txBox="1">
            <a:spLocks noGrp="1"/>
          </p:cNvSpPr>
          <p:nvPr>
            <p:ph type="body" idx="3" hasCustomPrompt="1"/>
            <p:custDataLst>
              <p:tags r:id="rId10"/>
            </p:custDataLst>
          </p:nvPr>
        </p:nvSpPr>
        <p:spPr>
          <a:xfrm>
            <a:off x="2961315" y="1537970"/>
            <a:ext cx="8074986" cy="947420"/>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tx1">
                    <a:lumMod val="65000"/>
                    <a:lumOff val="35000"/>
                  </a:schemeClr>
                </a:solidFill>
                <a:latin typeface="+mj-ea"/>
                <a:ea typeface="+mj-ea"/>
                <a:cs typeface="MiSans Normal" panose="00000500000000000000" charset="-122"/>
                <a:sym typeface="MiSans Normal"/>
              </a:defRPr>
            </a:lvl1pPr>
          </a:lstStyle>
          <a:p>
            <a:pPr lvl="0" algn="r">
              <a:buClrTx/>
              <a:buSzTx/>
              <a:buFontTx/>
            </a:pPr>
            <a:r>
              <a:rPr err="1">
                <a:sym typeface="+mn-ea"/>
              </a:rPr>
              <a:t>单击此处编辑母版副标题样式</a:t>
            </a:r>
            <a:endParaRPr>
              <a:sym typeface="+mn-ea"/>
            </a:endParaRPr>
          </a:p>
        </p:txBody>
      </p:sp>
      <p:sp>
        <p:nvSpPr>
          <p:cNvPr id="7" name="标题"/>
          <p:cNvSpPr txBox="1">
            <a:spLocks noGrp="1"/>
          </p:cNvSpPr>
          <p:nvPr>
            <p:ph type="title" idx="2" hasCustomPrompt="1"/>
            <p:custDataLst>
              <p:tags r:id="rId11"/>
            </p:custDataLst>
          </p:nvPr>
        </p:nvSpPr>
        <p:spPr>
          <a:xfrm>
            <a:off x="2961315" y="2626360"/>
            <a:ext cx="8074986" cy="196024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2"/>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4"/>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200"/>
              </a:spcBef>
              <a:spcAft>
                <a:spcPct val="0"/>
              </a:spcAft>
            </a:pPr>
            <a:r>
              <a:rPr>
                <a:sym typeface="+mn-ea"/>
              </a:rPr>
              <a:t>单击此处编辑母版文本样式</a:t>
            </a:r>
            <a:endParaRPr>
              <a:sym typeface="+mn-ea"/>
            </a:endParaRPr>
          </a:p>
          <a:p>
            <a:pPr lvl="1">
              <a:spcBef>
                <a:spcPts val="200"/>
              </a:spcBef>
              <a:spcAft>
                <a:spcPct val="0"/>
              </a:spcAft>
            </a:pPr>
            <a:r>
              <a:rPr err="1">
                <a:sym typeface="+mn-ea"/>
              </a:rPr>
              <a:t>第二级</a:t>
            </a:r>
            <a:endParaRPr>
              <a:sym typeface="+mn-ea"/>
            </a:endParaRPr>
          </a:p>
          <a:p>
            <a:pPr lvl="2">
              <a:spcBef>
                <a:spcPts val="200"/>
              </a:spcBef>
              <a:spcAft>
                <a:spcPct val="0"/>
              </a:spcAft>
            </a:pPr>
            <a:r>
              <a:rPr err="1">
                <a:sym typeface="+mn-ea"/>
              </a:rPr>
              <a:t>第三级</a:t>
            </a:r>
            <a:endParaRPr>
              <a:sym typeface="+mn-ea"/>
            </a:endParaRPr>
          </a:p>
          <a:p>
            <a:pPr lvl="3">
              <a:spcBef>
                <a:spcPts val="200"/>
              </a:spcBef>
              <a:spcAft>
                <a:spcPct val="0"/>
              </a:spcAft>
            </a:pPr>
            <a:r>
              <a:rPr err="1">
                <a:sym typeface="+mn-ea"/>
              </a:rPr>
              <a:t>第四级</a:t>
            </a:r>
            <a:endParaRPr>
              <a:sym typeface="+mn-ea"/>
            </a:endParaRPr>
          </a:p>
          <a:p>
            <a:pPr lvl="4">
              <a:spcBef>
                <a:spcPts val="200"/>
              </a:spcBef>
              <a:spcAft>
                <a:spcPct val="0"/>
              </a:spcAft>
            </a:pPr>
            <a:r>
              <a:rPr err="1">
                <a:sym typeface="+mn-ea"/>
              </a:rPr>
              <a:t>第五级</a:t>
            </a:r>
            <a:endParaRPr>
              <a:sym typeface="+mn-ea"/>
            </a:endParaRPr>
          </a:p>
        </p:txBody>
      </p:sp>
      <p:sp>
        <p:nvSpPr>
          <p:cNvPr id="7"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2" name="图片 11"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1" name="矩形 10"/>
          <p:cNvSpPr/>
          <p:nvPr>
            <p:custDataLst>
              <p:tags r:id="rId3"/>
            </p:custDataLst>
          </p:nvPr>
        </p:nvSpPr>
        <p:spPr>
          <a:xfrm>
            <a:off x="-1" y="0"/>
            <a:ext cx="4308953"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 name="矩形 9"/>
          <p:cNvSpPr/>
          <p:nvPr>
            <p:custDataLst>
              <p:tags r:id="rId4"/>
            </p:custDataLst>
          </p:nvPr>
        </p:nvSpPr>
        <p:spPr>
          <a:xfrm>
            <a:off x="603336" y="1125538"/>
            <a:ext cx="7263009" cy="4786747"/>
          </a:xfrm>
          <a:prstGeom prst="rect">
            <a:avLst/>
          </a:prstGeom>
          <a:solidFill>
            <a:schemeClr val="accent1">
              <a:lumMod val="20000"/>
              <a:lumOff val="80000"/>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9" name="矩形 8"/>
          <p:cNvSpPr/>
          <p:nvPr>
            <p:custDataLst>
              <p:tags r:id="rId5"/>
            </p:custDataLst>
          </p:nvPr>
        </p:nvSpPr>
        <p:spPr>
          <a:xfrm>
            <a:off x="826716" y="1012803"/>
            <a:ext cx="7928977" cy="4999690"/>
          </a:xfrm>
          <a:prstGeom prst="rect">
            <a:avLst/>
          </a:prstGeom>
          <a:solidFill>
            <a:schemeClr val="bg1"/>
          </a:solidFill>
          <a:ln>
            <a:noFill/>
            <a:prstDash val="solid"/>
          </a:ln>
          <a:effectLst>
            <a:outerShdw blurRad="177800" dist="88900" dir="120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内容占位符 7"/>
          <p:cNvSpPr>
            <a:spLocks noGrp="1"/>
          </p:cNvSpPr>
          <p:nvPr>
            <p:ph idx="3"/>
            <p:custDataLst>
              <p:tags r:id="rId6"/>
            </p:custDataLst>
          </p:nvPr>
        </p:nvSpPr>
        <p:spPr>
          <a:xfrm>
            <a:off x="826768" y="995679"/>
            <a:ext cx="7927975" cy="5017135"/>
          </a:xfrm>
          <a:prstGeom prst="rect">
            <a:avLst/>
          </a:prstGeom>
        </p:spPr>
        <p:txBody>
          <a:bodyPr/>
          <a:lstStyle>
            <a:lvl1pPr>
              <a:defRPr>
                <a:latin typeface="MiSans Normal"/>
                <a:ea typeface="MiSans Normal"/>
                <a:sym typeface="MiSans Normal"/>
              </a:defRPr>
            </a:lvl1pPr>
          </a:lstStyle>
          <a:p>
            <a:pPr algn="ctr"/>
            <a:endParaRPr lang="zh-CN" altLang="en-US"/>
          </a:p>
        </p:txBody>
      </p:sp>
      <p:sp>
        <p:nvSpPr>
          <p:cNvPr id="7" name="副标题"/>
          <p:cNvSpPr txBox="1">
            <a:spLocks noGrp="1"/>
          </p:cNvSpPr>
          <p:nvPr>
            <p:ph type="body" idx="2" hasCustomPrompt="1"/>
            <p:custDataLst>
              <p:tags r:id="rId7"/>
            </p:custDataLst>
          </p:nvPr>
        </p:nvSpPr>
        <p:spPr>
          <a:xfrm>
            <a:off x="9347835" y="1012825"/>
            <a:ext cx="2010410" cy="450215"/>
          </a:xfrm>
          <a:prstGeom prst="rect">
            <a:avLst/>
          </a:prstGeom>
          <a:noFill/>
        </p:spPr>
        <p:txBody>
          <a:bodyPr wrap="square" lIns="0" tIns="0" rIns="71755" bIns="0" rtlCol="0" anchor="b" anchorCtr="0">
            <a:normAutofit/>
          </a:bodyPr>
          <a:lstStyle>
            <a:lvl1pPr marL="0" marR="0" algn="r" defTabSz="914400" rtl="0" eaLnBrk="1" fontAlgn="auto" latinLnBrk="0" hangingPunct="1">
              <a:lnSpc>
                <a:spcPct val="100000"/>
              </a:lnSpc>
              <a:buClrTx/>
              <a:buSzTx/>
              <a:buFontTx/>
              <a:buNone/>
              <a:defRPr kumimoji="0" lang="en-US" altLang="zh-CN" sz="1600" b="1" i="0" u="none" strike="noStrike" kern="1200" cap="none" spc="0" normalizeH="0" baseline="0" noProof="1">
                <a:solidFill>
                  <a:schemeClr val="tx1">
                    <a:lumMod val="75000"/>
                    <a:lumOff val="25000"/>
                  </a:schemeClr>
                </a:solidFill>
                <a:uFillTx/>
                <a:latin typeface="+mj-ea"/>
                <a:ea typeface="+mj-ea"/>
                <a:cs typeface="MiSans Normal" panose="00000500000000000000" charset="-122"/>
                <a:sym typeface="MiSans Normal"/>
              </a:defRPr>
            </a:lvl1pPr>
          </a:lstStyle>
          <a:p>
            <a:pPr lvl="0" algn="r"/>
            <a:r>
              <a:rPr err="1">
                <a:sym typeface="+mn-ea"/>
              </a:rPr>
              <a:t>单击此处编辑副标题</a:t>
            </a:r>
            <a:endParaRPr>
              <a:sym typeface="+mn-ea"/>
            </a:endParaRPr>
          </a:p>
        </p:txBody>
      </p:sp>
      <p:sp>
        <p:nvSpPr>
          <p:cNvPr id="6" name="标题"/>
          <p:cNvSpPr txBox="1">
            <a:spLocks noGrp="1"/>
          </p:cNvSpPr>
          <p:nvPr>
            <p:ph type="title" idx="1" hasCustomPrompt="1"/>
            <p:custDataLst>
              <p:tags r:id="rId8"/>
            </p:custDataLst>
          </p:nvPr>
        </p:nvSpPr>
        <p:spPr>
          <a:xfrm>
            <a:off x="9347835" y="1503680"/>
            <a:ext cx="2010410" cy="100520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8" name="节编号"/>
          <p:cNvSpPr txBox="1">
            <a:spLocks noGrp="1"/>
          </p:cNvSpPr>
          <p:nvPr>
            <p:ph type="body" idx="6" hasCustomPrompt="1"/>
            <p:custDataLst>
              <p:tags r:id="rId3"/>
            </p:custDataLst>
          </p:nvPr>
        </p:nvSpPr>
        <p:spPr>
          <a:xfrm>
            <a:off x="3124200" y="1438275"/>
            <a:ext cx="1717040" cy="3496945"/>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en-US" altLang="zh-CN"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err="1">
                <a:sym typeface="+mn-ea"/>
              </a:rPr>
              <a:t>编号</a:t>
            </a:r>
            <a:endParaRPr>
              <a:sym typeface="+mn-ea"/>
            </a:endParaRPr>
          </a:p>
        </p:txBody>
      </p:sp>
      <p:sp>
        <p:nvSpPr>
          <p:cNvPr id="7" name="标题"/>
          <p:cNvSpPr txBox="1">
            <a:spLocks noGrp="1"/>
          </p:cNvSpPr>
          <p:nvPr>
            <p:ph type="title" idx="5" hasCustomPrompt="1"/>
            <p:custDataLst>
              <p:tags r:id="rId4"/>
            </p:custDataLst>
          </p:nvPr>
        </p:nvSpPr>
        <p:spPr>
          <a:xfrm>
            <a:off x="5201920" y="1438275"/>
            <a:ext cx="5602605" cy="3496945"/>
          </a:xfrm>
          <a:prstGeom prst="rect">
            <a:avLst/>
          </a:prstGeom>
          <a:noFill/>
        </p:spPr>
        <p:txBody>
          <a:bodyPr vert="horz" wrap="square" lIns="0" tIns="0" rIns="0" bIns="0" rtlCol="0" anchor="ctr" anchorCtr="0">
            <a:normAutofit/>
          </a:bodyPr>
          <a:lstStyle>
            <a:lvl1pPr marL="0" marR="0" lvl="0" algn="just"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just">
              <a:lnSpc>
                <a:spcPct val="100000"/>
              </a:lnSpc>
              <a:buClrTx/>
              <a:buSzTx/>
              <a:buFontTx/>
            </a:pPr>
            <a:r>
              <a:rPr>
                <a:sym typeface="+mn-ea"/>
              </a:rPr>
              <a:t>单击此处编辑标题</a:t>
            </a:r>
            <a:endParaRPr>
              <a:sym typeface="+mn-ea"/>
            </a:endParaRPr>
          </a:p>
        </p:txBody>
      </p:sp>
      <p:sp>
        <p:nvSpPr>
          <p:cNvPr id="44" name="矩形 43"/>
          <p:cNvSpPr/>
          <p:nvPr>
            <p:custDataLst>
              <p:tags r:id="rId5"/>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6"/>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7"/>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8"/>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0" name="正文"/>
          <p:cNvSpPr txBox="1">
            <a:spLocks noGrp="1"/>
          </p:cNvSpPr>
          <p:nvPr>
            <p:ph idx="3"/>
            <p:custDataLst>
              <p:tags r:id="rId3"/>
            </p:custDataLst>
          </p:nvPr>
        </p:nvSpPr>
        <p:spPr>
          <a:xfrm>
            <a:off x="640080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pPr>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33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4"/>
            </p:custDataLst>
          </p:nvPr>
        </p:nvSpPr>
        <p:spPr>
          <a:xfrm>
            <a:off x="6235065"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330"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6" name="标题"/>
          <p:cNvSpPr txBox="1">
            <a:spLocks noGrp="1"/>
          </p:cNvSpPr>
          <p:nvPr>
            <p:ph type="title" idx="1"/>
            <p:custDataLst>
              <p:tags r:id="rId3"/>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2" name="日期占位符 1"/>
          <p:cNvSpPr>
            <a:spLocks noGrp="1"/>
          </p:cNvSpPr>
          <p:nvPr>
            <p:ph type="dt" sz="half" idx="10"/>
            <p:custDataLst>
              <p:tags r:id="rId3"/>
            </p:custDataLst>
          </p:nvPr>
        </p:nvSpPr>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lvl1pPr>
              <a:defRPr>
                <a:latin typeface="MiSans Normal"/>
                <a:ea typeface="MiSans Normal"/>
                <a:sym typeface="MiSans Normal"/>
              </a:defRPr>
            </a:lvl1pPr>
          </a:lstStyle>
          <a:p>
            <a:endParaRPr lang="zh-CN" altLang="en-US"/>
          </a:p>
        </p:txBody>
      </p:sp>
      <p:sp>
        <p:nvSpPr>
          <p:cNvPr id="4" name="灯片编号占位符 3"/>
          <p:cNvSpPr>
            <a:spLocks noGrp="1"/>
          </p:cNvSpPr>
          <p:nvPr>
            <p:ph type="sldNum" sz="quarter" idx="12"/>
            <p:custDataLst>
              <p:tags r:id="rId5"/>
            </p:custDataLst>
          </p:nvPr>
        </p:nvSpPr>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副标题"/>
          <p:cNvSpPr txBox="1">
            <a:spLocks noGrp="1"/>
          </p:cNvSpPr>
          <p:nvPr>
            <p:ph type="body" idx="2" hasCustomPrompt="1"/>
            <p:custDataLst>
              <p:tags r:id="rId3"/>
            </p:custDataLst>
          </p:nvPr>
        </p:nvSpPr>
        <p:spPr>
          <a:xfrm>
            <a:off x="608330" y="1290955"/>
            <a:ext cx="10968990" cy="37084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600" b="1"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署名"/>
          <p:cNvSpPr txBox="1">
            <a:spLocks noGrp="1"/>
          </p:cNvSpPr>
          <p:nvPr>
            <p:ph type="body" idx="3" hasCustomPrompt="1"/>
            <p:custDataLst>
              <p:tags r:id="rId9"/>
            </p:custDataLst>
          </p:nvPr>
        </p:nvSpPr>
        <p:spPr>
          <a:xfrm>
            <a:off x="8910955" y="5662930"/>
            <a:ext cx="2125980"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单击此处编辑文本</a:t>
            </a:r>
            <a:endParaRPr>
              <a:sym typeface="+mn-ea"/>
            </a:endParaRPr>
          </a:p>
        </p:txBody>
      </p:sp>
      <p:sp>
        <p:nvSpPr>
          <p:cNvPr id="7" name="标题"/>
          <p:cNvSpPr txBox="1">
            <a:spLocks noGrp="1"/>
          </p:cNvSpPr>
          <p:nvPr>
            <p:ph type="title" idx="2" hasCustomPrompt="1"/>
            <p:custDataLst>
              <p:tags r:id="rId10"/>
            </p:custDataLst>
          </p:nvPr>
        </p:nvSpPr>
        <p:spPr>
          <a:xfrm>
            <a:off x="4410075" y="1772920"/>
            <a:ext cx="6626860" cy="2540000"/>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zh-CN" altLang="en-US" sz="58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13"/>
            </p:custDataLst>
          </p:nvPr>
        </p:nvPicPr>
        <p:blipFill>
          <a:blip r:embed="rId12">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3" name="日期占位符 2"/>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21"/>
            <p:custDataLst>
              <p:tags r:id="rId17"/>
            </p:custDataLst>
          </p:nvPr>
        </p:nvSpPr>
        <p:spPr>
          <a:xfrm>
            <a:off x="608965" y="1535185"/>
            <a:ext cx="10968355" cy="4641778"/>
          </a:xfrm>
          <a:prstGeom prst="rect">
            <a:avLst/>
          </a:prstGeom>
          <a:ln>
            <a:noFill/>
            <a:prstDash val="sysDash"/>
          </a:ln>
        </p:spPr>
        <p:txBody>
          <a:bodyPr vert="horz" lIns="90000" tIns="46800" rIns="90000" bIns="46800" rtlCol="0">
            <a:normAutofit/>
          </a:bodyPr>
          <a:lstStyle/>
          <a:p>
            <a:pPr marR="0" lvl="0" fontAlgn="auto">
              <a:lnSpc>
                <a:spcPct val="130000"/>
              </a:lnSpc>
              <a:spcBef>
                <a:spcPts val="200"/>
              </a:spcBef>
              <a:spcAft>
                <a:spcPct val="0"/>
              </a:spcAft>
              <a:buClrTx/>
              <a:buSzTx/>
              <a:buChar char="●"/>
            </a:pPr>
            <a:r>
              <a:rPr lang="zh-CN" altLang="en-US"/>
              <a:t>单击此处编辑母版文本样式</a:t>
            </a:r>
            <a:endParaRPr lang="zh-CN" altLang="en-US"/>
          </a:p>
          <a:p>
            <a:pPr marR="0" lvl="1" fontAlgn="auto">
              <a:lnSpc>
                <a:spcPct val="120000"/>
              </a:lnSpc>
              <a:spcBef>
                <a:spcPts val="200"/>
              </a:spcBef>
              <a:spcAft>
                <a:spcPct val="0"/>
              </a:spcAft>
              <a:buChar char="●"/>
              <a:tabLst>
                <a:tab pos="1609725"/>
              </a:tabLst>
            </a:pPr>
            <a:r>
              <a:rPr lang="zh-CN" altLang="en-US"/>
              <a:t>二级</a:t>
            </a:r>
            <a:endParaRPr lang="zh-CN" altLang="en-US"/>
          </a:p>
          <a:p>
            <a:pPr marR="0" lvl="2" fontAlgn="auto">
              <a:lnSpc>
                <a:spcPct val="120000"/>
              </a:lnSpc>
              <a:spcBef>
                <a:spcPts val="200"/>
              </a:spcBef>
              <a:spcAft>
                <a:spcPct val="0"/>
              </a:spcAft>
              <a:buChar char="●"/>
            </a:pPr>
            <a:r>
              <a:rPr lang="zh-CN" altLang="en-US"/>
              <a:t>三级</a:t>
            </a:r>
            <a:endParaRPr lang="zh-CN" altLang="en-US"/>
          </a:p>
          <a:p>
            <a:pPr marR="0" lvl="3" fontAlgn="auto">
              <a:lnSpc>
                <a:spcPct val="120000"/>
              </a:lnSpc>
              <a:spcBef>
                <a:spcPts val="200"/>
              </a:spcBef>
              <a:spcAft>
                <a:spcPct val="0"/>
              </a:spcAft>
              <a:buFont typeface="Wingdings" panose="05000000000000000000" charset="0"/>
              <a:buChar char=""/>
            </a:pPr>
            <a:r>
              <a:rPr lang="zh-CN" altLang="en-US"/>
              <a:t>四级</a:t>
            </a:r>
            <a:endParaRPr lang="zh-CN" altLang="en-US"/>
          </a:p>
          <a:p>
            <a:pPr marR="0" lvl="4" fontAlgn="auto">
              <a:lnSpc>
                <a:spcPct val="120000"/>
              </a:lnSpc>
              <a:spcBef>
                <a:spcPts val="200"/>
              </a:spcBef>
              <a:spcAft>
                <a:spcPct val="0"/>
              </a:spcAft>
            </a:pPr>
            <a:r>
              <a:rPr lang="zh-CN" altLang="en-US"/>
              <a:t>五级</a:t>
            </a:r>
            <a:endParaRPr lang="zh-CN" altLang="en-US"/>
          </a:p>
        </p:txBody>
      </p:sp>
      <p:sp>
        <p:nvSpPr>
          <p:cNvPr id="7" name="标题占位符 6"/>
          <p:cNvSpPr>
            <a:spLocks noGrp="1"/>
          </p:cNvSpPr>
          <p:nvPr>
            <p:ph type="title"/>
            <p:custDataLst>
              <p:tags r:id="rId18"/>
            </p:custDataLst>
          </p:nvPr>
        </p:nvSpPr>
        <p:spPr>
          <a:xfrm>
            <a:off x="608965" y="619911"/>
            <a:ext cx="10968355" cy="7358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19"/>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1"/>
          </a:solidFill>
          <a:latin typeface="+mj-ea"/>
          <a:ea typeface="+mj-ea"/>
          <a:cs typeface="MiSans Heavy" panose="00000a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n-cs"/>
          <a:sym typeface="MiSans Normal"/>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mn-cs"/>
          <a:sym typeface="MiSans Normal"/>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n-cs"/>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18" Type="http://schemas.openxmlformats.org/officeDocument/2006/relationships/tags" Target="../tags/tag184.xml" /><Relationship Id="rId19" Type="http://schemas.openxmlformats.org/officeDocument/2006/relationships/tags" Target="../tags/tag185.xml" /><Relationship Id="rId2" Type="http://schemas.openxmlformats.org/officeDocument/2006/relationships/tags" Target="../tags/tag168.xml" /><Relationship Id="rId20" Type="http://schemas.openxmlformats.org/officeDocument/2006/relationships/tags" Target="../tags/tag186.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87.xml" /><Relationship Id="rId20" Type="http://schemas.openxmlformats.org/officeDocument/2006/relationships/tags" Target="../tags/tag205.xml" /><Relationship Id="rId21" Type="http://schemas.openxmlformats.org/officeDocument/2006/relationships/tags" Target="../tags/tag206.xml" /><Relationship Id="rId22" Type="http://schemas.openxmlformats.org/officeDocument/2006/relationships/tags" Target="../tags/tag207.xml" /><Relationship Id="rId23" Type="http://schemas.openxmlformats.org/officeDocument/2006/relationships/tags" Target="../tags/tag208.xml" /><Relationship Id="rId24" Type="http://schemas.openxmlformats.org/officeDocument/2006/relationships/tags" Target="../tags/tag209.xml" /><Relationship Id="rId25" Type="http://schemas.openxmlformats.org/officeDocument/2006/relationships/tags" Target="../tags/tag210.xml" /><Relationship Id="rId26" Type="http://schemas.openxmlformats.org/officeDocument/2006/relationships/tags" Target="../tags/tag211.xml" /><Relationship Id="rId27" Type="http://schemas.openxmlformats.org/officeDocument/2006/relationships/tags" Target="../tags/tag212.xml" /><Relationship Id="rId28" Type="http://schemas.openxmlformats.org/officeDocument/2006/relationships/tags" Target="../tags/tag213.xml" /><Relationship Id="rId29" Type="http://schemas.openxmlformats.org/officeDocument/2006/relationships/tags" Target="../tags/tag214.xml" /><Relationship Id="rId3" Type="http://schemas.openxmlformats.org/officeDocument/2006/relationships/tags" Target="../tags/tag188.xml" /><Relationship Id="rId30" Type="http://schemas.openxmlformats.org/officeDocument/2006/relationships/tags" Target="../tags/tag215.xml" /><Relationship Id="rId31" Type="http://schemas.openxmlformats.org/officeDocument/2006/relationships/tags" Target="../tags/tag216.xml" /><Relationship Id="rId32" Type="http://schemas.openxmlformats.org/officeDocument/2006/relationships/tags" Target="../tags/tag217.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14" Type="http://schemas.openxmlformats.org/officeDocument/2006/relationships/tags" Target="../tags/tag230.xml" /><Relationship Id="rId15" Type="http://schemas.openxmlformats.org/officeDocument/2006/relationships/tags" Target="../tags/tag231.xml" /><Relationship Id="rId16" Type="http://schemas.openxmlformats.org/officeDocument/2006/relationships/tags" Target="../tags/tag232.xml" /><Relationship Id="rId17" Type="http://schemas.openxmlformats.org/officeDocument/2006/relationships/tags" Target="../tags/tag233.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14" Type="http://schemas.openxmlformats.org/officeDocument/2006/relationships/tags" Target="../tags/tag249.xml" /><Relationship Id="rId15" Type="http://schemas.openxmlformats.org/officeDocument/2006/relationships/tags" Target="../tags/tag250.xml" /><Relationship Id="rId16" Type="http://schemas.openxmlformats.org/officeDocument/2006/relationships/tags" Target="../tags/tag251.xml" /><Relationship Id="rId17" Type="http://schemas.openxmlformats.org/officeDocument/2006/relationships/tags" Target="../tags/tag252.xml" /><Relationship Id="rId18" Type="http://schemas.openxmlformats.org/officeDocument/2006/relationships/tags" Target="../tags/tag253.xml" /><Relationship Id="rId19" Type="http://schemas.openxmlformats.org/officeDocument/2006/relationships/tags" Target="../tags/tag254.xml" /><Relationship Id="rId2" Type="http://schemas.openxmlformats.org/officeDocument/2006/relationships/tags" Target="../tags/tag237.xml" /><Relationship Id="rId20" Type="http://schemas.openxmlformats.org/officeDocument/2006/relationships/tags" Target="../tags/tag255.xml" /><Relationship Id="rId21" Type="http://schemas.openxmlformats.org/officeDocument/2006/relationships/tags" Target="../tags/tag256.xml" /><Relationship Id="rId22" Type="http://schemas.openxmlformats.org/officeDocument/2006/relationships/tags" Target="../tags/tag257.xml" /><Relationship Id="rId23" Type="http://schemas.openxmlformats.org/officeDocument/2006/relationships/tags" Target="../tags/tag258.xml" /><Relationship Id="rId24" Type="http://schemas.openxmlformats.org/officeDocument/2006/relationships/tags" Target="../tags/tag259.xml" /><Relationship Id="rId25" Type="http://schemas.openxmlformats.org/officeDocument/2006/relationships/tags" Target="../tags/tag260.xml" /><Relationship Id="rId26" Type="http://schemas.openxmlformats.org/officeDocument/2006/relationships/tags" Target="../tags/tag261.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4012110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4"/>
            <p:custDataLst>
              <p:tags r:id="rId3"/>
            </p:custDataLst>
          </p:nvPr>
        </p:nvSpPr>
        <p:spPr/>
        <p:txBody>
          <a:bodyPr/>
          <a:lstStyle/>
          <a:p>
            <a:r>
              <a:rPr lang="zh-CN" altLang="en-US"/>
              <a:t>汇报人：_</a:t>
            </a:r>
            <a:endParaRPr lang="zh-CN" altLang="en-US"/>
          </a:p>
        </p:txBody>
      </p:sp>
      <p:sp>
        <p:nvSpPr>
          <p:cNvPr id="6" name="文本占位符 5"/>
          <p:cNvSpPr>
            <a:spLocks noGrp="1"/>
          </p:cNvSpPr>
          <p:nvPr>
            <p:ph type="body" idx="3"/>
            <p:custDataLst>
              <p:tags r:id="rId4"/>
            </p:custDataLst>
          </p:nvPr>
        </p:nvSpPr>
        <p:spPr/>
        <p:txBody>
          <a:bodyPr/>
          <a:lstStyle/>
          <a:p>
            <a:r>
              <a:rPr lang="zh-CN" altLang="en-US">
                <a:latin typeface="+mj-ea"/>
                <a:ea typeface="+mj-ea"/>
              </a:rPr>
              <a:t>Simple &amp; Creative</a:t>
            </a:r>
            <a:endParaRPr lang="zh-CN" altLang="en-US">
              <a:latin typeface="+mj-ea"/>
              <a:ea typeface="+mj-ea"/>
            </a:endParaRPr>
          </a:p>
        </p:txBody>
      </p:sp>
      <p:sp>
        <p:nvSpPr>
          <p:cNvPr id="7" name="标题 6"/>
          <p:cNvSpPr>
            <a:spLocks noGrp="1"/>
          </p:cNvSpPr>
          <p:nvPr>
            <p:ph type="title" idx="2"/>
            <p:custDataLst>
              <p:tags r:id="rId5"/>
            </p:custDataLst>
          </p:nvPr>
        </p:nvSpPr>
        <p:spPr/>
        <p:txBody>
          <a:bodyPr/>
          <a:lstStyle/>
          <a:p>
            <a:r>
              <a:rPr lang="zh-CN" altLang="en-US">
                <a:latin typeface="+mj-ea"/>
                <a:ea typeface="+mj-ea"/>
              </a:rPr>
              <a:t>下腔静脉滤器置入术的护理查房</a:t>
            </a:r>
            <a:endParaRPr lang="zh-CN" altLang="en-US">
              <a:latin typeface="+mj-ea"/>
              <a:ea typeface="+mj-ea"/>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2"/>
            <p:custDataLst>
              <p:tags r:id="rId3"/>
            </p:custDataLst>
          </p:nvPr>
        </p:nvSpPr>
        <p:spPr/>
        <p:txBody>
          <a:bodyPr/>
          <a:lstStyle/>
          <a:p>
            <a:r>
              <a:rPr lang="zh-CN" altLang="en-US"/>
              <a:t>Contents</a:t>
            </a:r>
            <a:endParaRPr lang="zh-CN" altLang="en-US"/>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15" name="序号"/>
          <p:cNvSpPr txBox="1"/>
          <p:nvPr>
            <p:custDataLst>
              <p:tags r:id="rId5"/>
            </p:custDataLst>
          </p:nvPr>
        </p:nvSpPr>
        <p:spPr>
          <a:xfrm>
            <a:off x="7581265" y="153162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01</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6" name="标题"/>
          <p:cNvSpPr txBox="1"/>
          <p:nvPr>
            <p:custDataLst>
              <p:tags r:id="rId6"/>
            </p:custDataLst>
          </p:nvPr>
        </p:nvSpPr>
        <p:spPr>
          <a:xfrm>
            <a:off x="1475740" y="153162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下腔静脉滤器的介绍</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4" name="直接连接符 23"/>
          <p:cNvCxnSpPr/>
          <p:nvPr>
            <p:custDataLst>
              <p:tags r:id="rId7"/>
            </p:custDataLst>
          </p:nvPr>
        </p:nvCxnSpPr>
        <p:spPr>
          <a:xfrm>
            <a:off x="1475740" y="211264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8"/>
            </p:custDataLst>
          </p:nvPr>
        </p:nvSpPr>
        <p:spPr>
          <a:xfrm>
            <a:off x="7581265" y="323215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03</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9" name="标题"/>
          <p:cNvSpPr txBox="1"/>
          <p:nvPr>
            <p:custDataLst>
              <p:tags r:id="rId9"/>
            </p:custDataLst>
          </p:nvPr>
        </p:nvSpPr>
        <p:spPr>
          <a:xfrm>
            <a:off x="1475740" y="323215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术中配合及护理</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0" name="直接连接符 19"/>
          <p:cNvCxnSpPr/>
          <p:nvPr>
            <p:custDataLst>
              <p:tags r:id="rId10"/>
            </p:custDataLst>
          </p:nvPr>
        </p:nvCxnSpPr>
        <p:spPr>
          <a:xfrm>
            <a:off x="1475740" y="381317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2" name="序号"/>
          <p:cNvSpPr txBox="1"/>
          <p:nvPr>
            <p:custDataLst>
              <p:tags r:id="rId11"/>
            </p:custDataLst>
          </p:nvPr>
        </p:nvSpPr>
        <p:spPr>
          <a:xfrm>
            <a:off x="7581265" y="408241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04</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25" name="标题"/>
          <p:cNvSpPr txBox="1"/>
          <p:nvPr>
            <p:custDataLst>
              <p:tags r:id="rId12"/>
            </p:custDataLst>
          </p:nvPr>
        </p:nvSpPr>
        <p:spPr>
          <a:xfrm>
            <a:off x="1475740" y="408241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术后护理及观察</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6" name="直接连接符 25"/>
          <p:cNvCxnSpPr/>
          <p:nvPr>
            <p:custDataLst>
              <p:tags r:id="rId13"/>
            </p:custDataLst>
          </p:nvPr>
        </p:nvCxnSpPr>
        <p:spPr>
          <a:xfrm>
            <a:off x="1475740" y="466344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14"/>
            </p:custDataLst>
          </p:nvPr>
        </p:nvSpPr>
        <p:spPr>
          <a:xfrm>
            <a:off x="7581265" y="493268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05</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46" name="标题"/>
          <p:cNvSpPr txBox="1"/>
          <p:nvPr>
            <p:custDataLst>
              <p:tags r:id="rId15"/>
            </p:custDataLst>
          </p:nvPr>
        </p:nvSpPr>
        <p:spPr>
          <a:xfrm>
            <a:off x="1475740" y="493268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出院指导及随访</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47" name="直接连接符 46"/>
          <p:cNvCxnSpPr/>
          <p:nvPr>
            <p:custDataLst>
              <p:tags r:id="rId16"/>
            </p:custDataLst>
          </p:nvPr>
        </p:nvCxnSpPr>
        <p:spPr>
          <a:xfrm>
            <a:off x="1475740" y="551370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17"/>
            </p:custDataLst>
          </p:nvPr>
        </p:nvSpPr>
        <p:spPr>
          <a:xfrm>
            <a:off x="7581265" y="238188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02</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1" name="标题"/>
          <p:cNvSpPr txBox="1"/>
          <p:nvPr>
            <p:custDataLst>
              <p:tags r:id="rId18"/>
            </p:custDataLst>
          </p:nvPr>
        </p:nvSpPr>
        <p:spPr>
          <a:xfrm>
            <a:off x="1475740" y="238188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术前准备及护理</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2" name="直接连接符 51"/>
          <p:cNvCxnSpPr/>
          <p:nvPr>
            <p:custDataLst>
              <p:tags r:id="rId19"/>
            </p:custDataLst>
          </p:nvPr>
        </p:nvCxnSpPr>
        <p:spPr>
          <a:xfrm>
            <a:off x="1475740" y="296291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01</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下腔静脉滤器的介绍</a:t>
            </a:r>
            <a:endParaRPr lang="zh-CN" altLang="en-US">
              <a:latin typeface="+mj-ea"/>
              <a:ea typeface="+mj-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滤器的种类和作用</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临时滤器：用于短期预防肺栓塞，可在一段时间后取出</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永久滤器：用于长期预防肺栓塞，不可取出</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抗凝滤器：带有抗凝涂层，可减少血栓形成</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生物可吸收滤器：由可吸收材料制成，可在体内逐渐降解，无需取出</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适应症和禁忌症</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适应症：下腔静脉血栓形成、肺栓塞等疾病</a:t>
            </a:r>
            <a:endParaRPr lang="zh-CN" altLang="en-US" sz="24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禁忌症：下腔静脉狭窄、下腔静脉闭塞等疾病</a:t>
            </a:r>
            <a:endParaRPr lang="zh-CN" altLang="en-US" sz="24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适应症：预防下肢深静脉血栓形成</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禁忌症：对下腔静脉滤器材料过敏者</a:t>
            </a:r>
            <a:endParaRPr lang="zh-CN" altLang="en-US" sz="2400" spc="150">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手术操作流程</a:t>
            </a:r>
            <a:endParaRPr lang="zh-CN" altLang="en-US"/>
          </a:p>
        </p:txBody>
      </p:sp>
      <p:sp>
        <p:nvSpPr>
          <p:cNvPr id="4" name="矩形: 圆角 2"/>
          <p:cNvSpPr/>
          <p:nvPr>
            <p:custDataLst>
              <p:tags r:id="rId2"/>
            </p:custDataLst>
          </p:nvPr>
        </p:nvSpPr>
        <p:spPr>
          <a:xfrm>
            <a:off x="624943" y="1966933"/>
            <a:ext cx="5218057" cy="1701708"/>
          </a:xfrm>
          <a:prstGeom prst="roundRect">
            <a:avLst>
              <a:gd name="adj" fmla="val 12425"/>
            </a:avLst>
          </a:prstGeom>
          <a:ln>
            <a:solidFill>
              <a:schemeClr val="bg1"/>
            </a:solidFill>
          </a:ln>
          <a:effectLst>
            <a:outerShdw blurRad="190500" sx="102000" sy="102000" algn="ctr" rotWithShape="0">
              <a:schemeClr val="accent1">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Freeform 5"/>
          <p:cNvSpPr/>
          <p:nvPr>
            <p:custDataLst>
              <p:tags r:id="rId3"/>
            </p:custDataLst>
          </p:nvPr>
        </p:nvSpPr>
        <p:spPr bwMode="auto">
          <a:xfrm>
            <a:off x="619216" y="1961206"/>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1">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7" name="矩形: 圆角 16"/>
          <p:cNvSpPr/>
          <p:nvPr>
            <p:custDataLst>
              <p:tags r:id="rId4"/>
            </p:custDataLst>
          </p:nvPr>
        </p:nvSpPr>
        <p:spPr>
          <a:xfrm>
            <a:off x="6348778" y="1977113"/>
            <a:ext cx="5218057" cy="1701708"/>
          </a:xfrm>
          <a:prstGeom prst="roundRect">
            <a:avLst>
              <a:gd name="adj" fmla="val 12425"/>
            </a:avLst>
          </a:prstGeom>
          <a:solidFill>
            <a:schemeClr val="accent2"/>
          </a:solidFill>
          <a:ln>
            <a:solidFill>
              <a:schemeClr val="bg1"/>
            </a:solidFill>
          </a:ln>
          <a:effectLst>
            <a:outerShdw blurRad="190500" sx="102000" sy="102000" algn="ctr" rotWithShape="0">
              <a:schemeClr val="accent2">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25" name="文本框 24"/>
          <p:cNvSpPr txBox="1"/>
          <p:nvPr>
            <p:custDataLst>
              <p:tags r:id="rId5"/>
            </p:custDataLst>
          </p:nvPr>
        </p:nvSpPr>
        <p:spPr>
          <a:xfrm>
            <a:off x="1856751" y="2162902"/>
            <a:ext cx="3585964" cy="130954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术前准备：包括患者评估、影像学检查、麻醉准备等</a:t>
            </a:r>
            <a:endParaRPr lang="zh-CN" altLang="en-US" sz="2200" spc="150">
              <a:solidFill>
                <a:srgbClr val="FFFFFF"/>
              </a:solidFill>
              <a:latin typeface="+mn-ea"/>
              <a:sym typeface="+mn-ea"/>
            </a:endParaRPr>
          </a:p>
        </p:txBody>
      </p:sp>
      <p:sp>
        <p:nvSpPr>
          <p:cNvPr id="33" name="文本框 32"/>
          <p:cNvSpPr txBox="1"/>
          <p:nvPr>
            <p:custDataLst>
              <p:tags r:id="rId6"/>
            </p:custDataLst>
          </p:nvPr>
        </p:nvSpPr>
        <p:spPr>
          <a:xfrm>
            <a:off x="6817069" y="2162902"/>
            <a:ext cx="3585964" cy="1309542"/>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手术步骤：包括穿刺、导丝引导、滤器释放、滤器固定等</a:t>
            </a:r>
            <a:endParaRPr lang="zh-CN" altLang="en-US" sz="2200" spc="150">
              <a:solidFill>
                <a:srgbClr val="FFFFFF"/>
              </a:solidFill>
              <a:latin typeface="+mn-ea"/>
              <a:sym typeface="+mn-ea"/>
            </a:endParaRPr>
          </a:p>
        </p:txBody>
      </p:sp>
      <p:sp>
        <p:nvSpPr>
          <p:cNvPr id="39" name="文本框 38"/>
          <p:cNvSpPr txBox="1"/>
          <p:nvPr>
            <p:custDataLst>
              <p:tags r:id="rId7"/>
            </p:custDataLst>
          </p:nvPr>
        </p:nvSpPr>
        <p:spPr>
          <a:xfrm>
            <a:off x="715929" y="2162902"/>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600" b="1" spc="300">
                <a:solidFill>
                  <a:schemeClr val="accent1"/>
                </a:solidFill>
                <a:latin typeface="+mn-ea"/>
                <a:cs typeface="+mj-lt"/>
              </a:rPr>
              <a:t>01</a:t>
            </a:r>
            <a:endParaRPr kumimoji="1" lang="en-US" altLang="zh-CN" sz="3600" b="1" spc="300">
              <a:solidFill>
                <a:schemeClr val="accent1"/>
              </a:solidFill>
              <a:latin typeface="+mn-ea"/>
              <a:cs typeface="+mj-lt"/>
            </a:endParaRPr>
          </a:p>
        </p:txBody>
      </p:sp>
      <p:sp>
        <p:nvSpPr>
          <p:cNvPr id="47" name="Freeform 5"/>
          <p:cNvSpPr/>
          <p:nvPr>
            <p:custDataLst>
              <p:tags r:id="rId8"/>
            </p:custDataLst>
          </p:nvPr>
        </p:nvSpPr>
        <p:spPr bwMode="auto">
          <a:xfrm flipH="1">
            <a:off x="10312706" y="1980931"/>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4">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1" name="文本框 50"/>
          <p:cNvSpPr txBox="1"/>
          <p:nvPr>
            <p:custDataLst>
              <p:tags r:id="rId9"/>
            </p:custDataLst>
          </p:nvPr>
        </p:nvSpPr>
        <p:spPr>
          <a:xfrm flipH="1">
            <a:off x="10688102" y="2162902"/>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2"/>
                </a:solidFill>
                <a:latin typeface="+mn-ea"/>
                <a:cs typeface="+mj-lt"/>
                <a:sym typeface="+mn-ea"/>
              </a:rPr>
              <a:t>02</a:t>
            </a:r>
            <a:endParaRPr kumimoji="1" lang="en-US" altLang="zh-CN" sz="3600" b="1" spc="300">
              <a:solidFill>
                <a:schemeClr val="accent2"/>
              </a:solidFill>
              <a:latin typeface="+mn-ea"/>
              <a:cs typeface="+mj-lt"/>
              <a:sym typeface="+mn-ea"/>
            </a:endParaRPr>
          </a:p>
        </p:txBody>
      </p:sp>
      <p:sp>
        <p:nvSpPr>
          <p:cNvPr id="14" name="矩形: 圆角 13"/>
          <p:cNvSpPr/>
          <p:nvPr>
            <p:custDataLst>
              <p:tags r:id="rId10"/>
            </p:custDataLst>
          </p:nvPr>
        </p:nvSpPr>
        <p:spPr>
          <a:xfrm>
            <a:off x="614763" y="4066606"/>
            <a:ext cx="5218057" cy="1701708"/>
          </a:xfrm>
          <a:prstGeom prst="roundRect">
            <a:avLst>
              <a:gd name="adj" fmla="val 12425"/>
            </a:avLst>
          </a:prstGeom>
          <a:solidFill>
            <a:schemeClr val="accent3"/>
          </a:solidFill>
          <a:ln>
            <a:solidFill>
              <a:schemeClr val="bg1"/>
            </a:solidFill>
          </a:ln>
          <a:effectLst>
            <a:outerShdw blurRad="190500" sx="102000" sy="102000" algn="ctr" rotWithShape="0">
              <a:schemeClr val="accent3">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5" name="Freeform 5"/>
          <p:cNvSpPr/>
          <p:nvPr>
            <p:custDataLst>
              <p:tags r:id="rId11"/>
            </p:custDataLst>
          </p:nvPr>
        </p:nvSpPr>
        <p:spPr bwMode="auto">
          <a:xfrm>
            <a:off x="608400" y="4060243"/>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2">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20" name="矩形: 圆角 19"/>
          <p:cNvSpPr/>
          <p:nvPr>
            <p:custDataLst>
              <p:tags r:id="rId12"/>
            </p:custDataLst>
          </p:nvPr>
        </p:nvSpPr>
        <p:spPr>
          <a:xfrm>
            <a:off x="6338598" y="4077422"/>
            <a:ext cx="5218057" cy="1701708"/>
          </a:xfrm>
          <a:prstGeom prst="roundRect">
            <a:avLst>
              <a:gd name="adj" fmla="val 12425"/>
            </a:avLst>
          </a:prstGeom>
          <a:solidFill>
            <a:schemeClr val="accent4"/>
          </a:solidFill>
          <a:ln>
            <a:solidFill>
              <a:schemeClr val="bg1"/>
            </a:solidFill>
          </a:ln>
          <a:effectLst>
            <a:outerShdw blurRad="190500" sx="102000" sy="102000" algn="ctr" rotWithShape="0">
              <a:schemeClr val="accent4">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9" name="文本框 28"/>
          <p:cNvSpPr txBox="1"/>
          <p:nvPr>
            <p:custDataLst>
              <p:tags r:id="rId13"/>
            </p:custDataLst>
          </p:nvPr>
        </p:nvSpPr>
        <p:spPr>
          <a:xfrm>
            <a:off x="1856751" y="4261939"/>
            <a:ext cx="3585964" cy="1309542"/>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术后护理：包括监测生命体征、观察滤器位置、预防并发症等</a:t>
            </a:r>
            <a:endParaRPr lang="zh-CN" altLang="en-US" sz="2400" spc="150">
              <a:solidFill>
                <a:srgbClr val="FFFFFF"/>
              </a:solidFill>
              <a:latin typeface="+mn-ea"/>
              <a:sym typeface="+mn-ea"/>
            </a:endParaRPr>
          </a:p>
        </p:txBody>
      </p:sp>
      <p:sp>
        <p:nvSpPr>
          <p:cNvPr id="37" name="文本框 36"/>
          <p:cNvSpPr txBox="1"/>
          <p:nvPr>
            <p:custDataLst>
              <p:tags r:id="rId14"/>
            </p:custDataLst>
          </p:nvPr>
        </p:nvSpPr>
        <p:spPr>
          <a:xfrm>
            <a:off x="6817069" y="4261939"/>
            <a:ext cx="3585964" cy="1309542"/>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出院指导：包括注意事项、随访计划等</a:t>
            </a:r>
            <a:endParaRPr lang="zh-CN" altLang="en-US" sz="2200" spc="150">
              <a:solidFill>
                <a:srgbClr val="FFFFFF"/>
              </a:solidFill>
              <a:latin typeface="+mn-ea"/>
              <a:sym typeface="+mn-ea"/>
            </a:endParaRPr>
          </a:p>
        </p:txBody>
      </p:sp>
      <p:sp>
        <p:nvSpPr>
          <p:cNvPr id="43" name="文本框 42"/>
          <p:cNvSpPr txBox="1"/>
          <p:nvPr>
            <p:custDataLst>
              <p:tags r:id="rId15"/>
            </p:custDataLst>
          </p:nvPr>
        </p:nvSpPr>
        <p:spPr>
          <a:xfrm>
            <a:off x="715929" y="4261939"/>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3"/>
                </a:solidFill>
                <a:latin typeface="+mn-ea"/>
                <a:cs typeface="+mj-lt"/>
                <a:sym typeface="+mn-ea"/>
              </a:rPr>
              <a:t>03</a:t>
            </a:r>
            <a:endParaRPr kumimoji="1" lang="en-US" altLang="zh-CN" sz="3600" b="1" spc="300">
              <a:solidFill>
                <a:schemeClr val="accent3"/>
              </a:solidFill>
              <a:latin typeface="+mn-ea"/>
              <a:cs typeface="+mj-lt"/>
              <a:sym typeface="+mn-ea"/>
            </a:endParaRPr>
          </a:p>
        </p:txBody>
      </p:sp>
      <p:sp>
        <p:nvSpPr>
          <p:cNvPr id="49" name="Freeform 5"/>
          <p:cNvSpPr/>
          <p:nvPr>
            <p:custDataLst>
              <p:tags r:id="rId16"/>
            </p:custDataLst>
          </p:nvPr>
        </p:nvSpPr>
        <p:spPr bwMode="auto">
          <a:xfrm flipH="1">
            <a:off x="10302526" y="4081240"/>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5">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3" name="文本框 52"/>
          <p:cNvSpPr txBox="1"/>
          <p:nvPr>
            <p:custDataLst>
              <p:tags r:id="rId17"/>
            </p:custDataLst>
          </p:nvPr>
        </p:nvSpPr>
        <p:spPr>
          <a:xfrm flipH="1">
            <a:off x="10688102" y="4261939"/>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4"/>
                </a:solidFill>
                <a:latin typeface="+mn-ea"/>
                <a:cs typeface="+mj-lt"/>
                <a:sym typeface="+mn-ea"/>
              </a:rPr>
              <a:t>04</a:t>
            </a:r>
            <a:endParaRPr kumimoji="1" lang="en-US" altLang="zh-CN" sz="3600" b="1" spc="300">
              <a:solidFill>
                <a:schemeClr val="accent4"/>
              </a:solidFill>
              <a:latin typeface="+mn-ea"/>
              <a:cs typeface="+mj-lt"/>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02</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术前准备及护理</a:t>
            </a:r>
            <a:endParaRPr lang="zh-CN" altLang="en-US">
              <a:latin typeface="+mj-ea"/>
              <a:ea typeface="+mj-ea"/>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患者评估与宣教</a:t>
            </a:r>
            <a:endParaRPr lang="zh-CN" altLang="en-US"/>
          </a:p>
        </p:txBody>
      </p:sp>
      <p:sp>
        <p:nvSpPr>
          <p:cNvPr id="68" name="圆角矩形 67"/>
          <p:cNvSpPr/>
          <p:nvPr>
            <p:custDataLst>
              <p:tags r:id="rId2"/>
            </p:custDataLst>
          </p:nvPr>
        </p:nvSpPr>
        <p:spPr>
          <a:xfrm>
            <a:off x="1358095" y="4017065"/>
            <a:ext cx="2992265" cy="2231975"/>
          </a:xfrm>
          <a:prstGeom prst="roundRect">
            <a:avLst>
              <a:gd name="adj" fmla="val 4081"/>
            </a:avLst>
          </a:prstGeom>
          <a:solidFill>
            <a:schemeClr val="accent1"/>
          </a:solidFill>
          <a:ln>
            <a:noFill/>
          </a:ln>
          <a:effectLst>
            <a:outerShdw blurRad="457200" dist="50800" dir="2700000" sx="102000" sy="102000" algn="t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70" name="文本框 69"/>
          <p:cNvSpPr txBox="1"/>
          <p:nvPr>
            <p:custDataLst>
              <p:tags r:id="rId3"/>
            </p:custDataLst>
          </p:nvPr>
        </p:nvSpPr>
        <p:spPr>
          <a:xfrm>
            <a:off x="1514878" y="4151172"/>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指导患者进行术前准备，如禁食、禁水、皮肤准备等</a:t>
            </a:r>
            <a:endParaRPr lang="zh-CN" altLang="en-US" sz="2000" spc="200">
              <a:solidFill>
                <a:schemeClr val="lt1">
                  <a:lumMod val="100000"/>
                </a:schemeClr>
              </a:solidFill>
              <a:uFillTx/>
              <a:latin typeface="+mn-ea"/>
              <a:sym typeface="+mn-ea"/>
            </a:endParaRPr>
          </a:p>
        </p:txBody>
      </p:sp>
      <p:sp>
        <p:nvSpPr>
          <p:cNvPr id="71" name="文本框 70"/>
          <p:cNvSpPr txBox="1"/>
          <p:nvPr>
            <p:custDataLst>
              <p:tags r:id="rId4"/>
            </p:custDataLst>
          </p:nvPr>
        </p:nvSpPr>
        <p:spPr>
          <a:xfrm>
            <a:off x="3385258"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04</a:t>
            </a:r>
            <a:endParaRPr lang="en-US" altLang="zh-CN">
              <a:latin typeface="+mn-ea"/>
            </a:endParaRPr>
          </a:p>
        </p:txBody>
      </p:sp>
      <p:sp>
        <p:nvSpPr>
          <p:cNvPr id="4" name="圆角矩形 3"/>
          <p:cNvSpPr/>
          <p:nvPr>
            <p:custDataLst>
              <p:tags r:id="rId5"/>
            </p:custDataLst>
          </p:nvPr>
        </p:nvSpPr>
        <p:spPr>
          <a:xfrm>
            <a:off x="1358095" y="1490400"/>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0" name="圆角矩形 59"/>
          <p:cNvSpPr/>
          <p:nvPr>
            <p:custDataLst>
              <p:tags r:id="rId6"/>
            </p:custDataLst>
          </p:nvPr>
        </p:nvSpPr>
        <p:spPr>
          <a:xfrm>
            <a:off x="7836075" y="1490400"/>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6" name="文本框 65"/>
          <p:cNvSpPr txBox="1"/>
          <p:nvPr>
            <p:custDataLst>
              <p:tags r:id="rId7"/>
            </p:custDataLst>
          </p:nvPr>
        </p:nvSpPr>
        <p:spPr>
          <a:xfrm>
            <a:off x="7992210" y="1624508"/>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向患者解释手术目的、方法、风险及术后注意事项</a:t>
            </a:r>
            <a:endParaRPr lang="zh-CN" altLang="en-US" sz="2000" spc="200">
              <a:solidFill>
                <a:schemeClr val="lt1">
                  <a:lumMod val="100000"/>
                </a:schemeClr>
              </a:solidFill>
              <a:uFillTx/>
              <a:latin typeface="+mn-ea"/>
              <a:sym typeface="+mn-ea"/>
            </a:endParaRPr>
          </a:p>
        </p:txBody>
      </p:sp>
      <p:sp>
        <p:nvSpPr>
          <p:cNvPr id="67" name="文本框 66"/>
          <p:cNvSpPr txBox="1"/>
          <p:nvPr>
            <p:custDataLst>
              <p:tags r:id="rId8"/>
            </p:custDataLst>
          </p:nvPr>
        </p:nvSpPr>
        <p:spPr>
          <a:xfrm>
            <a:off x="9862590"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03</a:t>
            </a:r>
            <a:endParaRPr lang="en-US" altLang="zh-CN">
              <a:latin typeface="+mn-ea"/>
            </a:endParaRPr>
          </a:p>
        </p:txBody>
      </p:sp>
      <p:sp>
        <p:nvSpPr>
          <p:cNvPr id="74" name="文本框 73"/>
          <p:cNvSpPr txBox="1"/>
          <p:nvPr>
            <p:custDataLst>
              <p:tags r:id="rId9"/>
            </p:custDataLst>
          </p:nvPr>
        </p:nvSpPr>
        <p:spPr>
          <a:xfrm>
            <a:off x="1514878" y="1624508"/>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评估患者病情，了解患者病史、过敏史等</a:t>
            </a:r>
            <a:endParaRPr lang="zh-CN" altLang="en-US" sz="2000" spc="200">
              <a:solidFill>
                <a:schemeClr val="lt1">
                  <a:lumMod val="100000"/>
                </a:schemeClr>
              </a:solidFill>
              <a:uFillTx/>
              <a:latin typeface="+mn-ea"/>
              <a:sym typeface="+mn-ea"/>
            </a:endParaRPr>
          </a:p>
        </p:txBody>
      </p:sp>
      <p:sp>
        <p:nvSpPr>
          <p:cNvPr id="75" name="文本框 74"/>
          <p:cNvSpPr txBox="1"/>
          <p:nvPr>
            <p:custDataLst>
              <p:tags r:id="rId10"/>
            </p:custDataLst>
          </p:nvPr>
        </p:nvSpPr>
        <p:spPr>
          <a:xfrm>
            <a:off x="3385258"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01</a:t>
            </a:r>
            <a:endParaRPr lang="en-US" altLang="zh-CN">
              <a:latin typeface="+mn-ea"/>
            </a:endParaRPr>
          </a:p>
        </p:txBody>
      </p:sp>
      <p:sp>
        <p:nvSpPr>
          <p:cNvPr id="76" name="圆角矩形 75"/>
          <p:cNvSpPr/>
          <p:nvPr>
            <p:custDataLst>
              <p:tags r:id="rId11"/>
            </p:custDataLst>
          </p:nvPr>
        </p:nvSpPr>
        <p:spPr>
          <a:xfrm>
            <a:off x="4597409" y="1490400"/>
            <a:ext cx="2992265" cy="2231975"/>
          </a:xfrm>
          <a:prstGeom prst="roundRect">
            <a:avLst>
              <a:gd name="adj" fmla="val 4081"/>
            </a:avLst>
          </a:prstGeom>
          <a:gradFill>
            <a:gsLst>
              <a:gs pos="100000">
                <a:schemeClr val="accent3"/>
              </a:gs>
              <a:gs pos="0">
                <a:schemeClr val="accent3">
                  <a:lumMod val="75000"/>
                </a:schemeClr>
              </a:gs>
            </a:gsLst>
            <a:lin ang="7800000" scaled="0"/>
          </a:gradFill>
          <a:ln>
            <a:noFill/>
          </a:ln>
          <a:effectLst>
            <a:outerShdw blurRad="457200" dist="50800" dir="2700000" sx="102000" sy="102000" algn="tl" rotWithShape="0">
              <a:schemeClr val="accent3">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8" name="文本框 77"/>
          <p:cNvSpPr txBox="1"/>
          <p:nvPr>
            <p:custDataLst>
              <p:tags r:id="rId12"/>
            </p:custDataLst>
          </p:nvPr>
        </p:nvSpPr>
        <p:spPr>
          <a:xfrm>
            <a:off x="4753544" y="1624508"/>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评估患者心理状态，了解患者对疾病的认识和接受程度</a:t>
            </a:r>
            <a:endParaRPr lang="zh-CN" altLang="en-US" sz="2000" spc="200">
              <a:solidFill>
                <a:schemeClr val="lt1">
                  <a:lumMod val="100000"/>
                </a:schemeClr>
              </a:solidFill>
              <a:uFillTx/>
              <a:latin typeface="+mn-ea"/>
              <a:sym typeface="+mn-ea"/>
            </a:endParaRPr>
          </a:p>
        </p:txBody>
      </p:sp>
      <p:sp>
        <p:nvSpPr>
          <p:cNvPr id="79" name="文本框 78"/>
          <p:cNvSpPr txBox="1"/>
          <p:nvPr>
            <p:custDataLst>
              <p:tags r:id="rId13"/>
            </p:custDataLst>
          </p:nvPr>
        </p:nvSpPr>
        <p:spPr>
          <a:xfrm>
            <a:off x="6623924"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buClrTx/>
              <a:buSzTx/>
              <a:buFontTx/>
              <a:defRPr sz="4400" b="1" kern="1200">
                <a:gradFill>
                  <a:gsLst>
                    <a:gs pos="77000">
                      <a:schemeClr val="accent3">
                        <a:lumMod val="60000"/>
                        <a:lumOff val="40000"/>
                        <a:alpha val="0"/>
                      </a:schemeClr>
                    </a:gs>
                    <a:gs pos="100000">
                      <a:schemeClr val="accent3">
                        <a:lumMod val="7500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02</a:t>
            </a:r>
            <a:endParaRPr lang="en-US" altLang="zh-CN">
              <a:latin typeface="+mn-ea"/>
            </a:endParaRPr>
          </a:p>
        </p:txBody>
      </p:sp>
      <p:sp>
        <p:nvSpPr>
          <p:cNvPr id="8" name="圆角矩形 7"/>
          <p:cNvSpPr/>
          <p:nvPr>
            <p:custDataLst>
              <p:tags r:id="rId14"/>
            </p:custDataLst>
          </p:nvPr>
        </p:nvSpPr>
        <p:spPr>
          <a:xfrm>
            <a:off x="4597409" y="4017065"/>
            <a:ext cx="2992265" cy="2231975"/>
          </a:xfrm>
          <a:prstGeom prst="roundRect">
            <a:avLst>
              <a:gd name="adj" fmla="val 4081"/>
            </a:avLst>
          </a:prstGeom>
          <a:solidFill>
            <a:schemeClr val="accent3"/>
          </a:solidFill>
          <a:ln>
            <a:noFill/>
          </a:ln>
          <a:effectLst>
            <a:outerShdw blurRad="457200" dist="50800" dir="2700000" sx="102000" sy="102000" algn="tl" rotWithShape="0">
              <a:schemeClr val="accent3">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9" name="文本框 8"/>
          <p:cNvSpPr txBox="1"/>
          <p:nvPr>
            <p:custDataLst>
              <p:tags r:id="rId15"/>
            </p:custDataLst>
          </p:nvPr>
        </p:nvSpPr>
        <p:spPr>
          <a:xfrm>
            <a:off x="4753544" y="4151172"/>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告知患者术后可能出现的不适症状及应对方法</a:t>
            </a:r>
            <a:endParaRPr lang="zh-CN" altLang="en-US" sz="2000" spc="200">
              <a:solidFill>
                <a:schemeClr val="lt1">
                  <a:lumMod val="100000"/>
                </a:schemeClr>
              </a:solidFill>
              <a:uFillTx/>
              <a:latin typeface="+mn-ea"/>
              <a:sym typeface="+mn-ea"/>
            </a:endParaRPr>
          </a:p>
        </p:txBody>
      </p:sp>
      <p:sp>
        <p:nvSpPr>
          <p:cNvPr id="10" name="文本框 9"/>
          <p:cNvSpPr txBox="1"/>
          <p:nvPr>
            <p:custDataLst>
              <p:tags r:id="rId16"/>
            </p:custDataLst>
          </p:nvPr>
        </p:nvSpPr>
        <p:spPr>
          <a:xfrm>
            <a:off x="6623924"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buClrTx/>
              <a:buSzTx/>
              <a:buFontTx/>
              <a:defRPr sz="4400" b="1" kern="1200">
                <a:gradFill>
                  <a:gsLst>
                    <a:gs pos="77000">
                      <a:schemeClr val="accent3">
                        <a:lumMod val="60000"/>
                        <a:lumOff val="40000"/>
                        <a:alpha val="0"/>
                      </a:schemeClr>
                    </a:gs>
                    <a:gs pos="100000">
                      <a:schemeClr val="accent3">
                        <a:lumMod val="7500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05</a:t>
            </a:r>
            <a:endParaRPr lang="en-US" altLang="zh-CN">
              <a:latin typeface="+mn-ea"/>
            </a:endParaRPr>
          </a:p>
        </p:txBody>
      </p:sp>
      <p:sp>
        <p:nvSpPr>
          <p:cNvPr id="14" name="圆角矩形 13"/>
          <p:cNvSpPr/>
          <p:nvPr>
            <p:custDataLst>
              <p:tags r:id="rId17"/>
            </p:custDataLst>
          </p:nvPr>
        </p:nvSpPr>
        <p:spPr>
          <a:xfrm>
            <a:off x="7836075" y="4017065"/>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5" name="文本框 14"/>
          <p:cNvSpPr txBox="1"/>
          <p:nvPr>
            <p:custDataLst>
              <p:tags r:id="rId18"/>
            </p:custDataLst>
          </p:nvPr>
        </p:nvSpPr>
        <p:spPr>
          <a:xfrm>
            <a:off x="7992210" y="4151172"/>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鼓励患者保持良好的心态，积极配合治疗和护理</a:t>
            </a:r>
            <a:endParaRPr lang="zh-CN" altLang="en-US" sz="2000" spc="200">
              <a:solidFill>
                <a:schemeClr val="lt1">
                  <a:lumMod val="100000"/>
                </a:schemeClr>
              </a:solidFill>
              <a:uFillTx/>
              <a:latin typeface="+mn-ea"/>
              <a:sym typeface="+mn-ea"/>
            </a:endParaRPr>
          </a:p>
        </p:txBody>
      </p:sp>
      <p:sp>
        <p:nvSpPr>
          <p:cNvPr id="16" name="文本框 15"/>
          <p:cNvSpPr txBox="1"/>
          <p:nvPr>
            <p:custDataLst>
              <p:tags r:id="rId19"/>
            </p:custDataLst>
          </p:nvPr>
        </p:nvSpPr>
        <p:spPr>
          <a:xfrm>
            <a:off x="9862590"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06</a:t>
            </a:r>
            <a:endParaRPr lang="en-US" altLang="zh-CN">
              <a:latin typeface="+mn-ea"/>
            </a:endParaRPr>
          </a:p>
        </p:txBody>
      </p:sp>
    </p:spTree>
    <p:custDataLst>
      <p:tags r:id="rId2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术前检查与准备</a:t>
            </a:r>
            <a:endParaRPr lang="zh-CN" altLang="en-US"/>
          </a:p>
        </p:txBody>
      </p:sp>
      <p:cxnSp>
        <p:nvCxnSpPr>
          <p:cNvPr id="98" name="直接连接符 97"/>
          <p:cNvCxnSpPr/>
          <p:nvPr>
            <p:custDataLst>
              <p:tags r:id="rId2"/>
            </p:custDataLst>
          </p:nvPr>
        </p:nvCxnSpPr>
        <p:spPr>
          <a:xfrm flipV="1">
            <a:off x="10518934" y="2486300"/>
            <a:ext cx="3177" cy="119973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3"/>
            </p:custDataLst>
          </p:nvPr>
        </p:nvCxnSpPr>
        <p:spPr>
          <a:xfrm flipH="1">
            <a:off x="9560670" y="3764832"/>
            <a:ext cx="635" cy="343780"/>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4"/>
            </p:custDataLst>
          </p:nvPr>
        </p:nvCxnSpPr>
        <p:spPr>
          <a:xfrm flipV="1">
            <a:off x="8580166" y="3196101"/>
            <a:ext cx="3813" cy="52679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custDataLst>
              <p:tags r:id="rId5"/>
            </p:custDataLst>
          </p:nvPr>
        </p:nvCxnSpPr>
        <p:spPr>
          <a:xfrm flipV="1">
            <a:off x="7626350" y="3701922"/>
            <a:ext cx="1906" cy="147234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7" name="直接连接符 96"/>
          <p:cNvCxnSpPr/>
          <p:nvPr>
            <p:custDataLst>
              <p:tags r:id="rId6"/>
            </p:custDataLst>
          </p:nvPr>
        </p:nvCxnSpPr>
        <p:spPr>
          <a:xfrm flipV="1">
            <a:off x="6636313" y="2307737"/>
            <a:ext cx="3813" cy="133318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a:off x="5667882" y="3749581"/>
            <a:ext cx="0" cy="560470"/>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8"/>
            </p:custDataLst>
          </p:nvPr>
        </p:nvCxnSpPr>
        <p:spPr>
          <a:xfrm flipH="1">
            <a:off x="4688012" y="3377206"/>
            <a:ext cx="3813" cy="26752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9"/>
            </p:custDataLst>
          </p:nvPr>
        </p:nvCxnSpPr>
        <p:spPr>
          <a:xfrm flipV="1">
            <a:off x="3725300" y="3701922"/>
            <a:ext cx="3813" cy="112094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2751785" y="2711250"/>
            <a:ext cx="635" cy="93348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custDataLst>
              <p:tags r:id="rId11"/>
            </p:custDataLst>
          </p:nvPr>
        </p:nvCxnSpPr>
        <p:spPr>
          <a:xfrm flipV="1">
            <a:off x="1776999" y="3722892"/>
            <a:ext cx="635" cy="18428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2"/>
            </p:custDataLst>
          </p:nvPr>
        </p:nvSpPr>
        <p:spPr>
          <a:xfrm>
            <a:off x="1851347" y="2184459"/>
            <a:ext cx="1801286" cy="540386"/>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完善各项实验室检查，如血常规、尿常规、肝肾功能等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13"/>
            </p:custDataLst>
          </p:nvPr>
        </p:nvSpPr>
        <p:spPr>
          <a:xfrm>
            <a:off x="3789481" y="2851686"/>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准备手术器械和耗材，确保手术顺利进行</a:t>
            </a:r>
            <a:endParaRPr lang="zh-CN" altLang="en-US" sz="1000" spc="150">
              <a:solidFill>
                <a:schemeClr val="tx1">
                  <a:lumMod val="65000"/>
                  <a:lumOff val="35000"/>
                </a:schemeClr>
              </a:solidFill>
              <a:latin typeface="+mn-ea"/>
              <a:sym typeface="+mn-ea"/>
            </a:endParaRPr>
          </a:p>
        </p:txBody>
      </p:sp>
      <p:sp>
        <p:nvSpPr>
          <p:cNvPr id="8" name="正文"/>
          <p:cNvSpPr txBox="1"/>
          <p:nvPr>
            <p:custDataLst>
              <p:tags r:id="rId14"/>
            </p:custDataLst>
          </p:nvPr>
        </p:nvSpPr>
        <p:spPr>
          <a:xfrm>
            <a:off x="5737782" y="1785394"/>
            <a:ext cx="1801286" cy="540386"/>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签署知情同意书，确保患者及家属了解手术风险及治疗方案</a:t>
            </a:r>
            <a:endParaRPr lang="zh-CN" altLang="en-US" sz="1000" spc="150">
              <a:solidFill>
                <a:schemeClr val="tx1">
                  <a:lumMod val="65000"/>
                  <a:lumOff val="35000"/>
                </a:schemeClr>
              </a:solidFill>
              <a:latin typeface="+mn-ea"/>
              <a:sym typeface="+mn-ea"/>
            </a:endParaRPr>
          </a:p>
        </p:txBody>
      </p:sp>
      <p:sp>
        <p:nvSpPr>
          <p:cNvPr id="10" name="正文"/>
          <p:cNvSpPr txBox="1"/>
          <p:nvPr>
            <p:custDataLst>
              <p:tags r:id="rId15"/>
            </p:custDataLst>
          </p:nvPr>
        </p:nvSpPr>
        <p:spPr>
          <a:xfrm>
            <a:off x="7681634" y="2662956"/>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准备急救设备及药品，确保手术安全</a:t>
            </a:r>
            <a:endParaRPr lang="zh-CN" altLang="en-US" sz="1000" spc="150">
              <a:solidFill>
                <a:schemeClr val="tx1">
                  <a:lumMod val="65000"/>
                  <a:lumOff val="35000"/>
                </a:schemeClr>
              </a:solidFill>
              <a:latin typeface="+mn-ea"/>
              <a:sym typeface="+mn-ea"/>
            </a:endParaRPr>
          </a:p>
        </p:txBody>
      </p:sp>
      <p:sp>
        <p:nvSpPr>
          <p:cNvPr id="12" name="正文"/>
          <p:cNvSpPr txBox="1"/>
          <p:nvPr>
            <p:custDataLst>
              <p:tags r:id="rId16"/>
            </p:custDataLst>
          </p:nvPr>
        </p:nvSpPr>
        <p:spPr>
          <a:xfrm>
            <a:off x="9619768" y="1962050"/>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做好心理护理，缓解患者紧张情绪</a:t>
            </a:r>
            <a:endParaRPr lang="zh-CN" altLang="en-US" sz="1000" spc="150">
              <a:solidFill>
                <a:schemeClr val="tx1">
                  <a:lumMod val="65000"/>
                  <a:lumOff val="35000"/>
                </a:schemeClr>
              </a:solidFill>
              <a:latin typeface="+mn-ea"/>
              <a:sym typeface="+mn-ea"/>
            </a:endParaRPr>
          </a:p>
        </p:txBody>
      </p:sp>
      <p:sp>
        <p:nvSpPr>
          <p:cNvPr id="26" name="正文"/>
          <p:cNvSpPr txBox="1"/>
          <p:nvPr>
            <p:custDataLst>
              <p:tags r:id="rId17"/>
            </p:custDataLst>
          </p:nvPr>
        </p:nvSpPr>
        <p:spPr>
          <a:xfrm>
            <a:off x="876561" y="4169616"/>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详细询问病史，了解患者病情</a:t>
            </a:r>
            <a:endParaRPr lang="zh-CN" altLang="en-US" sz="1000" spc="150">
              <a:solidFill>
                <a:schemeClr val="tx1">
                  <a:lumMod val="65000"/>
                  <a:lumOff val="35000"/>
                </a:schemeClr>
              </a:solidFill>
              <a:latin typeface="+mn-ea"/>
              <a:sym typeface="+mn-ea"/>
            </a:endParaRPr>
          </a:p>
        </p:txBody>
      </p:sp>
      <p:sp>
        <p:nvSpPr>
          <p:cNvPr id="25" name="正文"/>
          <p:cNvSpPr txBox="1"/>
          <p:nvPr>
            <p:custDataLst>
              <p:tags r:id="rId18"/>
            </p:custDataLst>
          </p:nvPr>
        </p:nvSpPr>
        <p:spPr>
          <a:xfrm>
            <a:off x="2826769" y="5070054"/>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评估患者身体状况，包括心肺功能、凝血功能等</a:t>
            </a:r>
            <a:endParaRPr lang="zh-CN" altLang="en-US" sz="1000" spc="150">
              <a:solidFill>
                <a:schemeClr val="tx1">
                  <a:lumMod val="65000"/>
                  <a:lumOff val="35000"/>
                </a:schemeClr>
              </a:solidFill>
              <a:latin typeface="+mn-ea"/>
              <a:sym typeface="+mn-ea"/>
            </a:endParaRPr>
          </a:p>
        </p:txBody>
      </p:sp>
      <p:sp>
        <p:nvSpPr>
          <p:cNvPr id="29" name="正文"/>
          <p:cNvSpPr txBox="1"/>
          <p:nvPr>
            <p:custDataLst>
              <p:tags r:id="rId19"/>
            </p:custDataLst>
          </p:nvPr>
        </p:nvSpPr>
        <p:spPr>
          <a:xfrm>
            <a:off x="4767444" y="4548347"/>
            <a:ext cx="1801286" cy="540386"/>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做好术前宣教，告知患者及家属手术风险及注意事项</a:t>
            </a:r>
            <a:endParaRPr lang="zh-CN" altLang="en-US" sz="1200" spc="150">
              <a:solidFill>
                <a:schemeClr val="tx1">
                  <a:lumMod val="65000"/>
                  <a:lumOff val="35000"/>
                </a:schemeClr>
              </a:solidFill>
              <a:latin typeface="+mn-ea"/>
              <a:sym typeface="+mn-ea"/>
            </a:endParaRPr>
          </a:p>
        </p:txBody>
      </p:sp>
      <p:sp>
        <p:nvSpPr>
          <p:cNvPr id="31" name="正文"/>
          <p:cNvSpPr txBox="1"/>
          <p:nvPr>
            <p:custDataLst>
              <p:tags r:id="rId20"/>
            </p:custDataLst>
          </p:nvPr>
        </p:nvSpPr>
        <p:spPr>
          <a:xfrm>
            <a:off x="6726547" y="5414470"/>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做好术前皮肤准备，预防感染</a:t>
            </a:r>
            <a:endParaRPr lang="zh-CN" altLang="en-US" sz="1000" spc="150">
              <a:solidFill>
                <a:schemeClr val="tx1">
                  <a:lumMod val="65000"/>
                  <a:lumOff val="35000"/>
                </a:schemeClr>
              </a:solidFill>
              <a:latin typeface="+mn-ea"/>
              <a:sym typeface="+mn-ea"/>
            </a:endParaRPr>
          </a:p>
        </p:txBody>
      </p:sp>
      <p:sp>
        <p:nvSpPr>
          <p:cNvPr id="37" name="正文"/>
          <p:cNvSpPr txBox="1"/>
          <p:nvPr>
            <p:custDataLst>
              <p:tags r:id="rId21"/>
            </p:custDataLst>
          </p:nvPr>
        </p:nvSpPr>
        <p:spPr>
          <a:xfrm>
            <a:off x="8660233" y="4358346"/>
            <a:ext cx="1801286" cy="54038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术前禁食禁水，预防麻醉风险</a:t>
            </a:r>
            <a:endParaRPr lang="zh-CN" altLang="en-US" sz="1000" spc="150">
              <a:solidFill>
                <a:schemeClr val="tx1">
                  <a:lumMod val="65000"/>
                  <a:lumOff val="35000"/>
                </a:schemeClr>
              </a:solidFill>
              <a:latin typeface="+mn-ea"/>
              <a:sym typeface="+mn-ea"/>
            </a:endParaRPr>
          </a:p>
        </p:txBody>
      </p:sp>
      <p:cxnSp>
        <p:nvCxnSpPr>
          <p:cNvPr id="184" name="直接箭头连接符 183"/>
          <p:cNvCxnSpPr/>
          <p:nvPr>
            <p:custDataLst>
              <p:tags r:id="rId22"/>
            </p:custDataLst>
          </p:nvPr>
        </p:nvCxnSpPr>
        <p:spPr>
          <a:xfrm>
            <a:off x="608400" y="3705100"/>
            <a:ext cx="1096983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custDataLst>
              <p:tags r:id="rId23"/>
            </p:custDataLst>
          </p:nvPr>
        </p:nvSpPr>
        <p:spPr>
          <a:xfrm flipV="1">
            <a:off x="10453483"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4"/>
            </p:custDataLst>
          </p:nvPr>
        </p:nvSpPr>
        <p:spPr>
          <a:xfrm flipV="1">
            <a:off x="7560262"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5"/>
            </p:custDataLst>
          </p:nvPr>
        </p:nvSpPr>
        <p:spPr>
          <a:xfrm flipV="1">
            <a:off x="9493948"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6"/>
            </p:custDataLst>
          </p:nvPr>
        </p:nvSpPr>
        <p:spPr>
          <a:xfrm flipV="1">
            <a:off x="8515349"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7"/>
            </p:custDataLst>
          </p:nvPr>
        </p:nvSpPr>
        <p:spPr>
          <a:xfrm flipV="1">
            <a:off x="6571497"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8"/>
            </p:custDataLst>
          </p:nvPr>
        </p:nvSpPr>
        <p:spPr>
          <a:xfrm flipV="1">
            <a:off x="5601159"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9"/>
            </p:custDataLst>
          </p:nvPr>
        </p:nvSpPr>
        <p:spPr>
          <a:xfrm flipV="1">
            <a:off x="4623196"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30"/>
            </p:custDataLst>
          </p:nvPr>
        </p:nvSpPr>
        <p:spPr>
          <a:xfrm flipV="1">
            <a:off x="3660484"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31"/>
            </p:custDataLst>
          </p:nvPr>
        </p:nvSpPr>
        <p:spPr>
          <a:xfrm flipV="1">
            <a:off x="2685062"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32"/>
            </p:custDataLst>
          </p:nvPr>
        </p:nvSpPr>
        <p:spPr>
          <a:xfrm flipV="1">
            <a:off x="1710277" y="3636471"/>
            <a:ext cx="133295" cy="13329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心理护理</a:t>
            </a:r>
            <a:endParaRPr lang="zh-CN" altLang="en-US"/>
          </a:p>
        </p:txBody>
      </p:sp>
      <p:sp>
        <p:nvSpPr>
          <p:cNvPr id="4" name="矩形: 圆角 2"/>
          <p:cNvSpPr/>
          <p:nvPr>
            <p:custDataLst>
              <p:tags r:id="rId2"/>
            </p:custDataLst>
          </p:nvPr>
        </p:nvSpPr>
        <p:spPr>
          <a:xfrm>
            <a:off x="624943" y="1966933"/>
            <a:ext cx="5218057" cy="1701708"/>
          </a:xfrm>
          <a:prstGeom prst="roundRect">
            <a:avLst>
              <a:gd name="adj" fmla="val 12425"/>
            </a:avLst>
          </a:prstGeom>
          <a:ln>
            <a:solidFill>
              <a:schemeClr val="bg1"/>
            </a:solidFill>
          </a:ln>
          <a:effectLst>
            <a:outerShdw blurRad="190500" sx="102000" sy="102000" algn="ctr" rotWithShape="0">
              <a:schemeClr val="accent1">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Freeform 5"/>
          <p:cNvSpPr/>
          <p:nvPr>
            <p:custDataLst>
              <p:tags r:id="rId3"/>
            </p:custDataLst>
          </p:nvPr>
        </p:nvSpPr>
        <p:spPr bwMode="auto">
          <a:xfrm>
            <a:off x="619216" y="1961206"/>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1">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7" name="矩形: 圆角 16"/>
          <p:cNvSpPr/>
          <p:nvPr>
            <p:custDataLst>
              <p:tags r:id="rId4"/>
            </p:custDataLst>
          </p:nvPr>
        </p:nvSpPr>
        <p:spPr>
          <a:xfrm>
            <a:off x="6348778" y="1977113"/>
            <a:ext cx="5218057" cy="1701708"/>
          </a:xfrm>
          <a:prstGeom prst="roundRect">
            <a:avLst>
              <a:gd name="adj" fmla="val 12425"/>
            </a:avLst>
          </a:prstGeom>
          <a:solidFill>
            <a:schemeClr val="accent2"/>
          </a:solidFill>
          <a:ln>
            <a:solidFill>
              <a:schemeClr val="bg1"/>
            </a:solidFill>
          </a:ln>
          <a:effectLst>
            <a:outerShdw blurRad="190500" sx="102000" sy="102000" algn="ctr" rotWithShape="0">
              <a:schemeClr val="accent2">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25" name="文本框 24"/>
          <p:cNvSpPr txBox="1"/>
          <p:nvPr>
            <p:custDataLst>
              <p:tags r:id="rId5"/>
            </p:custDataLst>
          </p:nvPr>
        </p:nvSpPr>
        <p:spPr>
          <a:xfrm>
            <a:off x="1856751" y="2162902"/>
            <a:ext cx="3585964" cy="1309542"/>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向患者解释手术的目的、方法、风险和预期结果，减轻患者的焦虑和恐惧。</a:t>
            </a:r>
            <a:endParaRPr lang="zh-CN" altLang="en-US" sz="2400" spc="150">
              <a:solidFill>
                <a:srgbClr val="FFFFFF"/>
              </a:solidFill>
              <a:latin typeface="+mn-ea"/>
              <a:sym typeface="+mn-ea"/>
            </a:endParaRPr>
          </a:p>
        </p:txBody>
      </p:sp>
      <p:sp>
        <p:nvSpPr>
          <p:cNvPr id="33" name="文本框 32"/>
          <p:cNvSpPr txBox="1"/>
          <p:nvPr>
            <p:custDataLst>
              <p:tags r:id="rId6"/>
            </p:custDataLst>
          </p:nvPr>
        </p:nvSpPr>
        <p:spPr>
          <a:xfrm>
            <a:off x="6817069" y="2162902"/>
            <a:ext cx="3585964" cy="1309542"/>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鼓励患者表达自己的感受和担忧，提供心理支持和安慰。</a:t>
            </a:r>
            <a:endParaRPr lang="zh-CN" altLang="en-US" sz="2200" spc="150">
              <a:solidFill>
                <a:srgbClr val="FFFFFF"/>
              </a:solidFill>
              <a:latin typeface="+mn-ea"/>
              <a:sym typeface="+mn-ea"/>
            </a:endParaRPr>
          </a:p>
        </p:txBody>
      </p:sp>
      <p:sp>
        <p:nvSpPr>
          <p:cNvPr id="39" name="文本框 38"/>
          <p:cNvSpPr txBox="1"/>
          <p:nvPr>
            <p:custDataLst>
              <p:tags r:id="rId7"/>
            </p:custDataLst>
          </p:nvPr>
        </p:nvSpPr>
        <p:spPr>
          <a:xfrm>
            <a:off x="715929" y="2162902"/>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600" b="1" spc="300">
                <a:solidFill>
                  <a:schemeClr val="accent1"/>
                </a:solidFill>
                <a:latin typeface="+mn-ea"/>
                <a:cs typeface="+mj-lt"/>
              </a:rPr>
              <a:t>01</a:t>
            </a:r>
            <a:endParaRPr kumimoji="1" lang="en-US" altLang="zh-CN" sz="3600" b="1" spc="300">
              <a:solidFill>
                <a:schemeClr val="accent1"/>
              </a:solidFill>
              <a:latin typeface="+mn-ea"/>
              <a:cs typeface="+mj-lt"/>
            </a:endParaRPr>
          </a:p>
        </p:txBody>
      </p:sp>
      <p:sp>
        <p:nvSpPr>
          <p:cNvPr id="47" name="Freeform 5"/>
          <p:cNvSpPr/>
          <p:nvPr>
            <p:custDataLst>
              <p:tags r:id="rId8"/>
            </p:custDataLst>
          </p:nvPr>
        </p:nvSpPr>
        <p:spPr bwMode="auto">
          <a:xfrm flipH="1">
            <a:off x="10312706" y="1980931"/>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4">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1" name="文本框 50"/>
          <p:cNvSpPr txBox="1"/>
          <p:nvPr>
            <p:custDataLst>
              <p:tags r:id="rId9"/>
            </p:custDataLst>
          </p:nvPr>
        </p:nvSpPr>
        <p:spPr>
          <a:xfrm flipH="1">
            <a:off x="10688102" y="2162902"/>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2"/>
                </a:solidFill>
                <a:latin typeface="+mn-ea"/>
                <a:cs typeface="+mj-lt"/>
                <a:sym typeface="+mn-ea"/>
              </a:rPr>
              <a:t>02</a:t>
            </a:r>
            <a:endParaRPr kumimoji="1" lang="en-US" altLang="zh-CN" sz="3600" b="1" spc="300">
              <a:solidFill>
                <a:schemeClr val="accent2"/>
              </a:solidFill>
              <a:latin typeface="+mn-ea"/>
              <a:cs typeface="+mj-lt"/>
              <a:sym typeface="+mn-ea"/>
            </a:endParaRPr>
          </a:p>
        </p:txBody>
      </p:sp>
      <p:sp>
        <p:nvSpPr>
          <p:cNvPr id="14" name="矩形: 圆角 13"/>
          <p:cNvSpPr/>
          <p:nvPr>
            <p:custDataLst>
              <p:tags r:id="rId10"/>
            </p:custDataLst>
          </p:nvPr>
        </p:nvSpPr>
        <p:spPr>
          <a:xfrm>
            <a:off x="614763" y="4066606"/>
            <a:ext cx="5218057" cy="1701708"/>
          </a:xfrm>
          <a:prstGeom prst="roundRect">
            <a:avLst>
              <a:gd name="adj" fmla="val 12425"/>
            </a:avLst>
          </a:prstGeom>
          <a:solidFill>
            <a:schemeClr val="accent3"/>
          </a:solidFill>
          <a:ln>
            <a:solidFill>
              <a:schemeClr val="bg1"/>
            </a:solidFill>
          </a:ln>
          <a:effectLst>
            <a:outerShdw blurRad="190500" sx="102000" sy="102000" algn="ctr" rotWithShape="0">
              <a:schemeClr val="accent3">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5" name="Freeform 5"/>
          <p:cNvSpPr/>
          <p:nvPr>
            <p:custDataLst>
              <p:tags r:id="rId11"/>
            </p:custDataLst>
          </p:nvPr>
        </p:nvSpPr>
        <p:spPr bwMode="auto">
          <a:xfrm>
            <a:off x="608400" y="4060243"/>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2">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20" name="矩形: 圆角 19"/>
          <p:cNvSpPr/>
          <p:nvPr>
            <p:custDataLst>
              <p:tags r:id="rId12"/>
            </p:custDataLst>
          </p:nvPr>
        </p:nvSpPr>
        <p:spPr>
          <a:xfrm>
            <a:off x="6338598" y="4077422"/>
            <a:ext cx="5218057" cy="1701708"/>
          </a:xfrm>
          <a:prstGeom prst="roundRect">
            <a:avLst>
              <a:gd name="adj" fmla="val 12425"/>
            </a:avLst>
          </a:prstGeom>
          <a:solidFill>
            <a:schemeClr val="accent4"/>
          </a:solidFill>
          <a:ln>
            <a:solidFill>
              <a:schemeClr val="bg1"/>
            </a:solidFill>
          </a:ln>
          <a:effectLst>
            <a:outerShdw blurRad="190500" sx="102000" sy="102000" algn="ctr" rotWithShape="0">
              <a:schemeClr val="accent4">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9" name="文本框 28"/>
          <p:cNvSpPr txBox="1"/>
          <p:nvPr>
            <p:custDataLst>
              <p:tags r:id="rId13"/>
            </p:custDataLst>
          </p:nvPr>
        </p:nvSpPr>
        <p:spPr>
          <a:xfrm>
            <a:off x="1856751" y="4261939"/>
            <a:ext cx="3585964" cy="1309542"/>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帮助患者了解术后可能出现的不适和应对方法，增强患者的信心和应对能力。</a:t>
            </a:r>
            <a:endParaRPr lang="zh-CN" altLang="en-US" sz="2400" spc="150">
              <a:solidFill>
                <a:srgbClr val="FFFFFF"/>
              </a:solidFill>
              <a:latin typeface="+mn-ea"/>
              <a:sym typeface="+mn-ea"/>
            </a:endParaRPr>
          </a:p>
        </p:txBody>
      </p:sp>
      <p:sp>
        <p:nvSpPr>
          <p:cNvPr id="37" name="文本框 36"/>
          <p:cNvSpPr txBox="1"/>
          <p:nvPr>
            <p:custDataLst>
              <p:tags r:id="rId14"/>
            </p:custDataLst>
          </p:nvPr>
        </p:nvSpPr>
        <p:spPr>
          <a:xfrm>
            <a:off x="6817069" y="4261939"/>
            <a:ext cx="3585964" cy="1309542"/>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rgbClr val="FFFFFF"/>
                </a:solidFill>
                <a:latin typeface="+mn-ea"/>
                <a:sym typeface="+mn-ea"/>
              </a:rPr>
              <a:t>指导患者进行深呼吸、冥想等放松技巧，减轻术前的紧张和焦虑。</a:t>
            </a:r>
            <a:endParaRPr lang="zh-CN" altLang="en-US" sz="2200" spc="150">
              <a:solidFill>
                <a:srgbClr val="FFFFFF"/>
              </a:solidFill>
              <a:latin typeface="+mn-ea"/>
              <a:sym typeface="+mn-ea"/>
            </a:endParaRPr>
          </a:p>
        </p:txBody>
      </p:sp>
      <p:sp>
        <p:nvSpPr>
          <p:cNvPr id="43" name="文本框 42"/>
          <p:cNvSpPr txBox="1"/>
          <p:nvPr>
            <p:custDataLst>
              <p:tags r:id="rId15"/>
            </p:custDataLst>
          </p:nvPr>
        </p:nvSpPr>
        <p:spPr>
          <a:xfrm>
            <a:off x="715929" y="4261939"/>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3"/>
                </a:solidFill>
                <a:latin typeface="+mn-ea"/>
                <a:cs typeface="+mj-lt"/>
                <a:sym typeface="+mn-ea"/>
              </a:rPr>
              <a:t>03</a:t>
            </a:r>
            <a:endParaRPr kumimoji="1" lang="en-US" altLang="zh-CN" sz="3600" b="1" spc="300">
              <a:solidFill>
                <a:schemeClr val="accent3"/>
              </a:solidFill>
              <a:latin typeface="+mn-ea"/>
              <a:cs typeface="+mj-lt"/>
              <a:sym typeface="+mn-ea"/>
            </a:endParaRPr>
          </a:p>
        </p:txBody>
      </p:sp>
      <p:sp>
        <p:nvSpPr>
          <p:cNvPr id="49" name="Freeform 5"/>
          <p:cNvSpPr/>
          <p:nvPr>
            <p:custDataLst>
              <p:tags r:id="rId16"/>
            </p:custDataLst>
          </p:nvPr>
        </p:nvSpPr>
        <p:spPr bwMode="auto">
          <a:xfrm flipH="1">
            <a:off x="10302526" y="4081240"/>
            <a:ext cx="1264678" cy="996273"/>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5">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3" name="文本框 52"/>
          <p:cNvSpPr txBox="1"/>
          <p:nvPr>
            <p:custDataLst>
              <p:tags r:id="rId17"/>
            </p:custDataLst>
          </p:nvPr>
        </p:nvSpPr>
        <p:spPr>
          <a:xfrm flipH="1">
            <a:off x="10688102" y="4261939"/>
            <a:ext cx="765769" cy="618803"/>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4"/>
                </a:solidFill>
                <a:latin typeface="+mn-ea"/>
                <a:cs typeface="+mj-lt"/>
                <a:sym typeface="+mn-ea"/>
              </a:rPr>
              <a:t>04</a:t>
            </a:r>
            <a:endParaRPr kumimoji="1" lang="en-US" altLang="zh-CN" sz="3600" b="1" spc="300">
              <a:solidFill>
                <a:schemeClr val="accent4"/>
              </a:solidFill>
              <a:latin typeface="+mn-ea"/>
              <a:cs typeface="+mj-lt"/>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03</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术中配合及护理</a:t>
            </a:r>
            <a:endParaRPr lang="zh-CN" altLang="en-US">
              <a:latin typeface="+mj-ea"/>
              <a:ea typeface="+mj-ea"/>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术中体位及监测</a:t>
            </a:r>
            <a:endParaRPr lang="zh-CN" altLang="en-US"/>
          </a:p>
        </p:txBody>
      </p:sp>
      <p:sp>
        <p:nvSpPr>
          <p:cNvPr id="17" name="任意多边形 16"/>
          <p:cNvSpPr/>
          <p:nvPr>
            <p:custDataLst>
              <p:tags r:id="rId2"/>
            </p:custDataLst>
          </p:nvPr>
        </p:nvSpPr>
        <p:spPr>
          <a:xfrm>
            <a:off x="679107"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 name="圆角矩形 14"/>
          <p:cNvSpPr/>
          <p:nvPr>
            <p:custDataLst>
              <p:tags r:id="rId3"/>
            </p:custDataLst>
          </p:nvPr>
        </p:nvSpPr>
        <p:spPr>
          <a:xfrm>
            <a:off x="608400" y="1947205"/>
            <a:ext cx="2329139" cy="3731002"/>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文本框 4"/>
          <p:cNvSpPr txBox="1"/>
          <p:nvPr>
            <p:custDataLst>
              <p:tags r:id="rId4"/>
            </p:custDataLst>
          </p:nvPr>
        </p:nvSpPr>
        <p:spPr>
          <a:xfrm>
            <a:off x="740897"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体位：患者应保持仰卧位，头偏向一侧，避免压迫气管</a:t>
            </a:r>
            <a:endParaRPr lang="zh-CN" altLang="en-US" sz="2000">
              <a:solidFill>
                <a:schemeClr val="tx1"/>
              </a:solidFill>
              <a:uFillTx/>
              <a:latin typeface="+mn-ea"/>
            </a:endParaRPr>
          </a:p>
        </p:txBody>
      </p:sp>
      <p:sp>
        <p:nvSpPr>
          <p:cNvPr id="6" name="圆角矩形 28"/>
          <p:cNvSpPr/>
          <p:nvPr>
            <p:custDataLst>
              <p:tags r:id="rId5"/>
            </p:custDataLst>
          </p:nvPr>
        </p:nvSpPr>
        <p:spPr>
          <a:xfrm>
            <a:off x="608400" y="1947205"/>
            <a:ext cx="2329139" cy="406443"/>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椭圆 6"/>
          <p:cNvSpPr/>
          <p:nvPr>
            <p:custDataLst>
              <p:tags r:id="rId6"/>
            </p:custDataLst>
          </p:nvPr>
        </p:nvSpPr>
        <p:spPr>
          <a:xfrm>
            <a:off x="1679840"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圆角矩形 12"/>
          <p:cNvSpPr/>
          <p:nvPr>
            <p:custDataLst>
              <p:tags r:id="rId7"/>
            </p:custDataLst>
          </p:nvPr>
        </p:nvSpPr>
        <p:spPr>
          <a:xfrm>
            <a:off x="819885" y="2542803"/>
            <a:ext cx="493248" cy="396708"/>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01</a:t>
            </a:r>
            <a:endParaRPr lang="en-US" altLang="zh-CN" b="1">
              <a:latin typeface="+mn-ea"/>
            </a:endParaRPr>
          </a:p>
        </p:txBody>
      </p:sp>
      <p:sp>
        <p:nvSpPr>
          <p:cNvPr id="18" name="任意多边形 17"/>
          <p:cNvSpPr/>
          <p:nvPr>
            <p:custDataLst>
              <p:tags r:id="rId8"/>
            </p:custDataLst>
          </p:nvPr>
        </p:nvSpPr>
        <p:spPr>
          <a:xfrm>
            <a:off x="3542438"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2">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圆角矩形 32"/>
          <p:cNvSpPr/>
          <p:nvPr>
            <p:custDataLst>
              <p:tags r:id="rId9"/>
            </p:custDataLst>
          </p:nvPr>
        </p:nvSpPr>
        <p:spPr>
          <a:xfrm>
            <a:off x="3463450" y="1947205"/>
            <a:ext cx="2329139" cy="3731002"/>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 name="文本框 9"/>
          <p:cNvSpPr txBox="1"/>
          <p:nvPr>
            <p:custDataLst>
              <p:tags r:id="rId10"/>
            </p:custDataLst>
          </p:nvPr>
        </p:nvSpPr>
        <p:spPr>
          <a:xfrm>
            <a:off x="3595946"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监测：密切监测患者的生命体征，如心率、血压、呼吸等</a:t>
            </a:r>
            <a:endParaRPr lang="zh-CN" altLang="en-US" sz="2000">
              <a:solidFill>
                <a:schemeClr val="tx1"/>
              </a:solidFill>
              <a:uFillTx/>
              <a:latin typeface="+mn-ea"/>
            </a:endParaRPr>
          </a:p>
        </p:txBody>
      </p:sp>
      <p:sp>
        <p:nvSpPr>
          <p:cNvPr id="11" name="圆角矩形 34"/>
          <p:cNvSpPr/>
          <p:nvPr>
            <p:custDataLst>
              <p:tags r:id="rId11"/>
            </p:custDataLst>
          </p:nvPr>
        </p:nvSpPr>
        <p:spPr>
          <a:xfrm>
            <a:off x="3463450" y="1947205"/>
            <a:ext cx="2329139" cy="406443"/>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椭圆 11"/>
          <p:cNvSpPr/>
          <p:nvPr>
            <p:custDataLst>
              <p:tags r:id="rId12"/>
            </p:custDataLst>
          </p:nvPr>
        </p:nvSpPr>
        <p:spPr>
          <a:xfrm>
            <a:off x="4534253"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圆角矩形 36"/>
          <p:cNvSpPr/>
          <p:nvPr>
            <p:custDataLst>
              <p:tags r:id="rId13"/>
            </p:custDataLst>
          </p:nvPr>
        </p:nvSpPr>
        <p:spPr>
          <a:xfrm>
            <a:off x="3674298" y="2542803"/>
            <a:ext cx="492437" cy="395896"/>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02</a:t>
            </a:r>
            <a:endParaRPr lang="en-US" altLang="zh-CN" b="1">
              <a:latin typeface="+mn-ea"/>
            </a:endParaRPr>
          </a:p>
        </p:txBody>
      </p:sp>
      <p:sp>
        <p:nvSpPr>
          <p:cNvPr id="19" name="任意多边形 18"/>
          <p:cNvSpPr/>
          <p:nvPr>
            <p:custDataLst>
              <p:tags r:id="rId14"/>
            </p:custDataLst>
          </p:nvPr>
        </p:nvSpPr>
        <p:spPr>
          <a:xfrm>
            <a:off x="6386659"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3">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4" name="圆角矩形 37"/>
          <p:cNvSpPr/>
          <p:nvPr>
            <p:custDataLst>
              <p:tags r:id="rId15"/>
            </p:custDataLst>
          </p:nvPr>
        </p:nvSpPr>
        <p:spPr>
          <a:xfrm>
            <a:off x="6303211" y="1947205"/>
            <a:ext cx="2329139" cy="3731002"/>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5" name="文本框 14"/>
          <p:cNvSpPr txBox="1"/>
          <p:nvPr>
            <p:custDataLst>
              <p:tags r:id="rId16"/>
            </p:custDataLst>
          </p:nvPr>
        </p:nvSpPr>
        <p:spPr>
          <a:xfrm>
            <a:off x="6435071"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麻醉：确保麻醉效果良好，避免患者在术中感到不适</a:t>
            </a:r>
            <a:endParaRPr lang="zh-CN" altLang="en-US" sz="2000">
              <a:solidFill>
                <a:schemeClr val="tx1"/>
              </a:solidFill>
              <a:uFillTx/>
              <a:latin typeface="+mn-ea"/>
            </a:endParaRPr>
          </a:p>
        </p:txBody>
      </p:sp>
      <p:sp>
        <p:nvSpPr>
          <p:cNvPr id="16" name="圆角矩形 40"/>
          <p:cNvSpPr/>
          <p:nvPr>
            <p:custDataLst>
              <p:tags r:id="rId17"/>
            </p:custDataLst>
          </p:nvPr>
        </p:nvSpPr>
        <p:spPr>
          <a:xfrm>
            <a:off x="6303211" y="1947205"/>
            <a:ext cx="2329139" cy="406443"/>
          </a:xfrm>
          <a:prstGeom prst="roundRect">
            <a:avLst>
              <a:gd name="adj" fmla="val 5447"/>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0" name="椭圆 19"/>
          <p:cNvSpPr/>
          <p:nvPr>
            <p:custDataLst>
              <p:tags r:id="rId18"/>
            </p:custDataLst>
          </p:nvPr>
        </p:nvSpPr>
        <p:spPr>
          <a:xfrm>
            <a:off x="7374014"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1" name="圆角矩形 42"/>
          <p:cNvSpPr/>
          <p:nvPr>
            <p:custDataLst>
              <p:tags r:id="rId19"/>
            </p:custDataLst>
          </p:nvPr>
        </p:nvSpPr>
        <p:spPr>
          <a:xfrm>
            <a:off x="6514059" y="2542803"/>
            <a:ext cx="492437" cy="395896"/>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03</a:t>
            </a:r>
            <a:endParaRPr lang="en-US" altLang="zh-CN" b="1">
              <a:latin typeface="+mn-ea"/>
            </a:endParaRPr>
          </a:p>
        </p:txBody>
      </p:sp>
      <p:sp>
        <p:nvSpPr>
          <p:cNvPr id="66" name="任意多边形 65"/>
          <p:cNvSpPr/>
          <p:nvPr>
            <p:custDataLst>
              <p:tags r:id="rId20"/>
            </p:custDataLst>
          </p:nvPr>
        </p:nvSpPr>
        <p:spPr>
          <a:xfrm>
            <a:off x="9225783"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4">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7" name="圆角矩形 37"/>
          <p:cNvSpPr/>
          <p:nvPr>
            <p:custDataLst>
              <p:tags r:id="rId21"/>
            </p:custDataLst>
          </p:nvPr>
        </p:nvSpPr>
        <p:spPr>
          <a:xfrm>
            <a:off x="9142336" y="1947205"/>
            <a:ext cx="2329139" cy="3731002"/>
          </a:xfrm>
          <a:prstGeom prst="roundRect">
            <a:avLst>
              <a:gd name="adj" fmla="val 5447"/>
            </a:avLst>
          </a:prstGeom>
          <a:solidFill>
            <a:schemeClr val="bg1"/>
          </a:solidFill>
          <a:ln>
            <a:noFill/>
          </a:ln>
          <a:effectLst>
            <a:outerShdw blurRad="304800" dist="76200" dir="2700000" algn="l" rotWithShape="0">
              <a:schemeClr val="accent4">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8" name="文本框 67"/>
          <p:cNvSpPr txBox="1"/>
          <p:nvPr>
            <p:custDataLst>
              <p:tags r:id="rId22"/>
            </p:custDataLst>
          </p:nvPr>
        </p:nvSpPr>
        <p:spPr>
          <a:xfrm>
            <a:off x="9274833"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出血：密切观察术野出血情况，及时处理，避免失血过多</a:t>
            </a:r>
            <a:endParaRPr lang="zh-CN" altLang="en-US" sz="2000">
              <a:solidFill>
                <a:schemeClr val="tx1"/>
              </a:solidFill>
              <a:uFillTx/>
              <a:latin typeface="+mn-ea"/>
            </a:endParaRPr>
          </a:p>
        </p:txBody>
      </p:sp>
      <p:sp>
        <p:nvSpPr>
          <p:cNvPr id="69" name="圆角矩形 40"/>
          <p:cNvSpPr/>
          <p:nvPr>
            <p:custDataLst>
              <p:tags r:id="rId23"/>
            </p:custDataLst>
          </p:nvPr>
        </p:nvSpPr>
        <p:spPr>
          <a:xfrm>
            <a:off x="9142336" y="1947205"/>
            <a:ext cx="2329139" cy="406443"/>
          </a:xfrm>
          <a:prstGeom prst="roundRect">
            <a:avLst>
              <a:gd name="adj" fmla="val 5447"/>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0" name="椭圆 69"/>
          <p:cNvSpPr/>
          <p:nvPr>
            <p:custDataLst>
              <p:tags r:id="rId24"/>
            </p:custDataLst>
          </p:nvPr>
        </p:nvSpPr>
        <p:spPr>
          <a:xfrm>
            <a:off x="10213139"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1" name="圆角矩形 42"/>
          <p:cNvSpPr/>
          <p:nvPr>
            <p:custDataLst>
              <p:tags r:id="rId25"/>
            </p:custDataLst>
          </p:nvPr>
        </p:nvSpPr>
        <p:spPr>
          <a:xfrm>
            <a:off x="9353184" y="2542803"/>
            <a:ext cx="492437" cy="395896"/>
          </a:xfrm>
          <a:prstGeom prst="roundRect">
            <a:avLst/>
          </a:prstGeom>
          <a:solidFill>
            <a:schemeClr val="accent4"/>
          </a:solidFill>
          <a:ln>
            <a:noFill/>
          </a:ln>
          <a:effectLst>
            <a:outerShdw blurRad="114300" dist="25400" dir="2700000" sx="94000" sy="94000" algn="ctr" rotWithShape="0">
              <a:schemeClr val="accent4">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04</a:t>
            </a:r>
            <a:endParaRPr lang="en-US" altLang="zh-CN" b="1">
              <a:latin typeface="+mn-ea"/>
            </a:endParaRPr>
          </a:p>
        </p:txBody>
      </p:sp>
    </p:spTree>
    <p:custDataLst>
      <p:tags r:id="rId2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https://d.book118.com/598040121107006025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1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SLIDE_CONTENT_AREA" val="{&quot;left&quot;:&quot;65.09985&quot;,&quot;top&quot;:&quot;78.39992&quot;,&quot;width&quot;:&quot;624.25&quot;,&quot;height&quot;:&quot;395.05&quot;}"/>
  <p:tag name="KSO_WM_TAG_VERSION" val="3.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800,&quot;width&quot;:18115.069291338583}"/>
  <p:tag name="KSO_WM_UNIT_TYPE" val="i"/>
</p:tagLst>
</file>

<file path=ppt/tags/tag31.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耐心观看"/>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9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341.05&quot;,&quot;top&quot;:&quot;66.6&quot;,&quot;width&quot;:&quot;566.35&quot;,&quot;height&quot;:&quot;313&quot;}"/>
  <p:tag name="KSO_WM_SLIDE_ID" val="custom2023022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10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1"/>
  <p:tag name="KSO_WM_UNIT_INDEX" val="1_1_1"/>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1_1"/>
  <p:tag name="KSO_WM_UNIT_INDEX" val="1_1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2"/>
  <p:tag name="KSO_WM_UNIT_INDEX" val="1_1_2"/>
  <p:tag name="KSO_WM_UNIT_LAYERLEVEL" val="1_1_1"/>
  <p:tag name="KSO_WM_UNIT_LINE_FILL_TYPE" val="2"/>
  <p:tag name="KSO_WM_UNIT_LINE_FORE_SCHEMECOLOR_INDEX" val="15"/>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1"/>
  <p:tag name="KSO_WM_UNIT_INDEX" val="1_3_1"/>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3_1"/>
  <p:tag name="KSO_WM_UNIT_INDEX" val="1_3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2"/>
  <p:tag name="KSO_WM_UNIT_INDEX" val="1_3_2"/>
  <p:tag name="KSO_WM_UNIT_LAYERLEVEL" val="1_1_1"/>
  <p:tag name="KSO_WM_UNIT_LINE_FILL_TYPE" val="2"/>
  <p:tag name="KSO_WM_UNIT_LINE_FORE_SCHEMECOLOR_INDEX" val="15"/>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1"/>
  <p:tag name="KSO_WM_UNIT_INDEX" val="1_4_1"/>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4_1"/>
  <p:tag name="KSO_WM_UNIT_INDEX" val="1_4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9.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2"/>
  <p:tag name="KSO_WM_UNIT_INDEX" val="1_4_2"/>
  <p:tag name="KSO_WM_UNIT_LAYERLEVEL" val="1_1_1"/>
  <p:tag name="KSO_WM_UNIT_LINE_FILL_TYPE" val="2"/>
  <p:tag name="KSO_WM_UNIT_LINE_FORE_SCHEMECOLOR_INDEX" val="15"/>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1"/>
  <p:tag name="KSO_WM_UNIT_INDEX" val="1_5_1"/>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5_1"/>
  <p:tag name="KSO_WM_UNIT_INDEX" val="1_5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2"/>
  <p:tag name="KSO_WM_UNIT_INDEX" val="1_5_2"/>
  <p:tag name="KSO_WM_UNIT_LAYERLEVEL" val="1_1_1"/>
  <p:tag name="KSO_WM_UNIT_LINE_FILL_TYPE" val="2"/>
  <p:tag name="KSO_WM_UNIT_LINE_FORE_SCHEMECOLOR_INDEX" val="15"/>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1"/>
  <p:tag name="KSO_WM_UNIT_INDEX" val="1_2_1"/>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2_1"/>
  <p:tag name="KSO_WM_UNIT_INDEX" val="1_2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2"/>
  <p:tag name="KSO_WM_UNIT_INDEX" val="1_2_2"/>
  <p:tag name="KSO_WM_UNIT_LAYERLEVEL" val="1_1_1"/>
  <p:tag name="KSO_WM_UNIT_LINE_FILL_TYPE" val="2"/>
  <p:tag name="KSO_WM_UNIT_LINE_FORE_SCHEMECOLOR_INDEX" val="15"/>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28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2.xml><?xml version="1.0" encoding="utf-8"?>
<p:tagLst xmlns:p="http://schemas.openxmlformats.org/presentationml/2006/main">
  <p:tag name="KSO_WM_TEMPLATE_CATEGORY" val="custom"/>
  <p:tag name="KSO_WM_TEMPLATE_INDEX" val="20230228"/>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3_3*l_h_i*1_1_2"/>
  <p:tag name="KSO_WM_UNIT_INDEX" val="1_1_2"/>
  <p:tag name="KSO_WM_UNIT_LAYERLEVEL" val="1_1_1"/>
  <p:tag name="KSO_WM_UNIT_LINE_FILL_TYPE" val="2"/>
  <p:tag name="KSO_WM_UNIT_LINE_FORE_SCHEMECOLOR_INDEX" val="14"/>
  <p:tag name="KSO_WM_UNIT_SHADOW_SCHEMECOLOR_INDEX" val="5"/>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3"/>
  <p:tag name="KSO_WM_UNIT_INDEX" val="1_1_3"/>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3_3*l_h_i*1_2_2"/>
  <p:tag name="KSO_WM_UNIT_INDEX" val="1_2_2"/>
  <p:tag name="KSO_WM_UNIT_LAYERLEVEL" val="1_1_1"/>
  <p:tag name="KSO_WM_UNIT_LINE_FILL_TYPE" val="2"/>
  <p:tag name="KSO_WM_UNIT_LINE_FORE_SCHEMECOLOR_INDEX" val="14"/>
  <p:tag name="KSO_WM_UNIT_SHADOW_SCHEMECOLOR_INDEX" val="6"/>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3"/>
  <p:tag name="KSO_WM_UNIT_INDEX" val="1_2_3"/>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3_3*l_h_i*1_3_2"/>
  <p:tag name="KSO_WM_UNIT_INDEX" val="1_3_2"/>
  <p:tag name="KSO_WM_UNIT_LAYERLEVEL" val="1_1_1"/>
  <p:tag name="KSO_WM_UNIT_LINE_FILL_TYPE" val="2"/>
  <p:tag name="KSO_WM_UNIT_LINE_FORE_SCHEMECOLOR_INDEX" val="14"/>
  <p:tag name="KSO_WM_UNIT_SHADOW_SCHEMECOLOR_INDEX" val="7"/>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3"/>
  <p:tag name="KSO_WM_UNIT_INDEX" val="1_3_3"/>
  <p:tag name="KSO_WM_UNIT_LAYERLEVEL" val="1_1_1"/>
  <p:tag name="KSO_WM_UNIT_SHADOW_SCHEMECOLOR_INDEX" val="6"/>
  <p:tag name="KSO_WM_UNIT_TEXT_FILL_FORE_SCHEMECOLOR_INDEX" val="13"/>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3_3*l_h_i*1_4_2"/>
  <p:tag name="KSO_WM_UNIT_INDEX" val="1_4_2"/>
  <p:tag name="KSO_WM_UNIT_LAYERLEVEL" val="1_1_1"/>
  <p:tag name="KSO_WM_UNIT_LINE_FILL_TYPE" val="2"/>
  <p:tag name="KSO_WM_UNIT_LINE_FORE_SCHEMECOLOR_INDEX" val="14"/>
  <p:tag name="KSO_WM_UNIT_SHADOW_SCHEMECOLOR_INDEX" val="8"/>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3"/>
  <p:tag name="KSO_WM_UNIT_INDEX" val="1_4_3"/>
  <p:tag name="KSO_WM_UNIT_LAYERLEVEL" val="1_1_1"/>
  <p:tag name="KSO_WM_UNIT_SHADOW_SCHEMECOLOR_INDEX" val="9"/>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2"/>
  <p:tag name="KSO_WM_UNIT_TYPE" val="e"/>
  <p:tag name="KSO_WM_UNIT_VALUE" val="6"/>
</p:tagLst>
</file>

<file path=ppt/tags/tag16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7.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5_5*l_h_i*1_2_2"/>
  <p:tag name="KSO_WM_UNIT_INDEX" val="1_2_2"/>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2_1"/>
  <p:tag name="KSO_WM_UNIT_INDEX" val="1_2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5_5*l_h_i*1_5_2"/>
  <p:tag name="KSO_WM_UNIT_INDEX" val="1_5_2"/>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5_1"/>
  <p:tag name="KSO_WM_UNIT_INDEX" val="1_5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6_2"/>
  <p:tag name="KSO_WM_UNIT_INDEX" val="1_6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6_1"/>
  <p:tag name="KSO_WM_UNIT_INDEX" val="1_6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86.xml><?xml version="1.0" encoding="utf-8"?>
<p:tagLst xmlns:p="http://schemas.openxmlformats.org/presentationml/2006/main">
  <p:tag name="KSO_WM_TEMPLATE_CATEGORY" val="custom"/>
  <p:tag name="KSO_WM_TEMPLATE_INDEX" val="20230228"/>
</p:tagLst>
</file>

<file path=ppt/tags/tag1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ILL_TYPE" val="2"/>
  <p:tag name="KSO_WM_UNIT_LINE_FORE_SCHEMECOLOR_INDEX" val="5"/>
  <p:tag name="KSO_WM_UNIT_TYPE" val="m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0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0_2"/>
  <p:tag name="KSO_WM_UNIT_INDEX" val="1_10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3_3*l_h_i*1_1_2"/>
  <p:tag name="KSO_WM_UNIT_INDEX" val="1_1_2"/>
  <p:tag name="KSO_WM_UNIT_LAYERLEVEL" val="1_1_1"/>
  <p:tag name="KSO_WM_UNIT_LINE_FILL_TYPE" val="2"/>
  <p:tag name="KSO_WM_UNIT_LINE_FORE_SCHEMECOLOR_INDEX" val="14"/>
  <p:tag name="KSO_WM_UNIT_SHADOW_SCHEMECOLOR_INDEX" val="5"/>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3"/>
  <p:tag name="KSO_WM_UNIT_INDEX" val="1_1_3"/>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3_3*l_h_i*1_2_2"/>
  <p:tag name="KSO_WM_UNIT_INDEX" val="1_2_2"/>
  <p:tag name="KSO_WM_UNIT_LAYERLEVEL" val="1_1_1"/>
  <p:tag name="KSO_WM_UNIT_LINE_FILL_TYPE" val="2"/>
  <p:tag name="KSO_WM_UNIT_LINE_FORE_SCHEMECOLOR_INDEX" val="14"/>
  <p:tag name="KSO_WM_UNIT_SHADOW_SCHEMECOLOR_INDEX" val="6"/>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3"/>
  <p:tag name="KSO_WM_UNIT_INDEX" val="1_2_3"/>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3_3*l_h_i*1_3_2"/>
  <p:tag name="KSO_WM_UNIT_INDEX" val="1_3_2"/>
  <p:tag name="KSO_WM_UNIT_LAYERLEVEL" val="1_1_1"/>
  <p:tag name="KSO_WM_UNIT_LINE_FILL_TYPE" val="2"/>
  <p:tag name="KSO_WM_UNIT_LINE_FORE_SCHEMECOLOR_INDEX" val="14"/>
  <p:tag name="KSO_WM_UNIT_SHADOW_SCHEMECOLOR_INDEX" val="7"/>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3"/>
  <p:tag name="KSO_WM_UNIT_INDEX" val="1_3_3"/>
  <p:tag name="KSO_WM_UNIT_LAYERLEVEL" val="1_1_1"/>
  <p:tag name="KSO_WM_UNIT_SHADOW_SCHEMECOLOR_INDEX" val="6"/>
  <p:tag name="KSO_WM_UNIT_TEXT_FILL_FORE_SCHEMECOLOR_INDEX" val="13"/>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3_3*l_h_i*1_4_2"/>
  <p:tag name="KSO_WM_UNIT_INDEX" val="1_4_2"/>
  <p:tag name="KSO_WM_UNIT_LAYERLEVEL" val="1_1_1"/>
  <p:tag name="KSO_WM_UNIT_LINE_FILL_TYPE" val="2"/>
  <p:tag name="KSO_WM_UNIT_LINE_FORE_SCHEMECOLOR_INDEX" val="14"/>
  <p:tag name="KSO_WM_UNIT_SHADOW_SCHEMECOLOR_INDEX" val="8"/>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3"/>
  <p:tag name="KSO_WM_UNIT_INDEX" val="1_4_3"/>
  <p:tag name="KSO_WM_UNIT_LAYERLEVEL" val="1_1_1"/>
  <p:tag name="KSO_WM_UNIT_SHADOW_SCHEMECOLOR_INDEX" val="9"/>
  <p:tag name="KSO_WM_UNIT_TEXT_FILL_FORE_SCHEMECOLOR_INDEX" val="13"/>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3"/>
  <p:tag name="KSO_WM_UNIT_TYPE" val="e"/>
  <p:tag name="KSO_WM_UNIT_VALUE" val="6"/>
</p:tagLst>
</file>

<file path=ppt/tags/tag23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6.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TEMPLATE_CATEGORY" val="custom"/>
  <p:tag name="KSO_WM_TEMPLATE_INDEX" val="20230228"/>
</p:tagLst>
</file>

<file path=ppt/tags/tag2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0">
      <a:dk1>
        <a:srgbClr val="000000"/>
      </a:dk1>
      <a:lt1>
        <a:srgbClr val="FFFFFF"/>
      </a:lt1>
      <a:dk2>
        <a:srgbClr val="44546A"/>
      </a:dk2>
      <a:lt2>
        <a:srgbClr val="E6EDFE"/>
      </a:lt2>
      <a:accent1>
        <a:srgbClr val="014EFE"/>
      </a:accent1>
      <a:accent2>
        <a:srgbClr val="166AF5"/>
      </a:accent2>
      <a:accent3>
        <a:srgbClr val="2A86EC"/>
      </a:accent3>
      <a:accent4>
        <a:srgbClr val="3FA1E4"/>
      </a:accent4>
      <a:accent5>
        <a:srgbClr val="53BDDB"/>
      </a:accent5>
      <a:accent6>
        <a:srgbClr val="68D9D2"/>
      </a:accent6>
      <a:hlink>
        <a:srgbClr val="0563C1"/>
      </a:hlink>
      <a:folHlink>
        <a:srgbClr val="954F72"/>
      </a:folHlink>
    </a:clrScheme>
    <a:fontScheme name="自定义 6">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13</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13</vt:i4>
      </vt:variant>
    </vt:vector>
  </HeadingPairs>
  <TitlesOfParts>
    <vt:vector baseType="lpstr" size="23">
      <vt:lpstr>Arial</vt:lpstr>
      <vt:lpstr>Calibri</vt:lpstr>
      <vt:lpstr>MiSans Heavy</vt:lpstr>
      <vt:lpstr>MiSans Normal</vt:lpstr>
      <vt:lpstr>Wingdings</vt:lpstr>
      <vt:lpstr>Calibri Light</vt:lpstr>
      <vt:lpstr>MiSans Demibold</vt:lpstr>
      <vt:lpstr>MiSans</vt:lpstr>
      <vt:lpstr>微软雅黑</vt:lpstr>
      <vt:lpstr>Office Theme</vt:lpstr>
      <vt:lpstr>下腔静脉滤器置入术的护理查房</vt:lpstr>
      <vt:lpstr>目录</vt:lpstr>
      <vt:lpstr>下腔静脉滤器的介绍</vt:lpstr>
      <vt:lpstr>滤器的种类和作用</vt:lpstr>
      <vt:lpstr>适应症和禁忌症</vt:lpstr>
      <vt:lpstr>手术操作流程</vt:lpstr>
      <vt:lpstr>术前准备及护理</vt:lpstr>
      <vt:lpstr>患者评估与宣教</vt:lpstr>
      <vt:lpstr>术前检查与准备</vt:lpstr>
      <vt:lpstr>心理护理</vt:lpstr>
      <vt:lpstr>术中配合及护理</vt:lpstr>
      <vt:lpstr>术中体位及监测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2024-09-02T10:39:09.842</cp:lastPrinted>
  <dcterms:created xsi:type="dcterms:W3CDTF">2024-09-02T02:39:09Z</dcterms:created>
  <dcterms:modified xsi:type="dcterms:W3CDTF">2024-09-02T02:39:12Z</dcterms:modified>
</cp:coreProperties>
</file>