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4949E0-3B6B-480C-8BDF-842C8D74F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9FC5DC-C244-4DF2-81A0-A72359E4D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A393DE-E024-4F34-8461-E51978625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B5A336-5E81-48DB-940A-F737E9EE0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10D19C-C3E5-461C-B931-43AD06335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3C5FDD-897F-47AE-9B5F-CD08D9DB2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142EDD-A819-48C4-8934-96B1D002B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83704B-2847-4A5A-8FF4-82CA46EC0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699B4F-353B-4BE6-8ECD-38716FEAD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5310E6-ED74-495C-996F-FFEA21649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4F4805-17BE-4FC2-BC71-355CF002A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42001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安全月宣传培训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安全月活动背景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安全知识培训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安全技能培训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安全月宣传活动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安全月活动背景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58" r="23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安全月起源于XX年代，当时的安全生产形势严峻，为了提高全社会的安全生产意识，政府决定设立安全月，通过集中宣传和培训来提高人们的安全意识和技能。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随着时间的推移，安全月活动不断发展壮大，参与的部门和领域也越来越广泛，逐渐成为全社会共同关注的重要事件。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安全月的历史与发展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79233" y="1278350"/>
            <a:ext cx="4401121" cy="2428684"/>
          </a:xfrm>
          <a:prstGeom prst="roundRect">
            <a:avLst>
              <a:gd name="adj" fmla="val 4117"/>
            </a:avLst>
          </a:prstGeom>
          <a:solidFill>
            <a:srgbClr val="E3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6251829" y="1278350"/>
            <a:ext cx="4401121" cy="2428684"/>
            <a:chOff x="6251829" y="1278350"/>
            <a:chExt cx="4401121" cy="2428684"/>
          </a:xfrm>
        </p:grpSpPr>
        <p:sp>
          <p:nvSpPr>
            <p:cNvPr id="4" name="AutoShape 4"/>
            <p:cNvSpPr/>
            <p:nvPr/>
          </p:nvSpPr>
          <p:spPr>
            <a:xfrm>
              <a:off x="6251829" y="1278350"/>
              <a:ext cx="4401121" cy="2428684"/>
            </a:xfrm>
            <a:prstGeom prst="roundRect">
              <a:avLst>
                <a:gd name="adj" fmla="val 4117"/>
              </a:avLst>
            </a:prstGeom>
            <a:solidFill>
              <a:srgbClr val="E3E2E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9233" y="4029837"/>
            <a:ext cx="4401121" cy="2428684"/>
            <a:chOff x="1479233" y="4029837"/>
            <a:chExt cx="4401121" cy="2428684"/>
          </a:xfrm>
        </p:grpSpPr>
        <p:sp>
          <p:nvSpPr>
            <p:cNvPr id="6" name="AutoShape 6"/>
            <p:cNvSpPr/>
            <p:nvPr/>
          </p:nvSpPr>
          <p:spPr>
            <a:xfrm>
              <a:off x="1479233" y="4029837"/>
              <a:ext cx="4401121" cy="2428684"/>
            </a:xfrm>
            <a:prstGeom prst="roundRect">
              <a:avLst>
                <a:gd name="adj" fmla="val 4117"/>
              </a:avLst>
            </a:prstGeom>
            <a:solidFill>
              <a:srgbClr val="E3E2E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6251829" y="4029837"/>
            <a:ext cx="4401121" cy="2428684"/>
            <a:chOff x="6251829" y="4029837"/>
            <a:chExt cx="4401121" cy="2428684"/>
          </a:xfrm>
        </p:grpSpPr>
        <p:sp>
          <p:nvSpPr>
            <p:cNvPr id="8" name="AutoShape 8"/>
            <p:cNvSpPr/>
            <p:nvPr/>
          </p:nvSpPr>
          <p:spPr>
            <a:xfrm>
              <a:off x="6251829" y="4029837"/>
              <a:ext cx="4401121" cy="2428684"/>
            </a:xfrm>
            <a:prstGeom prst="roundRect">
              <a:avLst>
                <a:gd name="adj" fmla="val 4117"/>
              </a:avLst>
            </a:prstGeom>
            <a:solidFill>
              <a:srgbClr val="E3E2E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907794" y="2351977"/>
            <a:ext cx="3543999" cy="1020631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提高全社会对安全生产的认识和重视程度，强化安全意识，减少事故发生。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80740" y="2408369"/>
            <a:ext cx="3543300" cy="1020631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普及安全知识，提高人们的安全技能和应对突发事件的能力。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908143" y="5084769"/>
            <a:ext cx="3543300" cy="1020631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加强企业安全管理，推动安全生产法律法规的贯彻落实。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680740" y="5084769"/>
            <a:ext cx="3543300" cy="1020631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促进全社会共同关注和参与安全生产工作，形成良好的安全文化氛围。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666514" y="1278350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519863" y="1278350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66514" y="4029837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19863" y="4029837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3232" y="4029837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023232" y="1278350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9723756" y="1278350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723756" y="4029837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2306288" y="1278350"/>
            <a:ext cx="27165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094125" y="1278350"/>
            <a:ext cx="27165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2321528" y="4029837"/>
            <a:ext cx="27165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094125" y="4029837"/>
            <a:ext cx="27165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安全月的目的和意义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0800000">
            <a:off x="4898952" y="2593838"/>
            <a:ext cx="1638073" cy="53532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4400000">
            <a:off x="6110295" y="2902813"/>
            <a:ext cx="1638287" cy="53525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8000000">
            <a:off x="6475003" y="4101426"/>
            <a:ext cx="1638287" cy="53525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0800000" flipH="1" flipV="1">
            <a:off x="5626410" y="5001258"/>
            <a:ext cx="1638073" cy="53532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4400000" flipH="1" flipV="1">
            <a:off x="4414853" y="4692353"/>
            <a:ext cx="1638287" cy="53525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18000000" flipH="1" flipV="1">
            <a:off x="4031098" y="3493740"/>
            <a:ext cx="1638287" cy="53525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H="1" flipV="1">
            <a:off x="1776084" y="2697457"/>
            <a:ext cx="2821178" cy="638628"/>
          </a:xfrm>
          <a:custGeom>
            <a:rect l="l" t="t" r="r" b="b"/>
            <a:pathLst>
              <a:path w="2815771" h="638628">
                <a:moveTo>
                  <a:pt x="0" y="0"/>
                </a:moveTo>
                <a:lnTo>
                  <a:pt x="725714" y="638628"/>
                </a:lnTo>
                <a:lnTo>
                  <a:pt x="2815771" y="638628"/>
                </a:lnTo>
              </a:path>
            </a:pathLst>
          </a:custGeom>
          <a:ln w="7144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>
            <a:off x="1767975" y="4851946"/>
            <a:ext cx="2900610" cy="638628"/>
          </a:xfrm>
          <a:custGeom>
            <a:rect l="l" t="t" r="r" b="b"/>
            <a:pathLst>
              <a:path w="2815771" h="638628">
                <a:moveTo>
                  <a:pt x="0" y="0"/>
                </a:moveTo>
                <a:lnTo>
                  <a:pt x="725714" y="638628"/>
                </a:lnTo>
                <a:lnTo>
                  <a:pt x="2815771" y="638628"/>
                </a:lnTo>
              </a:path>
            </a:pathLst>
          </a:custGeom>
          <a:ln w="7144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flipV="1">
            <a:off x="7476149" y="2719685"/>
            <a:ext cx="2939768" cy="638628"/>
          </a:xfrm>
          <a:custGeom>
            <a:rect l="l" t="t" r="r" b="b"/>
            <a:pathLst>
              <a:path w="2815771" h="638628">
                <a:moveTo>
                  <a:pt x="0" y="0"/>
                </a:moveTo>
                <a:lnTo>
                  <a:pt x="725714" y="638628"/>
                </a:lnTo>
                <a:lnTo>
                  <a:pt x="2815771" y="638628"/>
                </a:lnTo>
              </a:path>
            </a:pathLst>
          </a:custGeom>
          <a:ln w="7144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9292" y="4838834"/>
            <a:ext cx="2939768" cy="638628"/>
          </a:xfrm>
          <a:custGeom>
            <a:rect l="l" t="t" r="r" b="b"/>
            <a:pathLst>
              <a:path w="2815771" h="638628">
                <a:moveTo>
                  <a:pt x="0" y="0"/>
                </a:moveTo>
                <a:lnTo>
                  <a:pt x="725714" y="638628"/>
                </a:lnTo>
                <a:lnTo>
                  <a:pt x="2815771" y="638628"/>
                </a:lnTo>
              </a:path>
            </a:pathLst>
          </a:custGeom>
          <a:ln w="7144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499140" y="1310842"/>
            <a:ext cx="2628270" cy="1386615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安全月活动由政府主导，各级安监部门负责具体组织。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5725934" y="3694413"/>
            <a:ext cx="717911" cy="71791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安全月活动的组织与参与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8242186" y="1310842"/>
            <a:ext cx="2628270" cy="1386615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企业、学校、社区等单位积极参与，开展形式多样的宣传和培训活动。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8242186" y="4061278"/>
            <a:ext cx="2628270" cy="1386615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媒体宣传报道，提高安全月活动的社会影响力和公众认知度。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1499140" y="4061278"/>
            <a:ext cx="2628270" cy="1386615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社会团体和民间组织也发挥自身优势，参与到安全月活动中来，共同推动安全生产工作的发展。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安全知识培训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199" b="619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宣传和普及国家安全生产法律法规，提高员工法律意识和安全意识。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了解劳动者的权益保护，规范企业用工行为，预防劳动纠纷。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安全生产法律法规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劳动法与劳动合同法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掌握各类机械设备的操作规范，预防机械伤害事故。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机械安全操作规程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了解电气设备的安全使用要求，预防触电事故。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电气安全操作规程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安全生产操作规程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火灾应急处理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掌握火灾的预防和应急处置措施，提高员工自救和互救能力。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工伤事故应急处理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了解常见工伤事故的应急处理流程，降低事故损失。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安全生产事故应急处理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职业病防治知识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了解常见职业病的成因和预防措施，提高员工职业健康意识。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个人防护用品使用与管理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正确选用和使用个人防护用品，降低职业病风险。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职业病防治与健康管理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安全技能培训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消防安全技能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掌握消防安全知识，预防火灾事故发生。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了解火灾的起因和危害，掌握灭火器材的使用方法和维护，熟悉疏散逃生的路线和注意事项，以及如何进行初期火灾扑救。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https://d.book118.com/598042001115006034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2024-09-13T06:23:08.384</cp:lastPrinted>
  <dcterms:created xsi:type="dcterms:W3CDTF">2024-09-12T22:23:08Z</dcterms:created>
  <dcterms:modified xsi:type="dcterms:W3CDTF">2024-09-12T22:23:10Z</dcterms:modified>
</cp:coreProperties>
</file>