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5119B-4AA6-45E7-BABA-99BF61212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79048-E2D4-4130-94AC-E8FF589B6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8735E-4FBE-4BB0-BF91-5A2BAAA9E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99C78-E0CE-4FB8-A674-DFEA11F62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F9E088-7891-4F18-9519-A4CD81397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75180-C82D-4641-975A-5B25412B0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9865C8-A6D8-4EBB-A7EB-C4061265E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BA43C-B059-47F3-B1D2-0472B4194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AFFAF-0C9A-4F7A-A3A9-4457CB37B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9572F-4F0F-4DA8-B1C3-7B6110AFF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4773B-C41B-4463-A583-0B7540CDE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5B17D55-F520-45D5-B92E-2908C0DEE0CA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BFFC0BB-E1CD-45FB-A6EA-795501DC707F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kumimoji="0"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jpeg" /><Relationship Id="rId4" Type="http://schemas.openxmlformats.org/officeDocument/2006/relationships/audio" Target="../media/type1.wav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00" b="1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4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endParaRPr kumimoji="0" lang="en-US" altLang="zh-CN"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ctr"/>
            <a:fld id="{1A83A966-82B4-46A2-B2FB-0D3D013F6A18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 algn="r"/>
            <a:fld id="{7F58DB25-FDD3-431E-A4D6-6AA590AF04DD}" type="slidenum">
              <a:rPr kumimoji="0" lang="zh-CN" altLang="en-US" sz="1400"/>
              <a:t>*</a:t>
            </a:fld>
            <a:endParaRPr kumimoji="0" lang="en-US" altLang="zh-CN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 spd="med">
    <p:random/>
    <p:sndAc>
      <p:stSnd>
        <p:snd r:embed="rId4" name="type.wav"/>
      </p:stSnd>
    </p:sndAc>
  </p:transition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800" b="1" i="0" u="none" baseline="0">
          <a:solidFill>
            <a:schemeClr val="tx1"/>
          </a:solidFill>
          <a:latin typeface="Times New Roman" pitchFamily="18" charset="0"/>
          <a:ea typeface="黑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4000" b="0" i="0" u="none" baseline="0">
          <a:solidFill>
            <a:schemeClr val="tx1"/>
          </a:solidFill>
          <a:latin typeface="Times New Roman" pitchFamily="18" charset="0"/>
          <a:ea typeface="黑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3200" b="0" i="0" u="none" baseline="0">
          <a:solidFill>
            <a:schemeClr val="tx1"/>
          </a:solidFill>
          <a:latin typeface="Times New Roman" pitchFamily="18" charset="0"/>
          <a:ea typeface="黑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2400" b="0" i="0" u="none" baseline="0">
          <a:solidFill>
            <a:schemeClr val="tx1"/>
          </a:solidFill>
          <a:latin typeface="Times New Roman" pitchFamily="18" charset="0"/>
          <a:ea typeface="黑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2000" b="0" i="0" u="none" baseline="0">
          <a:solidFill>
            <a:schemeClr val="tx1"/>
          </a:solidFill>
          <a:latin typeface="Times New Roman" pitchFamily="18" charset="0"/>
          <a:ea typeface="黑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1" sz="2000" b="0" i="0" u="none" baseline="0">
          <a:solidFill>
            <a:schemeClr val="tx1"/>
          </a:solidFill>
          <a:latin typeface="Times New Roman" pitchFamily="18" charset="0"/>
          <a:ea typeface="黑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audio" Target="../media/media2.wav" /><Relationship Id="rId3" Type="http://schemas.openxmlformats.org/officeDocument/2006/relationships/audio" Target="../media/type1.wav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audio" Target="../media/type1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audio" Target="../media/type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audio" Target="../media/media2.wav" /><Relationship Id="rId3" Type="http://schemas.openxmlformats.org/officeDocument/2006/relationships/audio" Target="../media/type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audio" Target="../media/media2.wav" /><Relationship Id="rId3" Type="http://schemas.openxmlformats.org/officeDocument/2006/relationships/audio" Target="../media/type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audio" Target="../media/media2.wav" /><Relationship Id="rId3" Type="http://schemas.openxmlformats.org/officeDocument/2006/relationships/audio" Target="../media/type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audio" Target="../media/type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audio" Target="../media/type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audio" Target="../media/type1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audio" Target="../media/type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audio" Target="../media/type1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audio" Target="../media/type1.wav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4404111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00" b="1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</a:lstStyle>
          <a:p>
            <a:pPr lvl="0"/>
            <a:r>
              <a:rPr lang="zh-CN" altLang="en-US">
                <a:latin typeface="黑体" pitchFamily="2" charset="-122"/>
              </a:rPr>
              <a:t>第二章 物流的分类与形式</a:t>
            </a:r>
            <a:endParaRPr lang="zh-CN" altLang="en-US">
              <a:latin typeface="黑体" pitchFamily="2" charset="-122"/>
            </a:endParaRPr>
          </a:p>
        </p:txBody>
      </p:sp>
      <p:sp>
        <p:nvSpPr>
          <p:cNvPr id="54275" name=""/>
          <p:cNvSpPr/>
          <p:nvPr>
            <p:ph type="body" idx="4294967295"/>
          </p:nvPr>
        </p:nvSpPr>
        <p:spPr>
          <a:xfrm>
            <a:off x="685800" y="1981200"/>
            <a:ext cx="7772400" cy="43275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4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5pPr>
          </a:lstStyle>
          <a:p>
            <a:pPr lvl="0" algn="just">
              <a:lnSpc>
                <a:spcPct val="140000"/>
              </a:lnSpc>
              <a:buNone/>
            </a:pPr>
            <a:r>
              <a:rPr lang="zh-CN" altLang="en-US" sz="4400">
                <a:latin typeface="黑体" pitchFamily="2" charset="-122"/>
              </a:rPr>
              <a:t>节 物流的分类</a:t>
            </a:r>
            <a:r>
              <a:rPr lang="zh-CN" altLang="en-US" sz="4400">
                <a:latin typeface="黑体" pitchFamily="2" charset="-122"/>
                <a:hlinkClick action="ppaction://noaction" tooltip="→"/>
              </a:rPr>
              <a:t>方法</a:t>
            </a:r>
            <a:endParaRPr lang="zh-CN" altLang="en-US" sz="4400">
              <a:latin typeface="黑体" pitchFamily="2" charset="-122"/>
            </a:endParaRPr>
          </a:p>
          <a:p>
            <a:pPr lvl="0" algn="just">
              <a:lnSpc>
                <a:spcPct val="140000"/>
              </a:lnSpc>
              <a:buNone/>
            </a:pPr>
            <a:r>
              <a:rPr lang="zh-CN" altLang="en-US" sz="4400">
                <a:latin typeface="黑体" pitchFamily="2" charset="-122"/>
              </a:rPr>
              <a:t>第二节 企业</a:t>
            </a:r>
            <a:r>
              <a:rPr lang="zh-CN" altLang="en-US" sz="4400">
                <a:latin typeface="黑体" pitchFamily="2" charset="-122"/>
                <a:hlinkClick action="ppaction://noaction" tooltip="→"/>
              </a:rPr>
              <a:t>物流</a:t>
            </a:r>
            <a:endParaRPr lang="zh-CN" altLang="en-US" sz="4400">
              <a:latin typeface="黑体" pitchFamily="2" charset="-122"/>
            </a:endParaRPr>
          </a:p>
          <a:p>
            <a:pPr lvl="0" algn="just">
              <a:lnSpc>
                <a:spcPct val="140000"/>
              </a:lnSpc>
              <a:buNone/>
            </a:pPr>
            <a:r>
              <a:rPr lang="zh-CN" altLang="en-US" sz="4400">
                <a:latin typeface="黑体" pitchFamily="2" charset="-122"/>
              </a:rPr>
              <a:t>第三节 行业</a:t>
            </a:r>
            <a:r>
              <a:rPr lang="zh-CN" altLang="en-US" sz="4400">
                <a:latin typeface="黑体" pitchFamily="2" charset="-122"/>
                <a:hlinkClick action="ppaction://noaction" tooltip="→"/>
              </a:rPr>
              <a:t>物流</a:t>
            </a:r>
            <a:endParaRPr lang="zh-CN" altLang="en-US" sz="4400">
              <a:latin typeface="黑体" pitchFamily="2" charset="-122"/>
            </a:endParaRPr>
          </a:p>
          <a:p>
            <a:pPr lvl="0" algn="just">
              <a:lnSpc>
                <a:spcPct val="140000"/>
              </a:lnSpc>
              <a:buNone/>
            </a:pPr>
            <a:r>
              <a:rPr lang="zh-CN" altLang="en-US" sz="4400">
                <a:latin typeface="黑体" pitchFamily="2" charset="-122"/>
              </a:rPr>
              <a:t>第三节 社会</a:t>
            </a:r>
            <a:r>
              <a:rPr lang="zh-CN" altLang="en-US" sz="4400">
                <a:latin typeface="黑体" pitchFamily="2" charset="-122"/>
                <a:hlinkClick action="ppaction://noaction" tooltip="→"/>
              </a:rPr>
              <a:t>物流</a:t>
            </a:r>
            <a:endParaRPr lang="zh-CN" altLang="en-US" sz="4400">
              <a:latin typeface="黑体" pitchFamily="2" charset="-122"/>
            </a:endParaRPr>
          </a:p>
        </p:txBody>
      </p:sp>
      <p:sp>
        <p:nvSpPr>
          <p:cNvPr id="5427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5427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846604D-9391-40AB-B882-F4E7F3BF95DB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54278" name="TextBox 5427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物流的分类与形式(1)共25页，您现在浏览的是第1页!</a:t>
            </a:r>
          </a:p>
        </p:txBody>
      </p:sp>
    </p:spTree>
  </p:cSld>
  <p:clrMapOvr>
    <a:masterClrMapping/>
  </p:clrMapOvr>
  <p:transition spd="med">
    <p:random/>
    <p:sndAc>
      <p:stSnd>
        <p:snd r:embed="rId3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7" dur="5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2" dur="5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7" dur="500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22" dur="500"/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00" b="1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</a:lstStyle>
          <a:p>
            <a:pPr lvl="0"/>
            <a:r>
              <a:rPr lang="zh-CN" altLang="en-US">
                <a:latin typeface="黑体" pitchFamily="2" charset="-122"/>
              </a:rPr>
              <a:t>节 物流的分类方法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55299" name=""/>
          <p:cNvSpPr/>
          <p:nvPr>
            <p:ph type="body" idx="4294967295"/>
          </p:nvPr>
        </p:nvSpPr>
        <p:spPr>
          <a:xfrm>
            <a:off x="0" y="1981200"/>
            <a:ext cx="91440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4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5pPr>
          </a:lstStyle>
          <a:p>
            <a:pPr lvl="0" algn="just">
              <a:lnSpc>
                <a:spcPct val="140000"/>
              </a:lnSpc>
              <a:buNone/>
            </a:pPr>
            <a:r>
              <a:rPr lang="zh-CN" altLang="en-US">
                <a:latin typeface="宋体" pitchFamily="2" charset="-122"/>
              </a:rPr>
              <a:t>一、传统物流和现代物流</a:t>
            </a:r>
            <a:endParaRPr lang="zh-CN" altLang="en-US"/>
          </a:p>
          <a:p>
            <a:pPr lvl="0" algn="just">
              <a:lnSpc>
                <a:spcPct val="140000"/>
              </a:lnSpc>
              <a:buNone/>
            </a:pPr>
            <a:r>
              <a:rPr lang="zh-CN" altLang="en-US">
                <a:latin typeface="宋体" pitchFamily="2" charset="-122"/>
              </a:rPr>
              <a:t>二、自营物流、外购物流、第三方物流</a:t>
            </a:r>
            <a:endParaRPr lang="zh-CN" altLang="en-US"/>
          </a:p>
          <a:p>
            <a:pPr lvl="0" algn="just">
              <a:lnSpc>
                <a:spcPct val="140000"/>
              </a:lnSpc>
              <a:buNone/>
            </a:pPr>
            <a:r>
              <a:rPr lang="zh-CN" altLang="en-US">
                <a:latin typeface="宋体" pitchFamily="2" charset="-122"/>
              </a:rPr>
              <a:t>三、社会物流、行业物流、企业物流</a:t>
            </a:r>
            <a:endParaRPr lang="zh-CN" altLang="en-US"/>
          </a:p>
          <a:p>
            <a:pPr lvl="0" algn="just">
              <a:lnSpc>
                <a:spcPct val="140000"/>
              </a:lnSpc>
              <a:buNone/>
            </a:pPr>
            <a:r>
              <a:rPr lang="zh-CN" altLang="en-US">
                <a:latin typeface="宋体" pitchFamily="2" charset="-122"/>
              </a:rPr>
              <a:t>四、其他分类</a:t>
            </a:r>
            <a:endParaRPr lang="zh-CN" altLang="en-US"/>
          </a:p>
        </p:txBody>
      </p:sp>
      <p:sp>
        <p:nvSpPr>
          <p:cNvPr id="55300" name="">
            <a:hlinkClick action="ppaction://noaction" tooltip="→"/>
          </p:cNvPr>
          <p:cNvSpPr/>
          <p:nvPr/>
        </p:nvSpPr>
        <p:spPr>
          <a:xfrm>
            <a:off x="8675688" y="6308725"/>
            <a:ext cx="144462" cy="144462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339966"/>
          </a:solidFill>
          <a:ln>
            <a:noFill/>
            <a:miter lim="800000"/>
          </a:ln>
          <a:effectLst/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5530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5530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9748E3C-3BF7-4F43-9908-E834446EFA8C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55303" name="TextBox 5530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物流的分类与形式(1)共25页，您现在浏览的是第2页!</a:t>
            </a:r>
          </a:p>
        </p:txBody>
      </p:sp>
    </p:spTree>
  </p:cSld>
  <p:clrMapOvr>
    <a:masterClrMapping/>
  </p:clrMapOvr>
  <p:transition spd="med">
    <p:random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22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00" b="1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</a:lstStyle>
          <a:p>
            <a:pPr lvl="0"/>
            <a:r>
              <a:rPr lang="zh-CN" altLang="en-US" sz="6000">
                <a:latin typeface="黑体" pitchFamily="2" charset="-122"/>
              </a:rPr>
              <a:t>第二节 企业物流</a:t>
            </a:r>
            <a:endParaRPr lang="zh-CN" altLang="en-US" sz="6000">
              <a:latin typeface="黑体" pitchFamily="2" charset="-122"/>
            </a:endParaRPr>
          </a:p>
        </p:txBody>
      </p:sp>
      <p:sp>
        <p:nvSpPr>
          <p:cNvPr id="81923" name=""/>
          <p:cNvSpPr/>
          <p:nvPr>
            <p:ph type="body" idx="4294967295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4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5pPr>
          </a:lstStyle>
          <a:p>
            <a:pPr lvl="0">
              <a:lnSpc>
                <a:spcPct val="130000"/>
              </a:lnSpc>
            </a:pPr>
            <a:r>
              <a:rPr lang="zh-CN" altLang="en-US"/>
              <a:t>供应</a:t>
            </a:r>
            <a:r>
              <a:rPr lang="zh-CN" altLang="en-US">
                <a:hlinkClick action="ppaction://noaction" tooltip="→"/>
              </a:rPr>
              <a:t>物流</a:t>
            </a:r>
            <a:endParaRPr lang="zh-CN" altLang="en-US"/>
          </a:p>
          <a:p>
            <a:pPr lvl="0">
              <a:lnSpc>
                <a:spcPct val="130000"/>
              </a:lnSpc>
            </a:pPr>
            <a:r>
              <a:rPr lang="zh-CN" altLang="en-US"/>
              <a:t>生产</a:t>
            </a:r>
            <a:r>
              <a:rPr lang="zh-CN" altLang="en-US">
                <a:hlinkClick action="ppaction://noaction" tooltip="→"/>
              </a:rPr>
              <a:t>物流</a:t>
            </a:r>
            <a:endParaRPr lang="zh-CN" altLang="en-US"/>
          </a:p>
          <a:p>
            <a:pPr lvl="0">
              <a:lnSpc>
                <a:spcPct val="130000"/>
              </a:lnSpc>
            </a:pPr>
            <a:r>
              <a:rPr lang="zh-CN" altLang="en-US"/>
              <a:t>销售</a:t>
            </a:r>
            <a:r>
              <a:rPr lang="zh-CN" altLang="en-US">
                <a:hlinkClick action="ppaction://noaction" tooltip="→"/>
              </a:rPr>
              <a:t>物流</a:t>
            </a:r>
            <a:endParaRPr lang="zh-CN" altLang="en-US"/>
          </a:p>
          <a:p>
            <a:pPr lvl="0">
              <a:lnSpc>
                <a:spcPct val="130000"/>
              </a:lnSpc>
            </a:pPr>
            <a:r>
              <a:rPr lang="zh-CN" altLang="en-US"/>
              <a:t>回收物流与废弃</a:t>
            </a:r>
            <a:r>
              <a:rPr lang="zh-CN" altLang="en-US">
                <a:hlinkClick action="ppaction://noaction" tooltip="→"/>
              </a:rPr>
              <a:t>物流</a:t>
            </a:r>
            <a:endParaRPr lang="zh-CN" altLang="en-US"/>
          </a:p>
        </p:txBody>
      </p:sp>
      <p:sp>
        <p:nvSpPr>
          <p:cNvPr id="81924" name="">
            <a:hlinkClick action="ppaction://noaction" tooltip="→"/>
          </p:cNvPr>
          <p:cNvSpPr/>
          <p:nvPr/>
        </p:nvSpPr>
        <p:spPr>
          <a:xfrm>
            <a:off x="8675688" y="6308725"/>
            <a:ext cx="144462" cy="144462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339966"/>
          </a:solidFill>
          <a:ln>
            <a:noFill/>
            <a:miter lim="800000"/>
          </a:ln>
          <a:effectLst/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8192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8192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4BFF589-ACC1-407C-9935-FE5037861747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81927" name="TextBox 8192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物流的分类与形式(1)共25页，您现在浏览的是第3页!</a:t>
            </a:r>
          </a:p>
        </p:txBody>
      </p:sp>
    </p:spTree>
  </p:cSld>
  <p:clrMapOvr>
    <a:masterClrMapping/>
  </p:clrMapOvr>
  <p:transition spd="med">
    <p:random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00" b="1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</a:lstStyle>
          <a:p>
            <a:pPr lvl="0"/>
            <a:r>
              <a:rPr lang="zh-CN" altLang="en-US">
                <a:latin typeface="黑体" pitchFamily="2" charset="-122"/>
              </a:rPr>
              <a:t>供应物流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56323" name=""/>
          <p:cNvSpPr/>
          <p:nvPr>
            <p:ph type="body" idx="4294967295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4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5pPr>
          </a:lstStyle>
          <a:p>
            <a:pPr lvl="0" algn="just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3600">
                <a:latin typeface="黑体" pitchFamily="2" charset="-122"/>
              </a:rPr>
              <a:t>（一）供应物流的概念</a:t>
            </a:r>
            <a:endParaRPr lang="zh-CN" altLang="en-US" sz="3600">
              <a:latin typeface="黑体" pitchFamily="2" charset="-122"/>
            </a:endParaRPr>
          </a:p>
          <a:p>
            <a:pPr lvl="1" algn="just">
              <a:lnSpc>
                <a:spcPct val="110000"/>
              </a:lnSpc>
              <a:spcBef>
                <a:spcPct val="0"/>
              </a:spcBef>
              <a:buNone/>
            </a:pPr>
            <a:r>
              <a:rPr lang="en-US" altLang="zh-CN" sz="2800">
                <a:latin typeface="黑体" pitchFamily="2" charset="-122"/>
              </a:rPr>
              <a:t>——</a:t>
            </a:r>
            <a:r>
              <a:rPr lang="zh-CN" altLang="en-US"/>
              <a:t>提供原材料、零部件或其他物料时所发生的物流活动 </a:t>
            </a:r>
            <a:endParaRPr lang="en-US" altLang="zh-CN" sz="2800">
              <a:latin typeface="黑体" pitchFamily="2" charset="-122"/>
            </a:endParaRPr>
          </a:p>
          <a:p>
            <a:pPr lvl="0" algn="just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3600">
                <a:latin typeface="黑体" pitchFamily="2" charset="-122"/>
              </a:rPr>
              <a:t>（二）供应物流的结构</a:t>
            </a:r>
            <a:endParaRPr lang="zh-CN" altLang="en-US" sz="3600">
              <a:latin typeface="黑体" pitchFamily="2" charset="-122"/>
            </a:endParaRPr>
          </a:p>
          <a:p>
            <a:pPr lvl="1" algn="just">
              <a:lnSpc>
                <a:spcPct val="110000"/>
              </a:lnSpc>
              <a:spcBef>
                <a:spcPct val="0"/>
              </a:spcBef>
              <a:buNone/>
            </a:pPr>
            <a:r>
              <a:rPr lang="en-US" altLang="zh-CN" sz="2800">
                <a:latin typeface="黑体" pitchFamily="2" charset="-122"/>
              </a:rPr>
              <a:t>——</a:t>
            </a:r>
            <a:r>
              <a:rPr lang="zh-CN" altLang="en-US" sz="2800">
                <a:latin typeface="黑体" pitchFamily="2" charset="-122"/>
              </a:rPr>
              <a:t>采购</a:t>
            </a:r>
            <a:endParaRPr lang="zh-CN" altLang="en-US" sz="2800">
              <a:latin typeface="黑体" pitchFamily="2" charset="-122"/>
            </a:endParaRPr>
          </a:p>
          <a:p>
            <a:pPr lvl="1" algn="just">
              <a:lnSpc>
                <a:spcPct val="110000"/>
              </a:lnSpc>
              <a:spcBef>
                <a:spcPct val="0"/>
              </a:spcBef>
              <a:buNone/>
            </a:pPr>
            <a:r>
              <a:rPr lang="en-US" altLang="zh-CN" sz="2800">
                <a:latin typeface="黑体" pitchFamily="2" charset="-122"/>
              </a:rPr>
              <a:t>——</a:t>
            </a:r>
            <a:r>
              <a:rPr lang="zh-CN" altLang="en-US" sz="2800">
                <a:latin typeface="黑体" pitchFamily="2" charset="-122"/>
              </a:rPr>
              <a:t>供应</a:t>
            </a:r>
            <a:endParaRPr lang="zh-CN" altLang="en-US" sz="2800">
              <a:latin typeface="黑体" pitchFamily="2" charset="-122"/>
            </a:endParaRPr>
          </a:p>
          <a:p>
            <a:pPr lvl="1" algn="just">
              <a:lnSpc>
                <a:spcPct val="110000"/>
              </a:lnSpc>
              <a:spcBef>
                <a:spcPct val="0"/>
              </a:spcBef>
              <a:buNone/>
            </a:pPr>
            <a:r>
              <a:rPr lang="en-US" altLang="zh-CN" sz="2800">
                <a:latin typeface="黑体" pitchFamily="2" charset="-122"/>
              </a:rPr>
              <a:t>——</a:t>
            </a:r>
            <a:r>
              <a:rPr lang="zh-CN" altLang="en-US" sz="2800">
                <a:latin typeface="黑体" pitchFamily="2" charset="-122"/>
              </a:rPr>
              <a:t>库存管理</a:t>
            </a:r>
            <a:endParaRPr lang="zh-CN" altLang="en-US" sz="2800">
              <a:latin typeface="黑体" pitchFamily="2" charset="-122"/>
            </a:endParaRPr>
          </a:p>
          <a:p>
            <a:pPr lvl="1" algn="just">
              <a:lnSpc>
                <a:spcPct val="110000"/>
              </a:lnSpc>
              <a:spcBef>
                <a:spcPct val="0"/>
              </a:spcBef>
              <a:buNone/>
            </a:pPr>
            <a:r>
              <a:rPr lang="en-US" altLang="zh-CN" sz="2800">
                <a:latin typeface="黑体" pitchFamily="2" charset="-122"/>
              </a:rPr>
              <a:t>——</a:t>
            </a:r>
            <a:r>
              <a:rPr lang="zh-CN" altLang="en-US" sz="2800">
                <a:latin typeface="黑体" pitchFamily="2" charset="-122"/>
              </a:rPr>
              <a:t>仓储管理</a:t>
            </a:r>
            <a:endParaRPr lang="zh-CN" altLang="en-US" sz="2800">
              <a:latin typeface="黑体" pitchFamily="2" charset="-122"/>
            </a:endParaRPr>
          </a:p>
        </p:txBody>
      </p:sp>
      <p:sp>
        <p:nvSpPr>
          <p:cNvPr id="56324" name="">
            <a:hlinkClick action="ppaction://noaction" tooltip="→"/>
          </p:cNvPr>
          <p:cNvSpPr/>
          <p:nvPr/>
        </p:nvSpPr>
        <p:spPr>
          <a:xfrm>
            <a:off x="8675688" y="6308725"/>
            <a:ext cx="144462" cy="144462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339966"/>
          </a:solidFill>
          <a:ln>
            <a:noFill/>
            <a:miter lim="800000"/>
          </a:ln>
          <a:effectLst/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5632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5632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73EADCA-CE6F-498D-9546-3E2EA8342C5A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56327" name="TextBox 5632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物流的分类与形式(1)共25页，您现在浏览的是第4页!</a:t>
            </a:r>
          </a:p>
        </p:txBody>
      </p:sp>
    </p:spTree>
  </p:cSld>
  <p:clrMapOvr>
    <a:masterClrMapping/>
  </p:clrMapOvr>
  <p:transition spd="med">
    <p:random/>
    <p:sndAc>
      <p:stSnd>
        <p:snd r:embed="rId3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7" dur="500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4" presetClass="entr" presetSubtype="3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0" dur="500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5" dur="500"/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4" presetClass="entr" presetSubtype="3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8" dur="500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4" presetClass="entr" presetSubtype="3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21" dur="500"/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4" presetClass="entr" presetSubtype="3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24" dur="500"/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4" presetClass="entr" presetSubtype="3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27" dur="500"/>
                                        <p:tgtEl>
                                          <p:spTgt spid="563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6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6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00" b="1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</a:lstStyle>
          <a:p>
            <a:pPr lvl="0"/>
            <a:r>
              <a:rPr lang="zh-CN" altLang="en-US">
                <a:latin typeface="黑体" pitchFamily="2" charset="-122"/>
              </a:rPr>
              <a:t>销售物流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59395" name=""/>
          <p:cNvSpPr/>
          <p:nvPr>
            <p:ph type="body" idx="4294967295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4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5pPr>
          </a:lstStyle>
          <a:p>
            <a:pPr lvl="0" algn="just">
              <a:buNone/>
            </a:pPr>
            <a:r>
              <a:rPr lang="zh-CN" altLang="en-US" sz="3600">
                <a:latin typeface="宋体" pitchFamily="2" charset="-122"/>
              </a:rPr>
              <a:t>（一）销售物流的概念</a:t>
            </a:r>
            <a:endParaRPr lang="zh-CN" altLang="en-US" sz="3600">
              <a:latin typeface="宋体" pitchFamily="2" charset="-122"/>
            </a:endParaRPr>
          </a:p>
          <a:p>
            <a:pPr lvl="1" algn="just">
              <a:buNone/>
            </a:pPr>
            <a:r>
              <a:rPr lang="en-US" altLang="zh-CN" sz="2800">
                <a:latin typeface="宋体" pitchFamily="2" charset="-122"/>
              </a:rPr>
              <a:t>——</a:t>
            </a:r>
            <a:r>
              <a:rPr lang="zh-CN" altLang="en-US" sz="2800"/>
              <a:t>销售物流就是企业在出售商品过程中所发生的物流活动 </a:t>
            </a:r>
            <a:endParaRPr lang="en-US" altLang="zh-CN" sz="2800"/>
          </a:p>
          <a:p>
            <a:pPr lvl="0" algn="just">
              <a:buNone/>
            </a:pPr>
            <a:r>
              <a:rPr lang="zh-CN" altLang="en-US" sz="3600">
                <a:latin typeface="宋体" pitchFamily="2" charset="-122"/>
              </a:rPr>
              <a:t>（二）销售物流的功能</a:t>
            </a:r>
            <a:endParaRPr lang="zh-CN" altLang="en-US" sz="3600"/>
          </a:p>
          <a:p>
            <a:pPr lvl="1" algn="just">
              <a:buNone/>
            </a:pPr>
            <a:r>
              <a:rPr lang="en-US" altLang="zh-CN" sz="2800"/>
              <a:t>——</a:t>
            </a:r>
            <a:r>
              <a:rPr lang="zh-CN" altLang="en-US" sz="2800"/>
              <a:t>市场调研与预测；开拓市场并制定销售产品的方针和策略；编制销售计划 ；管理订货合同；组织产品销售 、售前、售中和售后服务；经济性分析  </a:t>
            </a:r>
            <a:endParaRPr lang="zh-CN" altLang="en-US" sz="2800"/>
          </a:p>
        </p:txBody>
      </p:sp>
      <p:sp>
        <p:nvSpPr>
          <p:cNvPr id="59396" name="">
            <a:hlinkClick action="ppaction://noaction" tooltip="→"/>
          </p:cNvPr>
          <p:cNvSpPr/>
          <p:nvPr/>
        </p:nvSpPr>
        <p:spPr>
          <a:xfrm>
            <a:off x="8675688" y="6308725"/>
            <a:ext cx="144462" cy="144462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339966"/>
          </a:solidFill>
          <a:ln>
            <a:noFill/>
            <a:miter lim="800000"/>
          </a:ln>
          <a:effectLst/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5939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5939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B2365D8-7B29-467B-93C4-5C973EFFB1E2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59399" name="TextBox 5939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物流的分类与形式(1)共25页，您现在浏览的是第5页!</a:t>
            </a:r>
          </a:p>
        </p:txBody>
      </p:sp>
    </p:spTree>
  </p:cSld>
  <p:clrMapOvr>
    <a:masterClrMapping/>
  </p:clrMapOvr>
  <p:transition spd="med">
    <p:random/>
    <p:sndAc>
      <p:stSnd>
        <p:snd r:embed="rId3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7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4" presetClass="entr" presetSubtype="3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0" dur="500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5" dur="500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4" presetClass="entr" presetSubtype="3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8" dur="500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9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9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9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9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42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00" b="1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</a:lstStyle>
          <a:p>
            <a:pPr lvl="0"/>
            <a:r>
              <a:rPr lang="zh-CN" altLang="en-US">
                <a:latin typeface="黑体" pitchFamily="2" charset="-122"/>
              </a:rPr>
              <a:t>回收与废弃物流的技术特点</a:t>
            </a:r>
            <a:endParaRPr lang="zh-CN" altLang="en-US">
              <a:latin typeface="黑体" pitchFamily="2" charset="-122"/>
            </a:endParaRPr>
          </a:p>
        </p:txBody>
      </p:sp>
      <p:sp>
        <p:nvSpPr>
          <p:cNvPr id="61443" name=""/>
          <p:cNvSpPr/>
          <p:nvPr>
            <p:ph type="body" idx="4294967295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4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5pPr>
          </a:lstStyle>
          <a:p>
            <a:pPr lvl="0" algn="just">
              <a:lnSpc>
                <a:spcPct val="150000"/>
              </a:lnSpc>
              <a:buNone/>
            </a:pPr>
            <a:r>
              <a:rPr lang="zh-CN" altLang="en-US" sz="3600">
                <a:latin typeface="黑体" pitchFamily="2" charset="-122"/>
              </a:rPr>
              <a:t>1.小型化专用化的装运设备</a:t>
            </a:r>
            <a:endParaRPr lang="zh-CN" altLang="en-US" sz="3600">
              <a:latin typeface="黑体" pitchFamily="2" charset="-122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zh-CN" altLang="en-US" sz="3600">
                <a:latin typeface="黑体" pitchFamily="2" charset="-122"/>
              </a:rPr>
              <a:t>2.简单的储存包装要求</a:t>
            </a:r>
            <a:endParaRPr lang="zh-CN" altLang="en-US" sz="3600">
              <a:latin typeface="黑体" pitchFamily="2" charset="-122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zh-CN" altLang="en-US" sz="3600">
                <a:latin typeface="黑体" pitchFamily="2" charset="-122"/>
              </a:rPr>
              <a:t>3.多样化的流通加工</a:t>
            </a:r>
            <a:endParaRPr lang="zh-CN" altLang="en-US" sz="3600">
              <a:latin typeface="黑体" pitchFamily="2" charset="-122"/>
            </a:endParaRPr>
          </a:p>
          <a:p>
            <a:pPr lvl="0" algn="just">
              <a:lnSpc>
                <a:spcPct val="150000"/>
              </a:lnSpc>
              <a:buNone/>
            </a:pPr>
            <a:r>
              <a:rPr lang="zh-CN" altLang="en-US" sz="3600">
                <a:latin typeface="黑体" pitchFamily="2" charset="-122"/>
              </a:rPr>
              <a:t>4.低成本的要求</a:t>
            </a:r>
            <a:endParaRPr lang="zh-CN" altLang="en-US" sz="3600">
              <a:latin typeface="黑体" pitchFamily="2" charset="-122"/>
            </a:endParaRPr>
          </a:p>
        </p:txBody>
      </p:sp>
      <p:sp>
        <p:nvSpPr>
          <p:cNvPr id="61444" name="">
            <a:hlinkClick action="ppaction://noaction" tooltip="→"/>
          </p:cNvPr>
          <p:cNvSpPr/>
          <p:nvPr/>
        </p:nvSpPr>
        <p:spPr>
          <a:xfrm>
            <a:off x="8675688" y="6308725"/>
            <a:ext cx="144462" cy="144462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339966"/>
          </a:solidFill>
          <a:ln>
            <a:noFill/>
            <a:miter lim="800000"/>
          </a:ln>
          <a:effectLst/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6144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6144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087C461-6584-485E-8B28-DC27812C89E8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61447" name="TextBox 6144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物流的分类与形式(1)共25页，您现在浏览的是第6页!</a:t>
            </a:r>
          </a:p>
        </p:txBody>
      </p:sp>
    </p:spTree>
  </p:cSld>
  <p:clrMapOvr>
    <a:masterClrMapping/>
  </p:clrMapOvr>
  <p:transition spd="med">
    <p:random/>
    <p:sndAc>
      <p:stSnd>
        <p:snd r:embed="rId3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7" dur="5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2" dur="500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17" dur="500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 additive="base">
                                        <p:cTn id="22" dur="500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8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00" b="1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</a:lstStyle>
          <a:p>
            <a:pPr lvl="0"/>
            <a:r>
              <a:t>汽车物流 </a:t>
            </a:r>
          </a:p>
        </p:txBody>
      </p:sp>
      <p:sp>
        <p:nvSpPr>
          <p:cNvPr id="70659" name=""/>
          <p:cNvSpPr/>
          <p:nvPr>
            <p:ph type="body" idx="4294967295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4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5pPr>
          </a:lstStyle>
          <a:p>
            <a:pPr lvl="0"/>
            <a:r>
              <a:rPr lang="zh-CN" altLang="en-US"/>
              <a:t>汽车物流的涵义 </a:t>
            </a:r>
            <a:endParaRPr lang="zh-CN" altLang="en-US"/>
          </a:p>
          <a:p>
            <a:pPr lvl="1"/>
            <a:r>
              <a:rPr lang="zh-CN" altLang="en-US"/>
              <a:t>即指汽车整车及零部件的物流配送 </a:t>
            </a:r>
            <a:endParaRPr lang="zh-CN" altLang="en-US"/>
          </a:p>
          <a:p>
            <a:pPr lvl="0"/>
            <a:r>
              <a:rPr lang="zh-CN" altLang="en-US"/>
              <a:t>汽车物流的</a:t>
            </a:r>
            <a:r>
              <a:rPr lang="zh-CN" altLang="en-US">
                <a:hlinkClick action="ppaction://noaction" tooltip="→"/>
              </a:rPr>
              <a:t>分类 </a:t>
            </a:r>
            <a:endParaRPr lang="zh-CN" altLang="en-US"/>
          </a:p>
          <a:p>
            <a:pPr lvl="0"/>
            <a:r>
              <a:rPr lang="zh-CN" altLang="en-US"/>
              <a:t>汽车物流的特点</a:t>
            </a:r>
            <a:endParaRPr lang="zh-CN" altLang="en-US"/>
          </a:p>
          <a:p>
            <a:pPr lvl="1"/>
            <a:r>
              <a:rPr lang="zh-CN" altLang="en-US"/>
              <a:t>技术复杂性；服务专业性；高度的资本、技术和知识密集性 </a:t>
            </a:r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70660" name=""/>
          <p:cNvSpPr/>
          <p:nvPr/>
        </p:nvSpPr>
        <p:spPr>
          <a:xfrm>
            <a:off x="8748712" y="6308725"/>
            <a:ext cx="215900" cy="288925"/>
          </a:xfrm>
          <a:prstGeom prst="upArrow">
            <a:avLst>
              <a:gd name="adj1" fmla="val 50000"/>
              <a:gd name="adj2" fmla="val 33456"/>
            </a:avLst>
          </a:prstGeom>
          <a:noFill/>
          <a:ln>
            <a:noFill/>
            <a:miter lim="800000"/>
          </a:ln>
          <a:effectLst/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0663" name="">
            <a:hlinkClick action="ppaction://noaction" tooltip="→"/>
          </p:cNvPr>
          <p:cNvSpPr/>
          <p:nvPr/>
        </p:nvSpPr>
        <p:spPr>
          <a:xfrm>
            <a:off x="8675688" y="6308725"/>
            <a:ext cx="144462" cy="144462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339966"/>
          </a:solidFill>
          <a:ln>
            <a:noFill/>
            <a:miter lim="800000"/>
          </a:ln>
          <a:effectLst/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06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706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23A5D03-0A09-4FC0-BDFC-48988A3091FF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70666" name="TextBox 706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物流的分类与形式(1)共25页，您现在浏览的是第7页!</a:t>
            </a:r>
          </a:p>
        </p:txBody>
      </p:sp>
    </p:spTree>
  </p:cSld>
  <p:clrMapOvr>
    <a:masterClrMapping/>
  </p:clrMapOvr>
  <p:transition spd="med">
    <p:random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00" b="1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</a:lstStyle>
          <a:p>
            <a:pPr lvl="0"/>
            <a:r>
              <a:t>家电物流的特殊性 </a:t>
            </a:r>
          </a:p>
        </p:txBody>
      </p:sp>
      <p:sp>
        <p:nvSpPr>
          <p:cNvPr id="72707" name=""/>
          <p:cNvSpPr/>
          <p:nvPr>
            <p:ph type="body" idx="4294967295"/>
          </p:nvPr>
        </p:nvSpPr>
        <p:spPr>
          <a:xfrm>
            <a:off x="684212" y="23495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4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5pPr>
          </a:lstStyle>
          <a:p>
            <a:pPr lvl="0">
              <a:lnSpc>
                <a:spcPct val="135000"/>
              </a:lnSpc>
            </a:pPr>
            <a:r>
              <a:rPr lang="zh-CN" altLang="en-US"/>
              <a:t>家电物流的季节性明显 </a:t>
            </a:r>
            <a:endParaRPr lang="zh-CN" altLang="en-US"/>
          </a:p>
          <a:p>
            <a:pPr lvl="0">
              <a:lnSpc>
                <a:spcPct val="135000"/>
              </a:lnSpc>
            </a:pPr>
            <a:r>
              <a:rPr lang="zh-CN" altLang="en-US"/>
              <a:t>家电物流的库存周转率低 </a:t>
            </a:r>
            <a:endParaRPr lang="zh-CN" altLang="en-US"/>
          </a:p>
          <a:p>
            <a:pPr lvl="0">
              <a:lnSpc>
                <a:spcPct val="135000"/>
              </a:lnSpc>
            </a:pPr>
            <a:r>
              <a:rPr lang="zh-CN" altLang="en-US"/>
              <a:t>家电物流对网络的要求比较高 </a:t>
            </a:r>
            <a:endParaRPr lang="zh-CN" altLang="en-US"/>
          </a:p>
        </p:txBody>
      </p:sp>
      <p:sp>
        <p:nvSpPr>
          <p:cNvPr id="72708" name="">
            <a:hlinkClick action="ppaction://noaction" tooltip="→"/>
          </p:cNvPr>
          <p:cNvSpPr/>
          <p:nvPr/>
        </p:nvSpPr>
        <p:spPr>
          <a:xfrm>
            <a:off x="8675688" y="6453188"/>
            <a:ext cx="144462" cy="144462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339966"/>
          </a:solidFill>
          <a:ln>
            <a:noFill/>
            <a:miter lim="800000"/>
          </a:ln>
          <a:effectLst/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270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7271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9878589-B8DA-4C35-A84C-B48C5149C21F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72711" name="TextBox 7271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物流的分类与形式(1)共25页，您现在浏览的是第8页!</a:t>
            </a:r>
          </a:p>
        </p:txBody>
      </p:sp>
    </p:spTree>
  </p:cSld>
  <p:clrMapOvr>
    <a:masterClrMapping/>
  </p:clrMapOvr>
  <p:transition spd="med">
    <p:random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00" b="1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</a:lstStyle>
          <a:p>
            <a:pPr lvl="0"/>
            <a:r>
              <a:t>零售物流 </a:t>
            </a:r>
          </a:p>
        </p:txBody>
      </p:sp>
      <p:sp>
        <p:nvSpPr>
          <p:cNvPr id="74755" name=""/>
          <p:cNvSpPr/>
          <p:nvPr>
            <p:ph type="body" idx="4294967295"/>
          </p:nvPr>
        </p:nvSpPr>
        <p:spPr>
          <a:xfrm>
            <a:off x="685800" y="1981200"/>
            <a:ext cx="84582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4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  <a:lvl2pPr marL="889000" indent="-366712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2pPr>
            <a:lvl3pPr marL="1068388" indent="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lang="zh-CN" altLang="en-US"/>
              <a:t>零售物流的含义 </a:t>
            </a:r>
            <a:endParaRPr lang="zh-CN" altLang="en-US"/>
          </a:p>
          <a:p>
            <a:pPr lvl="0">
              <a:lnSpc>
                <a:spcPct val="90000"/>
              </a:lnSpc>
            </a:pPr>
            <a:r>
              <a:rPr lang="zh-CN" altLang="en-US"/>
              <a:t>零售物流的特点 </a:t>
            </a:r>
            <a:endParaRPr lang="zh-CN" altLang="en-US"/>
          </a:p>
          <a:p>
            <a:pPr lvl="1">
              <a:lnSpc>
                <a:spcPct val="90000"/>
              </a:lnSpc>
            </a:pPr>
            <a:r>
              <a:rPr lang="zh-CN" altLang="en-US"/>
              <a:t>统一采购、统一配送，规模效益明显 </a:t>
            </a:r>
            <a:endParaRPr lang="zh-CN" altLang="en-US"/>
          </a:p>
          <a:p>
            <a:pPr lvl="1">
              <a:lnSpc>
                <a:spcPct val="90000"/>
              </a:lnSpc>
            </a:pPr>
            <a:r>
              <a:rPr lang="zh-CN" altLang="en-US"/>
              <a:t>订货批量小，订货频率高 </a:t>
            </a:r>
            <a:endParaRPr lang="zh-CN" altLang="en-US"/>
          </a:p>
          <a:p>
            <a:pPr lvl="1">
              <a:lnSpc>
                <a:spcPct val="90000"/>
              </a:lnSpc>
            </a:pPr>
            <a:r>
              <a:rPr lang="zh-CN" altLang="en-US"/>
              <a:t>商品种类多，运输和储存的形式多样 </a:t>
            </a:r>
            <a:endParaRPr lang="zh-CN" altLang="en-US"/>
          </a:p>
          <a:p>
            <a:pPr lvl="1">
              <a:lnSpc>
                <a:spcPct val="90000"/>
              </a:lnSpc>
            </a:pPr>
            <a:r>
              <a:rPr lang="zh-CN" altLang="en-US"/>
              <a:t>流通加工的地位较高</a:t>
            </a:r>
            <a:endParaRPr lang="zh-CN" altLang="en-US"/>
          </a:p>
          <a:p>
            <a:pPr lvl="1">
              <a:lnSpc>
                <a:spcPct val="90000"/>
              </a:lnSpc>
            </a:pPr>
            <a:r>
              <a:rPr lang="zh-CN" altLang="en-US"/>
              <a:t>逆向物流比较普遍  </a:t>
            </a:r>
            <a:endParaRPr lang="zh-CN" altLang="en-US"/>
          </a:p>
        </p:txBody>
      </p:sp>
      <p:sp>
        <p:nvSpPr>
          <p:cNvPr id="74756" name="">
            <a:hlinkClick action="ppaction://noaction" tooltip="→"/>
          </p:cNvPr>
          <p:cNvSpPr/>
          <p:nvPr/>
        </p:nvSpPr>
        <p:spPr>
          <a:xfrm>
            <a:off x="8675688" y="6308725"/>
            <a:ext cx="144462" cy="144462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339966"/>
          </a:solidFill>
          <a:ln>
            <a:noFill/>
            <a:miter lim="800000"/>
          </a:ln>
          <a:effectLst/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475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7475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192CF6D-604C-44D9-808B-93E0C81D4A1A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74759" name="TextBox 7475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物流的分类与形式(1)共25页，您现在浏览的是第9页!</a:t>
            </a:r>
          </a:p>
        </p:txBody>
      </p:sp>
    </p:spTree>
  </p:cSld>
  <p:clrMapOvr>
    <a:masterClrMapping/>
  </p:clrMapOvr>
  <p:transition spd="med">
    <p:random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00" b="1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</a:lstStyle>
          <a:p>
            <a:pPr lvl="0"/>
            <a:r>
              <a:t>农产品物流的分类 </a:t>
            </a:r>
          </a:p>
        </p:txBody>
      </p:sp>
      <p:sp>
        <p:nvSpPr>
          <p:cNvPr id="76803" name=""/>
          <p:cNvSpPr/>
          <p:nvPr>
            <p:ph type="body" idx="4294967295"/>
          </p:nvPr>
        </p:nvSpPr>
        <p:spPr>
          <a:xfrm>
            <a:off x="323850" y="1981200"/>
            <a:ext cx="8424862" cy="42560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4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lang="zh-CN" altLang="en-US" sz="3200"/>
              <a:t>按照空间范围不同分为：国际农产品物流、国内农产品物流和地区农产品物流。</a:t>
            </a:r>
            <a:endParaRPr lang="zh-CN" altLang="en-US" sz="3200"/>
          </a:p>
          <a:p>
            <a:pPr lvl="0">
              <a:lnSpc>
                <a:spcPct val="80000"/>
              </a:lnSpc>
            </a:pPr>
            <a:r>
              <a:rPr lang="zh-CN" altLang="en-US" sz="3200"/>
              <a:t>按照性质范围不同分为：社会农产品物流和企业农产品物流。</a:t>
            </a:r>
            <a:endParaRPr lang="zh-CN" altLang="en-US" sz="3200"/>
          </a:p>
          <a:p>
            <a:pPr lvl="0">
              <a:lnSpc>
                <a:spcPct val="80000"/>
              </a:lnSpc>
            </a:pPr>
            <a:r>
              <a:rPr lang="zh-CN" altLang="en-US" sz="3200"/>
              <a:t>按照物流系统是否外包，可以分为：自营农产品物流、第三方农产品物流和农产品物流联盟。</a:t>
            </a:r>
            <a:endParaRPr lang="zh-CN" altLang="en-US" sz="3200"/>
          </a:p>
          <a:p>
            <a:pPr lvl="0">
              <a:lnSpc>
                <a:spcPct val="80000"/>
              </a:lnSpc>
            </a:pPr>
            <a:r>
              <a:rPr lang="zh-CN" altLang="en-US" sz="3200"/>
              <a:t>按照农产品的种类不同分为：粮食作物物流、经济作物物流、畜牧产品物流、水产品物流、林产品物流、其他农产品物流，等等。</a:t>
            </a:r>
            <a:endParaRPr lang="zh-CN" altLang="en-US" sz="3200"/>
          </a:p>
        </p:txBody>
      </p:sp>
      <p:sp>
        <p:nvSpPr>
          <p:cNvPr id="76805" name="">
            <a:hlinkClick action="ppaction://noaction" tooltip="→"/>
          </p:cNvPr>
          <p:cNvSpPr/>
          <p:nvPr/>
        </p:nvSpPr>
        <p:spPr>
          <a:xfrm>
            <a:off x="8675688" y="6308725"/>
            <a:ext cx="144462" cy="144462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339966"/>
          </a:solidFill>
          <a:ln>
            <a:noFill/>
            <a:miter lim="800000"/>
          </a:ln>
          <a:effectLst/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680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7680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CE587C5-7D52-48B5-87C3-790E6686F0DB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76808" name="TextBox 7680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物流的分类与形式(1)共25页，您现在浏览的是第10页!</a:t>
            </a:r>
          </a:p>
        </p:txBody>
      </p:sp>
    </p:spTree>
  </p:cSld>
  <p:clrMapOvr>
    <a:masterClrMapping/>
  </p:clrMapOvr>
  <p:transition spd="med">
    <p:random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68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68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50" name=""/>
          <p:cNvSpPr/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00" b="1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</a:lstStyle>
          <a:p>
            <a:pPr lvl="0"/>
            <a:r>
              <a:t>快递的分类</a:t>
            </a:r>
          </a:p>
        </p:txBody>
      </p:sp>
      <p:sp>
        <p:nvSpPr>
          <p:cNvPr id="78851" name=""/>
          <p:cNvSpPr/>
          <p:nvPr>
            <p:ph type="body" idx="4294967295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4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5pPr>
          </a:lstStyle>
          <a:p>
            <a:pPr lvl="0"/>
            <a:r>
              <a:rPr lang="zh-CN" altLang="en-US"/>
              <a:t>根据寄递距离及是否跨越国境</a:t>
            </a:r>
            <a:endParaRPr lang="zh-CN" altLang="en-US"/>
          </a:p>
          <a:p>
            <a:pPr lvl="1"/>
            <a:r>
              <a:rPr lang="zh-CN" altLang="en-US"/>
              <a:t>国际快递、国内快递和同城快递。</a:t>
            </a:r>
            <a:endParaRPr lang="zh-CN" altLang="en-US"/>
          </a:p>
          <a:p>
            <a:pPr lvl="0"/>
            <a:r>
              <a:rPr lang="zh-CN" altLang="en-US"/>
              <a:t>根据寄递对象的不同</a:t>
            </a:r>
            <a:endParaRPr lang="zh-CN" altLang="en-US"/>
          </a:p>
          <a:p>
            <a:pPr lvl="1"/>
            <a:r>
              <a:rPr lang="zh-CN" altLang="en-US"/>
              <a:t>函件快递和包裹快递两种。</a:t>
            </a:r>
            <a:endParaRPr lang="zh-CN" altLang="en-US"/>
          </a:p>
          <a:p>
            <a:pPr lvl="0"/>
            <a:r>
              <a:rPr lang="zh-CN" altLang="en-US"/>
              <a:t>根据服务模式的不同</a:t>
            </a:r>
            <a:endParaRPr lang="zh-CN" altLang="en-US"/>
          </a:p>
          <a:p>
            <a:pPr lvl="1"/>
            <a:r>
              <a:rPr lang="zh-CN" altLang="en-US"/>
              <a:t>门或桌</a:t>
            </a:r>
            <a:r>
              <a:rPr lang="en-US" altLang="zh-CN"/>
              <a:t>/</a:t>
            </a:r>
            <a:r>
              <a:rPr lang="zh-CN" altLang="en-US"/>
              <a:t>机场、门或桌</a:t>
            </a:r>
            <a:r>
              <a:rPr lang="en-US" altLang="zh-CN"/>
              <a:t>/</a:t>
            </a:r>
            <a:r>
              <a:rPr lang="zh-CN" altLang="en-US"/>
              <a:t>门或桌、专差。</a:t>
            </a:r>
            <a:endParaRPr lang="zh-CN" altLang="en-US"/>
          </a:p>
        </p:txBody>
      </p:sp>
      <p:sp>
        <p:nvSpPr>
          <p:cNvPr id="78853" name="">
            <a:hlinkClick action="ppaction://noaction" tooltip="→"/>
          </p:cNvPr>
          <p:cNvSpPr/>
          <p:nvPr/>
        </p:nvSpPr>
        <p:spPr>
          <a:xfrm>
            <a:off x="8675688" y="6308725"/>
            <a:ext cx="144462" cy="144462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339966"/>
          </a:solidFill>
          <a:ln>
            <a:noFill/>
            <a:miter lim="800000"/>
          </a:ln>
          <a:effectLst/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7885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7885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9A1DF79-662C-4D36-84EE-B28092AC1CAA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78856" name="TextBox 7885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物流的分类与形式(1)共25页，您现在浏览的是第11页!</a:t>
            </a:r>
          </a:p>
        </p:txBody>
      </p:sp>
    </p:spTree>
  </p:cSld>
  <p:clrMapOvr>
    <a:masterClrMapping/>
  </p:clrMapOvr>
  <p:transition spd="med">
    <p:random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88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898" name=""/>
          <p:cNvSpPr/>
          <p:nvPr>
            <p:ph type="title"/>
          </p:nvPr>
        </p:nvSpPr>
        <p:spPr>
          <a:xfrm>
            <a:off x="684212" y="333375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00" b="1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</a:lstStyle>
          <a:p>
            <a:pPr lvl="0"/>
            <a:r>
              <a:t>军事物流的特征 </a:t>
            </a:r>
          </a:p>
        </p:txBody>
      </p:sp>
      <p:sp>
        <p:nvSpPr>
          <p:cNvPr id="80899" name=""/>
          <p:cNvSpPr/>
          <p:nvPr>
            <p:ph type="body" idx="4294967295"/>
          </p:nvPr>
        </p:nvSpPr>
        <p:spPr>
          <a:xfrm>
            <a:off x="468312" y="1700212"/>
            <a:ext cx="8280400" cy="47529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4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defRPr>
            </a:lvl5pPr>
          </a:lstStyle>
          <a:p>
            <a:pPr lvl="0"/>
            <a:r>
              <a:rPr lang="zh-CN" altLang="en-US" sz="3600"/>
              <a:t>军事物流系统的复杂性 </a:t>
            </a:r>
            <a:endParaRPr lang="zh-CN" altLang="en-US" sz="3600"/>
          </a:p>
          <a:p>
            <a:pPr lvl="0"/>
            <a:r>
              <a:rPr lang="zh-CN" altLang="en-US" sz="3600"/>
              <a:t>国防仓库地位的特殊性 </a:t>
            </a:r>
            <a:endParaRPr lang="zh-CN" altLang="en-US" sz="3600"/>
          </a:p>
          <a:p>
            <a:pPr lvl="0"/>
            <a:r>
              <a:rPr lang="zh-CN" altLang="en-US" sz="3600"/>
              <a:t>军事物资的专用性 </a:t>
            </a:r>
            <a:endParaRPr lang="zh-CN" altLang="en-US" sz="3600"/>
          </a:p>
          <a:p>
            <a:pPr lvl="0"/>
            <a:r>
              <a:rPr lang="zh-CN" altLang="en-US" sz="3600"/>
              <a:t>军事物流系统的指令性 </a:t>
            </a:r>
            <a:endParaRPr lang="zh-CN" altLang="en-US" sz="3600"/>
          </a:p>
          <a:p>
            <a:pPr lvl="0"/>
            <a:r>
              <a:rPr lang="zh-CN" altLang="en-US" sz="3600"/>
              <a:t>军事物流任务的突发性 </a:t>
            </a:r>
            <a:endParaRPr lang="zh-CN" altLang="en-US" sz="3600"/>
          </a:p>
          <a:p>
            <a:pPr lvl="0"/>
            <a:r>
              <a:rPr lang="zh-CN" altLang="en-US" sz="3600"/>
              <a:t>军事物流的保密性、安全性和危险性 </a:t>
            </a:r>
            <a:endParaRPr lang="zh-CN" altLang="en-US" sz="3600"/>
          </a:p>
          <a:p>
            <a:pPr lvl="0"/>
            <a:r>
              <a:rPr lang="zh-CN" altLang="en-US" sz="3600"/>
              <a:t>军事物流设备需要高度的可靠性 </a:t>
            </a:r>
            <a:endParaRPr lang="zh-CN" altLang="en-US" sz="3600"/>
          </a:p>
        </p:txBody>
      </p:sp>
      <p:sp>
        <p:nvSpPr>
          <p:cNvPr id="80900" name="">
            <a:hlinkClick action="ppaction://noaction" tooltip="→"/>
          </p:cNvPr>
          <p:cNvSpPr/>
          <p:nvPr/>
        </p:nvSpPr>
        <p:spPr>
          <a:xfrm>
            <a:off x="8675688" y="6308725"/>
            <a:ext cx="144462" cy="144462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339966"/>
          </a:solidFill>
          <a:ln>
            <a:noFill/>
            <a:miter lim="800000"/>
          </a:ln>
          <a:effectLst/>
        </p:spPr>
        <p:txBody>
          <a:bodyPr/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</p:txBody>
      </p:sp>
      <p:sp>
        <p:nvSpPr>
          <p:cNvPr id="8090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kumimoji="0" lang="en-US" altLang="zh-CN" sz="1400"/>
          </a:p>
        </p:txBody>
      </p:sp>
      <p:sp>
        <p:nvSpPr>
          <p:cNvPr id="8090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3C068CF-C7BF-4D6F-B279-A212244F14AA}" type="footer">
              <a:rPr kumimoji="0" lang="zh-CN" altLang="en-US" sz="1400"/>
              <a:t/>
            </a:fld>
            <a:endParaRPr kumimoji="0" lang="en-US" altLang="zh-CN" sz="1400"/>
          </a:p>
        </p:txBody>
      </p:sp>
      <p:sp>
        <p:nvSpPr>
          <p:cNvPr id="80903" name="TextBox 8090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marL="1016000" indent="-1016000" algn="ctr" rtl="0" eaLnBrk="1" hangingPunct="1">
              <a:spcBef>
                <a:spcPct val="20000"/>
              </a:spcBef>
              <a:buChar char="•"/>
              <a:defRPr kumimoji="1" lang="en-US" sz="3200">
                <a:ea typeface="黑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物流的分类与形式(1)共25页，您现在浏览的是第12页!</a:t>
            </a:r>
          </a:p>
        </p:txBody>
      </p:sp>
    </p:spTree>
  </p:cSld>
  <p:clrMapOvr>
    <a:masterClrMapping/>
  </p:clrMapOvr>
  <p:transition spd="med">
    <p:random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https://d.book118.com/598044041116006030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CC"/>
      </a:dk1>
      <a:lt1>
        <a:srgbClr val="000000"/>
      </a:lt1>
      <a:dk2>
        <a:srgbClr val="666633"/>
      </a:dk2>
      <a:lt2>
        <a:srgbClr val="808000"/>
      </a:lt2>
      <a:accent1>
        <a:srgbClr val="339933"/>
      </a:accent1>
      <a:accent2>
        <a:srgbClr val="8000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33CC"/>
      </a:hlink>
      <a:folHlink>
        <a:srgbClr val="0066FF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Times New Roman</vt:lpstr>
      <vt:lpstr>黑体</vt:lpstr>
      <vt:lpstr>宋体</vt:lpstr>
      <vt:lpstr>Office Theme</vt:lpstr>
      <vt:lpstr>第二章 物流的分类与形式</vt:lpstr>
      <vt:lpstr>节 物流的分类方法 </vt:lpstr>
      <vt:lpstr>第二节 企业物流</vt:lpstr>
      <vt:lpstr>供应物流 </vt:lpstr>
      <vt:lpstr>销售物流 </vt:lpstr>
      <vt:lpstr>回收与废弃物流的技术特点</vt:lpstr>
      <vt:lpstr>汽车物流 </vt:lpstr>
      <vt:lpstr>家电物流的特殊性 </vt:lpstr>
      <vt:lpstr>零售物流 </vt:lpstr>
      <vt:lpstr>农产品物流的分类 </vt:lpstr>
      <vt:lpstr>快递的分类</vt:lpstr>
      <vt:lpstr>军事物流的特征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2024-09-07T08:13:12.557</cp:lastPrinted>
  <dcterms:created xsi:type="dcterms:W3CDTF">2024-09-07T00:13:12Z</dcterms:created>
  <dcterms:modified xsi:type="dcterms:W3CDTF">2024-09-07T00:13:13Z</dcterms:modified>
</cp:coreProperties>
</file>