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389678-C558-4E05-81FF-29C2CDEFE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BCEB7A-A9B6-4077-9785-69949E111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588FE9-9BEF-4155-AD73-B76219FB8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BAAAF1-927B-44EF-B507-9CF561565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2AA9F5-4E52-4EAD-A392-4789CCA68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1D01EF-FA9E-4755-9036-21E3250B8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BB5E1A-70C2-4620-99D6-CF8841BED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3F1002-1927-45E5-8463-CEBE0295D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A6DD2A-F703-41B8-BA03-FBAB98D7A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8EB99A-3598-402A-A046-BC059A722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C3221B-9951-482D-9F25-AC90DFEBC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55017031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63225" cy="3038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节约用水管理年度</a:t>
            </a:r>
          </a:p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575" cy="4572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202X-0X-12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27384"/>
            <a:ext cx="12193201" cy="6885384"/>
          </a:xfrm>
          <a:prstGeom prst="rect">
            <a:avLst/>
          </a:pr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00" y="-18281"/>
            <a:ext cx="4559829" cy="6876288"/>
          </a:xfrm>
          <a:custGeom>
            <a:rect l="l" t="t" r="r" b="b"/>
            <a:pathLst>
              <a:path w="4106963" h="4299942">
                <a:moveTo>
                  <a:pt x="0" y="0"/>
                </a:moveTo>
                <a:lnTo>
                  <a:pt x="3398556" y="0"/>
                </a:lnTo>
                <a:lnTo>
                  <a:pt x="4106964" y="1472607"/>
                </a:lnTo>
                <a:lnTo>
                  <a:pt x="2724810" y="4299942"/>
                </a:lnTo>
                <a:lnTo>
                  <a:pt x="0" y="4299942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0" y="-27384"/>
            <a:ext cx="4497967" cy="6877824"/>
          </a:xfrm>
          <a:custGeom>
            <a:rect l="l" t="t" r="r" b="b"/>
            <a:pathLst>
              <a:path w="3545129" h="4299942">
                <a:moveTo>
                  <a:pt x="0" y="0"/>
                </a:moveTo>
                <a:lnTo>
                  <a:pt x="2836722" y="0"/>
                </a:lnTo>
                <a:lnTo>
                  <a:pt x="3545130" y="1472607"/>
                </a:lnTo>
                <a:lnTo>
                  <a:pt x="2162976" y="4299942"/>
                </a:lnTo>
                <a:lnTo>
                  <a:pt x="0" y="429994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616" y="2375084"/>
            <a:ext cx="3202757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900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工作背景与目标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节约用水措施实施情况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监测评估与整改落实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政策法规执行与监管情况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经验总结与未来展望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团队建设与培训提升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1083" b="2108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1741" b="2174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8950" b="2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节约用水重要性认识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80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水资源的有限性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水资源是地球上最宝贵的自然资源之一，但可供人类利用的水资源却非常有限。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80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节约用水的紧迫性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随着人口的增长和经济的发展，用水量不断增加，水资源短缺问题日益严重，节约用水已成为刻不容缓的任务。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80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节水意识的培养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提高全民节水意识，倡导节约用水、科学用水的理念，是推进节水型社会建设的重要基础。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通过对本地区水资源利用状况进行调研分析，了解用水结构、用水效率及存在的问题。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8458" b="18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2292" b="2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措施制定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875" r="8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根据调研结果，结合实际情况，制定年度节约用水目标。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围绕目标，制定具体的节约用水措施和计划，包括技术改造、管理创新、宣传推广等方面。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年度工作计划制定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085" r="1608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3648" b="1364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7324" b="73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预期目标与成果展望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通过实施节约用水措施，提高用水效率，降低单位产品用水量。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加强用水管理，减少跑冒滴漏等水资源浪费现象。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积极推广节水技术，引导企业和居民采用先进的节水器具和设备。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通过宣传教育和示范引导，提高全民节水意识，营造浓厚的节水氛围。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提高用水效率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减少水资源浪费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推广节水技术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增强节水意识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节约用水措施实施情况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组织各类节水主题宣传活动，提高公众节水意识。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开展节水主题宣传活动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设计并制作节水宣传海报、手册等资料，向公众免费发放。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制作并发放节水宣传资料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邀请专家举办节水知识讲座和培训，提高公众节水技能和水平。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举办节水知识讲座和培训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宣传教育活动开展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3458" b="13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加强节水器具市场监管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加强对节水器具市场的监管，打击假冒伪劣产品，保障消费者权益。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推广使用节水型器具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大力推广使用节水型水龙头、马桶等器具，减少用水量。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开展节水器具换装行动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对公共场所和居民家庭的非节水型器具进行换装，提高节水效果。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节水器具推广使用情况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改进生产工艺流程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对高耗水行业进行生产工艺改进，减少用水量。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推广使用节水技术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积极推广使用先进的节水技术和设备，提高水资源利用效率。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加强废水处理和回用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对生产废水进行处理和回用，减少废水排放，节约水资源。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生产工艺改进及节水效果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建设雨水收集系统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在城市建设和改造中，建设雨水收集系统，收集雨水用于绿化、清洗等用途。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推广雨水利用技术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积极推广雨水利用技术，提高雨水利用效率。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加强雨水利用设施建设和管理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加强对雨水利用设施的建设和管理，确保其正常运行和长期效益。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雨水收集利用系统建设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监测评估与整改落实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用水量变化趋势分析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通过对比不同时间段、不同区域的用水量数据，分析用水量的变化趋势和规律。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异常用水情况识别与处理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及时发现并处理异常用水情况，如用水量突增、突减等，确保数据准确性和可靠性。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全年用水量数据收集与整理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对全年各月、各季度的用水量数据进行收集和整理，形成完整的用水量数据集。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用水量监测数据分析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节水效果量化分析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通过对比节水措施实施前后的用水量数据，量化分析节水效果，计算节水量和节水率。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节水效益评估与总结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评估节水措施带来的经济效益、环境效益和社会效益，总结节水工作的经验和不足。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节水措施实施情况梳理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对全年实施的节水措施进行梳理，包括措施类型、实施时间、实施效果等。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875" r="18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节水效果评估报告编制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982" b="698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诊断用水管理过程中存在的问题，如用水计划不合理、用水设施老化等。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用水管理问题分析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分析节水措施执行过程中存在的问题，如措施落实不到位、员工节水意识不强等。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节水措施执行问题分析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针对存在的问题进行深入分析，找出问题产生的根本原因，为制定整改措施提供依据。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问题产生原因分析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存在问题诊断及原因分析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177564" y="2255615"/>
            <a:ext cx="3902678" cy="3182683"/>
            <a:chOff x="7177564" y="2255615"/>
            <a:chExt cx="3902678" cy="3182683"/>
          </a:xfrm>
        </p:grpSpPr>
        <p:sp>
          <p:nvSpPr>
            <p:cNvPr id="3" name="Freeform 3"/>
            <p:cNvSpPr/>
            <p:nvPr/>
          </p:nvSpPr>
          <p:spPr>
            <a:xfrm>
              <a:off x="7177564" y="2255615"/>
              <a:ext cx="3902678" cy="2368105"/>
            </a:xfrm>
            <a:custGeom>
              <a:rect l="l" t="t" r="r" b="b"/>
              <a:pathLst>
                <a:path w="1214" h="735">
                  <a:moveTo>
                    <a:pt x="0" y="735"/>
                  </a:moveTo>
                  <a:cubicBezTo>
                    <a:pt x="0" y="27"/>
                    <a:pt x="0" y="27"/>
                    <a:pt x="0" y="27"/>
                  </a:cubicBezTo>
                  <a:cubicBezTo>
                    <a:pt x="0" y="12"/>
                    <a:pt x="12" y="0"/>
                    <a:pt x="27" y="0"/>
                  </a:cubicBezTo>
                  <a:cubicBezTo>
                    <a:pt x="1186" y="0"/>
                    <a:pt x="1186" y="0"/>
                    <a:pt x="1186" y="0"/>
                  </a:cubicBezTo>
                  <a:cubicBezTo>
                    <a:pt x="1201" y="0"/>
                    <a:pt x="1214" y="12"/>
                    <a:pt x="1214" y="27"/>
                  </a:cubicBezTo>
                  <a:cubicBezTo>
                    <a:pt x="1214" y="735"/>
                    <a:pt x="1214" y="735"/>
                    <a:pt x="1214" y="735"/>
                  </a:cubicBezTo>
                  <a:lnTo>
                    <a:pt x="0" y="735"/>
                  </a:lnTo>
                  <a:close/>
                </a:path>
              </a:pathLst>
            </a:custGeom>
            <a:solidFill>
              <a:schemeClr val="dk1">
                <a:lumMod val="75000"/>
                <a:lumOff val="2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77564" y="4623721"/>
              <a:ext cx="3902678" cy="355282"/>
            </a:xfrm>
            <a:custGeom>
              <a:rect l="l" t="t" r="r" b="b"/>
              <a:pathLst>
                <a:path w="1214" h="110">
                  <a:moveTo>
                    <a:pt x="1186" y="110"/>
                  </a:moveTo>
                  <a:cubicBezTo>
                    <a:pt x="27" y="110"/>
                    <a:pt x="27" y="110"/>
                    <a:pt x="27" y="110"/>
                  </a:cubicBezTo>
                  <a:cubicBezTo>
                    <a:pt x="12" y="110"/>
                    <a:pt x="0" y="97"/>
                    <a:pt x="0" y="82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214" y="0"/>
                    <a:pt x="1214" y="0"/>
                    <a:pt x="1214" y="0"/>
                  </a:cubicBezTo>
                  <a:cubicBezTo>
                    <a:pt x="1214" y="82"/>
                    <a:pt x="1214" y="82"/>
                    <a:pt x="1214" y="82"/>
                  </a:cubicBezTo>
                  <a:cubicBezTo>
                    <a:pt x="1214" y="97"/>
                    <a:pt x="1201" y="110"/>
                    <a:pt x="1186" y="11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8505349" y="4965287"/>
              <a:ext cx="1307592" cy="473011"/>
            </a:xfrm>
            <a:custGeom>
              <a:rect l="l" t="t" r="r" b="b"/>
              <a:pathLst>
                <a:path w="962" h="348">
                  <a:moveTo>
                    <a:pt x="0" y="348"/>
                  </a:moveTo>
                  <a:lnTo>
                    <a:pt x="0" y="313"/>
                  </a:lnTo>
                  <a:lnTo>
                    <a:pt x="113" y="299"/>
                  </a:lnTo>
                  <a:lnTo>
                    <a:pt x="191" y="0"/>
                  </a:lnTo>
                  <a:lnTo>
                    <a:pt x="770" y="0"/>
                  </a:lnTo>
                  <a:lnTo>
                    <a:pt x="851" y="299"/>
                  </a:lnTo>
                  <a:lnTo>
                    <a:pt x="962" y="313"/>
                  </a:lnTo>
                  <a:lnTo>
                    <a:pt x="962" y="348"/>
                  </a:lnTo>
                  <a:lnTo>
                    <a:pt x="0" y="34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9144095" y="2311241"/>
              <a:ext cx="41815" cy="41148"/>
            </a:xfrm>
            <a:prstGeom prst="ellipse">
              <a:avLst/>
            </a:prstGeom>
            <a:solidFill>
              <a:srgbClr val="E9E9E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296626" y="2410111"/>
              <a:ext cx="3660267" cy="2059686"/>
            </a:xfrm>
            <a:prstGeom prst="rect">
              <a:avLst/>
            </a:prstGeom>
            <a:solidFill>
              <a:srgbClr val="89C9E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752904" y="4965287"/>
              <a:ext cx="815435" cy="75152"/>
            </a:xfrm>
            <a:custGeom>
              <a:rect l="l" t="t" r="r" b="b"/>
              <a:pathLst>
                <a:path w="600" h="55">
                  <a:moveTo>
                    <a:pt x="588" y="0"/>
                  </a:moveTo>
                  <a:lnTo>
                    <a:pt x="9" y="0"/>
                  </a:lnTo>
                  <a:lnTo>
                    <a:pt x="0" y="55"/>
                  </a:lnTo>
                  <a:lnTo>
                    <a:pt x="600" y="55"/>
                  </a:lnTo>
                  <a:lnTo>
                    <a:pt x="58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00" t="28655" r="23760" b="-1788"/>
          <a:stretch>
            <a:fillRect/>
          </a:stretch>
        </p:blipFill>
        <p:spPr>
          <a:xfrm>
            <a:off x="7299580" y="2336436"/>
            <a:ext cx="3688954" cy="2211467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96621" y="2336436"/>
            <a:ext cx="3691914" cy="2156527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1316" b="11316"/>
          <a:stretch>
            <a:fillRect/>
          </a:stretch>
        </p:blipFill>
        <p:spPr>
          <a:xfrm>
            <a:off x="7290803" y="2336436"/>
            <a:ext cx="3716519" cy="2156527"/>
          </a:xfrm>
          <a:prstGeom prst="rect">
            <a:avLst/>
          </a:prstGeom>
        </p:spPr>
      </p:pic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整改措施制定与实施情况</a:t>
              </a:r>
            </a:p>
          </p:txBody>
        </p:sp>
      </p:grpSp>
      <p:sp>
        <p:nvSpPr>
          <p:cNvPr id="34" name="Freeform 34"/>
          <p:cNvSpPr/>
          <p:nvPr/>
        </p:nvSpPr>
        <p:spPr>
          <a:xfrm rot="5400000">
            <a:off x="799768" y="1650340"/>
            <a:ext cx="399002" cy="399002"/>
          </a:xfrm>
          <a:custGeom>
            <a:rect l="l" t="t" r="r" b="b"/>
            <a:pathLst>
              <a:path w="751403" h="647761">
                <a:moveTo>
                  <a:pt x="375702" y="0"/>
                </a:moveTo>
                <a:lnTo>
                  <a:pt x="751403" y="647761"/>
                </a:lnTo>
                <a:lnTo>
                  <a:pt x="745416" y="647761"/>
                </a:lnTo>
                <a:lnTo>
                  <a:pt x="375702" y="432047"/>
                </a:lnTo>
                <a:lnTo>
                  <a:pt x="5987" y="647761"/>
                </a:lnTo>
                <a:lnTo>
                  <a:pt x="0" y="64776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 rot="5400000">
            <a:off x="799768" y="3220888"/>
            <a:ext cx="399002" cy="399002"/>
          </a:xfrm>
          <a:custGeom>
            <a:rect l="l" t="t" r="r" b="b"/>
            <a:pathLst>
              <a:path w="751403" h="647761">
                <a:moveTo>
                  <a:pt x="375702" y="0"/>
                </a:moveTo>
                <a:lnTo>
                  <a:pt x="751403" y="647761"/>
                </a:lnTo>
                <a:lnTo>
                  <a:pt x="745416" y="647761"/>
                </a:lnTo>
                <a:lnTo>
                  <a:pt x="375702" y="432047"/>
                </a:lnTo>
                <a:lnTo>
                  <a:pt x="5987" y="647761"/>
                </a:lnTo>
                <a:lnTo>
                  <a:pt x="0" y="64776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 rot="5400000">
            <a:off x="799768" y="4829994"/>
            <a:ext cx="399002" cy="399002"/>
          </a:xfrm>
          <a:custGeom>
            <a:rect l="l" t="t" r="r" b="b"/>
            <a:pathLst>
              <a:path w="751403" h="647761">
                <a:moveTo>
                  <a:pt x="375702" y="0"/>
                </a:moveTo>
                <a:lnTo>
                  <a:pt x="751403" y="647761"/>
                </a:lnTo>
                <a:lnTo>
                  <a:pt x="745416" y="647761"/>
                </a:lnTo>
                <a:lnTo>
                  <a:pt x="375702" y="432047"/>
                </a:lnTo>
                <a:lnTo>
                  <a:pt x="5987" y="647761"/>
                </a:lnTo>
                <a:lnTo>
                  <a:pt x="0" y="6477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347399" y="1527861"/>
            <a:ext cx="2426717" cy="59892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整改措施制定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347399" y="2055334"/>
            <a:ext cx="5034045" cy="81944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根据问题诊断结果，制定针对性的整改措施，明确整改目标、责任人和整改时限。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347399" y="3125631"/>
            <a:ext cx="2426717" cy="55820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整改措施实施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347399" y="3606674"/>
            <a:ext cx="4970070" cy="79656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按照整改计划，有序推进整改措施的实施，确保整改措施落实到位。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1347399" y="4694015"/>
            <a:ext cx="2426717" cy="59892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整改效果评估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347399" y="5215780"/>
            <a:ext cx="5034045" cy="81944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对整改措施的实施效果进行评估，检查整改目标是否达成，对未达成目标的原因进行深入分析并持续改进。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https://d.book118.com/598055017031006045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2024-09-25T15:40:56.146</cp:lastPrinted>
  <dcterms:created xsi:type="dcterms:W3CDTF">2024-09-25T07:40:56Z</dcterms:created>
  <dcterms:modified xsi:type="dcterms:W3CDTF">2024-09-25T07:40:58Z</dcterms:modified>
</cp:coreProperties>
</file>