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4BA7474-D1F2-4A58-B519-970F7FCE676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FBD7AE-D843-4B15-A5DF-F73554814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B930A2-DF86-4C89-A1B4-57ACABC7F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CD470F-9569-4000-8E5E-AEE1EA9FA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6F893F-0222-4259-9375-7DE91D8B72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60E0D3-4EF9-46BD-B257-730BE7E429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56CFA7-DBC0-4133-B232-B6495ECDDE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EB5FBA-B900-4D8B-80A3-591481D4F5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789686-BB21-4893-87B2-D919F4488D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437EE0-B5BF-46DE-9CB6-E054781BF6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755324-67AE-4C60-97DD-134E2CE19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BB8D5F-8BA0-4975-A9EC-323B7B7FE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5A63D9D-7AF7-4827-A7AA-2E023FB64BC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90CC384-8D89-4283-BD4F-F9C55E47BEC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61142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行业管理团队危机处理培训班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课程简介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危机管理概念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团队协作与沟通</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危机沟通技巧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风险评估与决策</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危机管理工具</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课程简介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课程背景介绍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行业管理团队危机处理培训班旨在帮助管理团队有效处理各类危机情况，提高应对危机的能力和水平。课程目标包括提升应急处置能力、风险预警意识和团队协作能力。学习内容涵盖危机管理原则、案例分析和实战演练，旨在让学员掌握应对危机的技巧和策略。</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课程大纲概述</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包括课时安排和课程内容</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课程结构和安排</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危机管理原则、应急措施、预警机制等</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涵盖的主要内容和技能</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提升危机处理能力、团队协作等</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期望学员获得的收益</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讲师团队介绍</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拥有丰富的危机管理经验</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管理团队危机处理领域的专家及讲师</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精彩案例将帮助学员更好地理解危机管理的实践</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介绍课程中的案例分析</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在各行业不同领域担任过危机管理职务</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他们的背景和经验</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期望学员在课程中获得的技能和经验</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灵活应对危机情况</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提升团队领导能力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有效沟通协调能力</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课程结束后的预期收获</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更强大的危机处理能力</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提升团队协作效率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更好的危机管理思维</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学员期望</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学员应具备的基本要求</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具备一定管理经验</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有团队协作意识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善于沟通和协调</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通过本课程的学习，学员将能够在面对各类危机时沉着冷静、迅速应对，有效协调团队合作，达到最佳处理结果。祝愿学员们在危机处理培训班中取得丰硕的成果！</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危机管理概念</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什么是危机管理</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危机是指突发事件或情况，可能严重威胁组织的生存和发展。危机管理是指在危机发生时采取的一系列措施，以减轻危机带来的负面影响。危机管理的重要性在于可以帮助企业更好地应对挑战，保护企业的利益和声誉。</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危机管理原则</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包括及时响应、公开透明等</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危机管理的基本原则</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包括危机识别、信息收集等</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危机处理的六步骤</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包括领导力、沟通能力等</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成功危机管理的关键要素</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应对危机的策略</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制定危机应对预案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及时发布危机信息</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恢复和总结危机的策略</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进行事后评估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总结经验教训</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危机管理策略</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预防危机的策略</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建立危机管理团队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定期进行模拟演练</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危机管理案例分析</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分析具体案例的危机情况</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真实危机案例分析</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培训学员的应对能力和思考方式</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课程中学员将如何分析和解决类似问题</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探讨企业应对危机的实际效果</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案例中企业的处理方式和结果</a:t>
            </a:r>
            <a:endParaRPr lang="en-US" sz="3000" b="0" strike="noStrike" spc="-1">
              <a:solidFill>
                <a:srgbClr val="000000"/>
              </a:solidFill>
              <a:latin typeface="Arial"/>
            </a:endParaRPr>
          </a:p>
        </p:txBody>
      </p:sp>
      <p:sp>
        <p:nvSpPr>
          <p:cNvPr id="15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通过本课程的学习，学员将掌握危机管理的基本概念和实践技能，能够更加从容和有效地应对各种突发情况，保护企业的利益和声誉。</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团队协作与沟通</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团队协作的重要性</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团队协作在危机处理中起着至关重要的作用，团队成员之间的合作和配合能够有效地应对各种突发情况，提升危机处理的效率和质量。建立一个高效的危机处理团队需要注重沟通、信任和团队精神的培养。</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如何建立高效的危机处理团队</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制定清晰的危机处理目标和策略</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明确目标</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定期进行危机处理技能的培训和模拟演练</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培训与演练</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确保团队内外沟通畅通无阻</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建立有效沟通机制</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问题</a:t>
            </a:r>
            <a:r>
              <a:rPr lang="en-US" sz="2200" b="1" strike="noStrike" spc="-1">
                <a:solidFill>
                  <a:schemeClr val="dk1"/>
                </a:solidFill>
                <a:latin typeface="微软雅黑"/>
                <a:ea typeface="微软雅黑"/>
              </a:rPr>
              <a:t>2</a:t>
            </a:r>
            <a:endParaRPr lang="en-US" sz="2200" b="0" strike="noStrike" spc="-1">
              <a:solidFill>
                <a:srgbClr val="000000"/>
              </a:solidFill>
              <a:latin typeface="Arial"/>
            </a:endParaRPr>
          </a:p>
        </p:txBody>
      </p:sp>
      <p:sp>
        <p:nvSpPr>
          <p:cNvPr id="17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问题描述</a:t>
            </a:r>
            <a:r>
              <a:rPr lang="en-US" sz="1500" b="0" strike="noStrike" spc="-1">
                <a:solidFill>
                  <a:schemeClr val="dk1">
                    <a:lumMod val="85000"/>
                    <a:lumOff val="15000"/>
                  </a:schemeClr>
                </a:solidFill>
                <a:latin typeface="微软雅黑"/>
                <a:ea typeface="微软雅黑"/>
              </a:rPr>
              <a:t>2</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解决方法</a:t>
            </a:r>
            <a:r>
              <a:rPr lang="en-US" sz="1500" b="0" strike="noStrike" spc="-1">
                <a:solidFill>
                  <a:schemeClr val="dk1">
                    <a:lumMod val="85000"/>
                    <a:lumOff val="15000"/>
                  </a:schemeClr>
                </a:solidFill>
                <a:latin typeface="微软雅黑"/>
                <a:ea typeface="微软雅黑"/>
              </a:rPr>
              <a:t>2</a:t>
            </a:r>
            <a:endParaRPr lang="en-US" sz="1500" b="0" strike="noStrike" spc="-1">
              <a:solidFill>
                <a:srgbClr val="000000"/>
              </a:solidFill>
              <a:latin typeface="Arial"/>
            </a:endParaRPr>
          </a:p>
        </p:txBody>
      </p:sp>
      <p:sp>
        <p:nvSpPr>
          <p:cNvPr id="17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问题</a:t>
            </a:r>
            <a:r>
              <a:rPr lang="en-US" sz="2200" b="1" strike="noStrike" spc="-1">
                <a:solidFill>
                  <a:schemeClr val="dk1"/>
                </a:solidFill>
                <a:latin typeface="微软雅黑"/>
                <a:ea typeface="微软雅黑"/>
              </a:rPr>
              <a:t>3</a:t>
            </a:r>
            <a:endParaRPr lang="en-US" sz="2200" b="0" strike="noStrike" spc="-1">
              <a:solidFill>
                <a:srgbClr val="000000"/>
              </a:solidFill>
              <a:latin typeface="Arial"/>
            </a:endParaRPr>
          </a:p>
        </p:txBody>
      </p:sp>
      <p:sp>
        <p:nvSpPr>
          <p:cNvPr id="18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问题描述</a:t>
            </a:r>
            <a:r>
              <a:rPr lang="en-US" sz="1500" b="0" strike="noStrike" spc="-1">
                <a:solidFill>
                  <a:schemeClr val="dk1">
                    <a:lumMod val="85000"/>
                    <a:lumOff val="15000"/>
                  </a:schemeClr>
                </a:solidFill>
                <a:latin typeface="微软雅黑"/>
                <a:ea typeface="微软雅黑"/>
              </a:rPr>
              <a:t>3</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解决方法</a:t>
            </a:r>
            <a:r>
              <a:rPr lang="en-US" sz="1500" b="0" strike="noStrike" spc="-1">
                <a:solidFill>
                  <a:schemeClr val="dk1">
                    <a:lumMod val="85000"/>
                    <a:lumOff val="15000"/>
                  </a:schemeClr>
                </a:solidFill>
                <a:latin typeface="微软雅黑"/>
                <a:ea typeface="微软雅黑"/>
              </a:rPr>
              <a:t>3</a:t>
            </a:r>
            <a:endParaRPr lang="en-US" sz="1500" b="0" strike="noStrike" spc="-1">
              <a:solidFill>
                <a:srgbClr val="000000"/>
              </a:solidFill>
              <a:latin typeface="Arial"/>
            </a:endParaRPr>
          </a:p>
        </p:txBody>
      </p:sp>
      <p:sp>
        <p:nvSpPr>
          <p:cNvPr id="18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团队协作中常见问题及解决方法</a:t>
            </a:r>
            <a:endParaRPr lang="en-US" sz="3600" b="0" strike="noStrike" spc="-1">
              <a:solidFill>
                <a:schemeClr val="dk1"/>
              </a:solidFill>
              <a:latin typeface="Arial"/>
            </a:endParaRPr>
          </a:p>
        </p:txBody>
      </p:sp>
      <p:sp>
        <p:nvSpPr>
          <p:cNvPr id="18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问题</a:t>
            </a:r>
            <a:r>
              <a:rPr lang="en-US" sz="2200" b="1" strike="noStrike" spc="-1">
                <a:solidFill>
                  <a:schemeClr val="dk1"/>
                </a:solidFill>
                <a:latin typeface="微软雅黑"/>
                <a:ea typeface="微软雅黑"/>
              </a:rPr>
              <a:t>1</a:t>
            </a:r>
            <a:endParaRPr lang="en-US" sz="2200" b="0" strike="noStrike" spc="-1">
              <a:solidFill>
                <a:srgbClr val="000000"/>
              </a:solidFill>
              <a:latin typeface="Arial"/>
            </a:endParaRPr>
          </a:p>
        </p:txBody>
      </p:sp>
      <p:sp>
        <p:nvSpPr>
          <p:cNvPr id="18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问题描述</a:t>
            </a:r>
            <a:r>
              <a:rPr lang="en-US" sz="1500" b="0" strike="noStrike" spc="-1">
                <a:solidFill>
                  <a:schemeClr val="dk1">
                    <a:lumMod val="85000"/>
                    <a:lumOff val="15000"/>
                  </a:schemeClr>
                </a:solidFill>
                <a:latin typeface="微软雅黑"/>
                <a:ea typeface="微软雅黑"/>
              </a:rPr>
              <a:t>1</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解决方法</a:t>
            </a:r>
            <a:r>
              <a:rPr lang="en-US" sz="1500" b="0" strike="noStrike" spc="-1">
                <a:solidFill>
                  <a:schemeClr val="dk1">
                    <a:lumMod val="85000"/>
                    <a:lumOff val="15000"/>
                  </a:schemeClr>
                </a:solidFill>
                <a:latin typeface="微软雅黑"/>
                <a:ea typeface="微软雅黑"/>
              </a:rPr>
              <a:t>1</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沟通技巧</a:t>
            </a:r>
            <a:endParaRPr lang="en-US" sz="3600" b="0" strike="noStrike" spc="-1">
              <a:solidFill>
                <a:schemeClr val="dk1"/>
              </a:solidFill>
              <a:latin typeface="Arial"/>
            </a:endParaRPr>
          </a:p>
        </p:txBody>
      </p:sp>
      <p:sp>
        <p:nvSpPr>
          <p:cNvPr id="18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危机处理中，有效的沟通技巧是至关重要的。团队成员需要清晰明了地传达信息和思想，及时汇报情况，避免信息传递不畅带来的误解和延误。处理紧急情况下的沟通尤为重要，需要冷静应对，并采取有效的沟通方式。沟通不畅可能导致信息不对称，从而影响危机处理的效果。</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案例分析：沟通不畅导致的后果</a:t>
            </a:r>
            <a:endParaRPr lang="en-US" sz="3600" b="0" strike="noStrike" spc="-1">
              <a:solidFill>
                <a:schemeClr val="dk1"/>
              </a:solidFill>
              <a:latin typeface="Arial"/>
            </a:endParaRPr>
          </a:p>
        </p:txBody>
      </p:sp>
      <p:sp>
        <p:nvSpPr>
          <p:cNvPr id="19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描述案例情境</a:t>
            </a:r>
            <a:r>
              <a:rPr lang="en-US" sz="2000" b="0" strike="noStrike" spc="-1">
                <a:solidFill>
                  <a:schemeClr val="dk1"/>
                </a:solidFill>
                <a:latin typeface="Arial"/>
                <a:ea typeface="微软雅黑"/>
              </a:rPr>
              <a:t>1</a:t>
            </a:r>
            <a:endParaRPr lang="en-US" sz="2000" b="0" strike="noStrike" spc="-1">
              <a:solidFill>
                <a:srgbClr val="000000"/>
              </a:solidFill>
              <a:latin typeface="Arial"/>
            </a:endParaRPr>
          </a:p>
        </p:txBody>
      </p:sp>
      <p:sp>
        <p:nvSpPr>
          <p:cNvPr id="19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情景</a:t>
            </a:r>
            <a:r>
              <a:rPr lang="en-US" sz="3000" b="1" strike="noStrike" spc="-1">
                <a:solidFill>
                  <a:schemeClr val="dk1"/>
                </a:solidFill>
                <a:latin typeface="微软雅黑"/>
                <a:ea typeface="微软雅黑"/>
              </a:rPr>
              <a:t>1</a:t>
            </a:r>
            <a:endParaRPr lang="en-US" sz="3000" b="0" strike="noStrike" spc="-1">
              <a:solidFill>
                <a:srgbClr val="000000"/>
              </a:solidFill>
              <a:latin typeface="Arial"/>
            </a:endParaRPr>
          </a:p>
        </p:txBody>
      </p:sp>
      <p:sp>
        <p:nvSpPr>
          <p:cNvPr id="19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描述案例情境</a:t>
            </a:r>
            <a:r>
              <a:rPr lang="en-US" sz="2000" b="0" strike="noStrike" spc="-1">
                <a:solidFill>
                  <a:schemeClr val="dk1"/>
                </a:solidFill>
                <a:latin typeface="微软雅黑"/>
                <a:ea typeface="微软雅黑"/>
              </a:rPr>
              <a:t>3</a:t>
            </a:r>
            <a:endParaRPr lang="en-US" sz="2000" b="0" strike="noStrike" spc="-1">
              <a:solidFill>
                <a:srgbClr val="000000"/>
              </a:solidFill>
              <a:latin typeface="Arial"/>
            </a:endParaRPr>
          </a:p>
        </p:txBody>
      </p:sp>
      <p:sp>
        <p:nvSpPr>
          <p:cNvPr id="19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情景</a:t>
            </a:r>
            <a:r>
              <a:rPr lang="en-US" sz="3000" b="1" strike="noStrike" spc="-1">
                <a:solidFill>
                  <a:schemeClr val="dk1"/>
                </a:solidFill>
                <a:latin typeface="微软雅黑"/>
                <a:ea typeface="微软雅黑"/>
              </a:rPr>
              <a:t>3</a:t>
            </a:r>
            <a:endParaRPr lang="en-US" sz="3000" b="0" strike="noStrike" spc="-1">
              <a:solidFill>
                <a:srgbClr val="000000"/>
              </a:solidFill>
              <a:latin typeface="Arial"/>
            </a:endParaRPr>
          </a:p>
        </p:txBody>
      </p:sp>
      <p:sp>
        <p:nvSpPr>
          <p:cNvPr id="19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描述案例情境</a:t>
            </a:r>
            <a:r>
              <a:rPr lang="en-US" sz="2000" b="0" strike="noStrike" spc="-1">
                <a:solidFill>
                  <a:schemeClr val="dk1">
                    <a:lumMod val="85000"/>
                    <a:lumOff val="15000"/>
                  </a:schemeClr>
                </a:solidFill>
                <a:latin typeface="微软雅黑"/>
                <a:ea typeface="微软雅黑"/>
              </a:rPr>
              <a:t>2</a:t>
            </a:r>
            <a:endParaRPr lang="en-US" sz="2000" b="0" strike="noStrike" spc="-1">
              <a:solidFill>
                <a:srgbClr val="000000"/>
              </a:solidFill>
              <a:latin typeface="Arial"/>
            </a:endParaRPr>
          </a:p>
        </p:txBody>
      </p:sp>
      <p:sp>
        <p:nvSpPr>
          <p:cNvPr id="19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情景</a:t>
            </a:r>
            <a:r>
              <a:rPr lang="en-US" sz="3000" b="1" strike="noStrike" spc="-1">
                <a:solidFill>
                  <a:schemeClr val="dk1"/>
                </a:solidFill>
                <a:latin typeface="微软雅黑"/>
                <a:ea typeface="微软雅黑"/>
              </a:rPr>
              <a:t>2</a:t>
            </a:r>
            <a:endParaRPr lang="en-US" sz="3000" b="0" strike="noStrike" spc="-1">
              <a:solidFill>
                <a:srgbClr val="000000"/>
              </a:solidFill>
              <a:latin typeface="Arial"/>
            </a:endParaRPr>
          </a:p>
        </p:txBody>
      </p:sp>
      <p:sp>
        <p:nvSpPr>
          <p:cNvPr id="19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模拟演练的重要性</a:t>
            </a:r>
            <a:endParaRPr lang="en-US" sz="2200" b="0" strike="noStrike" spc="-1">
              <a:solidFill>
                <a:srgbClr val="000000"/>
              </a:solidFill>
              <a:latin typeface="Arial"/>
            </a:endParaRPr>
          </a:p>
        </p:txBody>
      </p:sp>
      <p:sp>
        <p:nvSpPr>
          <p:cNvPr id="20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重要性</a:t>
            </a:r>
            <a:r>
              <a:rPr lang="en-US" sz="1500" b="0" strike="noStrike" spc="-1">
                <a:solidFill>
                  <a:schemeClr val="dk1">
                    <a:lumMod val="85000"/>
                    <a:lumOff val="15000"/>
                  </a:schemeClr>
                </a:solidFill>
                <a:latin typeface="微软雅黑"/>
                <a:ea typeface="微软雅黑"/>
              </a:rPr>
              <a:t>1</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重要性</a:t>
            </a:r>
            <a:r>
              <a:rPr lang="en-US" sz="1500" b="0" strike="noStrike" spc="-1">
                <a:solidFill>
                  <a:schemeClr val="dk1">
                    <a:lumMod val="85000"/>
                    <a:lumOff val="15000"/>
                  </a:schemeClr>
                </a:solidFill>
                <a:latin typeface="微软雅黑"/>
                <a:ea typeface="微软雅黑"/>
              </a:rPr>
              <a:t>2</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重要性</a:t>
            </a:r>
            <a:r>
              <a:rPr lang="en-US" sz="1500" b="0" strike="noStrike" spc="-1">
                <a:solidFill>
                  <a:schemeClr val="dk1">
                    <a:lumMod val="85000"/>
                    <a:lumOff val="15000"/>
                  </a:schemeClr>
                </a:solidFill>
                <a:latin typeface="微软雅黑"/>
                <a:ea typeface="微软雅黑"/>
              </a:rPr>
              <a:t>3</a:t>
            </a:r>
            <a:endParaRPr lang="en-US" sz="1500" b="0" strike="noStrike" spc="-1">
              <a:solidFill>
                <a:srgbClr val="000000"/>
              </a:solidFill>
              <a:latin typeface="Arial"/>
            </a:endParaRPr>
          </a:p>
        </p:txBody>
      </p:sp>
      <p:sp>
        <p:nvSpPr>
          <p:cNvPr id="2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案例分享：成功的团队训练经验</a:t>
            </a:r>
            <a:endParaRPr lang="en-US" sz="2200" b="0" strike="noStrike" spc="-1">
              <a:solidFill>
                <a:srgbClr val="000000"/>
              </a:solidFill>
              <a:latin typeface="Arial"/>
            </a:endParaRPr>
          </a:p>
        </p:txBody>
      </p:sp>
      <p:sp>
        <p:nvSpPr>
          <p:cNvPr id="20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分享内容</a:t>
            </a:r>
            <a:r>
              <a:rPr lang="en-US" sz="1500" b="0" strike="noStrike" spc="-1">
                <a:solidFill>
                  <a:schemeClr val="dk1">
                    <a:lumMod val="85000"/>
                    <a:lumOff val="15000"/>
                  </a:schemeClr>
                </a:solidFill>
                <a:latin typeface="微软雅黑"/>
                <a:ea typeface="微软雅黑"/>
              </a:rPr>
              <a:t>1</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分享内容</a:t>
            </a:r>
            <a:r>
              <a:rPr lang="en-US" sz="1500" b="0" strike="noStrike" spc="-1">
                <a:solidFill>
                  <a:schemeClr val="dk1">
                    <a:lumMod val="85000"/>
                    <a:lumOff val="15000"/>
                  </a:schemeClr>
                </a:solidFill>
                <a:latin typeface="微软雅黑"/>
                <a:ea typeface="微软雅黑"/>
              </a:rPr>
              <a:t>2</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分享内容</a:t>
            </a:r>
            <a:r>
              <a:rPr lang="en-US" sz="1500" b="0" strike="noStrike" spc="-1">
                <a:solidFill>
                  <a:schemeClr val="dk1">
                    <a:lumMod val="85000"/>
                    <a:lumOff val="15000"/>
                  </a:schemeClr>
                </a:solidFill>
                <a:latin typeface="微软雅黑"/>
                <a:ea typeface="微软雅黑"/>
              </a:rPr>
              <a:t>3</a:t>
            </a:r>
            <a:endParaRPr lang="en-US" sz="1500" b="0" strike="noStrike" spc="-1">
              <a:solidFill>
                <a:srgbClr val="000000"/>
              </a:solidFill>
              <a:latin typeface="Arial"/>
            </a:endParaRPr>
          </a:p>
        </p:txBody>
      </p:sp>
      <p:sp>
        <p:nvSpPr>
          <p:cNvPr id="2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团队训练与演练</a:t>
            </a:r>
            <a:endParaRPr lang="en-US" sz="3600" b="0" strike="noStrike" spc="-1">
              <a:solidFill>
                <a:schemeClr val="dk1"/>
              </a:solidFill>
              <a:latin typeface="Arial"/>
            </a:endParaRPr>
          </a:p>
        </p:txBody>
      </p:sp>
      <p:sp>
        <p:nvSpPr>
          <p:cNvPr id="2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如何进行团队的危机处理训练</a:t>
            </a:r>
            <a:endParaRPr lang="en-US" sz="2200" b="0" strike="noStrike" spc="-1">
              <a:solidFill>
                <a:srgbClr val="000000"/>
              </a:solidFill>
              <a:latin typeface="Arial"/>
            </a:endParaRPr>
          </a:p>
        </p:txBody>
      </p:sp>
      <p:sp>
        <p:nvSpPr>
          <p:cNvPr id="21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训练内容</a:t>
            </a:r>
            <a:r>
              <a:rPr lang="en-US" sz="1500" b="0" strike="noStrike" spc="-1">
                <a:solidFill>
                  <a:schemeClr val="dk1">
                    <a:lumMod val="85000"/>
                    <a:lumOff val="15000"/>
                  </a:schemeClr>
                </a:solidFill>
                <a:latin typeface="微软雅黑"/>
                <a:ea typeface="微软雅黑"/>
              </a:rPr>
              <a:t>1</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训练内容</a:t>
            </a:r>
            <a:r>
              <a:rPr lang="en-US" sz="1500" b="0" strike="noStrike" spc="-1">
                <a:solidFill>
                  <a:schemeClr val="dk1">
                    <a:lumMod val="85000"/>
                    <a:lumOff val="15000"/>
                  </a:schemeClr>
                </a:solidFill>
                <a:latin typeface="微软雅黑"/>
                <a:ea typeface="微软雅黑"/>
              </a:rPr>
              <a:t>2</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训练内容</a:t>
            </a:r>
            <a:r>
              <a:rPr lang="en-US" sz="1500" b="0" strike="noStrike" spc="-1">
                <a:solidFill>
                  <a:schemeClr val="dk1">
                    <a:lumMod val="85000"/>
                    <a:lumOff val="15000"/>
                  </a:schemeClr>
                </a:solidFill>
                <a:latin typeface="微软雅黑"/>
                <a:ea typeface="微软雅黑"/>
              </a:rPr>
              <a:t>3</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https://d.book118.com/598061142011006050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147</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行业管理团队危机处理培训班</vt:lpstr>
      <vt:lpstr>目录</vt:lpstr>
      <vt:lpstr>第1章 课程简介</vt:lpstr>
      <vt:lpstr> </vt:lpstr>
      <vt:lpstr>课程大纲概述</vt:lpstr>
      <vt:lpstr>讲师团队介绍</vt:lpstr>
      <vt:lpstr>学员期望</vt:lpstr>
      <vt:lpstr>结尾</vt:lpstr>
      <vt:lpstr>第2章 危机管理概念</vt:lpstr>
      <vt:lpstr> </vt:lpstr>
      <vt:lpstr>危机管理原则</vt:lpstr>
      <vt:lpstr>危机管理策略</vt:lpstr>
      <vt:lpstr>危机管理案例分析</vt:lpstr>
      <vt:lpstr>结尾</vt:lpstr>
      <vt:lpstr>第3章 团队协作与沟通</vt:lpstr>
      <vt:lpstr> </vt:lpstr>
      <vt:lpstr>如何建立高效的危机处理团队</vt:lpstr>
      <vt:lpstr>团队协作中常见问题及解决方法</vt:lpstr>
      <vt:lpstr>沟通技巧</vt:lpstr>
      <vt:lpstr>案例分析：沟通不畅导致的后果</vt:lpstr>
      <vt:lpstr>团队训练与演练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2024-09-29T15:15:52.401</cp:lastPrinted>
  <dcterms:created xsi:type="dcterms:W3CDTF">2024-09-29T07:15:52Z</dcterms:created>
  <dcterms:modified xsi:type="dcterms:W3CDTF">2024-09-29T07:15:54Z</dcterms:modified>
</cp:coreProperties>
</file>