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3F68D3-1387-4AF8-8D45-35748A8599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486427-6238-44A4-9F89-1AE69F001F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868759-7F9A-4549-94CD-CCF3FD6FF0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6B603D-677B-4F4B-98D4-425A39FAED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1DBFFC-2879-414E-A395-50AD6AD86F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DC1BD0-76C0-499B-A0A0-976140FAEF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F3FD53-C7AB-4194-83DD-49931B63B6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C265D7-EB20-4F69-9716-DD6CE11488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867369-DACD-490B-A7A4-4BFEBEE164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3EBCA0-9482-4CC8-9DB0-4A9C6356F3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5AB7E1-C312-414A-96C8-7362B5D8B5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6205100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合同法违约责任</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alpha val="100000"/>
                </a:schemeClr>
              </a:solidFill>
              <a:latin typeface="Microsoft Yahei"/>
              <a:ea typeface="Microsoft Yahei"/>
              <a:cs typeface="Microsoft Yahei"/>
            </a:endParaRP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违约责任概述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违约形态及责任承担</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免责事由与抗辩权行使</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损害赔偿计算与规则适用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违约金调整与适用问题探讨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合同法违约责任制度完善建议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违约责任概述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违约责任是指合同当事人一方不履行合同义务或者履行合同义务不符合约定时，依照法律规定或者合同约定所应承担的法律责任。</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违约责任是合同法律效力的体现，是保障合同履行的重要措施。</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8366" b="1836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违约责任的性质主要体现为补偿性，旨在弥补守约方因违约行为所遭受的损失。</a:t>
            </a:r>
          </a:p>
        </p:txBody>
      </p:sp>
      <p:pic>
        <p:nvPicPr>
          <p:cNvPr id="10" name="Picture 10"/>
          <p:cNvPicPr>
            <a:picLocks noChangeAspect="1"/>
          </p:cNvPicPr>
          <p:nvPr/>
        </p:nvPicPr>
        <p:blipFill>
          <a:blip r:embed="rId4"/>
          <a:srcRect t="7583" b="758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341" b="234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1495" b="1149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3286" b="1328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构成要件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存在合法有效的合同</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违约责任产生的前提是存在合法有效的合同关系。</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违约行为</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当事人一方不履行合同义务或者履行合同义务不符合约定的行为。</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无免责事由</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违约方无法定或约定的免责事由，如不可抗力等。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实际履行</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采取补救措施</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赔偿损失</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支付违约金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种类与形式</a:t>
              </a:r>
            </a:p>
          </p:txBody>
        </p:sp>
      </p:grpSp>
      <p:pic>
        <p:nvPicPr>
          <p:cNvPr id="28" name="Picture 28"/>
          <p:cNvPicPr>
            <a:picLocks noChangeAspect="1"/>
          </p:cNvPicPr>
          <p:nvPr/>
        </p:nvPicPr>
        <p:blipFill>
          <a:blip r:embed="rId2"/>
          <a:srcRect l="14919" r="1491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98" r="165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4585" r="1458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3499" r="1349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要求违约方继续履行合同义务，实现合同目的。</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如修理、重作、更换等，以弥补守约方的损失。</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违约方以金钱方式赔偿守约方因违约行为所遭受的损失，包括直接损失和间接损失。</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根据合同约定或法律规定，违约方向守约方支付一定数额的违约金。</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竞合概念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指同一行为同时符合违约责任和侵权责任的构成要件，导致两种责任产生冲突的现象。</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292" r="122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竞合处理原则</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当事人可以选择其中一种责任进行主张，但不得同时主张两种责任。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司法实践中的处理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法院在审理案件时，会根据案件具体情况和当事人主张，确定适用违约责任还是侵权责任。如合同关系较为明确且损失易于计算，一般适用违约责任；如涉及人身伤害或精神损害赔偿等，则可能适用侵权责任。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违约责任与侵权责任竞合</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违约形态及责任承担</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68" r="313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881" r="288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067" r="2606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指债务人在客观上已经没有履行能力，或者法律禁止债务的履行。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不能履行的定义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债务人应承担违约责任，如支付违约金、赔偿损失等。若因不可抗力导致不能履行，债务人可部分或全部免除责任。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责任承担方式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不能履行及其责任承担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765" b="876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指债务人能够履行但在履行期限届满时未履行债务。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债务人应承担违约责任，如支付迟延履行金、赔偿因迟延履行造成的损失等。若因债权人原因导致迟延履行，债务人可主张减轻或免除责任。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迟延履行及其责任承担</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责任承担方式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迟延履行的定义</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875" r="16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指债务人虽然履行了债务，但其履行不符合债务的本旨或约定的条件。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不完全履行的定义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债务人应承担违约责任，如采取补救措施、赔偿损失等。若因不完全履行导致债权人遭受重大损失，债务人还应承担额外的赔偿责任。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责任承担方式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不完全履行及其责任承担</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031" r="23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拒绝履行的定义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指债务人能够履行债务而故意不履行。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责任承担方式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债务人应承担违约责任，如支付违约金、赔偿损失等。若因拒绝履行导致合同目的无法实现，债权人还可主张解除合同并要求债务人承担违约责任。在特定情况下，拒绝履行可能构成根本违约，导致合同自动解除。</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拒绝履行及其责任承担</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免责事由与抗辩权行使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不可抗力</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因不能预见、不能避免并不能克服的客观情况导致合同不能履行，如自然灾害、战争等。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法律规定的其他免责事由</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如法律特别规定在某些情况下可以免除责任，如因政府行为导致合同不能履行等。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6312" r="163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法定免责事由</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当事人可以在合同中约定，在出现某些特定情况时，可以免除或部分免除违约责任。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双方在合同中明确约定的免责条款</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约定的免责条款必须合法、有效，且不能违反法律强制性规定和公序良俗。</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免责条款的效力</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约定免责事由</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存在合法有效的抗辩事由，如同时履行抗辩权、先履行抗辩权、不安抗辩权等。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抗辩权行使限制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抗辩权的行使必须符合法律规定和合同约定，不能滥用抗辩权损害对方当事人的合法权益。同时，在对方已经履行主要义务或提供适当担保时，不得行使抗辩权拒绝履行自己的义务。</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抗辩权行使条件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抗辩权行使条件与限制</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https://d.book118.com/598062051003006040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2024-09-18T02:31:35.622</cp:lastPrinted>
  <dcterms:created xsi:type="dcterms:W3CDTF">2024-09-17T18:31:35Z</dcterms:created>
  <dcterms:modified xsi:type="dcterms:W3CDTF">2024-09-17T18:31:37Z</dcterms:modified>
</cp:coreProperties>
</file>