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A06DA4D0-520E-496F-A416-46FB02FF5844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6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6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6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7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7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F2AA6-551D-4FD1-BF82-29C14E14A0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232F78-DE4F-4FAB-9792-9912E7EC0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619241-6965-485F-AE1F-E58A8DE0D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CA1BA7-5D9A-465F-AE7A-468966CD5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48F09-1224-4A42-9671-D35EAE15E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B11801-1A24-4494-A826-20B8EDE19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A1525D-6123-4EDE-B306-9A6E0C5BC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E293B-D479-4FE2-9E74-59927536A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B51AFF-E1D0-4393-9F65-FE761B1A57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6EC4C-8ACA-4C83-A892-FAEDEA85E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5AFD14-578E-4394-AD0E-64FB9A539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D2B8549-382B-4193-AC20-6A752E4ACBD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4CC23AB-6375-4BAB-9E69-AD61BCCAEE1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8.pn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06404503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995760" y="1033920"/>
            <a:ext cx="10156320" cy="11707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儿科危重患者查房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1198800" y="4714200"/>
            <a:ext cx="4063680" cy="69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汇报：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xxx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时间：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202x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年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月</a:t>
            </a:r>
            <a:r>
              <a:rPr lang="en-US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x</a:t>
            </a:r>
            <a:r>
              <a:rPr lang="zh-CN" sz="2000" b="0" strike="noStrike" spc="-1">
                <a:solidFill>
                  <a:srgbClr val="3045FD"/>
                </a:solidFill>
                <a:latin typeface="Arial"/>
                <a:ea typeface="微软雅黑"/>
              </a:rPr>
              <a:t>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AutoShape 2"/>
          <p:cNvSpPr/>
          <p:nvPr/>
        </p:nvSpPr>
        <p:spPr>
          <a:xfrm>
            <a:off x="297360" y="810360"/>
            <a:ext cx="5297760" cy="5297760"/>
          </a:xfrm>
          <a:prstGeom prst="ellipse">
            <a:avLst/>
          </a:prstGeom>
          <a:solidFill>
            <a:schemeClr val="accent1">
              <a:alpha val="14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AutoShape 3"/>
          <p:cNvSpPr/>
          <p:nvPr/>
        </p:nvSpPr>
        <p:spPr>
          <a:xfrm>
            <a:off x="938520" y="1451160"/>
            <a:ext cx="4016160" cy="401616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1848960" y="2837160"/>
            <a:ext cx="2194200" cy="18734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72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7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6201360" y="208080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儿科危重患者查房概述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儿科危重患者查房的流程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儿科危重患者查房中的常见问题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儿科危重患者查房中的护理工作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章  儿科危重患者查房中的团队合作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TextBox 5"/>
          <p:cNvSpPr/>
          <p:nvPr/>
        </p:nvSpPr>
        <p:spPr>
          <a:xfrm>
            <a:off x="1302840" y="2003760"/>
            <a:ext cx="3088800" cy="1013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123840" tIns="123840" rIns="57240" bIns="123840" anchor="t">
            <a:spAutoFit/>
          </a:bodyPr>
          <a:lstStyle/>
          <a:p>
            <a:pPr algn="ctr" defTabSz="914400">
              <a:lnSpc>
                <a:spcPct val="186000"/>
              </a:lnSpc>
            </a:pPr>
            <a:r>
              <a:rPr lang="en-US" sz="2700" b="0" strike="noStrike" spc="-1">
                <a:solidFill>
                  <a:srgbClr val="FFFFFF"/>
                </a:solidFill>
                <a:latin typeface="微软雅黑"/>
                <a:ea typeface="微软雅黑"/>
              </a:rPr>
              <a:t>contents</a:t>
            </a:r>
            <a:endParaRPr lang="en-US" sz="27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0" name="AutoShape 7"/>
          <p:cNvSpPr/>
          <p:nvPr/>
        </p:nvSpPr>
        <p:spPr>
          <a:xfrm>
            <a:off x="1130724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1" name="AutoShape 8"/>
          <p:cNvSpPr/>
          <p:nvPr/>
        </p:nvSpPr>
        <p:spPr>
          <a:xfrm>
            <a:off x="11736360" y="3322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2" name="AutoShape 9"/>
          <p:cNvSpPr/>
          <p:nvPr/>
        </p:nvSpPr>
        <p:spPr>
          <a:xfrm>
            <a:off x="11346480" y="3322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3" name="AutoShape 10"/>
          <p:cNvSpPr/>
          <p:nvPr/>
        </p:nvSpPr>
        <p:spPr>
          <a:xfrm>
            <a:off x="1130724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4" name="AutoShape 11"/>
          <p:cNvSpPr/>
          <p:nvPr/>
        </p:nvSpPr>
        <p:spPr>
          <a:xfrm>
            <a:off x="11736360" y="50868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5" name="AutoShape 12"/>
          <p:cNvSpPr/>
          <p:nvPr/>
        </p:nvSpPr>
        <p:spPr>
          <a:xfrm>
            <a:off x="11346480" y="50868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6" name="AutoShape 13"/>
          <p:cNvSpPr/>
          <p:nvPr/>
        </p:nvSpPr>
        <p:spPr>
          <a:xfrm>
            <a:off x="1130724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7" name="AutoShape 14"/>
          <p:cNvSpPr/>
          <p:nvPr/>
        </p:nvSpPr>
        <p:spPr>
          <a:xfrm>
            <a:off x="11736360" y="684720"/>
            <a:ext cx="89280" cy="8604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15840" rIns="90000" bIns="1584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AutoShape 15"/>
          <p:cNvSpPr/>
          <p:nvPr/>
        </p:nvSpPr>
        <p:spPr>
          <a:xfrm>
            <a:off x="11346480" y="684720"/>
            <a:ext cx="435960" cy="860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1400" rIns="90000" bIns="414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01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9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1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儿科危重患者查房概述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6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儿科危重患者查房的注意事项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儿科危重患者查房需保证及时性和准确性，与护士、家属有效沟通，注重团队合作，制定全面的治疗计划。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104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105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6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7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8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09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0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1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2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3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4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5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6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7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8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19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0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1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2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3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24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25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AutoShape 3"/>
          <p:cNvSpPr/>
          <p:nvPr/>
        </p:nvSpPr>
        <p:spPr>
          <a:xfrm>
            <a:off x="385344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AutoShape 4"/>
          <p:cNvSpPr/>
          <p:nvPr/>
        </p:nvSpPr>
        <p:spPr>
          <a:xfrm>
            <a:off x="385344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AutoShape 7"/>
          <p:cNvSpPr/>
          <p:nvPr/>
        </p:nvSpPr>
        <p:spPr>
          <a:xfrm>
            <a:off x="7873200" y="168156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AutoShape 8"/>
          <p:cNvSpPr/>
          <p:nvPr/>
        </p:nvSpPr>
        <p:spPr>
          <a:xfrm>
            <a:off x="7873200" y="130104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AutoShape 10"/>
          <p:cNvSpPr/>
          <p:nvPr/>
        </p:nvSpPr>
        <p:spPr>
          <a:xfrm>
            <a:off x="385344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AutoShape 11"/>
          <p:cNvSpPr/>
          <p:nvPr/>
        </p:nvSpPr>
        <p:spPr>
          <a:xfrm>
            <a:off x="385344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AutoShape 13"/>
          <p:cNvSpPr/>
          <p:nvPr/>
        </p:nvSpPr>
        <p:spPr>
          <a:xfrm>
            <a:off x="7873200" y="4213080"/>
            <a:ext cx="3657240" cy="198936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AutoShape 14"/>
          <p:cNvSpPr/>
          <p:nvPr/>
        </p:nvSpPr>
        <p:spPr>
          <a:xfrm>
            <a:off x="7873200" y="3895200"/>
            <a:ext cx="3657240" cy="718920"/>
          </a:xfrm>
          <a:prstGeom prst="roundRect">
            <a:avLst>
              <a:gd name="adj" fmla="val 16667"/>
            </a:avLst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2.title"/>
          <p:cNvSpPr/>
          <p:nvPr/>
        </p:nvSpPr>
        <p:spPr>
          <a:xfrm>
            <a:off x="7984440" y="1557720"/>
            <a:ext cx="33620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实验室检查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content"/>
          <p:cNvSpPr/>
          <p:nvPr/>
        </p:nvSpPr>
        <p:spPr>
          <a:xfrm>
            <a:off x="7984440" y="2090880"/>
            <a:ext cx="343368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分析血液指标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检测生化参数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3.title"/>
          <p:cNvSpPr/>
          <p:nvPr/>
        </p:nvSpPr>
        <p:spPr>
          <a:xfrm>
            <a:off x="3992400" y="4109040"/>
            <a:ext cx="333864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影像学资料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3.content"/>
          <p:cNvSpPr/>
          <p:nvPr/>
        </p:nvSpPr>
        <p:spPr>
          <a:xfrm>
            <a:off x="3991680" y="4732560"/>
            <a:ext cx="3338640" cy="1361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查阅放射影像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评估病变情况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4.title"/>
          <p:cNvSpPr/>
          <p:nvPr/>
        </p:nvSpPr>
        <p:spPr>
          <a:xfrm>
            <a:off x="8046720" y="4109040"/>
            <a:ext cx="330048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治疗讨论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4.content"/>
          <p:cNvSpPr/>
          <p:nvPr/>
        </p:nvSpPr>
        <p:spPr>
          <a:xfrm>
            <a:off x="8046720" y="4669920"/>
            <a:ext cx="3371400" cy="14234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讨论治疗方案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确定下一步措施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儿科危重患者查房的内容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3992400" y="1557720"/>
            <a:ext cx="34419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评估患者病情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1.content"/>
          <p:cNvSpPr/>
          <p:nvPr/>
        </p:nvSpPr>
        <p:spPr>
          <a:xfrm>
            <a:off x="3991680" y="2090880"/>
            <a:ext cx="3338640" cy="1447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查看生命体征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观察症状变化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4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4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5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6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68" name="Picture 4"/>
          <p:cNvSpPr/>
          <p:nvPr/>
        </p:nvSpPr>
        <p:spPr>
          <a:xfrm>
            <a:off x="139680" y="1806480"/>
            <a:ext cx="3119400" cy="415944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02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2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儿科危重患者查房的流程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449388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矩形 33"/>
          <p:cNvSpPr/>
          <p:nvPr/>
        </p:nvSpPr>
        <p:spPr>
          <a:xfrm>
            <a:off x="716220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矩形 38"/>
          <p:cNvSpPr/>
          <p:nvPr/>
        </p:nvSpPr>
        <p:spPr>
          <a:xfrm>
            <a:off x="9895680" y="33897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1036440" y="16632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查房的具体步骤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矩形 19"/>
          <p:cNvSpPr/>
          <p:nvPr/>
        </p:nvSpPr>
        <p:spPr>
          <a:xfrm>
            <a:off x="1683360" y="33897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grpSp>
        <p:nvGrpSpPr>
          <p:cNvPr id="177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178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79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0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1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2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3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4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5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6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7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8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89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0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1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2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3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4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5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6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197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198" name="AutoShape 2"/>
          <p:cNvSpPr/>
          <p:nvPr/>
        </p:nvSpPr>
        <p:spPr>
          <a:xfrm>
            <a:off x="98172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9" name="AutoShape 3"/>
          <p:cNvSpPr/>
          <p:nvPr/>
        </p:nvSpPr>
        <p:spPr>
          <a:xfrm>
            <a:off x="4376880" y="37216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0" name="AutoShape 4"/>
          <p:cNvSpPr/>
          <p:nvPr/>
        </p:nvSpPr>
        <p:spPr>
          <a:xfrm>
            <a:off x="7771680" y="1604880"/>
            <a:ext cx="3394800" cy="211644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01" name="Picture 5" descr="C:/Users/Administrator/Desktop/ppt模板/图片素材/QQ截图20240309205721.pngQQ截图20240309205721"/>
          <p:cNvPicPr/>
          <p:nvPr/>
        </p:nvPicPr>
        <p:blipFill>
          <a:blip r:embed="rId2"/>
          <a:srcRect t="20029" b="20029"/>
          <a:stretch>
            <a:fillRect/>
          </a:stretch>
        </p:blipFill>
        <p:spPr>
          <a:xfrm>
            <a:off x="981720" y="369432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02" name="Picture 6" descr="C:/Users/Administrator/Desktop/ppt模板/图片素材/image2709229.pngimage2709229"/>
          <p:cNvPicPr/>
          <p:nvPr/>
        </p:nvPicPr>
        <p:blipFill>
          <a:blip r:embed="rId3"/>
          <a:srcRect t="11868" b="11868"/>
          <a:stretch>
            <a:fillRect/>
          </a:stretch>
        </p:blipFill>
        <p:spPr>
          <a:xfrm>
            <a:off x="4376880" y="1577880"/>
            <a:ext cx="3394440" cy="2143440"/>
          </a:xfrm>
          <a:prstGeom prst="rect">
            <a:avLst/>
          </a:prstGeom>
          <a:ln w="0">
            <a:noFill/>
          </a:ln>
        </p:spPr>
      </p:pic>
      <p:pic>
        <p:nvPicPr>
          <p:cNvPr id="203" name="Picture 7" descr="C:/Users/Administrator/Desktop/ppt模板/图片素材/QQ截图20240309205650.pngQQ截图20240309205650"/>
          <p:cNvPicPr/>
          <p:nvPr/>
        </p:nvPicPr>
        <p:blipFill>
          <a:blip r:embed="rId4"/>
          <a:srcRect t="19809" b="19809"/>
          <a:stretch>
            <a:fillRect/>
          </a:stretch>
        </p:blipFill>
        <p:spPr>
          <a:xfrm>
            <a:off x="7771680" y="3721680"/>
            <a:ext cx="3394440" cy="2143440"/>
          </a:xfrm>
          <a:prstGeom prst="rect">
            <a:avLst/>
          </a:prstGeom>
          <a:ln w="0">
            <a:noFill/>
          </a:ln>
        </p:spPr>
      </p:pic>
      <p:sp>
        <p:nvSpPr>
          <p:cNvPr id="204" name="content.1.title"/>
          <p:cNvSpPr/>
          <p:nvPr/>
        </p:nvSpPr>
        <p:spPr>
          <a:xfrm>
            <a:off x="175464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观察患者的一般状况和意识状态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1.content"/>
          <p:cNvSpPr/>
          <p:nvPr/>
        </p:nvSpPr>
        <p:spPr>
          <a:xfrm>
            <a:off x="1225080" y="2340000"/>
            <a:ext cx="2982960" cy="12031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包括表情、精神状态等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8442000" y="18813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逐一检查生命体征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2.content"/>
          <p:cNvSpPr/>
          <p:nvPr/>
        </p:nvSpPr>
        <p:spPr>
          <a:xfrm>
            <a:off x="7971120" y="2340000"/>
            <a:ext cx="3036240" cy="120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体温、脉搏、呼吸等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3.title"/>
          <p:cNvSpPr/>
          <p:nvPr/>
        </p:nvSpPr>
        <p:spPr>
          <a:xfrm>
            <a:off x="5093280" y="39549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与护士讨论患者的护理情况及用药情况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3.content"/>
          <p:cNvSpPr/>
          <p:nvPr/>
        </p:nvSpPr>
        <p:spPr>
          <a:xfrm>
            <a:off x="4578840" y="4413240"/>
            <a:ext cx="3085920" cy="1173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确保全面了解患者情况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0" name="AutoShape 3"/>
          <p:cNvSpPr/>
          <p:nvPr/>
        </p:nvSpPr>
        <p:spPr>
          <a:xfrm>
            <a:off x="472320" y="1375560"/>
            <a:ext cx="11246760" cy="4699080"/>
          </a:xfrm>
          <a:prstGeom prst="rect">
            <a:avLst/>
          </a:prstGeom>
          <a:solidFill>
            <a:srgbClr val="3045FD">
              <a:alpha val="59000"/>
            </a:srgb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AutoShape 5"/>
          <p:cNvSpPr/>
          <p:nvPr/>
        </p:nvSpPr>
        <p:spPr>
          <a:xfrm>
            <a:off x="2499480" y="6236280"/>
            <a:ext cx="921996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AutoShape 6"/>
          <p:cNvSpPr/>
          <p:nvPr/>
        </p:nvSpPr>
        <p:spPr>
          <a:xfrm>
            <a:off x="483840" y="6236280"/>
            <a:ext cx="739800" cy="669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22320" rIns="90000" bIns="223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AutoShape 7"/>
          <p:cNvSpPr/>
          <p:nvPr/>
        </p:nvSpPr>
        <p:spPr>
          <a:xfrm>
            <a:off x="1375920" y="6200640"/>
            <a:ext cx="158400" cy="158400"/>
          </a:xfrm>
          <a:prstGeom prst="ellipse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AutoShape 8"/>
          <p:cNvSpPr/>
          <p:nvPr/>
        </p:nvSpPr>
        <p:spPr>
          <a:xfrm>
            <a:off x="1607040" y="6207120"/>
            <a:ext cx="146880" cy="146880"/>
          </a:xfrm>
          <a:prstGeom prst="ellipse">
            <a:avLst/>
          </a:prstGeom>
          <a:solidFill>
            <a:schemeClr val="accent1">
              <a:alpha val="8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AutoShape 9"/>
          <p:cNvSpPr/>
          <p:nvPr/>
        </p:nvSpPr>
        <p:spPr>
          <a:xfrm>
            <a:off x="1827360" y="6213960"/>
            <a:ext cx="135720" cy="135720"/>
          </a:xfrm>
          <a:prstGeom prst="ellipse">
            <a:avLst/>
          </a:prstGeom>
          <a:solidFill>
            <a:schemeClr val="accent1">
              <a:alpha val="6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AutoShape 10"/>
          <p:cNvSpPr/>
          <p:nvPr/>
        </p:nvSpPr>
        <p:spPr>
          <a:xfrm>
            <a:off x="2027160" y="6220440"/>
            <a:ext cx="124200" cy="12420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3200" rIns="90000" bIns="4320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7" name="AutoShape 11"/>
          <p:cNvSpPr/>
          <p:nvPr/>
        </p:nvSpPr>
        <p:spPr>
          <a:xfrm>
            <a:off x="2224800" y="6215040"/>
            <a:ext cx="113040" cy="113040"/>
          </a:xfrm>
          <a:prstGeom prst="ellipse">
            <a:avLst/>
          </a:prstGeom>
          <a:solidFill>
            <a:schemeClr val="accent1">
              <a:alpha val="20000"/>
            </a:schemeClr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34920" rIns="90000" bIns="34920" anchor="t">
            <a:noAutofit/>
          </a:bodyPr>
          <a:lstStyle/>
          <a:p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title"/>
          <p:cNvSpPr/>
          <p:nvPr/>
        </p:nvSpPr>
        <p:spPr>
          <a:xfrm>
            <a:off x="1087920" y="203760"/>
            <a:ext cx="8228520" cy="743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defTabSz="914400">
              <a:lnSpc>
                <a:spcPct val="100000"/>
              </a:lnSpc>
              <a:tabLst>
                <a:tab pos="0"/>
              </a:tabLst>
            </a:pPr>
            <a:r>
              <a:rPr lang="zh-CN" sz="3600" b="1" strike="noStrike" spc="299">
                <a:solidFill>
                  <a:srgbClr val="3045FD"/>
                </a:solidFill>
                <a:latin typeface="Arial"/>
                <a:ea typeface="微软雅黑"/>
              </a:rPr>
              <a:t>查房流程总结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"/>
          <p:cNvSpPr/>
          <p:nvPr/>
        </p:nvSpPr>
        <p:spPr>
          <a:xfrm>
            <a:off x="946800" y="1982520"/>
            <a:ext cx="5402880" cy="2620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儿科危重患者查房是保障患者安全的重要环节。在查房前，充分准备资料和团队沟通至关重要；在查房过程中，细致观察、全面记录是必不可少的步骤；查房后要及时总结反思，不断优化护理方案，提高护理质量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grpSp>
        <p:nvGrpSpPr>
          <p:cNvPr id="222" name="Group 15"/>
          <p:cNvGrpSpPr/>
          <p:nvPr/>
        </p:nvGrpSpPr>
        <p:grpSpPr>
          <a:xfrm>
            <a:off x="431640" y="396000"/>
            <a:ext cx="514800" cy="439200"/>
            <a:chOff x="431640" y="396000"/>
            <a:chExt cx="514800" cy="439200"/>
          </a:xfrm>
        </p:grpSpPr>
        <p:sp>
          <p:nvSpPr>
            <p:cNvPr id="223" name="AutoShape 16"/>
            <p:cNvSpPr/>
            <p:nvPr/>
          </p:nvSpPr>
          <p:spPr>
            <a:xfrm>
              <a:off x="431640" y="39600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4" name="AutoShape 17"/>
            <p:cNvSpPr/>
            <p:nvPr/>
          </p:nvSpPr>
          <p:spPr>
            <a:xfrm>
              <a:off x="551520" y="4024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5" name="AutoShape 18"/>
            <p:cNvSpPr/>
            <p:nvPr/>
          </p:nvSpPr>
          <p:spPr>
            <a:xfrm>
              <a:off x="665640" y="40428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6" name="AutoShape 19"/>
            <p:cNvSpPr/>
            <p:nvPr/>
          </p:nvSpPr>
          <p:spPr>
            <a:xfrm>
              <a:off x="776160" y="41328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7" name="AutoShape 20"/>
            <p:cNvSpPr/>
            <p:nvPr/>
          </p:nvSpPr>
          <p:spPr>
            <a:xfrm>
              <a:off x="881280" y="4089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8" name="AutoShape 21"/>
            <p:cNvSpPr/>
            <p:nvPr/>
          </p:nvSpPr>
          <p:spPr>
            <a:xfrm>
              <a:off x="431640" y="513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29" name="AutoShape 22"/>
            <p:cNvSpPr/>
            <p:nvPr/>
          </p:nvSpPr>
          <p:spPr>
            <a:xfrm>
              <a:off x="551520" y="520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0" name="AutoShape 23"/>
            <p:cNvSpPr/>
            <p:nvPr/>
          </p:nvSpPr>
          <p:spPr>
            <a:xfrm>
              <a:off x="665640" y="522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1" name="AutoShape 24"/>
            <p:cNvSpPr/>
            <p:nvPr/>
          </p:nvSpPr>
          <p:spPr>
            <a:xfrm>
              <a:off x="776160" y="531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2" name="AutoShape 25"/>
            <p:cNvSpPr/>
            <p:nvPr/>
          </p:nvSpPr>
          <p:spPr>
            <a:xfrm>
              <a:off x="881280" y="5266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3" name="AutoShape 26"/>
            <p:cNvSpPr/>
            <p:nvPr/>
          </p:nvSpPr>
          <p:spPr>
            <a:xfrm>
              <a:off x="431640" y="631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4" name="AutoShape 27"/>
            <p:cNvSpPr/>
            <p:nvPr/>
          </p:nvSpPr>
          <p:spPr>
            <a:xfrm>
              <a:off x="551520" y="6379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5" name="AutoShape 28"/>
            <p:cNvSpPr/>
            <p:nvPr/>
          </p:nvSpPr>
          <p:spPr>
            <a:xfrm>
              <a:off x="665640" y="639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6" name="AutoShape 29"/>
            <p:cNvSpPr/>
            <p:nvPr/>
          </p:nvSpPr>
          <p:spPr>
            <a:xfrm>
              <a:off x="776160" y="648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7" name="AutoShape 30"/>
            <p:cNvSpPr/>
            <p:nvPr/>
          </p:nvSpPr>
          <p:spPr>
            <a:xfrm>
              <a:off x="881280" y="644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8" name="AutoShape 31"/>
            <p:cNvSpPr/>
            <p:nvPr/>
          </p:nvSpPr>
          <p:spPr>
            <a:xfrm>
              <a:off x="431640" y="74916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39" name="AutoShape 32"/>
            <p:cNvSpPr/>
            <p:nvPr/>
          </p:nvSpPr>
          <p:spPr>
            <a:xfrm>
              <a:off x="551520" y="756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0" name="AutoShape 33"/>
            <p:cNvSpPr/>
            <p:nvPr/>
          </p:nvSpPr>
          <p:spPr>
            <a:xfrm>
              <a:off x="665640" y="75744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1" name="AutoShape 34"/>
            <p:cNvSpPr/>
            <p:nvPr/>
          </p:nvSpPr>
          <p:spPr>
            <a:xfrm>
              <a:off x="776160" y="766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42" name="AutoShape 35"/>
            <p:cNvSpPr/>
            <p:nvPr/>
          </p:nvSpPr>
          <p:spPr>
            <a:xfrm>
              <a:off x="881280" y="762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sp>
        <p:nvSpPr>
          <p:cNvPr id="243" name="Picture 4"/>
          <p:cNvSpPr/>
          <p:nvPr/>
        </p:nvSpPr>
        <p:spPr>
          <a:xfrm>
            <a:off x="7939080" y="835560"/>
            <a:ext cx="3679560" cy="4906080"/>
          </a:xfrm>
          <a:prstGeom prst="parallelogram">
            <a:avLst>
              <a:gd name="adj" fmla="val 25000"/>
            </a:avLst>
          </a:prstGeom>
          <a:blipFill rotWithShape="0">
            <a:blip r:embed="rId2"/>
            <a:stretch>
              <a:fillRect/>
            </a:stretch>
          </a:blip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4" name="PlaceHolder 1"/>
          <p:cNvSpPr>
            <a:spLocks noGrp="1"/>
          </p:cNvSpPr>
          <p:nvPr>
            <p:ph/>
          </p:nvPr>
        </p:nvSpPr>
        <p:spPr>
          <a:xfrm>
            <a:off x="2938680" y="1998360"/>
            <a:ext cx="6318360" cy="16423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indent="0" algn="ctr" defTabSz="914400">
              <a:lnSpc>
                <a:spcPct val="13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7600" b="1" strike="noStrike" spc="148">
                <a:solidFill>
                  <a:srgbClr val="3045FD"/>
                </a:solidFill>
                <a:latin typeface="Arial"/>
                <a:ea typeface="微软雅黑"/>
              </a:rPr>
              <a:t>03</a:t>
            </a:r>
            <a:endParaRPr lang="en-US" sz="7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45" name="PlaceHolder 2"/>
          <p:cNvSpPr>
            <a:spLocks noGrp="1"/>
          </p:cNvSpPr>
          <p:nvPr>
            <p:ph type="title" idx="4294967295"/>
          </p:nvPr>
        </p:nvSpPr>
        <p:spPr>
          <a:xfrm>
            <a:off x="313560" y="3789000"/>
            <a:ext cx="11486160" cy="99216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第</a:t>
            </a:r>
            <a:r>
              <a:rPr lang="en-US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3</a:t>
            </a:r>
            <a:r>
              <a:rPr lang="zh-CN" sz="5200" b="1" strike="noStrike" spc="299">
                <a:solidFill>
                  <a:srgbClr val="3045FD"/>
                </a:solidFill>
                <a:latin typeface="Arial"/>
                <a:ea typeface="微软雅黑"/>
              </a:rPr>
              <a:t>章 儿科危重患者查房中的常见问题</a:t>
            </a:r>
            <a:endParaRPr lang="en-US" sz="52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6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AutoShape 2"/>
          <p:cNvSpPr/>
          <p:nvPr/>
        </p:nvSpPr>
        <p:spPr>
          <a:xfrm>
            <a:off x="905436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AutoShape 2"/>
          <p:cNvSpPr/>
          <p:nvPr/>
        </p:nvSpPr>
        <p:spPr>
          <a:xfrm>
            <a:off x="631188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AutoShape 2"/>
          <p:cNvSpPr/>
          <p:nvPr/>
        </p:nvSpPr>
        <p:spPr>
          <a:xfrm>
            <a:off x="3569400" y="2212200"/>
            <a:ext cx="2388600" cy="280332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0" name="AutoShape 2"/>
          <p:cNvSpPr/>
          <p:nvPr/>
        </p:nvSpPr>
        <p:spPr>
          <a:xfrm>
            <a:off x="729720" y="2164680"/>
            <a:ext cx="2388600" cy="2851560"/>
          </a:xfrm>
          <a:prstGeom prst="rect">
            <a:avLst/>
          </a:prstGeom>
          <a:solidFill>
            <a:srgbClr val="3045FD"/>
          </a:solidFill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940" b="0" strike="noStrike" spc="-1">
                <a:solidFill>
                  <a:srgbClr val="FFFFFF"/>
                </a:solidFill>
                <a:latin typeface="Calibri"/>
                <a:ea typeface="Calibri"/>
              </a:rPr>
              <a:t>    </a:t>
            </a:r>
            <a:endParaRPr lang="en-US" sz="294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矩形 28"/>
          <p:cNvSpPr/>
          <p:nvPr/>
        </p:nvSpPr>
        <p:spPr>
          <a:xfrm>
            <a:off x="354024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2" name="content.2.title"/>
          <p:cNvSpPr/>
          <p:nvPr/>
        </p:nvSpPr>
        <p:spPr>
          <a:xfrm>
            <a:off x="3689640" y="155772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呼吸支持措施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3" name="content.2.content"/>
          <p:cNvSpPr/>
          <p:nvPr/>
        </p:nvSpPr>
        <p:spPr>
          <a:xfrm>
            <a:off x="3718080" y="2310120"/>
            <a:ext cx="206712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氧疗、呼吸机辅助通气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呼吸道管理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矩形 33"/>
          <p:cNvSpPr/>
          <p:nvPr/>
        </p:nvSpPr>
        <p:spPr>
          <a:xfrm>
            <a:off x="620856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5" name="content.3.title"/>
          <p:cNvSpPr/>
          <p:nvPr/>
        </p:nvSpPr>
        <p:spPr>
          <a:xfrm>
            <a:off x="646056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注意并发症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6" name="content.3.content"/>
          <p:cNvSpPr/>
          <p:nvPr/>
        </p:nvSpPr>
        <p:spPr>
          <a:xfrm>
            <a:off x="6499080" y="2297520"/>
            <a:ext cx="207792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肺炎预防、气胸处理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监测呼吸功能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7" name="矩形 38"/>
          <p:cNvSpPr/>
          <p:nvPr/>
        </p:nvSpPr>
        <p:spPr>
          <a:xfrm>
            <a:off x="8942040" y="14752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8" name="content.4.title"/>
          <p:cNvSpPr/>
          <p:nvPr/>
        </p:nvSpPr>
        <p:spPr>
          <a:xfrm>
            <a:off x="9177480" y="15577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9" name="content.4.content"/>
          <p:cNvSpPr/>
          <p:nvPr/>
        </p:nvSpPr>
        <p:spPr>
          <a:xfrm>
            <a:off x="9252720" y="2279520"/>
            <a:ext cx="1991160" cy="2355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0" name="PlaceHolder 1"/>
          <p:cNvSpPr>
            <a:spLocks noGrp="1"/>
          </p:cNvSpPr>
          <p:nvPr>
            <p:ph type="title" idx="4294967295"/>
          </p:nvPr>
        </p:nvSpPr>
        <p:spPr>
          <a:xfrm>
            <a:off x="1026000" y="2412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000" b="1" strike="noStrike" spc="299">
                <a:solidFill>
                  <a:srgbClr val="3045FD"/>
                </a:solidFill>
                <a:latin typeface="Arial"/>
                <a:ea typeface="微软雅黑"/>
              </a:rPr>
              <a:t>呼吸衰竭</a:t>
            </a:r>
            <a:endParaRPr lang="en-US" sz="3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1" name="矩形 19"/>
          <p:cNvSpPr/>
          <p:nvPr/>
        </p:nvSpPr>
        <p:spPr>
          <a:xfrm>
            <a:off x="729720" y="14752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62" name="content.1.title"/>
          <p:cNvSpPr/>
          <p:nvPr/>
        </p:nvSpPr>
        <p:spPr>
          <a:xfrm>
            <a:off x="882000" y="1557720"/>
            <a:ext cx="222840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rgbClr val="3045FD"/>
                </a:solidFill>
                <a:latin typeface="微软雅黑"/>
                <a:ea typeface="微软雅黑"/>
              </a:rPr>
              <a:t>评估患者状况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63" name="content.1.content"/>
          <p:cNvSpPr/>
          <p:nvPr/>
        </p:nvSpPr>
        <p:spPr>
          <a:xfrm>
            <a:off x="885960" y="2303280"/>
            <a:ext cx="2082960" cy="242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观察呼吸频率、呼吸深度等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检查氧饱和度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64" name="Group 15"/>
          <p:cNvGrpSpPr/>
          <p:nvPr/>
        </p:nvGrpSpPr>
        <p:grpSpPr>
          <a:xfrm>
            <a:off x="435960" y="378720"/>
            <a:ext cx="515160" cy="439560"/>
            <a:chOff x="435960" y="378720"/>
            <a:chExt cx="515160" cy="439560"/>
          </a:xfrm>
        </p:grpSpPr>
        <p:sp>
          <p:nvSpPr>
            <p:cNvPr id="265" name="AutoShape 16"/>
            <p:cNvSpPr/>
            <p:nvPr/>
          </p:nvSpPr>
          <p:spPr>
            <a:xfrm>
              <a:off x="435960" y="3787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6" name="AutoShape 17"/>
            <p:cNvSpPr/>
            <p:nvPr/>
          </p:nvSpPr>
          <p:spPr>
            <a:xfrm>
              <a:off x="555840" y="3852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7" name="AutoShape 18"/>
            <p:cNvSpPr/>
            <p:nvPr/>
          </p:nvSpPr>
          <p:spPr>
            <a:xfrm>
              <a:off x="669960" y="3870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8" name="AutoShape 19"/>
            <p:cNvSpPr/>
            <p:nvPr/>
          </p:nvSpPr>
          <p:spPr>
            <a:xfrm>
              <a:off x="780840" y="39600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69" name="AutoShape 20"/>
            <p:cNvSpPr/>
            <p:nvPr/>
          </p:nvSpPr>
          <p:spPr>
            <a:xfrm>
              <a:off x="885960" y="39204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0" name="AutoShape 21"/>
            <p:cNvSpPr/>
            <p:nvPr/>
          </p:nvSpPr>
          <p:spPr>
            <a:xfrm>
              <a:off x="435960" y="4964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1" name="AutoShape 22"/>
            <p:cNvSpPr/>
            <p:nvPr/>
          </p:nvSpPr>
          <p:spPr>
            <a:xfrm>
              <a:off x="555840" y="50328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2" name="AutoShape 23"/>
            <p:cNvSpPr/>
            <p:nvPr/>
          </p:nvSpPr>
          <p:spPr>
            <a:xfrm>
              <a:off x="669960" y="5047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3" name="AutoShape 24"/>
            <p:cNvSpPr/>
            <p:nvPr/>
          </p:nvSpPr>
          <p:spPr>
            <a:xfrm>
              <a:off x="780840" y="5137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4" name="AutoShape 25"/>
            <p:cNvSpPr/>
            <p:nvPr/>
          </p:nvSpPr>
          <p:spPr>
            <a:xfrm>
              <a:off x="885960" y="50976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5" name="AutoShape 26"/>
            <p:cNvSpPr/>
            <p:nvPr/>
          </p:nvSpPr>
          <p:spPr>
            <a:xfrm>
              <a:off x="435960" y="61452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6" name="AutoShape 27"/>
            <p:cNvSpPr/>
            <p:nvPr/>
          </p:nvSpPr>
          <p:spPr>
            <a:xfrm>
              <a:off x="555840" y="62100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7" name="AutoShape 28"/>
            <p:cNvSpPr/>
            <p:nvPr/>
          </p:nvSpPr>
          <p:spPr>
            <a:xfrm>
              <a:off x="669960" y="62280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8" name="AutoShape 29"/>
            <p:cNvSpPr/>
            <p:nvPr/>
          </p:nvSpPr>
          <p:spPr>
            <a:xfrm>
              <a:off x="780840" y="63144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79" name="AutoShape 30"/>
            <p:cNvSpPr/>
            <p:nvPr/>
          </p:nvSpPr>
          <p:spPr>
            <a:xfrm>
              <a:off x="885960" y="62748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0" name="AutoShape 31"/>
            <p:cNvSpPr/>
            <p:nvPr/>
          </p:nvSpPr>
          <p:spPr>
            <a:xfrm>
              <a:off x="435960" y="732240"/>
              <a:ext cx="83880" cy="8388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0" rIns="90000" bIns="144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1" name="AutoShape 32"/>
            <p:cNvSpPr/>
            <p:nvPr/>
          </p:nvSpPr>
          <p:spPr>
            <a:xfrm>
              <a:off x="555840" y="738720"/>
              <a:ext cx="77760" cy="77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0440" rIns="90000" bIns="10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2" name="AutoShape 33"/>
            <p:cNvSpPr/>
            <p:nvPr/>
          </p:nvSpPr>
          <p:spPr>
            <a:xfrm>
              <a:off x="669960" y="740520"/>
              <a:ext cx="74520" cy="7452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7920" rIns="90000" bIns="792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3" name="AutoShape 34"/>
            <p:cNvSpPr/>
            <p:nvPr/>
          </p:nvSpPr>
          <p:spPr>
            <a:xfrm>
              <a:off x="780840" y="749520"/>
              <a:ext cx="68760" cy="687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3600" rIns="90000" bIns="360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  <p:sp>
          <p:nvSpPr>
            <p:cNvPr id="284" name="AutoShape 35"/>
            <p:cNvSpPr/>
            <p:nvPr/>
          </p:nvSpPr>
          <p:spPr>
            <a:xfrm>
              <a:off x="885960" y="745200"/>
              <a:ext cx="65160" cy="65160"/>
            </a:xfrm>
            <a:prstGeom prst="ellipse">
              <a:avLst/>
            </a:prstGeom>
            <a:gradFill rotWithShape="0">
              <a:gsLst>
                <a:gs pos="0">
                  <a:srgbClr val="F6F8FC"/>
                </a:gs>
                <a:gs pos="0">
                  <a:srgbClr val="ADC0E8"/>
                </a:gs>
                <a:gs pos="100000">
                  <a:srgbClr val="3045FD"/>
                </a:gs>
              </a:gsLst>
              <a:lin ang="12960000"/>
            </a:gra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1440" rIns="90000" bIns="1440" anchor="t">
              <a:noAutofit/>
            </a:bodyPr>
            <a:lstStyle/>
            <a:p>
              <a:endParaRPr lang="en-US" sz="1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pic>
        <p:nvPicPr>
          <p:cNvPr id="285" name="Picture 5" descr="C:/Users/Administrator/Desktop/ppt模板/图片素材/插画/巴扎嘿素材 (28).jpg巴扎嘿素材 (28)"/>
          <p:cNvPicPr/>
          <p:nvPr/>
        </p:nvPicPr>
        <p:blipFill>
          <a:blip r:embed="rId2"/>
          <a:srcRect t="24423" b="24423"/>
          <a:stretch>
            <a:fillRect/>
          </a:stretch>
        </p:blipFill>
        <p:spPr>
          <a:xfrm>
            <a:off x="73800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86" name="Picture 5" descr="C:/Users/Administrator/Desktop/ppt模板/图片素材/插画/巴扎嘿素材 (27).jpg巴扎嘿素材 (27)"/>
          <p:cNvPicPr/>
          <p:nvPr/>
        </p:nvPicPr>
        <p:blipFill>
          <a:blip r:embed="rId3"/>
          <a:srcRect t="24423" b="24423"/>
          <a:stretch>
            <a:fillRect/>
          </a:stretch>
        </p:blipFill>
        <p:spPr>
          <a:xfrm>
            <a:off x="35726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87" name="Picture 5" descr="C:/Users/Administrator/Desktop/ppt模板/图片素材/image2709229.pngimage2709229"/>
          <p:cNvPicPr/>
          <p:nvPr/>
        </p:nvPicPr>
        <p:blipFill>
          <a:blip r:embed="rId4"/>
          <a:srcRect t="19116" b="19116"/>
          <a:stretch>
            <a:fillRect/>
          </a:stretch>
        </p:blipFill>
        <p:spPr>
          <a:xfrm>
            <a:off x="6315840" y="4838760"/>
            <a:ext cx="2381040" cy="1217520"/>
          </a:xfrm>
          <a:prstGeom prst="rect">
            <a:avLst/>
          </a:prstGeom>
          <a:ln w="0">
            <a:noFill/>
          </a:ln>
        </p:spPr>
      </p:pic>
      <p:pic>
        <p:nvPicPr>
          <p:cNvPr id="288" name="Picture 5" descr="C:/Users/Administrator/Desktop/ppt模板/图片素材/插画/巴扎嘿素材 (25).jpg巴扎嘿素材 (25)"/>
          <p:cNvPicPr/>
          <p:nvPr/>
        </p:nvPicPr>
        <p:blipFill>
          <a:blip r:embed="rId5"/>
          <a:srcRect t="24423" b="24423"/>
          <a:stretch>
            <a:fillRect/>
          </a:stretch>
        </p:blipFill>
        <p:spPr>
          <a:xfrm>
            <a:off x="9059040" y="4838760"/>
            <a:ext cx="2381040" cy="1217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https://d.book118.com/598064045031006047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儿科危重患者查房</vt:lpstr>
      <vt:lpstr>目录</vt:lpstr>
      <vt:lpstr>第1章 儿科危重患者查房概述</vt:lpstr>
      <vt:lpstr> </vt:lpstr>
      <vt:lpstr>儿科危重患者查房的内容</vt:lpstr>
      <vt:lpstr>第2章 儿科危重患者查房的流程</vt:lpstr>
      <vt:lpstr>查房的具体步骤</vt:lpstr>
      <vt:lpstr> </vt:lpstr>
      <vt:lpstr>第3章 儿科危重患者查房中的常见问题</vt:lpstr>
      <vt:lpstr>呼吸衰竭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2024-09-28T10:33:51.543</cp:lastPrinted>
  <dcterms:created xsi:type="dcterms:W3CDTF">2024-09-28T02:33:51Z</dcterms:created>
  <dcterms:modified xsi:type="dcterms:W3CDTF">2024-09-28T02:33:53Z</dcterms:modified>
</cp:coreProperties>
</file>