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8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275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8F7E5-F89B-466D-BA3F-B887547E5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69C0C-C256-484F-BDBE-B63D7F2DC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08717-7A6E-400B-B5E6-0EBD7057E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DF236-6969-40C7-9DA4-6420A92AD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1D86BA-7257-4994-A9B9-66A24E660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8A15D-6DBB-428B-A2C7-2919053B4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2A70C5-B9CF-4006-8E11-D3E748120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AE781-CECE-4528-B363-028982B9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15825-385E-4CD2-ACFD-044279A2D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0EB65-7318-44CB-8384-4025860C2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4E889-CE1E-418B-B844-FF401F0EF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876" r:id="rId2"/>
    <p:sldLayoutId id="2147496877" r:id="rId3"/>
    <p:sldLayoutId id="2147496878" r:id="rId4"/>
    <p:sldLayoutId id="2147496879" r:id="rId5"/>
    <p:sldLayoutId id="2147496880" r:id="rId6"/>
    <p:sldLayoutId id="2147496881" r:id="rId7"/>
    <p:sldLayoutId id="2147496882" r:id="rId8"/>
    <p:sldLayoutId id="2147496883" r:id="rId9"/>
    <p:sldLayoutId id="2147496884" r:id="rId10"/>
    <p:sldLayoutId id="214749688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4075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xxxx</a:t>
            </a:r>
            <a:r>
              <a:rPr lang="zh-CN" altLang="en-US"/>
              <a:t>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皮革助剂项目商业计划书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项目背景与市场分析</a:t>
            </a: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产品与服务</a:t>
            </a: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生产与研发</a:t>
            </a: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市场营销策略</a:t>
            </a: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财务预测与投资回报分析</a:t>
            </a: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项目背景与市场分析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政策法规及环保要求</a:t>
            </a: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行业现状及发展趋势</a:t>
            </a: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皮革助剂市场现状及需求</a:t>
            </a: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竞争对手分析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皮革助剂行业现状及发展趋势</a:t>
            </a:r>
          </a:p>
        </p:txBody>
      </p:sp>
      <p:sp>
        <p:nvSpPr>
          <p:cNvPr id="10490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市场竞争格局：目前，国内皮革助剂市场主要集中在几家大型企业，市场竞争较为激烈。</a:t>
            </a:r>
          </a:p>
        </p:txBody>
      </p:sp>
      <p:sp>
        <p:nvSpPr>
          <p:cNvPr id="10490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行业规模及增长：近年来，随着皮革制品市场的不断扩大，皮革助剂行业也得到了快速发展。</a:t>
            </a:r>
          </a:p>
        </p:txBody>
      </p:sp>
      <p:sp>
        <p:nvSpPr>
          <p:cNvPr id="10490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发展趋势：随着环保意识的提高和技术的不断进步，未来皮革助剂行业将朝着环保、高效、低毒的方向发展。</a:t>
            </a:r>
          </a:p>
        </p:txBody>
      </p:sp>
      <p:sp>
        <p:nvSpPr>
          <p:cNvPr id="10490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政策法规影响：近年来，国家对环保要求越来越高，对皮革助剂行业也提出了更高的标准。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目标市场分析</a:t>
            </a:r>
          </a:p>
        </p:txBody>
      </p:sp>
      <p:sp>
        <p:nvSpPr>
          <p:cNvPr id="10490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市场规模：全球皮革助剂市场规模庞大，年增长率稳定</a:t>
            </a:r>
          </a:p>
        </p:txBody>
      </p:sp>
      <p:sp>
        <p:nvSpPr>
          <p:cNvPr id="10490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目标客户群体：皮革制品制造商、助剂生产商、贸易商等</a:t>
            </a:r>
          </a:p>
        </p:txBody>
      </p:sp>
      <p:sp>
        <p:nvSpPr>
          <p:cNvPr id="10490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目标市场特点：竞争激烈，客户需求多样化，对产品质量和性能要求高</a:t>
            </a:r>
          </a:p>
        </p:txBody>
      </p:sp>
      <p:sp>
        <p:nvSpPr>
          <p:cNvPr id="10491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目标市场趋势：环保、可持续发展成为行业趋势，对环保型助剂的需求增加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竞争环境分析</a:t>
            </a:r>
          </a:p>
        </p:txBody>
      </p:sp>
      <p:sp>
        <p:nvSpPr>
          <p:cNvPr id="10491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竞争格局：市场竞争程度、市场集中度、进入壁垒等</a:t>
            </a:r>
          </a:p>
        </p:txBody>
      </p:sp>
      <p:sp>
        <p:nvSpPr>
          <p:cNvPr id="10491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竞争对手概述：主要竞争对手的市场份额、产品特点、优劣势等</a:t>
            </a:r>
          </a:p>
        </p:txBody>
      </p:sp>
      <p:sp>
        <p:nvSpPr>
          <p:cNvPr id="10491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竞争策略：主要竞争对手的营销策略、产品定价、市场推广等</a:t>
            </a:r>
          </a:p>
        </p:txBody>
      </p:sp>
      <p:sp>
        <p:nvSpPr>
          <p:cNvPr id="10491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竞争风险：市场竞争可能带来的风险和挑战，如价格战、技术更新等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  <p:sp>
        <p:nvSpPr>
          <p:cNvPr id="10491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产品与服务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产品介绍</a:t>
            </a:r>
          </a:p>
        </p:txBody>
      </p:sp>
      <p:sp>
        <p:nvSpPr>
          <p:cNvPr id="10492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产品的应用领域</a:t>
            </a:r>
          </a:p>
        </p:txBody>
      </p:sp>
      <p:sp>
        <p:nvSpPr>
          <p:cNvPr id="10492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皮革助剂产品种类</a:t>
            </a:r>
          </a:p>
        </p:txBody>
      </p:sp>
      <p:sp>
        <p:nvSpPr>
          <p:cNvPr id="10492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产品的特点与优势</a:t>
            </a:r>
          </a:p>
        </p:txBody>
      </p:sp>
      <p:sp>
        <p:nvSpPr>
          <p:cNvPr id="10492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产品的市场前景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产品特点与优势</a:t>
            </a:r>
          </a:p>
        </p:txBody>
      </p:sp>
      <p:sp>
        <p:nvSpPr>
          <p:cNvPr id="10493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环保无毒：符合环保标准，无毒无害</a:t>
            </a:r>
          </a:p>
        </p:txBody>
      </p:sp>
      <p:sp>
        <p:nvSpPr>
          <p:cNvPr id="104932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高效稳定：提高皮革质量，增强稳定性</a:t>
            </a:r>
          </a:p>
        </p:txBody>
      </p:sp>
      <p:sp>
        <p:nvSpPr>
          <p:cNvPr id="104932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易于操作：使用方便，操作简单</a:t>
            </a:r>
          </a:p>
        </p:txBody>
      </p:sp>
      <p:sp>
        <p:nvSpPr>
          <p:cNvPr id="104933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降低成本：有效降低生产成本，提高经济效益</a:t>
            </a:r>
          </a:p>
        </p:txBody>
      </p:sp>
      <p:sp>
        <p:nvSpPr>
          <p:cNvPr id="104933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服务内容与承诺</a:t>
            </a:r>
          </a:p>
        </p:txBody>
      </p:sp>
      <p:sp>
        <p:nvSpPr>
          <p:cNvPr id="10493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提供定制化服务，根据客户需求进行个性化定制</a:t>
            </a:r>
          </a:p>
        </p:txBody>
      </p:sp>
      <p:sp>
        <p:nvSpPr>
          <p:cNvPr id="10493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皮革助剂产品种类丰富，满足不同客户需求</a:t>
            </a:r>
          </a:p>
        </p:txBody>
      </p:sp>
      <p:sp>
        <p:nvSpPr>
          <p:cNvPr id="10493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承诺产品质量稳定可靠，通过严格的质量控制体系</a:t>
            </a:r>
          </a:p>
        </p:txBody>
      </p:sp>
      <p:sp>
        <p:nvSpPr>
          <p:cNvPr id="10493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提供完善的售后服务，及时解决客户问题，提高客户满意度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定价策略与销售渠道</a:t>
            </a:r>
          </a:p>
        </p:txBody>
      </p:sp>
      <p:sp>
        <p:nvSpPr>
          <p:cNvPr id="10494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促销活动：定期开展促销活动，如满减、折扣、赠品等，吸引消费者购买</a:t>
            </a:r>
          </a:p>
        </p:txBody>
      </p:sp>
      <p:sp>
        <p:nvSpPr>
          <p:cNvPr id="10494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定价策略：根据产品成本、市场需求和竞争状况，制定合理的定价策略</a:t>
            </a:r>
          </a:p>
        </p:txBody>
      </p:sp>
      <p:sp>
        <p:nvSpPr>
          <p:cNvPr id="10494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销售渠道：通过线上线下多渠道销售，包括电商平台、专卖店、代理商等，扩大销售范围，提高市场占有率</a:t>
            </a:r>
          </a:p>
        </p:txBody>
      </p:sp>
      <p:sp>
        <p:nvSpPr>
          <p:cNvPr id="10494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售后服务：提供完善的售后服务，包括退换货、维修保养等，提高客户满意度和忠诚度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  <p:sp>
        <p:nvSpPr>
          <p:cNvPr id="104949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生产与研发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生产流程与设备配置</a:t>
            </a:r>
          </a:p>
        </p:txBody>
      </p:sp>
      <p:sp>
        <p:nvSpPr>
          <p:cNvPr id="104955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生产流程：从原材料采购到产品生产的全过程</a:t>
            </a:r>
          </a:p>
        </p:txBody>
      </p:sp>
      <p:sp>
        <p:nvSpPr>
          <p:cNvPr id="104956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设备配置：主要生产设备的型号、规格和数量</a:t>
            </a:r>
          </a:p>
        </p:txBody>
      </p:sp>
      <p:sp>
        <p:nvSpPr>
          <p:cNvPr id="104956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工艺流程图：详细展示生产过程中的各个环节</a:t>
            </a:r>
          </a:p>
        </p:txBody>
      </p:sp>
      <p:sp>
        <p:nvSpPr>
          <p:cNvPr id="104957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生产计划：包括生产时间、产量和人员配置等方面的计划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研发团队与技术实力</a:t>
            </a:r>
          </a:p>
        </p:txBody>
      </p:sp>
      <p:sp>
        <p:nvSpPr>
          <p:cNvPr id="1049612" name="圆角矩形 26"/>
          <p:cNvSpPr/>
          <p:nvPr>
            <p:custDataLst>
              <p:tags r:id="rId2"/>
            </p:custDataLst>
          </p:nvPr>
        </p:nvSpPr>
        <p:spPr>
          <a:xfrm>
            <a:off x="1708948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4" name="圆角矩形 28"/>
          <p:cNvSpPr/>
          <p:nvPr>
            <p:custDataLst>
              <p:tags r:id="rId3"/>
            </p:custDataLst>
          </p:nvPr>
        </p:nvSpPr>
        <p:spPr>
          <a:xfrm>
            <a:off x="1712829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16" name="圆角矩形 29"/>
          <p:cNvSpPr/>
          <p:nvPr>
            <p:custDataLst>
              <p:tags r:id="rId4"/>
            </p:custDataLst>
          </p:nvPr>
        </p:nvSpPr>
        <p:spPr>
          <a:xfrm>
            <a:off x="6372420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8" name="文本框 31"/>
          <p:cNvSpPr txBox="1"/>
          <p:nvPr>
            <p:custDataLst>
              <p:tags r:id="rId5"/>
            </p:custDataLst>
          </p:nvPr>
        </p:nvSpPr>
        <p:spPr>
          <a:xfrm>
            <a:off x="2012300" y="2102279"/>
            <a:ext cx="3498109" cy="380497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研发团队：介绍皮革助剂项目的研发团队成员背景、专业领域和经验</a:t>
            </a:r>
          </a:p>
        </p:txBody>
      </p:sp>
      <p:sp>
        <p:nvSpPr>
          <p:cNvPr id="1049620" name="圆角矩形 32"/>
          <p:cNvSpPr/>
          <p:nvPr>
            <p:custDataLst>
              <p:tags r:id="rId6"/>
            </p:custDataLst>
          </p:nvPr>
        </p:nvSpPr>
        <p:spPr>
          <a:xfrm>
            <a:off x="6376948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2" name="文本框 34"/>
          <p:cNvSpPr txBox="1"/>
          <p:nvPr>
            <p:custDataLst>
              <p:tags r:id="rId7"/>
            </p:custDataLst>
          </p:nvPr>
        </p:nvSpPr>
        <p:spPr>
          <a:xfrm>
            <a:off x="6677066" y="2101632"/>
            <a:ext cx="3497288" cy="38067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技术实力：介绍公司在皮革助剂领域的技术实力，包括技术研发、专利申请、产品创新等方面的成果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知识产权保护措施</a:t>
            </a:r>
          </a:p>
        </p:txBody>
      </p:sp>
      <p:sp>
        <p:nvSpPr>
          <p:cNvPr id="10496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保密措施：对生产与研发过程中的关键技术、配方等核心信息进行严格保密，确保不泄露给竞争对手。</a:t>
            </a:r>
          </a:p>
        </p:txBody>
      </p:sp>
      <p:sp>
        <p:nvSpPr>
          <p:cNvPr id="10496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合作研发：与高校、科研机构等合作进行研发，共同申请专利，提高公司的技术水平和竞争力。</a:t>
            </a:r>
          </a:p>
        </p:txBody>
      </p:sp>
      <p:sp>
        <p:nvSpPr>
          <p:cNvPr id="10496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培训与意识提升：加强员工的知识产权保护意识培训，提高员工对知识产权保护的重视程度。</a:t>
            </a:r>
          </a:p>
        </p:txBody>
      </p:sp>
      <p:sp>
        <p:nvSpPr>
          <p:cNvPr id="10496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专利申请：对具有创新性和实用性的技术成果及时申请专利，保护公司的知识产权不受侵犯。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持续创新计划</a:t>
            </a:r>
          </a:p>
        </p:txBody>
      </p:sp>
      <p:sp>
        <p:nvSpPr>
          <p:cNvPr id="10497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研发团队介绍：具备丰富的经验和专业知识</a:t>
            </a:r>
          </a:p>
        </p:txBody>
      </p:sp>
      <p:sp>
        <p:nvSpPr>
          <p:cNvPr id="10497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技术合作：与高校、科研机构等建立合作关系</a:t>
            </a:r>
          </a:p>
        </p:txBody>
      </p:sp>
      <p:sp>
        <p:nvSpPr>
          <p:cNvPr id="10497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创新成果：不断推出新产品和技术，保持市场竞争力</a:t>
            </a:r>
          </a:p>
        </p:txBody>
      </p:sp>
      <p:sp>
        <p:nvSpPr>
          <p:cNvPr id="10497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研发投入：每年投入一定比例的销售额用于研发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</a:p>
        </p:txBody>
      </p:sp>
      <p:sp>
        <p:nvSpPr>
          <p:cNvPr id="10498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市场营销策略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https://d.book118.com/598064075122006045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6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 panose="00000500000000000000" charset="-122"/>
        <a:ea typeface="MiSans" panose="00000500000000000000" charset="-122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24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1">
      <vt:lpstr>Arial</vt:lpstr>
      <vt:lpstr>Calibri</vt:lpstr>
      <vt:lpstr>MiSans</vt:lpstr>
      <vt:lpstr>Wingdings</vt:lpstr>
      <vt:lpstr>Calibri Light</vt:lpstr>
      <vt:lpstr>宋体</vt:lpstr>
      <vt:lpstr>Office Theme</vt:lpstr>
      <vt:lpstr>皮革助剂项目商业计划书</vt:lpstr>
      <vt:lpstr>目录</vt:lpstr>
      <vt:lpstr>单击添加章节标题</vt:lpstr>
      <vt:lpstr>项目背景与市场分析</vt:lpstr>
      <vt:lpstr>PowerPoint Presentation</vt:lpstr>
      <vt:lpstr>项目背景介绍</vt:lpstr>
      <vt:lpstr>皮革助剂行业现状及发展趋势</vt:lpstr>
      <vt:lpstr>目标市场分析</vt:lpstr>
      <vt:lpstr>竞争环境分析</vt:lpstr>
      <vt:lpstr>产品与服务</vt:lpstr>
      <vt:lpstr>PowerPoint Presentation</vt:lpstr>
      <vt:lpstr>产品介绍</vt:lpstr>
      <vt:lpstr>产品特点与优势</vt:lpstr>
      <vt:lpstr>服务内容与承诺</vt:lpstr>
      <vt:lpstr>定价策略与销售渠道</vt:lpstr>
      <vt:lpstr>生产与研发</vt:lpstr>
      <vt:lpstr>PowerPoint Presentation</vt:lpstr>
      <vt:lpstr>生产流程与设备配置</vt:lpstr>
      <vt:lpstr>研发团队与技术实力</vt:lpstr>
      <vt:lpstr>知识产权保护措施</vt:lpstr>
      <vt:lpstr>持续创新计划</vt:lpstr>
      <vt:lpstr>市场营销策略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2024-09-26T11:03:29.531</cp:lastPrinted>
  <dcterms:created xsi:type="dcterms:W3CDTF">2024-09-26T03:03:29Z</dcterms:created>
  <dcterms:modified xsi:type="dcterms:W3CDTF">2024-09-26T03:03:32Z</dcterms:modified>
</cp:coreProperties>
</file>