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CB1C275-51DB-41A0-9E84-829E701E81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7451DE-5AC6-40B7-B566-56406D5092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81F86D3-7740-4A64-AA1A-86EF23E63C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E56A8A2-4EB8-4BB9-90D0-1E6781168C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052231B-5F92-4A1C-9088-5190D1D8231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135C053-46AA-4018-B62E-0FC69DBB814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7D71121-0E86-4AEC-97CC-5FC3F85DDBB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D47B7B-87E6-4282-92FC-153F7D26C9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E48DD4-8D62-43D9-BE65-24F2F0E0A0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3B04BC-B0EB-459E-8A90-7D876AB167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85A908-72DE-49D7-AC8E-78161CAEC4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98070051124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2700000">
            <a:off x="-1339288" y="-1714887"/>
            <a:ext cx="10287774" cy="10287774"/>
          </a:xfrm>
          <a:prstGeom prst="roundRect">
            <a:avLst>
              <a:gd name="adj" fmla="val 25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TextBox 3"/>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solidFill>
                <a:latin typeface="Microsoft Yahei"/>
                <a:ea typeface="Microsoft Yahei"/>
                <a:cs typeface="Microsoft Yahei"/>
              </a:rPr>
              <a:t>网络广告媒体发展前景分析</a:t>
            </a:r>
          </a:p>
        </p:txBody>
      </p:sp>
      <p:sp>
        <p:nvSpPr>
          <p:cNvPr id="4" name="TextBox 4"/>
          <p:cNvSpPr txBox="1"/>
          <p:nvPr/>
        </p:nvSpPr>
        <p:spPr>
          <a:xfrm>
            <a:off x="1022709" y="4939625"/>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solidFill>
                <a:latin typeface="Microsoft Yahei"/>
                <a:ea typeface="Microsoft Yahei"/>
                <a:cs typeface="Microsoft Yahei"/>
              </a:rPr>
              <a:t>汇报人：</a:t>
            </a:r>
          </a:p>
        </p:txBody>
      </p:sp>
      <p:sp>
        <p:nvSpPr>
          <p:cNvPr id="5" name="TextBox 5"/>
          <p:cNvSpPr txBox="1"/>
          <p:nvPr/>
        </p:nvSpPr>
        <p:spPr>
          <a:xfrm>
            <a:off x="1022709" y="5440641"/>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solidFill>
                <a:latin typeface="Microsoft Yahei"/>
                <a:ea typeface="Microsoft Yahei"/>
                <a:cs typeface="Microsoft Yahei"/>
              </a:rPr>
              <a:t>日期: </a:t>
            </a:r>
          </a:p>
        </p:txBody>
      </p:sp>
      <p:sp>
        <p:nvSpPr>
          <p:cNvPr id="6" name="AutoShape 6"/>
          <p:cNvSpPr/>
          <p:nvPr/>
        </p:nvSpPr>
        <p:spPr>
          <a:xfrm rot="-2700000">
            <a:off x="6430324" y="1562965"/>
            <a:ext cx="7248317" cy="7248317"/>
          </a:xfrm>
          <a:prstGeom prst="roundRect">
            <a:avLst>
              <a:gd name="adj" fmla="val 25000"/>
            </a:avLst>
          </a:prstGeom>
          <a:solidFill>
            <a:schemeClr val="accent2">
              <a:alpha val="89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solidFill>
                <a:latin typeface="Microsoft Yahei"/>
                <a:ea typeface="Microsoft Yahei"/>
                <a:cs typeface="Microsoft Yahei"/>
              </a:rPr>
              <a:t>目录</a:t>
            </a:r>
          </a:p>
        </p:txBody>
      </p:sp>
      <p:sp>
        <p:nvSpPr>
          <p:cNvPr id="5" name="TextBox 5"/>
          <p:cNvSpPr txBox="1"/>
          <p:nvPr/>
        </p:nvSpPr>
        <p:spPr>
          <a:xfrm>
            <a:off x="6376199" y="1111423"/>
            <a:ext cx="4640401" cy="4632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325" b="1">
                <a:solidFill>
                  <a:schemeClr val="accent1"/>
                </a:solidFill>
                <a:latin typeface="Microsoft Yahei"/>
                <a:ea typeface="Microsoft Yahei"/>
                <a:cs typeface="Microsoft Yahei"/>
              </a:rPr>
              <a:t>行业概述</a:t>
            </a:r>
          </a:p>
          <a:p>
            <a:pPr marL="203200" lvl="0" indent="-203200">
              <a:lnSpc>
                <a:spcPct val="150000"/>
              </a:lnSpc>
              <a:buFont typeface="Arial"/>
              <a:buChar char="•"/>
            </a:pPr>
            <a:r>
              <a:rPr lang="en-US" sz="2325" b="1">
                <a:solidFill>
                  <a:schemeClr val="accent1"/>
                </a:solidFill>
                <a:latin typeface="Microsoft Yahei"/>
                <a:ea typeface="Microsoft Yahei"/>
                <a:cs typeface="Microsoft Yahei"/>
              </a:rPr>
              <a:t>市场规模与增长</a:t>
            </a:r>
          </a:p>
          <a:p>
            <a:pPr marL="203200" lvl="0" indent="-203200">
              <a:lnSpc>
                <a:spcPct val="150000"/>
              </a:lnSpc>
              <a:buFont typeface="Arial"/>
              <a:buChar char="•"/>
            </a:pPr>
            <a:r>
              <a:rPr lang="en-US" sz="2325" b="1">
                <a:solidFill>
                  <a:schemeClr val="accent1"/>
                </a:solidFill>
                <a:latin typeface="Microsoft Yahei"/>
                <a:ea typeface="Microsoft Yahei"/>
                <a:cs typeface="Microsoft Yahei"/>
              </a:rPr>
              <a:t>行业发展趋势</a:t>
            </a:r>
          </a:p>
          <a:p>
            <a:pPr marL="203200" lvl="0" indent="-203200">
              <a:lnSpc>
                <a:spcPct val="150000"/>
              </a:lnSpc>
              <a:buFont typeface="Arial"/>
              <a:buChar char="•"/>
            </a:pPr>
            <a:r>
              <a:rPr lang="en-US" sz="2325" b="1">
                <a:solidFill>
                  <a:schemeClr val="accent1"/>
                </a:solidFill>
                <a:latin typeface="Microsoft Yahei"/>
                <a:ea typeface="Microsoft Yahei"/>
                <a:cs typeface="Microsoft Yahei"/>
              </a:rPr>
              <a:t>竞争格局与市场机会</a:t>
            </a:r>
          </a:p>
          <a:p>
            <a:pPr marL="203200" lvl="0" indent="-203200">
              <a:lnSpc>
                <a:spcPct val="150000"/>
              </a:lnSpc>
              <a:buFont typeface="Arial"/>
              <a:buChar char="•"/>
            </a:pPr>
            <a:r>
              <a:rPr lang="en-US" sz="2325" b="1">
                <a:solidFill>
                  <a:schemeClr val="accent1"/>
                </a:solidFill>
                <a:latin typeface="Microsoft Yahei"/>
                <a:ea typeface="Microsoft Yahei"/>
                <a:cs typeface="Microsoft Yahei"/>
              </a:rPr>
              <a:t>行业风险与挑战</a:t>
            </a:r>
          </a:p>
          <a:p>
            <a:pPr marL="203200" lvl="0" indent="-203200">
              <a:lnSpc>
                <a:spcPct val="150000"/>
              </a:lnSpc>
              <a:buFont typeface="Arial"/>
              <a:buChar char="•"/>
            </a:pPr>
            <a:r>
              <a:rPr lang="en-US" sz="2325" b="1">
                <a:solidFill>
                  <a:schemeClr val="accent1"/>
                </a:solidFill>
                <a:latin typeface="Microsoft Yahei"/>
                <a:ea typeface="Microsoft Yahei"/>
                <a:cs typeface="Microsoft Yahei"/>
              </a:rPr>
              <a:t>发展建议与策略</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2700000">
            <a:off x="834545" y="1177001"/>
            <a:ext cx="1621972" cy="1621972"/>
          </a:xfrm>
          <a:prstGeom prst="roundRect">
            <a:avLst>
              <a:gd name="adj" fmla="val 25000"/>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rot="-2700000">
            <a:off x="7597176" y="-195158"/>
            <a:ext cx="7248317" cy="7248317"/>
          </a:xfrm>
          <a:prstGeom prst="roundRect">
            <a:avLst>
              <a:gd name="adj" fmla="val 25000"/>
            </a:avLst>
          </a:prstGeom>
          <a:solidFill>
            <a:schemeClr val="accent2">
              <a:alpha val="89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TextBox 4"/>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solidFill>
                <a:latin typeface="Microsoft Yahei"/>
                <a:ea typeface="Microsoft Yahei"/>
                <a:cs typeface="Microsoft Yahei"/>
              </a:rPr>
              <a:t>01</a:t>
            </a:r>
          </a:p>
        </p:txBody>
      </p:sp>
      <p:sp>
        <p:nvSpPr>
          <p:cNvPr id="5" name="TextBox 5"/>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solidFill>
                <a:latin typeface="Microsoft Yahei"/>
                <a:ea typeface="Microsoft Yahei"/>
                <a:cs typeface="Microsoft Yahei"/>
              </a:rPr>
              <a:t>行业概述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4590" b="4590"/>
          <a:stretch>
            <a:fillRect/>
          </a:stretch>
        </p:blipFill>
        <p:spPr>
          <a:xfrm>
            <a:off x="939482" y="1415327"/>
            <a:ext cx="4843295" cy="4843295"/>
          </a:xfrm>
          <a:prstGeom prst="roundRect">
            <a:avLst/>
          </a:prstGeom>
        </p:spPr>
      </p:pic>
      <p:sp>
        <p:nvSpPr>
          <p:cNvPr id="3" name="TextBox 3"/>
          <p:cNvSpPr txBox="1"/>
          <p:nvPr/>
        </p:nvSpPr>
        <p:spPr>
          <a:xfrm>
            <a:off x="6261748" y="2005888"/>
            <a:ext cx="4760228" cy="183108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网络广告媒体是一种基于互联网平台的广告传播方式，通过各种数字化工具和技术，将广告信息传达给广大网络用户。</a:t>
            </a:r>
          </a:p>
        </p:txBody>
      </p:sp>
      <p:sp>
        <p:nvSpPr>
          <p:cNvPr id="4" name="TextBox 4"/>
          <p:cNvSpPr txBox="1"/>
          <p:nvPr/>
        </p:nvSpPr>
        <p:spPr>
          <a:xfrm>
            <a:off x="6261748" y="1352723"/>
            <a:ext cx="4642093" cy="9995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定义</a:t>
            </a:r>
          </a:p>
        </p:txBody>
      </p:sp>
      <p:sp>
        <p:nvSpPr>
          <p:cNvPr id="5" name="TextBox 5"/>
          <p:cNvSpPr txBox="1"/>
          <p:nvPr/>
        </p:nvSpPr>
        <p:spPr>
          <a:xfrm>
            <a:off x="6261748" y="4499375"/>
            <a:ext cx="4760228" cy="183108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与传统广告相比，网络广告媒体具有更高的互动性、精准性和便捷性，能够实现实时跟踪和数据分析，满足不同用户的需求。</a:t>
            </a:r>
          </a:p>
        </p:txBody>
      </p:sp>
      <p:sp>
        <p:nvSpPr>
          <p:cNvPr id="6" name="TextBox 6"/>
          <p:cNvSpPr txBox="1"/>
          <p:nvPr/>
        </p:nvSpPr>
        <p:spPr>
          <a:xfrm>
            <a:off x="6261748" y="3870593"/>
            <a:ext cx="5124226" cy="9995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与传统广告的区别</a:t>
            </a:r>
          </a:p>
        </p:txBody>
      </p:sp>
      <p:sp>
        <p:nvSpPr>
          <p:cNvPr id="7" name="AutoShape 7"/>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TextBox 27"/>
          <p:cNvSpPr txBox="1"/>
          <p:nvPr/>
        </p:nvSpPr>
        <p:spPr>
          <a:xfrm>
            <a:off x="1094842" y="93878"/>
            <a:ext cx="10003548" cy="1092327"/>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3075" b="1">
                <a:solidFill>
                  <a:schemeClr val="accent1"/>
                </a:solidFill>
                <a:latin typeface="Microsoft Yahei"/>
                <a:ea typeface="Microsoft Yahei"/>
                <a:cs typeface="Microsoft Yahei"/>
              </a:rPr>
              <a:t>网络广告媒体的界定</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网络广告媒体的特点</a:t>
            </a:r>
          </a:p>
        </p:txBody>
      </p:sp>
      <p:sp>
        <p:nvSpPr>
          <p:cNvPr id="3" name="AutoShape 3"/>
          <p:cNvSpPr/>
          <p:nvPr/>
        </p:nvSpPr>
        <p:spPr>
          <a:xfrm>
            <a:off x="8652335"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652335"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29936"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029936"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407538"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407538"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015607" y="2516039"/>
            <a:ext cx="2962017"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形式多样</a:t>
            </a:r>
          </a:p>
        </p:txBody>
      </p:sp>
      <p:sp>
        <p:nvSpPr>
          <p:cNvPr id="10" name="TextBox 10"/>
          <p:cNvSpPr txBox="1"/>
          <p:nvPr/>
        </p:nvSpPr>
        <p:spPr>
          <a:xfrm>
            <a:off x="1094842"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网络广告媒体可以采用文字、图片、音频、视频等多种形式，以及社交媒体、搜索引擎、电子邮件等多种渠道，进行广告传播。</a:t>
            </a:r>
          </a:p>
        </p:txBody>
      </p:sp>
      <p:sp>
        <p:nvSpPr>
          <p:cNvPr id="11" name="TextBox 11"/>
          <p:cNvSpPr txBox="1"/>
          <p:nvPr/>
        </p:nvSpPr>
        <p:spPr>
          <a:xfrm>
            <a:off x="4638006" y="2516039"/>
            <a:ext cx="2962017"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互动性强</a:t>
            </a:r>
          </a:p>
        </p:txBody>
      </p:sp>
      <p:sp>
        <p:nvSpPr>
          <p:cNvPr id="12" name="TextBox 12"/>
          <p:cNvSpPr txBox="1"/>
          <p:nvPr/>
        </p:nvSpPr>
        <p:spPr>
          <a:xfrm>
            <a:off x="4723754"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网络广告媒体能够实现与用户的实时互动，如点击链接、参与活动、填写表单等，提高用户参与度和转化率。</a:t>
            </a:r>
          </a:p>
        </p:txBody>
      </p:sp>
      <p:sp>
        <p:nvSpPr>
          <p:cNvPr id="13" name="TextBox 13"/>
          <p:cNvSpPr txBox="1"/>
          <p:nvPr/>
        </p:nvSpPr>
        <p:spPr>
          <a:xfrm>
            <a:off x="8260404" y="2516039"/>
            <a:ext cx="2962017"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精准度高</a:t>
            </a:r>
          </a:p>
        </p:txBody>
      </p:sp>
      <p:sp>
        <p:nvSpPr>
          <p:cNvPr id="14" name="TextBox 14"/>
          <p:cNvSpPr txBox="1"/>
          <p:nvPr/>
        </p:nvSpPr>
        <p:spPr>
          <a:xfrm>
            <a:off x="8361301"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通过网络广告媒体的监测和数据分析，可以实现对目标用户的精准投放，提高广告效果和投资回报率。</a:t>
            </a:r>
          </a:p>
        </p:txBody>
      </p:sp>
      <p:sp>
        <p:nvSpPr>
          <p:cNvPr id="15" name="TextBox 15"/>
          <p:cNvSpPr txBox="1"/>
          <p:nvPr/>
        </p:nvSpPr>
        <p:spPr>
          <a:xfrm>
            <a:off x="1480607" y="1020470"/>
            <a:ext cx="1985990"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solidFill>
                <a:latin typeface="Microsoft Yahei"/>
                <a:ea typeface="Microsoft Yahei"/>
                <a:cs typeface="Microsoft Yahei"/>
              </a:rPr>
              <a:t>01</a:t>
            </a:r>
          </a:p>
        </p:txBody>
      </p:sp>
      <p:sp>
        <p:nvSpPr>
          <p:cNvPr id="16" name="TextBox 16"/>
          <p:cNvSpPr txBox="1"/>
          <p:nvPr/>
        </p:nvSpPr>
        <p:spPr>
          <a:xfrm>
            <a:off x="5037367" y="1020470"/>
            <a:ext cx="2118497"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solidFill>
                <a:latin typeface="Microsoft Yahei"/>
                <a:ea typeface="Microsoft Yahei"/>
                <a:cs typeface="Microsoft Yahei"/>
              </a:rPr>
              <a:t>02</a:t>
            </a:r>
          </a:p>
        </p:txBody>
      </p:sp>
      <p:sp>
        <p:nvSpPr>
          <p:cNvPr id="17" name="TextBox 17"/>
          <p:cNvSpPr txBox="1"/>
          <p:nvPr/>
        </p:nvSpPr>
        <p:spPr>
          <a:xfrm>
            <a:off x="8724677" y="1059557"/>
            <a:ext cx="1987443"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solidFill>
                <a:latin typeface="Microsoft Yahei"/>
                <a:ea typeface="Microsoft Yahei"/>
                <a:cs typeface="Microsoft Yahei"/>
              </a:rPr>
              <a:t>03</a:t>
            </a:r>
          </a:p>
        </p:txBody>
      </p:sp>
      <p:sp>
        <p:nvSpPr>
          <p:cNvPr id="18" name="AutoShape 18"/>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AutoShape 36"/>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7" name="AutoShape 37"/>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20世纪90年代初，互联网开始逐渐普及，网络广告媒体开始出现，主要以文字链接和简单的图片为主。</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初期发展</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进入21世纪，随着互联网技术的不断进步和普及，网络广告媒体进入快速发展阶段，各种形式的广告不断涌现，广告主对网络广告的认可度也逐渐提高。</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快速发展</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近年来，随着移动互联网的兴起和大数据技术的应用，网络广告媒体不断创新和发展，实现更加精准的投放和个性化的推荐。</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创新发展</a:t>
            </a:r>
          </a:p>
        </p:txBody>
      </p:sp>
      <p:sp>
        <p:nvSpPr>
          <p:cNvPr id="9" name="TextBox 9"/>
          <p:cNvSpPr txBox="1"/>
          <p:nvPr/>
        </p:nvSpPr>
        <p:spPr>
          <a:xfrm>
            <a:off x="1142994" y="233712"/>
            <a:ext cx="1000354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075" b="1">
                <a:solidFill>
                  <a:schemeClr val="accent1"/>
                </a:solidFill>
                <a:latin typeface="Microsoft Yahei"/>
                <a:ea typeface="Microsoft Yahei"/>
                <a:cs typeface="Microsoft Yahei"/>
              </a:rPr>
              <a:t>网络广告媒体的发展历程</a:t>
            </a:r>
          </a:p>
        </p:txBody>
      </p:sp>
      <p:grpSp>
        <p:nvGrpSpPr>
          <p:cNvPr id="10" name="Group 10"/>
          <p:cNvGrpSpPr/>
          <p:nvPr/>
        </p:nvGrpSpPr>
        <p:grpSpPr>
          <a:xfrm>
            <a:off x="454963" y="291442"/>
            <a:ext cx="515576" cy="440418"/>
            <a:chOff x="454963" y="291442"/>
            <a:chExt cx="515576" cy="440418"/>
          </a:xfrm>
        </p:grpSpPr>
        <p:sp>
          <p:nvSpPr>
            <p:cNvPr id="11" name="AutoShape 11"/>
            <p:cNvSpPr/>
            <p:nvPr/>
          </p:nvSpPr>
          <p:spPr>
            <a:xfrm>
              <a:off x="454963" y="29439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575049" y="29144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689125" y="293159"/>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799768" y="302129"/>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904945" y="297996"/>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454963" y="412166"/>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575049" y="409216"/>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689125" y="410932"/>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799768" y="419902"/>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904945" y="415769"/>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454963" y="52993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575049" y="526990"/>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689125" y="528706"/>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799768" y="537676"/>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904945" y="533543"/>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454963" y="647713"/>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575049" y="64476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689125" y="64648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799768" y="65545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904945" y="65131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2700000">
            <a:off x="834545" y="1177001"/>
            <a:ext cx="1621972" cy="1621972"/>
          </a:xfrm>
          <a:prstGeom prst="roundRect">
            <a:avLst>
              <a:gd name="adj" fmla="val 25000"/>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rot="-2700000">
            <a:off x="7597176" y="-195158"/>
            <a:ext cx="7248317" cy="7248317"/>
          </a:xfrm>
          <a:prstGeom prst="roundRect">
            <a:avLst>
              <a:gd name="adj" fmla="val 25000"/>
            </a:avLst>
          </a:prstGeom>
          <a:solidFill>
            <a:schemeClr val="accent2">
              <a:alpha val="89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TextBox 4"/>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solidFill>
                <a:latin typeface="Microsoft Yahei"/>
                <a:ea typeface="Microsoft Yahei"/>
                <a:cs typeface="Microsoft Yahei"/>
              </a:rPr>
              <a:t>02</a:t>
            </a:r>
          </a:p>
        </p:txBody>
      </p:sp>
      <p:sp>
        <p:nvSpPr>
          <p:cNvPr id="5" name="TextBox 5"/>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solidFill>
                <a:latin typeface="Microsoft Yahei"/>
                <a:ea typeface="Microsoft Yahei"/>
                <a:cs typeface="Microsoft Yahei"/>
              </a:rPr>
              <a:t>市场规模与增长</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全球网络广告市场持续增长，受到数字化转型、移动互联网普及等多种因素的影响，市场规模和增长速度均呈现稳步上升趋势。</a:t>
            </a:r>
          </a:p>
        </p:txBody>
      </p:sp>
      <p:sp>
        <p:nvSpPr>
          <p:cNvPr id="9" name="TextBox 9"/>
          <p:cNvSpPr txBox="1"/>
          <p:nvPr/>
        </p:nvSpPr>
        <p:spPr>
          <a:xfrm>
            <a:off x="6389233" y="2064798"/>
            <a:ext cx="4717695"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rgbClr val="031A3E"/>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rgbClr val="031A3E">
                <a:alpha val="100000"/>
              </a:srgbClr>
            </a:solidFill>
            <a:prstDash val="solid"/>
            <a:tailEnd type="oval"/>
          </a:ln>
        </p:spPr>
      </p:cxnSp>
      <p:sp>
        <p:nvSpPr>
          <p:cNvPr id="11" name="TextBox 11"/>
          <p:cNvSpPr txBox="1"/>
          <p:nvPr/>
        </p:nvSpPr>
        <p:spPr>
          <a:xfrm>
            <a:off x="7817683" y="2931894"/>
            <a:ext cx="328924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31A3E"/>
                </a:solidFill>
                <a:latin typeface="Microsoft Yahei"/>
                <a:ea typeface="Microsoft Yahei"/>
                <a:cs typeface="Microsoft Yahei"/>
              </a:rPr>
              <a:t>近年来，随着全球互联网普及率的提高和广告主对数字化转型的加速，全球网络广告市场保持了稳定增长。根据市场研究机构的数据，全球网络广告市场规模从2016年的约1700亿美元增长到了2020年的约3000亿美元，年复合增长率约为15%。预计未来几年，全球网络广告市场仍将保持快速增长，其中移动广告将成为最大的增长点。</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13" name="AutoShape 13"/>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TextBox 33"/>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全球网络广告市场规模与增长趋势</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AutoShape 6"/>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AutoShape 7"/>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TextBox 22"/>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中国网络广告市场规模与增长趋势</a:t>
            </a:r>
          </a:p>
        </p:txBody>
      </p:sp>
      <p:sp>
        <p:nvSpPr>
          <p:cNvPr id="23" name="AutoShape 23"/>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TextBox 24"/>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中国网络广告市场在过去的几年中迅速增长，市场规模和增长速度均居全球前列，成为广告行业的重要增长点。</a:t>
            </a:r>
          </a:p>
        </p:txBody>
      </p:sp>
      <p:sp>
        <p:nvSpPr>
          <p:cNvPr id="25" name="TextBox 25"/>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26" name="AutoShape 26"/>
          <p:cNvSpPr/>
          <p:nvPr/>
        </p:nvSpPr>
        <p:spPr>
          <a:xfrm>
            <a:off x="866575" y="3952506"/>
            <a:ext cx="10458850" cy="2438400"/>
          </a:xfrm>
          <a:prstGeom prst="round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287882" y="4870218"/>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031A3E"/>
                </a:solidFill>
                <a:latin typeface="Microsoft Yahei"/>
                <a:ea typeface="Microsoft Yahei"/>
                <a:cs typeface="Microsoft Yahei"/>
              </a:rPr>
              <a:t>中国网络广告市场规模从2016年的约300亿美元增长到了2020年的约800亿美元，年复合增长率约为25%。与中国互联网行业的高速发展紧密相关，中国网络广告市场在未来几年仍将保持快速增长。其中，移动广告市场的增长速度尤其迅猛，成为网络广告市场的主要增长点之一。</a:t>
            </a:r>
          </a:p>
        </p:txBody>
      </p:sp>
      <p:sp>
        <p:nvSpPr>
          <p:cNvPr id="28" name="TextBox 28"/>
          <p:cNvSpPr txBox="1"/>
          <p:nvPr/>
        </p:nvSpPr>
        <p:spPr>
          <a:xfrm>
            <a:off x="1287882" y="4099383"/>
            <a:ext cx="968057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031A3E"/>
                </a:solidFill>
                <a:latin typeface="Microsoft Yahei"/>
                <a:ea typeface="Microsoft Yahei"/>
                <a:cs typeface="Microsoft Yahei"/>
              </a:rPr>
              <a:t>详细描述</a:t>
            </a:r>
          </a:p>
        </p:txBody>
      </p:sp>
      <p:cxnSp>
        <p:nvCxnSpPr>
          <p:cNvPr id="29" name="Connector 29"/>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30" name="Connector 30"/>
          <p:cNvCxnSpPr/>
          <p:nvPr/>
        </p:nvCxnSpPr>
        <p:spPr>
          <a:xfrm>
            <a:off x="1481378" y="2175786"/>
            <a:ext cx="9220298" cy="0"/>
          </a:xfrm>
          <a:prstGeom prst="line">
            <a:avLst/>
          </a:prstGeom>
          <a:ln w="9525">
            <a:solidFill>
              <a:schemeClr val="lt2"/>
            </a:solidFill>
            <a:prstDash val="solid"/>
            <a:headEnd type="oval"/>
          </a:ln>
        </p:spPr>
        <p:style>
          <a:lnRef idx="0">
            <a:schemeClr val="lt2"/>
          </a:lnRef>
          <a:fillRef idx="1">
            <a:schemeClr val="lt2"/>
          </a:fillRef>
          <a:effectRef idx="0">
            <a:schemeClr val="lt2"/>
          </a:effectRef>
          <a:fontRef idx="minor">
            <a:schemeClr val="lt1"/>
          </a:fontRef>
        </p:style>
      </p:cxn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欧美等发达国家和中国等新兴市场是网络广告市场的主要增长区域，这些区域的网络广告市场规模和增长速度均较快。</a:t>
            </a:r>
          </a:p>
        </p:txBody>
      </p:sp>
      <p:sp>
        <p:nvSpPr>
          <p:cNvPr id="6" name="TextBox 6"/>
          <p:cNvSpPr txBox="1"/>
          <p:nvPr/>
        </p:nvSpPr>
        <p:spPr>
          <a:xfrm>
            <a:off x="6612844"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031A3E"/>
                </a:solidFill>
                <a:latin typeface="Microsoft Yahei"/>
                <a:ea typeface="Microsoft Yahei"/>
                <a:cs typeface="Microsoft Yahei"/>
              </a:rPr>
              <a:t>详细描述</a:t>
            </a:r>
          </a:p>
        </p:txBody>
      </p:sp>
      <p:sp>
        <p:nvSpPr>
          <p:cNvPr id="7" name="TextBox 7"/>
          <p:cNvSpPr txBox="1"/>
          <p:nvPr/>
        </p:nvSpPr>
        <p:spPr>
          <a:xfrm>
            <a:off x="6612844"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31A3E"/>
                </a:solidFill>
                <a:latin typeface="Microsoft Yahei"/>
                <a:ea typeface="Microsoft Yahei"/>
                <a:cs typeface="Microsoft Yahei"/>
              </a:rPr>
              <a:t>欧美等发达国家的网络广告市场起步较早，市场规模较大，增长速度也较快。这些国家拥有庞大的互联网用户群体和成熟的广告技术，为网络广告市场的发展提供了良好的基础。同时，中国等新兴市场的网络广告市场也呈现出快速增长的趋势，主要得益于移动互联网的普及和广告主对数字化转型的加速。根据市场研究机构的数据显示，中国网络广告市场的规模已经超过美国成为全球最大的网络广告市场之一。</a:t>
            </a:r>
          </a:p>
        </p:txBody>
      </p:sp>
      <p:sp>
        <p:nvSpPr>
          <p:cNvPr id="8" name="AutoShape 8"/>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TextBox 28"/>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重点区域网络广告市场分析</a:t>
            </a:r>
          </a:p>
        </p:txBody>
      </p:sp>
      <p:sp>
        <p:nvSpPr>
          <p:cNvPr id="29" name="AutoShape 29"/>
          <p:cNvSpPr/>
          <p:nvPr/>
        </p:nvSpPr>
        <p:spPr>
          <a:xfrm>
            <a:off x="507874" y="6318935"/>
            <a:ext cx="701468" cy="122998"/>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454963"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1137715"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32" name="Connector 32"/>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2700000">
            <a:off x="834545" y="1177001"/>
            <a:ext cx="1621972" cy="1621972"/>
          </a:xfrm>
          <a:prstGeom prst="roundRect">
            <a:avLst>
              <a:gd name="adj" fmla="val 25000"/>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rot="-2700000">
            <a:off x="7597176" y="-195158"/>
            <a:ext cx="7248317" cy="7248317"/>
          </a:xfrm>
          <a:prstGeom prst="roundRect">
            <a:avLst>
              <a:gd name="adj" fmla="val 25000"/>
            </a:avLst>
          </a:prstGeom>
          <a:solidFill>
            <a:schemeClr val="accent2">
              <a:alpha val="89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TextBox 4"/>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solidFill>
                <a:latin typeface="Microsoft Yahei"/>
                <a:ea typeface="Microsoft Yahei"/>
                <a:cs typeface="Microsoft Yahei"/>
              </a:rPr>
              <a:t>03</a:t>
            </a:r>
          </a:p>
        </p:txBody>
      </p:sp>
      <p:sp>
        <p:nvSpPr>
          <p:cNvPr id="5" name="TextBox 5"/>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solidFill>
                <a:latin typeface="Microsoft Yahei"/>
                <a:ea typeface="Microsoft Yahei"/>
                <a:cs typeface="Microsoft Yahei"/>
              </a:rPr>
              <a:t>行业发展趋势</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AutoShape 6"/>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AutoShape 7"/>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TextBox 22"/>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技术创新推动行业发展</a:t>
            </a:r>
          </a:p>
        </p:txBody>
      </p:sp>
      <p:sp>
        <p:nvSpPr>
          <p:cNvPr id="23" name="AutoShape 23"/>
          <p:cNvSpPr/>
          <p:nvPr/>
        </p:nvSpPr>
        <p:spPr>
          <a:xfrm>
            <a:off x="7662092" y="1742733"/>
            <a:ext cx="3798277" cy="3798277"/>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4196862" y="1742733"/>
            <a:ext cx="3798277" cy="3798277"/>
          </a:xfrm>
          <a:prstGeom prst="ellipse">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731631" y="1742733"/>
            <a:ext cx="3798277" cy="3798277"/>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TextBox 2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人工智能技术</a:t>
            </a:r>
          </a:p>
        </p:txBody>
      </p:sp>
      <p:sp>
        <p:nvSpPr>
          <p:cNvPr id="27" name="TextBox 2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人工智能技术将进一步在广告媒体中应用，提高广告投放的精准度和效果。</a:t>
            </a:r>
          </a:p>
        </p:txBody>
      </p:sp>
      <p:sp>
        <p:nvSpPr>
          <p:cNvPr id="28" name="TextBox 28"/>
          <p:cNvSpPr txBox="1"/>
          <p:nvPr/>
        </p:nvSpPr>
        <p:spPr>
          <a:xfrm>
            <a:off x="4707422"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021A40"/>
                </a:solidFill>
                <a:latin typeface="Microsoft Yahei"/>
                <a:ea typeface="Microsoft Yahei"/>
                <a:cs typeface="Microsoft Yahei"/>
              </a:rPr>
              <a:t>大数据技术</a:t>
            </a:r>
          </a:p>
        </p:txBody>
      </p:sp>
      <p:sp>
        <p:nvSpPr>
          <p:cNvPr id="29" name="TextBox 29"/>
          <p:cNvSpPr txBox="1"/>
          <p:nvPr/>
        </p:nvSpPr>
        <p:spPr>
          <a:xfrm>
            <a:off x="4707422"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021A40"/>
                </a:solidFill>
                <a:latin typeface="Microsoft Yahei"/>
                <a:ea typeface="Microsoft Yahei"/>
                <a:cs typeface="Microsoft Yahei"/>
              </a:rPr>
              <a:t>大数据技术将帮助广告媒体更好地了解用户需求，实现个性化与精准营销。</a:t>
            </a:r>
          </a:p>
        </p:txBody>
      </p:sp>
      <p:sp>
        <p:nvSpPr>
          <p:cNvPr id="30" name="TextBox 3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5G技术</a:t>
            </a:r>
          </a:p>
        </p:txBody>
      </p:sp>
      <p:sp>
        <p:nvSpPr>
          <p:cNvPr id="31" name="TextBox 3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5G技术的普及将为广告媒体提供更高速的网络环境和更大的带宽，推动广告业的发展。</a:t>
            </a:r>
          </a:p>
        </p:txBody>
      </p:sp>
      <p:sp>
        <p:nvSpPr>
          <p:cNvPr id="32" name="AutoShape 32"/>
          <p:cNvSpPr/>
          <p:nvPr/>
        </p:nvSpPr>
        <p:spPr>
          <a:xfrm>
            <a:off x="3107669" y="1389241"/>
            <a:ext cx="1133365" cy="1133365"/>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6704309" y="1389241"/>
            <a:ext cx="1133365" cy="1133365"/>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10151819" y="1389241"/>
            <a:ext cx="1133365" cy="1133365"/>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TextBox 35"/>
          <p:cNvSpPr txBox="1"/>
          <p:nvPr/>
        </p:nvSpPr>
        <p:spPr>
          <a:xfrm>
            <a:off x="2157898" y="1461779"/>
            <a:ext cx="3008522" cy="101193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450"/>
              </a:spcBef>
            </a:pPr>
            <a:r>
              <a:rPr lang="en-US" sz="3450" b="1">
                <a:solidFill>
                  <a:srgbClr val="FFFFFF"/>
                </a:solidFill>
                <a:latin typeface="Microsoft Yahei"/>
                <a:ea typeface="Microsoft Yahei"/>
                <a:cs typeface="Microsoft Yahei"/>
              </a:rPr>
              <a:t>01</a:t>
            </a:r>
          </a:p>
        </p:txBody>
      </p:sp>
      <p:sp>
        <p:nvSpPr>
          <p:cNvPr id="36" name="TextBox 36"/>
          <p:cNvSpPr txBox="1"/>
          <p:nvPr/>
        </p:nvSpPr>
        <p:spPr>
          <a:xfrm>
            <a:off x="9247566" y="1449587"/>
            <a:ext cx="2941870" cy="101193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450"/>
              </a:spcBef>
            </a:pPr>
            <a:r>
              <a:rPr lang="en-US" sz="3450" b="1">
                <a:solidFill>
                  <a:srgbClr val="FFFFFF"/>
                </a:solidFill>
                <a:latin typeface="Microsoft Yahei"/>
                <a:ea typeface="Microsoft Yahei"/>
                <a:cs typeface="Microsoft Yahei"/>
              </a:rPr>
              <a:t>03</a:t>
            </a:r>
          </a:p>
        </p:txBody>
      </p:sp>
      <p:sp>
        <p:nvSpPr>
          <p:cNvPr id="37" name="TextBox 37"/>
          <p:cNvSpPr txBox="1"/>
          <p:nvPr/>
        </p:nvSpPr>
        <p:spPr>
          <a:xfrm>
            <a:off x="5800056" y="1449587"/>
            <a:ext cx="2941870" cy="101193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450"/>
              </a:spcBef>
            </a:pPr>
            <a:r>
              <a:rPr lang="en-US" sz="3450" b="1">
                <a:solidFill>
                  <a:srgbClr val="FFFFFF"/>
                </a:solidFill>
                <a:latin typeface="Microsoft Yahei"/>
                <a:ea typeface="Microsoft Yahei"/>
                <a:cs typeface="Microsoft Yahei"/>
              </a:rPr>
              <a:t>02</a:t>
            </a:r>
          </a:p>
        </p:txBody>
      </p:sp>
      <p:sp>
        <p:nvSpPr>
          <p:cNvPr id="38" name="AutoShape 38"/>
          <p:cNvSpPr/>
          <p:nvPr/>
        </p:nvSpPr>
        <p:spPr>
          <a:xfrm>
            <a:off x="507874" y="6318935"/>
            <a:ext cx="701468" cy="122998"/>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9" name="AutoShape 39"/>
          <p:cNvSpPr/>
          <p:nvPr/>
        </p:nvSpPr>
        <p:spPr>
          <a:xfrm>
            <a:off x="454963"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0" name="AutoShape 40"/>
          <p:cNvSpPr/>
          <p:nvPr/>
        </p:nvSpPr>
        <p:spPr>
          <a:xfrm>
            <a:off x="1137715"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41" name="Connector 4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5971" cy="8801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移动设备普及</a:t>
            </a:r>
          </a:p>
        </p:txBody>
      </p:sp>
      <p:sp>
        <p:nvSpPr>
          <p:cNvPr id="3" name="TextBox 3"/>
          <p:cNvSpPr txBox="1"/>
          <p:nvPr/>
        </p:nvSpPr>
        <p:spPr>
          <a:xfrm>
            <a:off x="763829" y="2093647"/>
            <a:ext cx="6735971"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随着智能手机等移动设备的普及，移动互联网广告的受众范围将进一步扩大。</a:t>
            </a:r>
          </a:p>
        </p:txBody>
      </p:sp>
      <p:sp>
        <p:nvSpPr>
          <p:cNvPr id="4" name="TextBox 4"/>
          <p:cNvSpPr txBox="1"/>
          <p:nvPr/>
        </p:nvSpPr>
        <p:spPr>
          <a:xfrm>
            <a:off x="689593" y="3949139"/>
            <a:ext cx="6528407" cy="8801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移动电商与O2O的发展</a:t>
            </a:r>
          </a:p>
        </p:txBody>
      </p:sp>
      <p:sp>
        <p:nvSpPr>
          <p:cNvPr id="5" name="TextBox 5"/>
          <p:cNvSpPr txBox="1"/>
          <p:nvPr/>
        </p:nvSpPr>
        <p:spPr>
          <a:xfrm>
            <a:off x="689593" y="4645945"/>
            <a:ext cx="68102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移动电商与O2O的发展将推动移动互联网广告的快速发展。</a:t>
            </a:r>
          </a:p>
        </p:txBody>
      </p:sp>
      <p:sp>
        <p:nvSpPr>
          <p:cNvPr id="6" name="AutoShape 6"/>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AutoShape 7"/>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TextBox 26"/>
          <p:cNvSpPr txBox="1"/>
          <p:nvPr/>
        </p:nvSpPr>
        <p:spPr>
          <a:xfrm>
            <a:off x="1094226" y="8591"/>
            <a:ext cx="10003548" cy="1092327"/>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3075" b="1">
                <a:solidFill>
                  <a:schemeClr val="accent1"/>
                </a:solidFill>
                <a:latin typeface="Microsoft Yahei"/>
                <a:ea typeface="Microsoft Yahei"/>
                <a:cs typeface="Microsoft Yahei"/>
              </a:rPr>
              <a:t>移动互联网广告的发展</a:t>
            </a:r>
          </a:p>
        </p:txBody>
      </p:sp>
      <p:sp>
        <p:nvSpPr>
          <p:cNvPr id="27" name="AutoShape 27"/>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30" name="Connector 30"/>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31" name="Picture 31"/>
          <p:cNvPicPr>
            <a:picLocks noChangeAspect="1"/>
          </p:cNvPicPr>
          <p:nvPr/>
        </p:nvPicPr>
        <p:blipFill>
          <a:blip r:embed="rId2">
            <a:alphaModFix amt="70000"/>
          </a:blip>
          <a:srcRect l="7047" r="7047"/>
          <a:stretch>
            <a:fillRect/>
          </a:stretch>
        </p:blipFill>
        <p:spPr>
          <a:xfrm>
            <a:off x="7803289" y="1299241"/>
            <a:ext cx="3679824" cy="4906431"/>
          </a:xfrm>
          <a:prstGeom prst="rect">
            <a:avLst/>
          </a:prstGeom>
        </p:spPr>
      </p:pic>
      <p:sp>
        <p:nvSpPr>
          <p:cNvPr id="32" name="AutoShape 32"/>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35" name="Connector 35"/>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4" name="Picture 4"/>
          <p:cNvPicPr>
            <a:picLocks noChangeAspect="1"/>
          </p:cNvPicPr>
          <p:nvPr/>
        </p:nvPicPr>
        <p:blipFill>
          <a:blip r:embed="rId2">
            <a:alphaModFix/>
          </a:blip>
          <a:srcRect l="18762" r="18762"/>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个性化推荐</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通过大数据和人工智能技术，实现个性化推荐，提高用户对广告的接受度和转化率。</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精准营销</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通过用户行为数据和消费习惯，实现精准营销，提高广告效果和ROI。</a:t>
            </a:r>
          </a:p>
        </p:txBody>
      </p:sp>
      <p:sp>
        <p:nvSpPr>
          <p:cNvPr id="16" name="AutoShape 16"/>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TextBox 36"/>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个性化与精准营销的趋势</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33939"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电商广告的增长</a:t>
            </a:r>
          </a:p>
        </p:txBody>
      </p:sp>
      <p:sp>
        <p:nvSpPr>
          <p:cNvPr id="3" name="AutoShape 3"/>
          <p:cNvSpPr/>
          <p:nvPr/>
        </p:nvSpPr>
        <p:spPr>
          <a:xfrm>
            <a:off x="125016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随着电商行业的快速发展，电商广告将成为网络广告市场的重要部分。</a:t>
            </a:r>
          </a:p>
        </p:txBody>
      </p:sp>
      <p:sp>
        <p:nvSpPr>
          <p:cNvPr id="8" name="TextBox 8"/>
          <p:cNvSpPr txBox="1"/>
          <p:nvPr/>
        </p:nvSpPr>
        <p:spPr>
          <a:xfrm>
            <a:off x="1197254" y="3971227"/>
            <a:ext cx="8033939"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个性化与精准营销在电商广告的应用</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通过大数据和人工智能技术，实现个性化推荐和精准营销，提高电商广告的效果和转化率。</a:t>
            </a:r>
          </a:p>
        </p:txBody>
      </p:sp>
      <p:sp>
        <p:nvSpPr>
          <p:cNvPr id="10" name="AutoShape 10"/>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TextBox 30"/>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广告与电商的结合趋势</a:t>
            </a:r>
          </a:p>
        </p:txBody>
      </p:sp>
      <p:sp>
        <p:nvSpPr>
          <p:cNvPr id="31" name="AutoShape 31"/>
          <p:cNvSpPr/>
          <p:nvPr/>
        </p:nvSpPr>
        <p:spPr>
          <a:xfrm>
            <a:off x="3552256" y="3306002"/>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3499345"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4182096"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34" name="Connector 34"/>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https://d.book118.com/598070051124006032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2024-09-10T11:03:53.348</cp:lastPrinted>
  <dcterms:created xsi:type="dcterms:W3CDTF">2024-09-10T03:03:53Z</dcterms:created>
  <dcterms:modified xsi:type="dcterms:W3CDTF">2024-09-10T03:03:55Z</dcterms:modified>
</cp:coreProperties>
</file>