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gif" ContentType="image/gif"/>
  <Default Extension="wmf" ContentType="image/x-wmf"/>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08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9906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77.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2.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1" y="0"/>
            <a:ext cx="2945659" cy="492840"/>
          </a:xfrm>
          <a:prstGeom prst="rect">
            <a:avLst/>
          </a:prstGeom>
        </p:spPr>
        <p:txBody>
          <a:bodyPr vert="horz" lIns="95264" tIns="47632" rIns="95264" bIns="47632" rtlCol="0"/>
          <a:lstStyle>
            <a:lvl1pPr algn="l">
              <a:defRPr sz="1300"/>
            </a:lvl1pPr>
          </a:lstStyle>
          <a:p>
            <a:endParaRPr lang="en-US"/>
          </a:p>
        </p:txBody>
      </p:sp>
      <p:sp>
        <p:nvSpPr>
          <p:cNvPr id="3" name="Date Placeholder 2"/>
          <p:cNvSpPr>
            <a:spLocks noGrp="1"/>
          </p:cNvSpPr>
          <p:nvPr>
            <p:ph type="dt" idx="1"/>
          </p:nvPr>
        </p:nvSpPr>
        <p:spPr>
          <a:xfrm>
            <a:off x="3850444" y="0"/>
            <a:ext cx="2945659" cy="492840"/>
          </a:xfrm>
          <a:prstGeom prst="rect">
            <a:avLst/>
          </a:prstGeom>
        </p:spPr>
        <p:txBody>
          <a:bodyPr vert="horz" lIns="95264" tIns="47632" rIns="95264" bIns="47632" rtlCol="0"/>
          <a:lstStyle>
            <a:lvl1pPr algn="r">
              <a:defRPr sz="1300"/>
            </a:lvl1pPr>
          </a:lstStyle>
          <a:p>
            <a:fld id="{2FB4FF29-EE9A-4D47-9F1A-289A80693C0F}" type="datetimeFigureOut">
              <a:rPr lang="en-US" smtClean="0"/>
              <a:t>4/20/2014</a:t>
            </a:fld>
            <a:endParaRPr lang="en-US"/>
          </a:p>
        </p:txBody>
      </p:sp>
      <p:sp>
        <p:nvSpPr>
          <p:cNvPr id="4" name="Slide Image Placeholder 3"/>
          <p:cNvSpPr>
            <a:spLocks noGrp="1" noRot="1" noChangeAspect="1"/>
          </p:cNvSpPr>
          <p:nvPr>
            <p:ph type="sldImg" idx="2"/>
          </p:nvPr>
        </p:nvSpPr>
        <p:spPr>
          <a:xfrm>
            <a:off x="730250" y="739775"/>
            <a:ext cx="5337175" cy="3695700"/>
          </a:xfrm>
          <a:prstGeom prst="rect">
            <a:avLst/>
          </a:prstGeom>
          <a:noFill/>
          <a:ln w="12700">
            <a:solidFill>
              <a:prstClr val="black"/>
            </a:solidFill>
          </a:ln>
        </p:spPr>
      </p:sp>
      <p:sp>
        <p:nvSpPr>
          <p:cNvPr id="5" name="Notes Placeholder 4"/>
          <p:cNvSpPr>
            <a:spLocks noGrp="1"/>
          </p:cNvSpPr>
          <p:nvPr>
            <p:ph type="body" sz="quarter" idx="3"/>
          </p:nvPr>
        </p:nvSpPr>
        <p:spPr>
          <a:xfrm>
            <a:off x="679768" y="4681974"/>
            <a:ext cx="5438140" cy="4435555"/>
          </a:xfrm>
          <a:prstGeom prst="rect">
            <a:avLst/>
          </a:prstGeom>
        </p:spPr>
        <p:txBody>
          <a:bodyPr vert="horz" lIns="95264" tIns="47632" rIns="95264" bIns="4763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9362239"/>
            <a:ext cx="2945659" cy="492840"/>
          </a:xfrm>
          <a:prstGeom prst="rect">
            <a:avLst/>
          </a:prstGeom>
        </p:spPr>
        <p:txBody>
          <a:bodyPr vert="horz" lIns="95264" tIns="47632" rIns="95264" bIns="47632" rtlCol="0" anchor="b"/>
          <a:lstStyle>
            <a:lvl1pPr algn="l">
              <a:defRPr sz="1300"/>
            </a:lvl1pPr>
          </a:lstStyle>
          <a:p>
            <a:endParaRPr lang="en-US"/>
          </a:p>
        </p:txBody>
      </p:sp>
      <p:sp>
        <p:nvSpPr>
          <p:cNvPr id="7" name="Slide Number Placeholder 6"/>
          <p:cNvSpPr>
            <a:spLocks noGrp="1"/>
          </p:cNvSpPr>
          <p:nvPr>
            <p:ph type="sldNum" sz="quarter" idx="5"/>
          </p:nvPr>
        </p:nvSpPr>
        <p:spPr>
          <a:xfrm>
            <a:off x="3850444" y="9362239"/>
            <a:ext cx="2945659" cy="492840"/>
          </a:xfrm>
          <a:prstGeom prst="rect">
            <a:avLst/>
          </a:prstGeom>
        </p:spPr>
        <p:txBody>
          <a:bodyPr vert="horz" lIns="95264" tIns="47632" rIns="95264" bIns="47632" rtlCol="0" anchor="b"/>
          <a:lstStyle>
            <a:lvl1pPr algn="r">
              <a:defRPr sz="1300"/>
            </a:lvl1pPr>
          </a:lstStyle>
          <a:p>
            <a:fld id="{71E7D22E-2FCF-4181-8686-08BDCDF94062}" type="slidenum">
              <a:rPr lang="en-US" smtClean="0"/>
              <a:t>‹#›</a:t>
            </a:fld>
            <a:endParaRPr lang="en-US"/>
          </a:p>
        </p:txBody>
      </p:sp>
    </p:spTree>
    <p:extLst>
      <p:ext uri="{BB962C8B-B14F-4D97-AF65-F5344CB8AC3E}">
        <p14:creationId xmlns:p14="http://schemas.microsoft.com/office/powerpoint/2010/main" val="67936039"/>
      </p:ext>
    </p:extLst>
  </p:cSld>
  <p:clrMap bg1="lt1" tx1="dk1" bg2="lt2" tx2="dk2" accent1="accent1" accent2="accent2" accent3="accent3" accent4="accent4" accent5="accent5" accent6="accent6" hlink="hlink" folHlink="folHlink"/>
  <p:notesStyle>
    <a:lvl1pPr marL="0" algn="l" defTabSz="914342" rtl="0" eaLnBrk="1" latinLnBrk="0" hangingPunct="1">
      <a:defRPr sz="1200" kern="1200">
        <a:solidFill>
          <a:schemeClr val="tx1"/>
        </a:solidFill>
        <a:latin typeface="+mn-lt"/>
        <a:ea typeface="+mn-ea"/>
        <a:cs typeface="+mn-cs"/>
      </a:defRPr>
    </a:lvl1pPr>
    <a:lvl2pPr marL="457171" algn="l" defTabSz="914342" rtl="0" eaLnBrk="1" latinLnBrk="0" hangingPunct="1">
      <a:defRPr sz="1200" kern="1200">
        <a:solidFill>
          <a:schemeClr val="tx1"/>
        </a:solidFill>
        <a:latin typeface="+mn-lt"/>
        <a:ea typeface="+mn-ea"/>
        <a:cs typeface="+mn-cs"/>
      </a:defRPr>
    </a:lvl2pPr>
    <a:lvl3pPr marL="914342" algn="l" defTabSz="914342" rtl="0" eaLnBrk="1" latinLnBrk="0" hangingPunct="1">
      <a:defRPr sz="1200" kern="1200">
        <a:solidFill>
          <a:schemeClr val="tx1"/>
        </a:solidFill>
        <a:latin typeface="+mn-lt"/>
        <a:ea typeface="+mn-ea"/>
        <a:cs typeface="+mn-cs"/>
      </a:defRPr>
    </a:lvl3pPr>
    <a:lvl4pPr marL="1371513" algn="l" defTabSz="914342" rtl="0" eaLnBrk="1" latinLnBrk="0" hangingPunct="1">
      <a:defRPr sz="1200" kern="1200">
        <a:solidFill>
          <a:schemeClr val="tx1"/>
        </a:solidFill>
        <a:latin typeface="+mn-lt"/>
        <a:ea typeface="+mn-ea"/>
        <a:cs typeface="+mn-cs"/>
      </a:defRPr>
    </a:lvl4pPr>
    <a:lvl5pPr marL="1828684" algn="l" defTabSz="914342" rtl="0" eaLnBrk="1" latinLnBrk="0" hangingPunct="1">
      <a:defRPr sz="1200" kern="1200">
        <a:solidFill>
          <a:schemeClr val="tx1"/>
        </a:solidFill>
        <a:latin typeface="+mn-lt"/>
        <a:ea typeface="+mn-ea"/>
        <a:cs typeface="+mn-cs"/>
      </a:defRPr>
    </a:lvl5pPr>
    <a:lvl6pPr marL="2285855" algn="l" defTabSz="914342" rtl="0" eaLnBrk="1" latinLnBrk="0" hangingPunct="1">
      <a:defRPr sz="1200" kern="1200">
        <a:solidFill>
          <a:schemeClr val="tx1"/>
        </a:solidFill>
        <a:latin typeface="+mn-lt"/>
        <a:ea typeface="+mn-ea"/>
        <a:cs typeface="+mn-cs"/>
      </a:defRPr>
    </a:lvl6pPr>
    <a:lvl7pPr marL="2743026" algn="l" defTabSz="914342" rtl="0" eaLnBrk="1" latinLnBrk="0" hangingPunct="1">
      <a:defRPr sz="1200" kern="1200">
        <a:solidFill>
          <a:schemeClr val="tx1"/>
        </a:solidFill>
        <a:latin typeface="+mn-lt"/>
        <a:ea typeface="+mn-ea"/>
        <a:cs typeface="+mn-cs"/>
      </a:defRPr>
    </a:lvl7pPr>
    <a:lvl8pPr marL="3200198" algn="l" defTabSz="914342" rtl="0" eaLnBrk="1" latinLnBrk="0" hangingPunct="1">
      <a:defRPr sz="1200" kern="1200">
        <a:solidFill>
          <a:schemeClr val="tx1"/>
        </a:solidFill>
        <a:latin typeface="+mn-lt"/>
        <a:ea typeface="+mn-ea"/>
        <a:cs typeface="+mn-cs"/>
      </a:defRPr>
    </a:lvl8pPr>
    <a:lvl9pPr marL="3657369" algn="l" defTabSz="914342"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730250" y="739775"/>
            <a:ext cx="5337175" cy="36957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1E7D22E-2FCF-4181-8686-08BDCDF94062}"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728663" y="739775"/>
            <a:ext cx="5340350" cy="3697288"/>
          </a:xfrm>
        </p:spPr>
      </p:sp>
      <p:sp>
        <p:nvSpPr>
          <p:cNvPr id="3" name="Notes Placeholder 2"/>
          <p:cNvSpPr>
            <a:spLocks noGrp="1"/>
          </p:cNvSpPr>
          <p:nvPr>
            <p:ph type="body" idx="1"/>
          </p:nvPr>
        </p:nvSpPr>
        <p:spPr/>
        <p:txBody>
          <a:bodyPr>
            <a:normAutofit/>
          </a:bodyPr>
          <a:lstStyle/>
          <a:p>
            <a:endParaRPr lang="zh-CN" altLang="en-US"/>
          </a:p>
        </p:txBody>
      </p:sp>
      <p:sp>
        <p:nvSpPr>
          <p:cNvPr id="4" name="Slide Number Placeholder 3"/>
          <p:cNvSpPr>
            <a:spLocks noGrp="1"/>
          </p:cNvSpPr>
          <p:nvPr>
            <p:ph type="sldNum" sz="quarter" idx="10"/>
          </p:nvPr>
        </p:nvSpPr>
        <p:spPr/>
        <p:txBody>
          <a:bodyPr/>
          <a:lstStyle/>
          <a:p>
            <a:pPr>
              <a:defRPr/>
            </a:pPr>
            <a:fld id="{F8E3971F-5A65-4713-8934-77774D1688B3}" type="slidenum">
              <a:rPr lang="en-GB" smtClean="0"/>
              <a:pPr>
                <a:defRPr/>
              </a:pPr>
              <a:t>3</a:t>
            </a:fld>
            <a:endParaRPr lang="en-GB"/>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vmlDrawing" Target="../drawings/vmlDrawing1.v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oleObject" Target="../embeddings/oleObject2.bin" TargetMode="Internal" /><Relationship Id="rId6" Type="http://schemas.openxmlformats.org/officeDocument/2006/relationships/image" Target="../media/image2.emf"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image" Target="../media/image3.png"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vmlDrawing" Target="../drawings/vmlDrawing2.vml" /><Relationship Id="rId11" Type="http://schemas.openxmlformats.org/officeDocument/2006/relationships/slideMaster" Target="../slideMasters/slideMaster2.xml" /><Relationship Id="rId2" Type="http://schemas.openxmlformats.org/officeDocument/2006/relationships/tags" Target="../tags/tag6.xml" /><Relationship Id="rId3" Type="http://schemas.openxmlformats.org/officeDocument/2006/relationships/oleObject" Target="../embeddings/oleObject3.bin" TargetMode="Internal" /><Relationship Id="rId4" Type="http://schemas.openxmlformats.org/officeDocument/2006/relationships/image" Target="../media/image2.emf" /><Relationship Id="rId5" Type="http://schemas.openxmlformats.org/officeDocument/2006/relationships/tags" Target="../tags/tag7.xml"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image" Target="../media/image3.png"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jpeg" /><Relationship Id="rId2" Type="http://schemas.openxmlformats.org/officeDocument/2006/relationships/tags" Target="../tags/tag11.xml" /><Relationship Id="rId3" Type="http://schemas.openxmlformats.org/officeDocument/2006/relationships/oleObject" Target="../embeddings/oleObject4.bin" TargetMode="Internal" /><Relationship Id="rId4" Type="http://schemas.openxmlformats.org/officeDocument/2006/relationships/image" Target="../media/image2.emf"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vmlDrawing" Target="../drawings/vmlDrawing3.v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5.xml" /><Relationship Id="rId10" Type="http://schemas.openxmlformats.org/officeDocument/2006/relationships/image" Target="../media/image6.png" /><Relationship Id="rId11" Type="http://schemas.openxmlformats.org/officeDocument/2006/relationships/tags" Target="../tags/tag21.xml" /><Relationship Id="rId12" Type="http://schemas.openxmlformats.org/officeDocument/2006/relationships/tags" Target="../tags/tag22.xml" /><Relationship Id="rId13" Type="http://schemas.openxmlformats.org/officeDocument/2006/relationships/image" Target="../media/image7.png" /><Relationship Id="rId14" Type="http://schemas.openxmlformats.org/officeDocument/2006/relationships/tags" Target="../tags/tag23.xml" /><Relationship Id="rId15" Type="http://schemas.openxmlformats.org/officeDocument/2006/relationships/hyperlink" Target="http://www.facebook.com/Capgemini" TargetMode="External" /><Relationship Id="rId16" Type="http://schemas.openxmlformats.org/officeDocument/2006/relationships/image" Target="../media/image8.png" /><Relationship Id="rId17" Type="http://schemas.openxmlformats.org/officeDocument/2006/relationships/tags" Target="../tags/tag24.xml" /><Relationship Id="rId18" Type="http://schemas.openxmlformats.org/officeDocument/2006/relationships/hyperlink" Target="http://www.linkedin.com/company/capgemini" TargetMode="External" /><Relationship Id="rId19" Type="http://schemas.openxmlformats.org/officeDocument/2006/relationships/image" Target="../media/image9.png" /><Relationship Id="rId2" Type="http://schemas.openxmlformats.org/officeDocument/2006/relationships/image" Target="../media/image3.png" /><Relationship Id="rId20" Type="http://schemas.openxmlformats.org/officeDocument/2006/relationships/tags" Target="../tags/tag25.xml" /><Relationship Id="rId21" Type="http://schemas.openxmlformats.org/officeDocument/2006/relationships/hyperlink" Target="http://www.twitter.com/capgemini" TargetMode="External" /><Relationship Id="rId22" Type="http://schemas.openxmlformats.org/officeDocument/2006/relationships/image" Target="../media/image10.png" /><Relationship Id="rId23" Type="http://schemas.openxmlformats.org/officeDocument/2006/relationships/tags" Target="../tags/tag26.xml" /><Relationship Id="rId24" Type="http://schemas.openxmlformats.org/officeDocument/2006/relationships/hyperlink" Target="http://www.youtube.com/capgemini" TargetMode="External" /><Relationship Id="rId25" Type="http://schemas.openxmlformats.org/officeDocument/2006/relationships/image" Target="../media/image11.gif" /><Relationship Id="rId26" Type="http://schemas.openxmlformats.org/officeDocument/2006/relationships/tags" Target="../tags/tag27.xml" /><Relationship Id="rId27" Type="http://schemas.openxmlformats.org/officeDocument/2006/relationships/hyperlink" Target="http://www.slideshare.net/capgemini" TargetMode="External" /><Relationship Id="rId28" Type="http://schemas.openxmlformats.org/officeDocument/2006/relationships/vmlDrawing" Target="../drawings/vmlDrawing4.vml" /><Relationship Id="rId29" Type="http://schemas.openxmlformats.org/officeDocument/2006/relationships/slideMaster" Target="../slideMasters/slideMaster2.xml" /><Relationship Id="rId3" Type="http://schemas.openxmlformats.org/officeDocument/2006/relationships/tags" Target="../tags/tag16.xml" /><Relationship Id="rId4" Type="http://schemas.openxmlformats.org/officeDocument/2006/relationships/oleObject" Target="../embeddings/oleObject5.bin" TargetMode="Internal" /><Relationship Id="rId5" Type="http://schemas.openxmlformats.org/officeDocument/2006/relationships/image" Target="../media/image2.emf"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8.xml" /><Relationship Id="rId2" Type="http://schemas.openxmlformats.org/officeDocument/2006/relationships/oleObject" Target="../embeddings/oleObject6.bin" TargetMode="Internal" /><Relationship Id="rId3" Type="http://schemas.openxmlformats.org/officeDocument/2006/relationships/image" Target="../media/image2.emf"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vmlDrawing" Target="../drawings/vmlDrawing5.v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oleObject" Target="../embeddings/oleObject7.bin" TargetMode="Internal" /><Relationship Id="rId3" Type="http://schemas.openxmlformats.org/officeDocument/2006/relationships/image" Target="../media/image2.emf"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vmlDrawing" Target="../drawings/vmlDrawing6.vml" /><Relationship Id="rId8"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oleObject" Target="../embeddings/oleObject8.bin" TargetMode="Internal" /><Relationship Id="rId3" Type="http://schemas.openxmlformats.org/officeDocument/2006/relationships/image" Target="../media/image2.emf"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vmlDrawing" Target="../drawings/vmlDrawing7.v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slideMaster" Target="../slideMasters/slideMaster2.xml" /><Relationship Id="rId2" Type="http://schemas.openxmlformats.org/officeDocument/2006/relationships/oleObject" Target="../embeddings/oleObject9.bin" TargetMode="Internal" /><Relationship Id="rId3" Type="http://schemas.openxmlformats.org/officeDocument/2006/relationships/image" Target="../media/image2.emf"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vmlDrawing" Target="../drawings/vmlDrawing8.v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oleObject" Target="../embeddings/oleObject10.bin" TargetMode="Internal" /><Relationship Id="rId3" Type="http://schemas.openxmlformats.org/officeDocument/2006/relationships/image" Target="../media/image2.emf" /><Relationship Id="rId4" Type="http://schemas.openxmlformats.org/officeDocument/2006/relationships/tags" Target="../tags/tag46.xml" /><Relationship Id="rId5" Type="http://schemas.openxmlformats.org/officeDocument/2006/relationships/vmlDrawing" Target="../drawings/vmlDrawing9.v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2.jpeg" /><Relationship Id="rId2" Type="http://schemas.openxmlformats.org/officeDocument/2006/relationships/image" Target="../media/image13.wmf" /><Relationship Id="rId3"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21F0E8-FBCA-4F11-8E5F-14B5197AB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BFABC9-FF7E-4BE3-B1DD-69D14E0FD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384F95-C130-4D57-A8FC-9F34AF8E0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221AFE-436A-4717-8DDD-E135EEB502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AE2F1A-DE88-4B0B-97C7-89FF32BFA2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26E1E8-CF97-4C6B-965A-50329D15F5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15B80E-4A87-44F9-8FE8-CF82AA37BF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4D7000-FFB6-40EE-BC72-B2EF14AB7B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18F392-2112-4DE4-AF02-E599756CB4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BC235F-E302-49E7-953B-9963B2874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AC449-9345-4966-B8F1-B53198C3B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1">
    <p:spTree>
      <p:nvGrpSpPr>
        <p:cNvPr id="1" name=""/>
        <p:cNvGrpSpPr/>
        <p:nvPr/>
      </p:nvGrpSpPr>
      <p:grpSpPr>
        <a:xfrm>
          <a:off x="0" y="0"/>
          <a:ext cx="0" cy="0"/>
        </a:xfrm>
      </p:grpSpPr>
      <p:pic>
        <p:nvPicPr>
          <p:cNvPr id="12" name="Image 11" descr="test1.jpg"/>
          <p:cNvPicPr>
            <a:picLocks noChangeAspect="1"/>
          </p:cNvPicPr>
          <p:nvPr userDrawn="1"/>
        </p:nvPicPr>
        <p:blipFill>
          <a:blip r:embed="rId1"/>
          <a:srcRect l="240" t="25" r="260" b="533"/>
          <a:stretch>
            <a:fillRect/>
          </a:stretch>
        </p:blipFill>
        <p:spPr>
          <a:xfrm>
            <a:off x="0" y="1324099"/>
            <a:ext cx="9906000" cy="5533901"/>
          </a:xfrm>
          <a:prstGeom prst="rect">
            <a:avLst/>
          </a:prstGeom>
        </p:spPr>
      </p:pic>
      <p:sp>
        <p:nvSpPr>
          <p:cNvPr id="18" name="Rectangle 17"/>
          <p:cNvSpPr/>
          <p:nvPr userDrawn="1">
            <p:custDataLst>
              <p:tags r:id="rId2"/>
            </p:custDataLst>
          </p:nvPr>
        </p:nvSpPr>
        <p:spPr>
          <a:xfrm>
            <a:off x="0" y="6400876"/>
            <a:ext cx="9906000" cy="4571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83969" tIns="41985" rIns="83969" bIns="41985"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7" name="Rectangle 7"/>
          <p:cNvSpPr/>
          <p:nvPr userDrawn="1">
            <p:custDataLst>
              <p:tags r:id="rId3"/>
            </p:custDataLst>
          </p:nvPr>
        </p:nvSpPr>
        <p:spPr bwMode="auto">
          <a:xfrm>
            <a:off x="-2050" y="0"/>
            <a:ext cx="9908053" cy="2683033"/>
          </a:xfrm>
          <a:custGeom>
            <a:gdLst>
              <a:gd name="connsiteX0" fmla="*/ 1331 w 10562072"/>
              <a:gd name="connsiteY0" fmla="*/ 2791 h 2958168"/>
              <a:gd name="connsiteX1" fmla="*/ 10561655 w 10562072"/>
              <a:gd name="connsiteY1" fmla="*/ 0 h 2958168"/>
              <a:gd name="connsiteX2" fmla="*/ 10561157 w 10562072"/>
              <a:gd name="connsiteY2" fmla="*/ 1476338 h 2958168"/>
              <a:gd name="connsiteX3" fmla="*/ 9288594 w 10562072"/>
              <a:gd name="connsiteY3" fmla="*/ 2153103 h 2958168"/>
              <a:gd name="connsiteX4" fmla="*/ 2317558 w 10562072"/>
              <a:gd name="connsiteY4" fmla="*/ 2159512 h 2958168"/>
              <a:gd name="connsiteX5" fmla="*/ 1180889 w 10562072"/>
              <a:gd name="connsiteY5" fmla="*/ 2958168 h 2958168"/>
              <a:gd name="connsiteX6" fmla="*/ 0 w 10562072"/>
              <a:gd name="connsiteY6" fmla="*/ 2174065 h 2958168"/>
              <a:gd name="connsiteX7" fmla="*/ 1331 w 10562072"/>
              <a:gd name="connsiteY7" fmla="*/ 2791 h 29581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62072" h="2958168">
                <a:moveTo>
                  <a:pt x="1331" y="2791"/>
                </a:moveTo>
                <a:lnTo>
                  <a:pt x="10561655" y="0"/>
                </a:lnTo>
                <a:cubicBezTo>
                  <a:pt x="10562168" y="67600"/>
                  <a:pt x="10562411" y="1432923"/>
                  <a:pt x="10561157" y="1476338"/>
                </a:cubicBezTo>
                <a:cubicBezTo>
                  <a:pt x="10083761" y="2148347"/>
                  <a:pt x="9705180" y="2158423"/>
                  <a:pt x="9288594" y="2153103"/>
                </a:cubicBezTo>
                <a:lnTo>
                  <a:pt x="2317558" y="2159512"/>
                </a:lnTo>
                <a:cubicBezTo>
                  <a:pt x="1740344" y="2192654"/>
                  <a:pt x="1372498" y="2495346"/>
                  <a:pt x="1180889" y="2958168"/>
                </a:cubicBezTo>
                <a:cubicBezTo>
                  <a:pt x="882535" y="2254391"/>
                  <a:pt x="278640" y="2173187"/>
                  <a:pt x="0" y="2174065"/>
                </a:cubicBezTo>
                <a:cubicBezTo>
                  <a:pt x="2067" y="2138552"/>
                  <a:pt x="2603" y="98373"/>
                  <a:pt x="1331" y="2791"/>
                </a:cubicBezTo>
                <a:close/>
              </a:path>
            </a:pathLst>
          </a:custGeom>
          <a:solidFill>
            <a:schemeClr val="bg1"/>
          </a:solidFill>
          <a:ln w="12700" cmpd="sng" algn="ctr">
            <a:noFill/>
            <a:miter lim="800000"/>
          </a:ln>
          <a:effectLst>
            <a:outerShdw blurRad="41275" dist="38100" dir="5400000" algn="t" rotWithShape="0">
              <a:schemeClr val="bg1">
                <a:lumMod val="65000"/>
                <a:alpha val="25000"/>
              </a:schemeClr>
            </a:outerShdw>
          </a:effectLst>
        </p:spPr>
        <p:txBody>
          <a:bodyPr wrap="square" lIns="33059" tIns="42976" rIns="33059" bIns="42976"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ct val="0"/>
              </a:spcBef>
              <a:spcAft>
                <a:spcPct val="0"/>
              </a:spcAft>
            </a:pPr>
            <a:endParaRPr lang="en-US" sz="1000" baseline="0" smtClean="0">
              <a:solidFill>
                <a:schemeClr val="bg1"/>
              </a:solidFill>
              <a:latin typeface="Calibri" panose="020f0502020204030204" pitchFamily="34" charset="0"/>
              <a:ea typeface="楷体_GB2312" panose="02010609030101010101" pitchFamily="49" charset="-122"/>
              <a:cs typeface="Arial"/>
            </a:endParaRPr>
          </a:p>
        </p:txBody>
      </p:sp>
      <p:graphicFrame>
        <p:nvGraphicFramePr>
          <p:cNvPr id="5" name="Object 4" hidden="1"/>
          <p:cNvGraphicFramePr>
            <a:graphicFrameLocks noChangeAspect="1"/>
          </p:cNvGraphicFramePr>
          <p:nvPr>
            <p:custDataLst>
              <p:tags r:id="rId4"/>
            </p:custDataLst>
          </p:nvPr>
        </p:nvGraphicFramePr>
        <p:xfrm>
          <a:off x="1" y="0"/>
          <a:ext cx="158750" cy="158750"/>
        </p:xfrm>
        <a:graphic>
          <a:graphicData uri="http://schemas.openxmlformats.org/presentationml/2006/ole">
            <mc:AlternateContent>
              <mc:Choice xmlns:v="urn:schemas-microsoft-com:vml" Requires="v">
                <p:oleObj spid="_x0000_s1038" name="think-cell Slide" r:id="rId5" imgW="360" imgH="360" progId="">
                  <p:embed/>
                </p:oleObj>
              </mc:Choice>
              <mc:Fallback>
                <p:oleObj name="think-cell Slide" r:id="rId5" imgW="360" imgH="360" progId="">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1" y="0"/>
                        <a:ext cx="158750" cy="158750"/>
                      </a:xfrm>
                      <a:prstGeom prst="rect">
                        <a:avLst/>
                      </a:prstGeom>
                      <a:noFill/>
                    </p:spPr>
                  </p:pic>
                </p:oleObj>
              </mc:Fallback>
            </mc:AlternateContent>
          </a:graphicData>
        </a:graphic>
      </p:graphicFrame>
      <p:sp>
        <p:nvSpPr>
          <p:cNvPr id="2" name="Title 1"/>
          <p:cNvSpPr>
            <a:spLocks noGrp="1"/>
          </p:cNvSpPr>
          <p:nvPr>
            <p:ph type="ctrTitle" hasCustomPrompt="1"/>
            <p:custDataLst>
              <p:tags r:id="rId7"/>
            </p:custDataLst>
          </p:nvPr>
        </p:nvSpPr>
        <p:spPr>
          <a:xfrm>
            <a:off x="0" y="2256613"/>
            <a:ext cx="4540683" cy="2261632"/>
          </a:xfrm>
        </p:spPr>
        <p:txBody>
          <a:bodyPr lIns="231412" tIns="33059" rIns="33059" bIns="33059"/>
          <a:lstStyle>
            <a:lvl1pPr algn="l">
              <a:defRPr sz="3300" b="0" baseline="0">
                <a:solidFill>
                  <a:schemeClr val="tx1"/>
                </a:solidFill>
                <a:latin typeface="Calibri" panose="020f0502020204030204" pitchFamily="34" charset="0"/>
                <a:ea typeface="楷体_GB2312" panose="02010609030101010101" pitchFamily="49" charset="-122"/>
              </a:defRPr>
            </a:lvl1pPr>
          </a:lstStyle>
          <a:p>
            <a:r>
              <a:rPr lang="fr-FR" smtClean="0"/>
              <a:t>Click to edit Master title style</a:t>
            </a:r>
            <a:endParaRPr lang="en-US"/>
          </a:p>
        </p:txBody>
      </p:sp>
      <p:sp>
        <p:nvSpPr>
          <p:cNvPr id="3" name="Subtitle 2"/>
          <p:cNvSpPr>
            <a:spLocks noGrp="1"/>
          </p:cNvSpPr>
          <p:nvPr>
            <p:ph type="subTitle" idx="1" hasCustomPrompt="1"/>
            <p:custDataLst>
              <p:tags r:id="rId8"/>
            </p:custDataLst>
          </p:nvPr>
        </p:nvSpPr>
        <p:spPr>
          <a:xfrm>
            <a:off x="3" y="4551798"/>
            <a:ext cx="4541230" cy="947750"/>
          </a:xfrm>
        </p:spPr>
        <p:txBody>
          <a:bodyPr lIns="231412" tIns="33059" rIns="33059" bIns="33059"/>
          <a:lstStyle>
            <a:lvl1pPr marL="0" indent="0" algn="l">
              <a:buNone/>
              <a:defRPr sz="2200" b="0" baseline="0">
                <a:solidFill>
                  <a:schemeClr val="tx1"/>
                </a:solidFill>
                <a:latin typeface="Calibri" panose="020f0502020204030204" pitchFamily="34" charset="0"/>
                <a:ea typeface="楷体_GB2312" panose="02010609030101010101" pitchFamily="49" charset="-122"/>
              </a:defRPr>
            </a:lvl1pPr>
            <a:lvl2pPr marL="457171" indent="0" algn="ctr">
              <a:buNone/>
              <a:defRPr>
                <a:solidFill>
                  <a:schemeClr val="tx1">
                    <a:tint val="75000"/>
                  </a:schemeClr>
                </a:solidFill>
              </a:defRPr>
            </a:lvl2pPr>
            <a:lvl3pPr marL="914342" indent="0" algn="ctr">
              <a:buNone/>
              <a:defRPr>
                <a:solidFill>
                  <a:schemeClr val="tx1">
                    <a:tint val="75000"/>
                  </a:schemeClr>
                </a:solidFill>
              </a:defRPr>
            </a:lvl3pPr>
            <a:lvl4pPr marL="1371513" indent="0" algn="ctr">
              <a:buNone/>
              <a:defRPr>
                <a:solidFill>
                  <a:schemeClr val="tx1">
                    <a:tint val="75000"/>
                  </a:schemeClr>
                </a:solidFill>
              </a:defRPr>
            </a:lvl4pPr>
            <a:lvl5pPr marL="1828684" indent="0" algn="ctr">
              <a:buNone/>
              <a:defRPr>
                <a:solidFill>
                  <a:schemeClr val="tx1">
                    <a:tint val="75000"/>
                  </a:schemeClr>
                </a:solidFill>
              </a:defRPr>
            </a:lvl5pPr>
            <a:lvl6pPr marL="2285855" indent="0" algn="ctr">
              <a:buNone/>
              <a:defRPr>
                <a:solidFill>
                  <a:schemeClr val="tx1">
                    <a:tint val="75000"/>
                  </a:schemeClr>
                </a:solidFill>
              </a:defRPr>
            </a:lvl6pPr>
            <a:lvl7pPr marL="2743026" indent="0" algn="ctr">
              <a:buNone/>
              <a:defRPr>
                <a:solidFill>
                  <a:schemeClr val="tx1">
                    <a:tint val="75000"/>
                  </a:schemeClr>
                </a:solidFill>
              </a:defRPr>
            </a:lvl7pPr>
            <a:lvl8pPr marL="3200198" indent="0" algn="ctr">
              <a:buNone/>
              <a:defRPr>
                <a:solidFill>
                  <a:schemeClr val="tx1">
                    <a:tint val="75000"/>
                  </a:schemeClr>
                </a:solidFill>
              </a:defRPr>
            </a:lvl8pPr>
            <a:lvl9pPr marL="3657369" indent="0" algn="ctr">
              <a:buNone/>
              <a:defRPr>
                <a:solidFill>
                  <a:schemeClr val="tx1">
                    <a:tint val="75000"/>
                  </a:schemeClr>
                </a:solidFill>
              </a:defRPr>
            </a:lvl9pPr>
          </a:lstStyle>
          <a:p>
            <a:r>
              <a:rPr lang="fr-FR" smtClean="0"/>
              <a:t>Click to edit Master text style</a:t>
            </a:r>
          </a:p>
        </p:txBody>
      </p:sp>
      <p:pic>
        <p:nvPicPr>
          <p:cNvPr id="10" name="Picture 13" descr="CC-Logo_RGB_150dpi.png"/>
          <p:cNvPicPr>
            <a:picLocks noChangeAspect="1"/>
          </p:cNvPicPr>
          <p:nvPr userDrawn="1"/>
        </p:nvPicPr>
        <p:blipFill>
          <a:blip r:embed="rId9"/>
          <a:stretch>
            <a:fillRect/>
          </a:stretch>
        </p:blipFill>
        <p:spPr bwMode="auto">
          <a:xfrm>
            <a:off x="300041" y="431802"/>
            <a:ext cx="5400675" cy="568325"/>
          </a:xfrm>
          <a:prstGeom prst="rect">
            <a:avLst/>
          </a:prstGeom>
          <a:noFill/>
          <a:ln w="9525">
            <a:noFill/>
            <a:miter lim="800000"/>
          </a:ln>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Slide 2">
    <p:spTree>
      <p:nvGrpSpPr>
        <p:cNvPr id="1" name=""/>
        <p:cNvGrpSpPr/>
        <p:nvPr/>
      </p:nvGrpSpPr>
      <p:grpSpPr>
        <a:xfrm>
          <a:off x="0" y="0"/>
          <a:ext cx="0" cy="0"/>
        </a:xfrm>
      </p:grpSpPr>
      <p:pic>
        <p:nvPicPr>
          <p:cNvPr id="10" name="Image 9" descr="test5.jpg"/>
          <p:cNvPicPr>
            <a:picLocks noChangeAspect="1"/>
          </p:cNvPicPr>
          <p:nvPr userDrawn="1"/>
        </p:nvPicPr>
        <p:blipFill>
          <a:blip r:embed="rId1"/>
          <a:srcRect l="240" t="179" r="380" b="511"/>
          <a:stretch>
            <a:fillRect/>
          </a:stretch>
        </p:blipFill>
        <p:spPr>
          <a:xfrm>
            <a:off x="0" y="1050622"/>
            <a:ext cx="9906000" cy="5807378"/>
          </a:xfrm>
          <a:prstGeom prst="rect">
            <a:avLst/>
          </a:prstGeom>
        </p:spPr>
      </p:pic>
      <p:graphicFrame>
        <p:nvGraphicFramePr>
          <p:cNvPr id="4" name="Object 3" hidden="1"/>
          <p:cNvGraphicFramePr>
            <a:graphicFrameLocks noChangeAspect="1"/>
          </p:cNvGraphicFramePr>
          <p:nvPr>
            <p:custDataLst>
              <p:tags r:id="rId2"/>
            </p:custDataLst>
          </p:nvPr>
        </p:nvGraphicFramePr>
        <p:xfrm>
          <a:off x="1" y="0"/>
          <a:ext cx="158750" cy="158750"/>
        </p:xfrm>
        <a:graphic>
          <a:graphicData uri="http://schemas.openxmlformats.org/presentationml/2006/ole">
            <mc:AlternateContent>
              <mc:Choice xmlns:v="urn:schemas-microsoft-com:vml" Requires="v">
                <p:oleObj spid="_x0000_s1039" name="think-cell Slide" r:id="rId3" imgW="360" imgH="360" progId="">
                  <p:embed/>
                </p:oleObj>
              </mc:Choice>
              <mc:Fallback>
                <p:oleObj name="think-cell Slide" r:id="rId3" imgW="360" imgH="360" progId="">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 y="0"/>
                        <a:ext cx="158750" cy="158750"/>
                      </a:xfrm>
                      <a:prstGeom prst="rect">
                        <a:avLst/>
                      </a:prstGeom>
                      <a:noFill/>
                    </p:spPr>
                  </p:pic>
                </p:oleObj>
              </mc:Fallback>
            </mc:AlternateContent>
          </a:graphicData>
        </a:graphic>
      </p:graphicFrame>
      <p:sp>
        <p:nvSpPr>
          <p:cNvPr id="16" name="Title 1"/>
          <p:cNvSpPr>
            <a:spLocks noGrp="1"/>
          </p:cNvSpPr>
          <p:nvPr>
            <p:ph type="title" hasCustomPrompt="1"/>
            <p:custDataLst>
              <p:tags r:id="rId5"/>
            </p:custDataLst>
          </p:nvPr>
        </p:nvSpPr>
        <p:spPr>
          <a:xfrm>
            <a:off x="4490752" y="1968818"/>
            <a:ext cx="5415248" cy="2414915"/>
          </a:xfrm>
        </p:spPr>
        <p:txBody>
          <a:bodyPr vert="horz" lIns="36000" tIns="36000" rIns="360000" bIns="36000" rtlCol="0" anchor="ctr">
            <a:noAutofit/>
          </a:bodyPr>
          <a:lstStyle>
            <a:lvl1pPr algn="r" defTabSz="995690" rtl="0" eaLnBrk="1" latinLnBrk="0" hangingPunct="1">
              <a:spcBef>
                <a:spcPct val="0"/>
              </a:spcBef>
              <a:buNone/>
              <a:defRPr lang="en-US" sz="3600" b="0" kern="1200" baseline="0">
                <a:solidFill>
                  <a:schemeClr val="bg1"/>
                </a:solidFill>
                <a:effectLst>
                  <a:outerShdw blurRad="38100" dist="38100" dir="2700000" algn="tl">
                    <a:srgbClr val="000000">
                      <a:alpha val="43137"/>
                    </a:srgbClr>
                  </a:outerShdw>
                </a:effectLst>
                <a:latin typeface="Calibri" panose="020f0502020204030204" pitchFamily="34" charset="0"/>
                <a:ea typeface="楷体_GB2312" panose="02010609030101010101" pitchFamily="49" charset="-122"/>
                <a:cs typeface="+mj-cs"/>
              </a:defRPr>
            </a:lvl1pPr>
          </a:lstStyle>
          <a:p>
            <a:r>
              <a:rPr lang="fr-FR" smtClean="0"/>
              <a:t>Click to edit Master title style</a:t>
            </a:r>
            <a:endParaRPr lang="en-US"/>
          </a:p>
        </p:txBody>
      </p:sp>
      <p:sp>
        <p:nvSpPr>
          <p:cNvPr id="17" name="Text Placeholder 8"/>
          <p:cNvSpPr>
            <a:spLocks noGrp="1"/>
          </p:cNvSpPr>
          <p:nvPr>
            <p:ph type="body" sz="quarter" idx="10" hasCustomPrompt="1"/>
            <p:custDataLst>
              <p:tags r:id="rId6"/>
            </p:custDataLst>
          </p:nvPr>
        </p:nvSpPr>
        <p:spPr>
          <a:xfrm>
            <a:off x="5336954" y="4609876"/>
            <a:ext cx="4569047" cy="1806302"/>
          </a:xfrm>
        </p:spPr>
        <p:txBody>
          <a:bodyPr vert="horz" lIns="36000" tIns="36000" rIns="360000" bIns="36000" rtlCol="0">
            <a:noAutofit/>
          </a:bodyPr>
          <a:lstStyle>
            <a:lvl1pPr marL="0" indent="0" algn="r" defTabSz="995690" rtl="0" eaLnBrk="1" latinLnBrk="0" hangingPunct="1">
              <a:spcBef>
                <a:spcPct val="0"/>
              </a:spcBef>
              <a:buFontTx/>
              <a:buNone/>
              <a:defRPr lang="fr-FR" sz="2400" b="0" kern="1200" baseline="0" smtClean="0">
                <a:solidFill>
                  <a:schemeClr val="bg1"/>
                </a:solidFill>
                <a:effectLst>
                  <a:outerShdw blurRad="38100" dist="38100" dir="2700000" algn="tl">
                    <a:srgbClr val="000000">
                      <a:alpha val="43137"/>
                    </a:srgbClr>
                  </a:outerShdw>
                </a:effectLst>
                <a:latin typeface="Calibri" panose="020f0502020204030204" pitchFamily="34" charset="0"/>
                <a:ea typeface="楷体_GB2312" panose="02010609030101010101" pitchFamily="49" charset="-122"/>
                <a:cs typeface="+mn-cs"/>
              </a:defRPr>
            </a:lvl1pPr>
          </a:lstStyle>
          <a:p>
            <a:pPr lvl="0"/>
            <a:r>
              <a:rPr lang="fr-FR" smtClean="0"/>
              <a:t>Click to edit Master text style</a:t>
            </a:r>
          </a:p>
        </p:txBody>
      </p:sp>
      <p:sp>
        <p:nvSpPr>
          <p:cNvPr id="21" name="Rectangle 7"/>
          <p:cNvSpPr/>
          <p:nvPr userDrawn="1">
            <p:custDataLst>
              <p:tags r:id="rId7"/>
            </p:custDataLst>
          </p:nvPr>
        </p:nvSpPr>
        <p:spPr bwMode="auto">
          <a:xfrm>
            <a:off x="-2050" y="0"/>
            <a:ext cx="9908053" cy="2683033"/>
          </a:xfrm>
          <a:custGeom>
            <a:gdLst>
              <a:gd name="connsiteX0" fmla="*/ 1331 w 10562072"/>
              <a:gd name="connsiteY0" fmla="*/ 2791 h 2958168"/>
              <a:gd name="connsiteX1" fmla="*/ 10561655 w 10562072"/>
              <a:gd name="connsiteY1" fmla="*/ 0 h 2958168"/>
              <a:gd name="connsiteX2" fmla="*/ 10561157 w 10562072"/>
              <a:gd name="connsiteY2" fmla="*/ 1476338 h 2958168"/>
              <a:gd name="connsiteX3" fmla="*/ 9288594 w 10562072"/>
              <a:gd name="connsiteY3" fmla="*/ 2153103 h 2958168"/>
              <a:gd name="connsiteX4" fmla="*/ 2317558 w 10562072"/>
              <a:gd name="connsiteY4" fmla="*/ 2159512 h 2958168"/>
              <a:gd name="connsiteX5" fmla="*/ 1180889 w 10562072"/>
              <a:gd name="connsiteY5" fmla="*/ 2958168 h 2958168"/>
              <a:gd name="connsiteX6" fmla="*/ 0 w 10562072"/>
              <a:gd name="connsiteY6" fmla="*/ 2174065 h 2958168"/>
              <a:gd name="connsiteX7" fmla="*/ 1331 w 10562072"/>
              <a:gd name="connsiteY7" fmla="*/ 2791 h 29581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62072" h="2958168">
                <a:moveTo>
                  <a:pt x="1331" y="2791"/>
                </a:moveTo>
                <a:lnTo>
                  <a:pt x="10561655" y="0"/>
                </a:lnTo>
                <a:cubicBezTo>
                  <a:pt x="10562168" y="67600"/>
                  <a:pt x="10562411" y="1432923"/>
                  <a:pt x="10561157" y="1476338"/>
                </a:cubicBezTo>
                <a:cubicBezTo>
                  <a:pt x="10083761" y="2148347"/>
                  <a:pt x="9705180" y="2158423"/>
                  <a:pt x="9288594" y="2153103"/>
                </a:cubicBezTo>
                <a:lnTo>
                  <a:pt x="2317558" y="2159512"/>
                </a:lnTo>
                <a:cubicBezTo>
                  <a:pt x="1740344" y="2192654"/>
                  <a:pt x="1372498" y="2495346"/>
                  <a:pt x="1180889" y="2958168"/>
                </a:cubicBezTo>
                <a:cubicBezTo>
                  <a:pt x="882535" y="2254391"/>
                  <a:pt x="278640" y="2173187"/>
                  <a:pt x="0" y="2174065"/>
                </a:cubicBezTo>
                <a:cubicBezTo>
                  <a:pt x="2067" y="2138552"/>
                  <a:pt x="2603" y="98373"/>
                  <a:pt x="1331" y="2791"/>
                </a:cubicBezTo>
                <a:close/>
              </a:path>
            </a:pathLst>
          </a:custGeom>
          <a:solidFill>
            <a:schemeClr val="bg1"/>
          </a:solidFill>
          <a:ln w="12700" cmpd="sng" algn="ctr">
            <a:noFill/>
            <a:miter lim="800000"/>
          </a:ln>
          <a:effectLst>
            <a:outerShdw blurRad="41275" dist="38100" dir="5400000" algn="t" rotWithShape="0">
              <a:schemeClr val="bg1">
                <a:lumMod val="65000"/>
                <a:alpha val="25000"/>
              </a:schemeClr>
            </a:outerShdw>
          </a:effectLst>
        </p:spPr>
        <p:txBody>
          <a:bodyPr wrap="square" lIns="33059" tIns="42976" rIns="33059" bIns="42976"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ct val="0"/>
              </a:spcBef>
              <a:spcAft>
                <a:spcPct val="0"/>
              </a:spcAft>
            </a:pPr>
            <a:endParaRPr lang="en-US" sz="1000" baseline="0" smtClean="0">
              <a:solidFill>
                <a:schemeClr val="bg1"/>
              </a:solidFill>
              <a:latin typeface="Calibri" panose="020f0502020204030204" pitchFamily="34" charset="0"/>
              <a:ea typeface="楷体_GB2312" panose="02010609030101010101" pitchFamily="49" charset="-122"/>
              <a:cs typeface="Arial"/>
            </a:endParaRPr>
          </a:p>
        </p:txBody>
      </p:sp>
      <p:sp>
        <p:nvSpPr>
          <p:cNvPr id="23" name="Rectangle 22"/>
          <p:cNvSpPr/>
          <p:nvPr userDrawn="1">
            <p:custDataLst>
              <p:tags r:id="rId8"/>
            </p:custDataLst>
          </p:nvPr>
        </p:nvSpPr>
        <p:spPr>
          <a:xfrm>
            <a:off x="0" y="6400876"/>
            <a:ext cx="9906000" cy="4571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83969" tIns="41985" rIns="83969" bIns="41985"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pic>
        <p:nvPicPr>
          <p:cNvPr id="13" name="Picture 13" descr="CC-Logo_RGB_150dpi.png"/>
          <p:cNvPicPr>
            <a:picLocks noChangeAspect="1"/>
          </p:cNvPicPr>
          <p:nvPr userDrawn="1"/>
        </p:nvPicPr>
        <p:blipFill>
          <a:blip r:embed="rId9"/>
          <a:stretch>
            <a:fillRect/>
          </a:stretch>
        </p:blipFill>
        <p:spPr bwMode="auto">
          <a:xfrm>
            <a:off x="300041" y="431802"/>
            <a:ext cx="5400675" cy="568325"/>
          </a:xfrm>
          <a:prstGeom prst="rect">
            <a:avLst/>
          </a:prstGeom>
          <a:noFill/>
          <a:ln w="9525">
            <a:noFill/>
            <a:miter lim="800000"/>
          </a:ln>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able of Content-Agenda">
    <p:spTree>
      <p:nvGrpSpPr>
        <p:cNvPr id="1" name=""/>
        <p:cNvGrpSpPr/>
        <p:nvPr/>
      </p:nvGrpSpPr>
      <p:grpSpPr>
        <a:xfrm>
          <a:off x="0" y="0"/>
          <a:ext cx="0" cy="0"/>
        </a:xfrm>
      </p:grpSpPr>
      <p:pic>
        <p:nvPicPr>
          <p:cNvPr id="9" name="Image 8" descr="test3.jpg"/>
          <p:cNvPicPr>
            <a:picLocks noChangeAspect="1"/>
          </p:cNvPicPr>
          <p:nvPr userDrawn="1"/>
        </p:nvPicPr>
        <p:blipFill>
          <a:blip r:embed="rId1">
            <a:duotone>
              <a:schemeClr val="accent3">
                <a:shade val="45000"/>
                <a:satMod val="135000"/>
              </a:schemeClr>
              <a:prstClr val="white"/>
            </a:duotone>
          </a:blip>
          <a:srcRect l="120" t="188" r="380" b="564"/>
          <a:stretch>
            <a:fillRect/>
          </a:stretch>
        </p:blipFill>
        <p:spPr>
          <a:xfrm>
            <a:off x="0" y="0"/>
            <a:ext cx="9906000" cy="6353298"/>
          </a:xfrm>
          <a:prstGeom prst="rect">
            <a:avLst/>
          </a:prstGeom>
          <a:solidFill>
            <a:schemeClr val="accent3">
              <a:lumMod val="40000"/>
              <a:lumOff val="60000"/>
            </a:schemeClr>
          </a:solidFill>
        </p:spPr>
      </p:pic>
      <p:graphicFrame>
        <p:nvGraphicFramePr>
          <p:cNvPr id="7" name="Object 6"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40" name="think-cell Slide" r:id="rId3" imgW="360" imgH="360" progId="">
                  <p:embed/>
                </p:oleObj>
              </mc:Choice>
              <mc:Fallback>
                <p:oleObj name="think-cell Slide" r:id="rId3" imgW="360" imgH="360" progId="">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 name="Titre 1"/>
          <p:cNvSpPr>
            <a:spLocks noGrp="1"/>
          </p:cNvSpPr>
          <p:nvPr>
            <p:ph type="title" hasCustomPrompt="1"/>
            <p:custDataLst>
              <p:tags r:id="rId5"/>
            </p:custDataLst>
          </p:nvPr>
        </p:nvSpPr>
        <p:spPr/>
        <p:txBody>
          <a:bodyPr/>
          <a:lstStyle>
            <a:lvl1pPr>
              <a:defRPr baseline="0">
                <a:latin typeface="Calibri" panose="020f0502020204030204" pitchFamily="34" charset="0"/>
                <a:ea typeface="楷体_GB2312" panose="02010609030101010101" pitchFamily="49" charset="-122"/>
              </a:defRPr>
            </a:lvl1pPr>
          </a:lstStyle>
          <a:p>
            <a:r>
              <a:rPr lang="en-US" smtClean="0"/>
              <a:t>Click to edit Master title style</a:t>
            </a:r>
            <a:endParaRPr lang="en-US"/>
          </a:p>
        </p:txBody>
      </p:sp>
      <p:sp>
        <p:nvSpPr>
          <p:cNvPr id="4" name="Freeform 4"/>
          <p:cNvSpPr/>
          <p:nvPr userDrawn="1">
            <p:custDataLst>
              <p:tags r:id="rId6"/>
            </p:custDataLst>
          </p:nvPr>
        </p:nvSpPr>
        <p:spPr bwMode="auto">
          <a:xfrm>
            <a:off x="5" y="676402"/>
            <a:ext cx="9905999" cy="728122"/>
          </a:xfrm>
          <a:custGeom>
            <a:cxnLst>
              <a:cxn ang="0">
                <a:pos x="2965" y="93"/>
              </a:cxn>
              <a:cxn ang="0">
                <a:pos x="303" y="93"/>
              </a:cxn>
              <a:cxn ang="0">
                <a:pos x="151" y="187"/>
              </a:cxn>
              <a:cxn ang="0">
                <a:pos x="0" y="93"/>
              </a:cxn>
              <a:cxn ang="0">
                <a:pos x="0" y="112"/>
              </a:cxn>
              <a:cxn ang="0">
                <a:pos x="151" y="205"/>
              </a:cxn>
              <a:cxn ang="0">
                <a:pos x="303" y="112"/>
              </a:cxn>
              <a:cxn ang="0">
                <a:pos x="2965" y="112"/>
              </a:cxn>
              <a:cxn ang="0">
                <a:pos x="3118" y="19"/>
              </a:cxn>
              <a:cxn ang="0">
                <a:pos x="3118" y="0"/>
              </a:cxn>
              <a:cxn ang="0">
                <a:pos x="2965" y="93"/>
              </a:cxn>
            </a:cxnLst>
            <a:rect l="0" t="0" r="r" b="b"/>
            <a:pathLst>
              <a:path w="3118" h="205">
                <a:moveTo>
                  <a:pt x="2965" y="93"/>
                </a:moveTo>
                <a:cubicBezTo>
                  <a:pt x="303" y="93"/>
                  <a:pt x="303" y="93"/>
                  <a:pt x="303" y="93"/>
                </a:cubicBezTo>
                <a:cubicBezTo>
                  <a:pt x="183" y="93"/>
                  <a:pt x="151" y="187"/>
                  <a:pt x="151" y="187"/>
                </a:cubicBezTo>
                <a:cubicBezTo>
                  <a:pt x="151" y="187"/>
                  <a:pt x="119" y="93"/>
                  <a:pt x="0" y="93"/>
                </a:cubicBezTo>
                <a:cubicBezTo>
                  <a:pt x="0" y="112"/>
                  <a:pt x="0" y="112"/>
                  <a:pt x="0" y="112"/>
                </a:cubicBezTo>
                <a:cubicBezTo>
                  <a:pt x="119" y="112"/>
                  <a:pt x="151" y="205"/>
                  <a:pt x="151" y="205"/>
                </a:cubicBezTo>
                <a:cubicBezTo>
                  <a:pt x="151" y="205"/>
                  <a:pt x="183" y="112"/>
                  <a:pt x="303" y="112"/>
                </a:cubicBezTo>
                <a:cubicBezTo>
                  <a:pt x="2965" y="112"/>
                  <a:pt x="2965" y="112"/>
                  <a:pt x="2965" y="112"/>
                </a:cubicBezTo>
                <a:cubicBezTo>
                  <a:pt x="3085" y="112"/>
                  <a:pt x="3118" y="19"/>
                  <a:pt x="3118" y="19"/>
                </a:cubicBezTo>
                <a:cubicBezTo>
                  <a:pt x="3118" y="0"/>
                  <a:pt x="3118" y="0"/>
                  <a:pt x="3118" y="0"/>
                </a:cubicBezTo>
                <a:cubicBezTo>
                  <a:pt x="3118" y="0"/>
                  <a:pt x="3085" y="93"/>
                  <a:pt x="2965" y="93"/>
                </a:cubicBezTo>
                <a:close/>
              </a:path>
            </a:pathLst>
          </a:custGeom>
          <a:solidFill>
            <a:srgbClr val="C00000"/>
          </a:solidFill>
          <a:ln w="9525">
            <a:noFill/>
            <a:round/>
          </a:ln>
          <a:effectLst>
            <a:outerShdw blurRad="50800" dist="25400" dir="5400000" algn="t" rotWithShape="0">
              <a:prstClr val="black">
                <a:alpha val="31000"/>
              </a:prstClr>
            </a:outerShdw>
          </a:effectLst>
        </p:spPr>
        <p:txBody>
          <a:bodyPr vert="horz" wrap="square" lIns="99563" tIns="49782" rIns="99563" bIns="49782"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fr-FR" baseline="0">
              <a:latin typeface="Calibri" panose="020f0502020204030204" pitchFamily="34" charset="0"/>
              <a:ea typeface="楷体_GB2312" panose="02010609030101010101" pitchFamily="49" charset="-122"/>
            </a:endParaRPr>
          </a:p>
        </p:txBody>
      </p:sp>
      <p:sp>
        <p:nvSpPr>
          <p:cNvPr id="6" name="Espace réservé du contenu 5"/>
          <p:cNvSpPr>
            <a:spLocks noGrp="1"/>
          </p:cNvSpPr>
          <p:nvPr>
            <p:ph sz="quarter" idx="10" hasCustomPrompt="1"/>
            <p:custDataLst>
              <p:tags r:id="rId7"/>
            </p:custDataLst>
          </p:nvPr>
        </p:nvSpPr>
        <p:spPr>
          <a:xfrm>
            <a:off x="323487" y="1501981"/>
            <a:ext cx="6807652" cy="2950251"/>
          </a:xfrm>
        </p:spPr>
        <p:txBody>
          <a:bodyPr/>
          <a:lstStyle>
            <a:lvl1pPr>
              <a:defRPr baseline="0">
                <a:latin typeface="Calibri" panose="020f0502020204030204" pitchFamily="34" charset="0"/>
                <a:ea typeface="楷体_GB2312" panose="02010609030101010101" pitchFamily="49" charset="-122"/>
              </a:defRPr>
            </a:lvl1pPr>
          </a:lstStyle>
          <a:p>
            <a:pPr lvl="0"/>
            <a:r>
              <a:rPr lang="en-US" noProof="0" smtClean="0"/>
              <a:t>Click to edit Master text style</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1">
    <p:spTree>
      <p:nvGrpSpPr>
        <p:cNvPr id="1" name=""/>
        <p:cNvGrpSpPr/>
        <p:nvPr/>
      </p:nvGrpSpPr>
      <p:grpSpPr>
        <a:xfrm>
          <a:off x="0" y="0"/>
          <a:ext cx="0" cy="0"/>
        </a:xfrm>
      </p:grpSpPr>
      <p:sp>
        <p:nvSpPr>
          <p:cNvPr id="2" name="Rectangle 1"/>
          <p:cNvSpPr/>
          <p:nvPr userDrawn="1"/>
        </p:nvSpPr>
        <p:spPr>
          <a:xfrm>
            <a:off x="0" y="1"/>
            <a:ext cx="9906000" cy="13914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zh-CN" altLang="en-US" sz="2400" err="1" smtClean="0">
              <a:solidFill>
                <a:schemeClr val="tx2">
                  <a:lumMod val="50000"/>
                </a:schemeClr>
              </a:solidFill>
            </a:endParaRPr>
          </a:p>
        </p:txBody>
      </p:sp>
      <p:sp>
        <p:nvSpPr>
          <p:cNvPr id="336" name="Rectangle 7"/>
          <p:cNvSpPr/>
          <p:nvPr userDrawn="1">
            <p:custDataLst>
              <p:tags r:id="rId1"/>
            </p:custDataLst>
          </p:nvPr>
        </p:nvSpPr>
        <p:spPr bwMode="auto">
          <a:xfrm flipV="1">
            <a:off x="-1657" y="1677994"/>
            <a:ext cx="9907658" cy="5180006"/>
          </a:xfrm>
          <a:custGeom>
            <a:gdLst>
              <a:gd name="connsiteX0" fmla="*/ 10562847 w 10564614"/>
              <a:gd name="connsiteY0" fmla="*/ 0 h 5657661"/>
              <a:gd name="connsiteX1" fmla="*/ 10563360 w 10564614"/>
              <a:gd name="connsiteY1" fmla="*/ 5657661 h 5657661"/>
              <a:gd name="connsiteX2" fmla="*/ 9024770 w 10564614"/>
              <a:gd name="connsiteY2" fmla="*/ 4808920 h 5657661"/>
              <a:gd name="connsiteX3" fmla="*/ 2295231 w 10564614"/>
              <a:gd name="connsiteY3" fmla="*/ 4794064 h 5657661"/>
              <a:gd name="connsiteX4" fmla="*/ 1200559 w 10564614"/>
              <a:gd name="connsiteY4" fmla="*/ 4072264 h 5657661"/>
              <a:gd name="connsiteX5" fmla="*/ 514 w 10564614"/>
              <a:gd name="connsiteY5" fmla="*/ 4798085 h 5657661"/>
              <a:gd name="connsiteX6" fmla="*/ 0 w 10564614"/>
              <a:gd name="connsiteY6" fmla="*/ 0 h 5657661"/>
              <a:gd name="connsiteX7" fmla="*/ 9991611 w 10562333"/>
              <a:gd name="connsiteY7" fmla="*/ 56751 h 39934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4614" h="5657661">
                <a:moveTo>
                  <a:pt x="10562847" y="0"/>
                </a:moveTo>
                <a:cubicBezTo>
                  <a:pt x="10563360" y="67600"/>
                  <a:pt x="10564614" y="5614246"/>
                  <a:pt x="10563360" y="5657661"/>
                </a:cubicBezTo>
                <a:cubicBezTo>
                  <a:pt x="10190941" y="4920324"/>
                  <a:pt x="9462356" y="4792975"/>
                  <a:pt x="9024770" y="4808920"/>
                </a:cubicBezTo>
                <a:lnTo>
                  <a:pt x="2295231" y="4794064"/>
                </a:lnTo>
                <a:cubicBezTo>
                  <a:pt x="1854598" y="4794612"/>
                  <a:pt x="1423669" y="4544310"/>
                  <a:pt x="1200559" y="4072264"/>
                </a:cubicBezTo>
                <a:cubicBezTo>
                  <a:pt x="965203" y="4750718"/>
                  <a:pt x="279154" y="4797207"/>
                  <a:pt x="514" y="4798085"/>
                </a:cubicBezTo>
                <a:cubicBezTo>
                  <a:pt x="2581" y="4762572"/>
                  <a:pt x="1272" y="95582"/>
                  <a:pt x="0" y="0"/>
                </a:cubicBezTo>
              </a:path>
            </a:pathLst>
          </a:custGeom>
          <a:gradFill flip="none" rotWithShape="1">
            <a:gsLst>
              <a:gs pos="0">
                <a:srgbClr val="C00000">
                  <a:tint val="66000"/>
                  <a:satMod val="160000"/>
                </a:srgbClr>
              </a:gs>
              <a:gs pos="50000">
                <a:srgbClr val="C00000">
                  <a:tint val="44500"/>
                  <a:satMod val="160000"/>
                </a:srgbClr>
              </a:gs>
              <a:gs pos="100000">
                <a:srgbClr val="C00000">
                  <a:tint val="23500"/>
                  <a:satMod val="160000"/>
                </a:srgbClr>
              </a:gs>
            </a:gsLst>
            <a:path path="circle">
              <a:fillToRect t="100000" r="100000"/>
            </a:path>
            <a:tileRect l="-100000" b="-100000"/>
          </a:gradFill>
          <a:ln w="12700" cmpd="sng" algn="ctr">
            <a:noFill/>
            <a:miter lim="800000"/>
          </a:ln>
          <a:effectLst>
            <a:outerShdw blurRad="41275" dist="38100" dir="5400000" algn="t" rotWithShape="0">
              <a:schemeClr val="bg1">
                <a:lumMod val="65000"/>
                <a:alpha val="25000"/>
              </a:schemeClr>
            </a:outerShdw>
          </a:effectLst>
        </p:spPr>
        <p:txBody>
          <a:bodyPr wrap="square" lIns="33059" tIns="42976" rIns="33059" bIns="42976"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ct val="0"/>
              </a:spcBef>
              <a:spcAft>
                <a:spcPct val="0"/>
              </a:spcAft>
            </a:pPr>
            <a:endParaRPr lang="en-US" sz="1000" smtClean="0">
              <a:solidFill>
                <a:schemeClr val="bg1"/>
              </a:solidFill>
              <a:latin typeface="Arial"/>
              <a:cs typeface="Arial"/>
            </a:endParaRPr>
          </a:p>
        </p:txBody>
      </p:sp>
      <p:pic>
        <p:nvPicPr>
          <p:cNvPr id="339" name="Picture 13" descr="CC-Logo_RGB_150dpi.png"/>
          <p:cNvPicPr>
            <a:picLocks noChangeAspect="1"/>
          </p:cNvPicPr>
          <p:nvPr userDrawn="1"/>
        </p:nvPicPr>
        <p:blipFill>
          <a:blip r:embed="rId2"/>
          <a:stretch>
            <a:fillRect/>
          </a:stretch>
        </p:blipFill>
        <p:spPr bwMode="auto">
          <a:xfrm>
            <a:off x="300041" y="431802"/>
            <a:ext cx="5400675" cy="568325"/>
          </a:xfrm>
          <a:prstGeom prst="rect">
            <a:avLst/>
          </a:prstGeom>
          <a:noFill/>
          <a:ln w="9525">
            <a:noFill/>
            <a:miter lim="800000"/>
          </a:ln>
        </p:spPr>
      </p:pic>
      <p:graphicFrame>
        <p:nvGraphicFramePr>
          <p:cNvPr id="337" name="Object 336" hidden="1"/>
          <p:cNvGraphicFramePr>
            <a:graphicFrameLocks noChangeAspect="1"/>
          </p:cNvGraphicFramePr>
          <p:nvPr>
            <p:custDataLst>
              <p:tags r:id="rId3"/>
            </p:custDataLst>
          </p:nvPr>
        </p:nvGraphicFramePr>
        <p:xfrm>
          <a:off x="3" y="1"/>
          <a:ext cx="147061" cy="143985"/>
        </p:xfrm>
        <a:graphic>
          <a:graphicData uri="http://schemas.openxmlformats.org/presentationml/2006/ole">
            <mc:AlternateContent>
              <mc:Choice xmlns:v="urn:schemas-microsoft-com:vml" Requires="v">
                <p:oleObj spid="_x0000_s1041" name="think-cell Slide" r:id="rId4" imgW="360" imgH="360" progId="">
                  <p:embed/>
                </p:oleObj>
              </mc:Choice>
              <mc:Fallback>
                <p:oleObj name="think-cell Slide" r:id="rId4" imgW="360" imgH="360" progId="">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3" y="1"/>
                        <a:ext cx="147061" cy="143985"/>
                      </a:xfrm>
                      <a:prstGeom prst="rect">
                        <a:avLst/>
                      </a:prstGeom>
                      <a:noFill/>
                    </p:spPr>
                  </p:pic>
                </p:oleObj>
              </mc:Fallback>
            </mc:AlternateContent>
          </a:graphicData>
        </a:graphic>
      </p:graphicFrame>
      <p:grpSp>
        <p:nvGrpSpPr>
          <p:cNvPr id="5" name="Group 351"/>
          <p:cNvGrpSpPr/>
          <p:nvPr userDrawn="1">
            <p:custDataLst>
              <p:tags r:id="rId6"/>
            </p:custDataLst>
          </p:nvPr>
        </p:nvGrpSpPr>
        <p:grpSpPr>
          <a:xfrm>
            <a:off x="5781931" y="3258545"/>
            <a:ext cx="3701555" cy="2118522"/>
            <a:chOff x="5511798" y="3584333"/>
            <a:chExt cx="4818106" cy="2816468"/>
          </a:xfrm>
        </p:grpSpPr>
        <p:grpSp>
          <p:nvGrpSpPr>
            <p:cNvPr id="6" name="Group 54"/>
            <p:cNvGrpSpPr/>
            <p:nvPr userDrawn="1">
              <p:custDataLst>
                <p:tags r:id="rId7"/>
              </p:custDataLst>
            </p:nvPr>
          </p:nvGrpSpPr>
          <p:grpSpPr>
            <a:xfrm>
              <a:off x="5511798" y="3584333"/>
              <a:ext cx="4818106" cy="2816468"/>
              <a:chOff x="-6346822" y="2366960"/>
              <a:chExt cx="5613397" cy="3281360"/>
            </a:xfrm>
          </p:grpSpPr>
          <p:grpSp>
            <p:nvGrpSpPr>
              <p:cNvPr id="40" name="Group 205"/>
              <p:cNvGrpSpPr/>
              <p:nvPr/>
            </p:nvGrpSpPr>
            <p:grpSpPr>
              <a:xfrm>
                <a:off x="-6170610" y="2416173"/>
                <a:ext cx="5135561" cy="3197223"/>
                <a:chOff x="-3887" y="1522"/>
                <a:chExt cx="3235" cy="2014"/>
              </a:xfrm>
            </p:grpSpPr>
            <p:sp>
              <p:nvSpPr>
                <p:cNvPr id="135" name="Freeform 5"/>
                <p:cNvSpPr>
                  <a:spLocks noEditPoints="1"/>
                </p:cNvSpPr>
                <p:nvPr/>
              </p:nvSpPr>
              <p:spPr bwMode="auto">
                <a:xfrm>
                  <a:off x="-2017" y="3069"/>
                  <a:ext cx="137" cy="3"/>
                </a:xfrm>
                <a:custGeom>
                  <a:cxnLst>
                    <a:cxn ang="0">
                      <a:pos x="58" y="1"/>
                    </a:cxn>
                    <a:cxn ang="0">
                      <a:pos x="58" y="0"/>
                    </a:cxn>
                    <a:cxn ang="0">
                      <a:pos x="0" y="0"/>
                    </a:cxn>
                    <a:cxn ang="0">
                      <a:pos x="0" y="1"/>
                    </a:cxn>
                    <a:cxn ang="0">
                      <a:pos x="58" y="0"/>
                    </a:cxn>
                    <a:cxn ang="0">
                      <a:pos x="58" y="0"/>
                    </a:cxn>
                  </a:cxnLst>
                  <a:rect l="0" t="0" r="r" b="b"/>
                  <a:pathLst>
                    <a:path w="57" h="1">
                      <a:moveTo>
                        <a:pt x="58" y="1"/>
                      </a:moveTo>
                      <a:cubicBezTo>
                        <a:pt x="58" y="0"/>
                        <a:pt x="58" y="0"/>
                        <a:pt x="58" y="0"/>
                      </a:cubicBezTo>
                      <a:moveTo>
                        <a:pt x="0" y="0"/>
                      </a:moveTo>
                      <a:cubicBezTo>
                        <a:pt x="0" y="1"/>
                        <a:pt x="0" y="1"/>
                        <a:pt x="0" y="1"/>
                      </a:cubicBezTo>
                      <a:moveTo>
                        <a:pt x="58" y="0"/>
                      </a:moveTo>
                      <a:cubicBezTo>
                        <a:pt x="58" y="0"/>
                        <a:pt x="58" y="0"/>
                        <a:pt x="58"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36" name="Freeform 6"/>
                <p:cNvSpPr/>
                <p:nvPr/>
              </p:nvSpPr>
              <p:spPr bwMode="auto">
                <a:xfrm>
                  <a:off x="-2718" y="2861"/>
                  <a:ext cx="12" cy="2"/>
                </a:xfrm>
                <a:custGeom>
                  <a:cxnLst>
                    <a:cxn ang="0">
                      <a:pos x="5" y="0"/>
                    </a:cxn>
                    <a:cxn ang="0">
                      <a:pos x="0" y="0"/>
                    </a:cxn>
                    <a:cxn ang="0">
                      <a:pos x="0" y="1"/>
                    </a:cxn>
                    <a:cxn ang="0">
                      <a:pos x="5" y="1"/>
                    </a:cxn>
                    <a:cxn ang="0">
                      <a:pos x="5" y="0"/>
                    </a:cxn>
                  </a:cxnLst>
                  <a:rect l="0" t="0" r="r" b="b"/>
                  <a:pathLst>
                    <a:path w="5" h="1">
                      <a:moveTo>
                        <a:pt x="5" y="0"/>
                      </a:moveTo>
                      <a:cubicBezTo>
                        <a:pt x="0" y="0"/>
                        <a:pt x="0" y="0"/>
                        <a:pt x="0" y="0"/>
                      </a:cubicBezTo>
                      <a:cubicBezTo>
                        <a:pt x="0" y="1"/>
                        <a:pt x="0" y="1"/>
                        <a:pt x="0" y="1"/>
                      </a:cubicBezTo>
                      <a:cubicBezTo>
                        <a:pt x="5" y="1"/>
                        <a:pt x="5" y="1"/>
                        <a:pt x="5" y="1"/>
                      </a:cubicBezTo>
                      <a:cubicBezTo>
                        <a:pt x="5" y="0"/>
                        <a:pt x="5" y="0"/>
                        <a:pt x="5"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37" name="Freeform 7"/>
                <p:cNvSpPr/>
                <p:nvPr/>
              </p:nvSpPr>
              <p:spPr bwMode="auto">
                <a:xfrm>
                  <a:off x="-1028" y="2861"/>
                  <a:ext cx="1" cy="2"/>
                </a:xfrm>
                <a:custGeom>
                  <a:cxnLst>
                    <a:cxn ang="0">
                      <a:pos x="0" y="0"/>
                    </a:cxn>
                    <a:cxn ang="0">
                      <a:pos x="0" y="1"/>
                    </a:cxn>
                    <a:cxn ang="0">
                      <a:pos x="0" y="1"/>
                    </a:cxn>
                    <a:cxn ang="0">
                      <a:pos x="0" y="0"/>
                    </a:cxn>
                  </a:cxnLst>
                  <a:rect l="0" t="0" r="r" b="b"/>
                  <a:pathLst>
                    <a:path h="1">
                      <a:moveTo>
                        <a:pt x="0" y="0"/>
                      </a:moveTo>
                      <a:cubicBezTo>
                        <a:pt x="0" y="1"/>
                        <a:pt x="0" y="1"/>
                        <a:pt x="0" y="1"/>
                      </a:cubicBezTo>
                      <a:cubicBezTo>
                        <a:pt x="0" y="1"/>
                        <a:pt x="0" y="1"/>
                        <a:pt x="0" y="1"/>
                      </a:cubicBezTo>
                      <a:cubicBezTo>
                        <a:pt x="0" y="0"/>
                        <a:pt x="0" y="0"/>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38" name="Freeform 8"/>
                <p:cNvSpPr>
                  <a:spLocks noEditPoints="1"/>
                </p:cNvSpPr>
                <p:nvPr/>
              </p:nvSpPr>
              <p:spPr bwMode="auto">
                <a:xfrm>
                  <a:off x="-2197" y="2223"/>
                  <a:ext cx="1257" cy="3"/>
                </a:xfrm>
                <a:custGeom>
                  <a:cxnLst>
                    <a:cxn ang="0">
                      <a:pos x="0" y="0"/>
                    </a:cxn>
                    <a:cxn ang="0">
                      <a:pos x="0" y="0"/>
                    </a:cxn>
                    <a:cxn ang="0">
                      <a:pos x="0" y="1"/>
                    </a:cxn>
                    <a:cxn ang="0">
                      <a:pos x="0" y="0"/>
                    </a:cxn>
                    <a:cxn ang="0">
                      <a:pos x="230" y="0"/>
                    </a:cxn>
                    <a:cxn ang="0">
                      <a:pos x="228" y="0"/>
                    </a:cxn>
                    <a:cxn ang="0">
                      <a:pos x="228" y="1"/>
                    </a:cxn>
                    <a:cxn ang="0">
                      <a:pos x="230" y="1"/>
                    </a:cxn>
                    <a:cxn ang="0">
                      <a:pos x="230" y="0"/>
                    </a:cxn>
                    <a:cxn ang="0">
                      <a:pos x="431" y="0"/>
                    </a:cxn>
                    <a:cxn ang="0">
                      <a:pos x="426" y="0"/>
                    </a:cxn>
                    <a:cxn ang="0">
                      <a:pos x="426" y="1"/>
                    </a:cxn>
                    <a:cxn ang="0">
                      <a:pos x="431" y="1"/>
                    </a:cxn>
                    <a:cxn ang="0">
                      <a:pos x="431" y="0"/>
                    </a:cxn>
                    <a:cxn ang="0">
                      <a:pos x="442" y="0"/>
                    </a:cxn>
                    <a:cxn ang="0">
                      <a:pos x="436" y="0"/>
                    </a:cxn>
                    <a:cxn ang="0">
                      <a:pos x="436" y="1"/>
                    </a:cxn>
                    <a:cxn ang="0">
                      <a:pos x="442" y="1"/>
                    </a:cxn>
                    <a:cxn ang="0">
                      <a:pos x="442" y="0"/>
                    </a:cxn>
                    <a:cxn ang="0">
                      <a:pos x="462" y="0"/>
                    </a:cxn>
                    <a:cxn ang="0">
                      <a:pos x="458" y="0"/>
                    </a:cxn>
                    <a:cxn ang="0">
                      <a:pos x="459" y="1"/>
                    </a:cxn>
                    <a:cxn ang="0">
                      <a:pos x="462" y="1"/>
                    </a:cxn>
                    <a:cxn ang="0">
                      <a:pos x="462" y="0"/>
                    </a:cxn>
                    <a:cxn ang="0">
                      <a:pos x="530" y="0"/>
                    </a:cxn>
                    <a:cxn ang="0">
                      <a:pos x="530" y="0"/>
                    </a:cxn>
                    <a:cxn ang="0">
                      <a:pos x="530" y="1"/>
                    </a:cxn>
                    <a:cxn ang="0">
                      <a:pos x="531" y="1"/>
                    </a:cxn>
                    <a:cxn ang="0">
                      <a:pos x="530" y="0"/>
                    </a:cxn>
                  </a:cxnLst>
                  <a:rect l="0" t="0" r="r" b="b"/>
                  <a:pathLst>
                    <a:path w="531" h="1">
                      <a:moveTo>
                        <a:pt x="0" y="0"/>
                      </a:moveTo>
                      <a:cubicBezTo>
                        <a:pt x="0" y="0"/>
                        <a:pt x="0" y="0"/>
                        <a:pt x="0" y="0"/>
                      </a:cubicBezTo>
                      <a:cubicBezTo>
                        <a:pt x="0" y="1"/>
                        <a:pt x="0" y="1"/>
                        <a:pt x="0" y="1"/>
                      </a:cubicBezTo>
                      <a:cubicBezTo>
                        <a:pt x="0" y="0"/>
                        <a:pt x="0" y="0"/>
                        <a:pt x="0" y="0"/>
                      </a:cubicBezTo>
                      <a:moveTo>
                        <a:pt x="230" y="0"/>
                      </a:moveTo>
                      <a:cubicBezTo>
                        <a:pt x="228" y="0"/>
                        <a:pt x="228" y="0"/>
                        <a:pt x="228" y="0"/>
                      </a:cubicBezTo>
                      <a:cubicBezTo>
                        <a:pt x="228" y="1"/>
                        <a:pt x="228" y="1"/>
                        <a:pt x="228" y="1"/>
                      </a:cubicBezTo>
                      <a:cubicBezTo>
                        <a:pt x="230" y="1"/>
                        <a:pt x="230" y="1"/>
                        <a:pt x="230" y="1"/>
                      </a:cubicBezTo>
                      <a:cubicBezTo>
                        <a:pt x="230" y="0"/>
                        <a:pt x="230" y="0"/>
                        <a:pt x="230" y="0"/>
                      </a:cubicBezTo>
                      <a:moveTo>
                        <a:pt x="431" y="0"/>
                      </a:moveTo>
                      <a:cubicBezTo>
                        <a:pt x="426" y="0"/>
                        <a:pt x="426" y="0"/>
                        <a:pt x="426" y="0"/>
                      </a:cubicBezTo>
                      <a:cubicBezTo>
                        <a:pt x="426" y="1"/>
                        <a:pt x="426" y="1"/>
                        <a:pt x="426" y="1"/>
                      </a:cubicBezTo>
                      <a:cubicBezTo>
                        <a:pt x="431" y="1"/>
                        <a:pt x="431" y="1"/>
                        <a:pt x="431" y="1"/>
                      </a:cubicBezTo>
                      <a:cubicBezTo>
                        <a:pt x="431" y="0"/>
                        <a:pt x="431" y="0"/>
                        <a:pt x="431" y="0"/>
                      </a:cubicBezTo>
                      <a:moveTo>
                        <a:pt x="442" y="0"/>
                      </a:moveTo>
                      <a:cubicBezTo>
                        <a:pt x="436" y="0"/>
                        <a:pt x="436" y="0"/>
                        <a:pt x="436" y="0"/>
                      </a:cubicBezTo>
                      <a:cubicBezTo>
                        <a:pt x="436" y="1"/>
                        <a:pt x="436" y="1"/>
                        <a:pt x="436" y="1"/>
                      </a:cubicBezTo>
                      <a:cubicBezTo>
                        <a:pt x="442" y="1"/>
                        <a:pt x="442" y="1"/>
                        <a:pt x="442" y="1"/>
                      </a:cubicBezTo>
                      <a:cubicBezTo>
                        <a:pt x="442" y="0"/>
                        <a:pt x="442" y="0"/>
                        <a:pt x="442" y="0"/>
                      </a:cubicBezTo>
                      <a:moveTo>
                        <a:pt x="462" y="0"/>
                      </a:moveTo>
                      <a:cubicBezTo>
                        <a:pt x="458" y="0"/>
                        <a:pt x="458" y="0"/>
                        <a:pt x="458" y="0"/>
                      </a:cubicBezTo>
                      <a:cubicBezTo>
                        <a:pt x="458" y="0"/>
                        <a:pt x="458" y="0"/>
                        <a:pt x="459" y="1"/>
                      </a:cubicBezTo>
                      <a:cubicBezTo>
                        <a:pt x="462" y="1"/>
                        <a:pt x="462" y="1"/>
                        <a:pt x="462" y="1"/>
                      </a:cubicBezTo>
                      <a:cubicBezTo>
                        <a:pt x="462" y="0"/>
                        <a:pt x="462" y="0"/>
                        <a:pt x="462" y="0"/>
                      </a:cubicBezTo>
                      <a:moveTo>
                        <a:pt x="530" y="0"/>
                      </a:moveTo>
                      <a:cubicBezTo>
                        <a:pt x="530" y="0"/>
                        <a:pt x="530" y="0"/>
                        <a:pt x="530" y="0"/>
                      </a:cubicBezTo>
                      <a:cubicBezTo>
                        <a:pt x="530" y="1"/>
                        <a:pt x="530" y="1"/>
                        <a:pt x="530" y="1"/>
                      </a:cubicBezTo>
                      <a:cubicBezTo>
                        <a:pt x="531" y="1"/>
                        <a:pt x="531" y="1"/>
                        <a:pt x="531" y="1"/>
                      </a:cubicBezTo>
                      <a:cubicBezTo>
                        <a:pt x="530" y="0"/>
                        <a:pt x="530" y="0"/>
                        <a:pt x="53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39" name="Freeform 9"/>
                <p:cNvSpPr>
                  <a:spLocks noEditPoints="1"/>
                </p:cNvSpPr>
                <p:nvPr/>
              </p:nvSpPr>
              <p:spPr bwMode="auto">
                <a:xfrm>
                  <a:off x="-3755" y="2223"/>
                  <a:ext cx="74" cy="3"/>
                </a:xfrm>
                <a:custGeom>
                  <a:cxnLst>
                    <a:cxn ang="0">
                      <a:pos x="0" y="0"/>
                    </a:cxn>
                    <a:cxn ang="0">
                      <a:pos x="0" y="0"/>
                    </a:cxn>
                    <a:cxn ang="0">
                      <a:pos x="0" y="1"/>
                    </a:cxn>
                    <a:cxn ang="0">
                      <a:pos x="0" y="1"/>
                    </a:cxn>
                    <a:cxn ang="0">
                      <a:pos x="0" y="0"/>
                    </a:cxn>
                    <a:cxn ang="0">
                      <a:pos x="31" y="0"/>
                    </a:cxn>
                    <a:cxn ang="0">
                      <a:pos x="31" y="0"/>
                    </a:cxn>
                  </a:cxnLst>
                  <a:rect l="0" t="0" r="r" b="b"/>
                  <a:pathLst>
                    <a:path w="31" h="1">
                      <a:moveTo>
                        <a:pt x="0" y="0"/>
                      </a:moveTo>
                      <a:cubicBezTo>
                        <a:pt x="0" y="0"/>
                        <a:pt x="0" y="0"/>
                        <a:pt x="0" y="0"/>
                      </a:cubicBezTo>
                      <a:cubicBezTo>
                        <a:pt x="0" y="0"/>
                        <a:pt x="0" y="0"/>
                        <a:pt x="0" y="1"/>
                      </a:cubicBezTo>
                      <a:cubicBezTo>
                        <a:pt x="0" y="1"/>
                        <a:pt x="0" y="1"/>
                        <a:pt x="0" y="1"/>
                      </a:cubicBezTo>
                      <a:cubicBezTo>
                        <a:pt x="0" y="0"/>
                        <a:pt x="0" y="0"/>
                        <a:pt x="0" y="0"/>
                      </a:cubicBezTo>
                      <a:moveTo>
                        <a:pt x="31" y="0"/>
                      </a:moveTo>
                      <a:cubicBezTo>
                        <a:pt x="31" y="0"/>
                        <a:pt x="31" y="0"/>
                        <a:pt x="3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0" name="Freeform 10"/>
                <p:cNvSpPr>
                  <a:spLocks noEditPoints="1"/>
                </p:cNvSpPr>
                <p:nvPr/>
              </p:nvSpPr>
              <p:spPr bwMode="auto">
                <a:xfrm>
                  <a:off x="-2264" y="1681"/>
                  <a:ext cx="1070" cy="2"/>
                </a:xfrm>
                <a:custGeom>
                  <a:cxnLst>
                    <a:cxn ang="0">
                      <a:pos x="5" y="0"/>
                    </a:cxn>
                    <a:cxn ang="0">
                      <a:pos x="0" y="0"/>
                    </a:cxn>
                    <a:cxn ang="0">
                      <a:pos x="0" y="1"/>
                    </a:cxn>
                    <a:cxn ang="0">
                      <a:pos x="5" y="1"/>
                    </a:cxn>
                    <a:cxn ang="0">
                      <a:pos x="5" y="0"/>
                    </a:cxn>
                    <a:cxn ang="0">
                      <a:pos x="119" y="0"/>
                    </a:cxn>
                    <a:cxn ang="0">
                      <a:pos x="114" y="0"/>
                    </a:cxn>
                    <a:cxn ang="0">
                      <a:pos x="114" y="1"/>
                    </a:cxn>
                    <a:cxn ang="0">
                      <a:pos x="119" y="1"/>
                    </a:cxn>
                    <a:cxn ang="0">
                      <a:pos x="119" y="0"/>
                    </a:cxn>
                    <a:cxn ang="0">
                      <a:pos x="167" y="0"/>
                    </a:cxn>
                    <a:cxn ang="0">
                      <a:pos x="166" y="0"/>
                    </a:cxn>
                    <a:cxn ang="0">
                      <a:pos x="166" y="1"/>
                    </a:cxn>
                    <a:cxn ang="0">
                      <a:pos x="167" y="1"/>
                    </a:cxn>
                    <a:cxn ang="0">
                      <a:pos x="167" y="0"/>
                    </a:cxn>
                    <a:cxn ang="0">
                      <a:pos x="223" y="0"/>
                    </a:cxn>
                    <a:cxn ang="0">
                      <a:pos x="218" y="0"/>
                    </a:cxn>
                    <a:cxn ang="0">
                      <a:pos x="218" y="1"/>
                    </a:cxn>
                    <a:cxn ang="0">
                      <a:pos x="223" y="1"/>
                    </a:cxn>
                    <a:cxn ang="0">
                      <a:pos x="223" y="0"/>
                    </a:cxn>
                    <a:cxn ang="0">
                      <a:pos x="327" y="0"/>
                    </a:cxn>
                    <a:cxn ang="0">
                      <a:pos x="326" y="0"/>
                    </a:cxn>
                    <a:cxn ang="0">
                      <a:pos x="327" y="1"/>
                    </a:cxn>
                    <a:cxn ang="0">
                      <a:pos x="327" y="1"/>
                    </a:cxn>
                    <a:cxn ang="0">
                      <a:pos x="327" y="0"/>
                    </a:cxn>
                    <a:cxn ang="0">
                      <a:pos x="431" y="0"/>
                    </a:cxn>
                    <a:cxn ang="0">
                      <a:pos x="426" y="0"/>
                    </a:cxn>
                    <a:cxn ang="0">
                      <a:pos x="426" y="1"/>
                    </a:cxn>
                    <a:cxn ang="0">
                      <a:pos x="431" y="1"/>
                    </a:cxn>
                    <a:cxn ang="0">
                      <a:pos x="431" y="0"/>
                    </a:cxn>
                    <a:cxn ang="0">
                      <a:pos x="442" y="0"/>
                    </a:cxn>
                    <a:cxn ang="0">
                      <a:pos x="437" y="0"/>
                    </a:cxn>
                    <a:cxn ang="0">
                      <a:pos x="437" y="1"/>
                    </a:cxn>
                    <a:cxn ang="0">
                      <a:pos x="442" y="1"/>
                    </a:cxn>
                    <a:cxn ang="0">
                      <a:pos x="442" y="0"/>
                    </a:cxn>
                    <a:cxn ang="0">
                      <a:pos x="447" y="0"/>
                    </a:cxn>
                    <a:cxn ang="0">
                      <a:pos x="447" y="0"/>
                    </a:cxn>
                    <a:cxn ang="0">
                      <a:pos x="447" y="1"/>
                    </a:cxn>
                    <a:cxn ang="0">
                      <a:pos x="449" y="1"/>
                    </a:cxn>
                    <a:cxn ang="0">
                      <a:pos x="447" y="0"/>
                    </a:cxn>
                    <a:cxn ang="0">
                      <a:pos x="452" y="0"/>
                    </a:cxn>
                    <a:cxn ang="0">
                      <a:pos x="450" y="0"/>
                    </a:cxn>
                    <a:cxn ang="0">
                      <a:pos x="451" y="1"/>
                    </a:cxn>
                    <a:cxn ang="0">
                      <a:pos x="452" y="1"/>
                    </a:cxn>
                    <a:cxn ang="0">
                      <a:pos x="452" y="0"/>
                    </a:cxn>
                  </a:cxnLst>
                  <a:rect l="0" t="0" r="r" b="b"/>
                  <a:pathLst>
                    <a:path w="452" h="1">
                      <a:moveTo>
                        <a:pt x="5" y="0"/>
                      </a:moveTo>
                      <a:cubicBezTo>
                        <a:pt x="0" y="0"/>
                        <a:pt x="0" y="0"/>
                        <a:pt x="0" y="0"/>
                      </a:cubicBezTo>
                      <a:cubicBezTo>
                        <a:pt x="0" y="1"/>
                        <a:pt x="0" y="1"/>
                        <a:pt x="0" y="1"/>
                      </a:cubicBezTo>
                      <a:cubicBezTo>
                        <a:pt x="5" y="1"/>
                        <a:pt x="5" y="1"/>
                        <a:pt x="5" y="1"/>
                      </a:cubicBezTo>
                      <a:cubicBezTo>
                        <a:pt x="5" y="0"/>
                        <a:pt x="5" y="0"/>
                        <a:pt x="5" y="0"/>
                      </a:cubicBezTo>
                      <a:moveTo>
                        <a:pt x="119" y="0"/>
                      </a:moveTo>
                      <a:cubicBezTo>
                        <a:pt x="114" y="0"/>
                        <a:pt x="114" y="0"/>
                        <a:pt x="114" y="0"/>
                      </a:cubicBezTo>
                      <a:cubicBezTo>
                        <a:pt x="114" y="1"/>
                        <a:pt x="114" y="1"/>
                        <a:pt x="114" y="1"/>
                      </a:cubicBezTo>
                      <a:cubicBezTo>
                        <a:pt x="119" y="1"/>
                        <a:pt x="119" y="1"/>
                        <a:pt x="119" y="1"/>
                      </a:cubicBezTo>
                      <a:cubicBezTo>
                        <a:pt x="119" y="0"/>
                        <a:pt x="119" y="0"/>
                        <a:pt x="119" y="0"/>
                      </a:cubicBezTo>
                      <a:moveTo>
                        <a:pt x="167" y="0"/>
                      </a:moveTo>
                      <a:cubicBezTo>
                        <a:pt x="166" y="0"/>
                        <a:pt x="166" y="0"/>
                        <a:pt x="166" y="0"/>
                      </a:cubicBezTo>
                      <a:cubicBezTo>
                        <a:pt x="166" y="1"/>
                        <a:pt x="166" y="1"/>
                        <a:pt x="166" y="1"/>
                      </a:cubicBezTo>
                      <a:cubicBezTo>
                        <a:pt x="167" y="1"/>
                        <a:pt x="167" y="1"/>
                        <a:pt x="167" y="1"/>
                      </a:cubicBezTo>
                      <a:cubicBezTo>
                        <a:pt x="167" y="1"/>
                        <a:pt x="167" y="1"/>
                        <a:pt x="167" y="0"/>
                      </a:cubicBezTo>
                      <a:moveTo>
                        <a:pt x="223" y="0"/>
                      </a:moveTo>
                      <a:cubicBezTo>
                        <a:pt x="218" y="0"/>
                        <a:pt x="218" y="0"/>
                        <a:pt x="218" y="0"/>
                      </a:cubicBezTo>
                      <a:cubicBezTo>
                        <a:pt x="218" y="1"/>
                        <a:pt x="218" y="1"/>
                        <a:pt x="218" y="1"/>
                      </a:cubicBezTo>
                      <a:cubicBezTo>
                        <a:pt x="223" y="1"/>
                        <a:pt x="223" y="1"/>
                        <a:pt x="223" y="1"/>
                      </a:cubicBezTo>
                      <a:cubicBezTo>
                        <a:pt x="223" y="0"/>
                        <a:pt x="223" y="0"/>
                        <a:pt x="223" y="0"/>
                      </a:cubicBezTo>
                      <a:moveTo>
                        <a:pt x="327" y="0"/>
                      </a:moveTo>
                      <a:cubicBezTo>
                        <a:pt x="326" y="0"/>
                        <a:pt x="326" y="0"/>
                        <a:pt x="326" y="0"/>
                      </a:cubicBezTo>
                      <a:cubicBezTo>
                        <a:pt x="327" y="1"/>
                        <a:pt x="327" y="1"/>
                        <a:pt x="327" y="1"/>
                      </a:cubicBezTo>
                      <a:cubicBezTo>
                        <a:pt x="327" y="1"/>
                        <a:pt x="327" y="1"/>
                        <a:pt x="327" y="1"/>
                      </a:cubicBezTo>
                      <a:cubicBezTo>
                        <a:pt x="327" y="0"/>
                        <a:pt x="327" y="0"/>
                        <a:pt x="327" y="0"/>
                      </a:cubicBezTo>
                      <a:moveTo>
                        <a:pt x="431" y="0"/>
                      </a:moveTo>
                      <a:cubicBezTo>
                        <a:pt x="426" y="0"/>
                        <a:pt x="426" y="0"/>
                        <a:pt x="426" y="0"/>
                      </a:cubicBezTo>
                      <a:cubicBezTo>
                        <a:pt x="426" y="1"/>
                        <a:pt x="426" y="1"/>
                        <a:pt x="426" y="1"/>
                      </a:cubicBezTo>
                      <a:cubicBezTo>
                        <a:pt x="431" y="1"/>
                        <a:pt x="431" y="1"/>
                        <a:pt x="431" y="1"/>
                      </a:cubicBezTo>
                      <a:cubicBezTo>
                        <a:pt x="431" y="0"/>
                        <a:pt x="431" y="0"/>
                        <a:pt x="431" y="0"/>
                      </a:cubicBezTo>
                      <a:moveTo>
                        <a:pt x="442" y="0"/>
                      </a:moveTo>
                      <a:cubicBezTo>
                        <a:pt x="437" y="0"/>
                        <a:pt x="437" y="0"/>
                        <a:pt x="437" y="0"/>
                      </a:cubicBezTo>
                      <a:cubicBezTo>
                        <a:pt x="437" y="1"/>
                        <a:pt x="437" y="1"/>
                        <a:pt x="437" y="1"/>
                      </a:cubicBezTo>
                      <a:cubicBezTo>
                        <a:pt x="442" y="1"/>
                        <a:pt x="442" y="1"/>
                        <a:pt x="442" y="1"/>
                      </a:cubicBezTo>
                      <a:cubicBezTo>
                        <a:pt x="442" y="0"/>
                        <a:pt x="442" y="0"/>
                        <a:pt x="442" y="0"/>
                      </a:cubicBezTo>
                      <a:moveTo>
                        <a:pt x="447" y="0"/>
                      </a:moveTo>
                      <a:cubicBezTo>
                        <a:pt x="447" y="0"/>
                        <a:pt x="447" y="0"/>
                        <a:pt x="447" y="0"/>
                      </a:cubicBezTo>
                      <a:cubicBezTo>
                        <a:pt x="447" y="1"/>
                        <a:pt x="447" y="1"/>
                        <a:pt x="447" y="1"/>
                      </a:cubicBezTo>
                      <a:cubicBezTo>
                        <a:pt x="449" y="1"/>
                        <a:pt x="449" y="1"/>
                        <a:pt x="449" y="1"/>
                      </a:cubicBezTo>
                      <a:cubicBezTo>
                        <a:pt x="449" y="1"/>
                        <a:pt x="448" y="1"/>
                        <a:pt x="447" y="0"/>
                      </a:cubicBezTo>
                      <a:moveTo>
                        <a:pt x="452" y="0"/>
                      </a:moveTo>
                      <a:cubicBezTo>
                        <a:pt x="450" y="0"/>
                        <a:pt x="450" y="0"/>
                        <a:pt x="450" y="0"/>
                      </a:cubicBezTo>
                      <a:cubicBezTo>
                        <a:pt x="450" y="1"/>
                        <a:pt x="451" y="1"/>
                        <a:pt x="451" y="1"/>
                      </a:cubicBezTo>
                      <a:cubicBezTo>
                        <a:pt x="452" y="1"/>
                        <a:pt x="452" y="1"/>
                        <a:pt x="452" y="1"/>
                      </a:cubicBezTo>
                      <a:cubicBezTo>
                        <a:pt x="452" y="0"/>
                        <a:pt x="452" y="0"/>
                        <a:pt x="45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1" name="Freeform 11"/>
                <p:cNvSpPr>
                  <a:spLocks noEditPoints="1"/>
                </p:cNvSpPr>
                <p:nvPr/>
              </p:nvSpPr>
              <p:spPr bwMode="auto">
                <a:xfrm>
                  <a:off x="-3518" y="1681"/>
                  <a:ext cx="530" cy="2"/>
                </a:xfrm>
                <a:custGeom>
                  <a:cxnLst>
                    <a:cxn ang="0">
                      <a:pos x="5" y="1"/>
                    </a:cxn>
                    <a:cxn ang="0">
                      <a:pos x="5" y="1"/>
                    </a:cxn>
                    <a:cxn ang="0">
                      <a:pos x="5" y="1"/>
                    </a:cxn>
                    <a:cxn ang="0">
                      <a:pos x="5" y="1"/>
                    </a:cxn>
                    <a:cxn ang="0">
                      <a:pos x="3" y="0"/>
                    </a:cxn>
                    <a:cxn ang="0">
                      <a:pos x="0" y="0"/>
                    </a:cxn>
                    <a:cxn ang="0">
                      <a:pos x="0" y="1"/>
                    </a:cxn>
                    <a:cxn ang="0">
                      <a:pos x="2" y="1"/>
                    </a:cxn>
                    <a:cxn ang="0">
                      <a:pos x="3" y="0"/>
                    </a:cxn>
                    <a:cxn ang="0">
                      <a:pos x="88" y="0"/>
                    </a:cxn>
                    <a:cxn ang="0">
                      <a:pos x="88" y="0"/>
                    </a:cxn>
                    <a:cxn ang="0">
                      <a:pos x="88" y="1"/>
                    </a:cxn>
                    <a:cxn ang="0">
                      <a:pos x="88" y="1"/>
                    </a:cxn>
                    <a:cxn ang="0">
                      <a:pos x="88" y="0"/>
                    </a:cxn>
                    <a:cxn ang="0">
                      <a:pos x="224" y="0"/>
                    </a:cxn>
                    <a:cxn ang="0">
                      <a:pos x="223" y="0"/>
                    </a:cxn>
                    <a:cxn ang="0">
                      <a:pos x="224" y="1"/>
                    </a:cxn>
                    <a:cxn ang="0">
                      <a:pos x="224" y="0"/>
                    </a:cxn>
                  </a:cxnLst>
                  <a:rect l="0" t="0" r="r" b="b"/>
                  <a:pathLst>
                    <a:path w="224" h="1">
                      <a:moveTo>
                        <a:pt x="5" y="1"/>
                      </a:moveTo>
                      <a:cubicBezTo>
                        <a:pt x="5" y="1"/>
                        <a:pt x="5" y="1"/>
                        <a:pt x="5" y="1"/>
                      </a:cubicBezTo>
                      <a:cubicBezTo>
                        <a:pt x="5" y="1"/>
                        <a:pt x="5" y="1"/>
                        <a:pt x="5" y="1"/>
                      </a:cubicBezTo>
                      <a:cubicBezTo>
                        <a:pt x="5" y="1"/>
                        <a:pt x="5" y="1"/>
                        <a:pt x="5" y="1"/>
                      </a:cubicBezTo>
                      <a:moveTo>
                        <a:pt x="3" y="0"/>
                      </a:moveTo>
                      <a:cubicBezTo>
                        <a:pt x="0" y="0"/>
                        <a:pt x="0" y="0"/>
                        <a:pt x="0" y="0"/>
                      </a:cubicBezTo>
                      <a:cubicBezTo>
                        <a:pt x="0" y="1"/>
                        <a:pt x="0" y="1"/>
                        <a:pt x="0" y="1"/>
                      </a:cubicBezTo>
                      <a:cubicBezTo>
                        <a:pt x="2" y="1"/>
                        <a:pt x="2" y="1"/>
                        <a:pt x="2" y="1"/>
                      </a:cubicBezTo>
                      <a:cubicBezTo>
                        <a:pt x="3" y="1"/>
                        <a:pt x="3" y="1"/>
                        <a:pt x="3" y="0"/>
                      </a:cubicBezTo>
                      <a:moveTo>
                        <a:pt x="88" y="0"/>
                      </a:moveTo>
                      <a:cubicBezTo>
                        <a:pt x="88" y="0"/>
                        <a:pt x="88" y="0"/>
                        <a:pt x="88" y="0"/>
                      </a:cubicBezTo>
                      <a:cubicBezTo>
                        <a:pt x="88" y="1"/>
                        <a:pt x="88" y="1"/>
                        <a:pt x="88" y="1"/>
                      </a:cubicBezTo>
                      <a:cubicBezTo>
                        <a:pt x="88" y="1"/>
                        <a:pt x="88" y="1"/>
                        <a:pt x="88" y="1"/>
                      </a:cubicBezTo>
                      <a:cubicBezTo>
                        <a:pt x="88" y="0"/>
                        <a:pt x="88" y="0"/>
                        <a:pt x="88" y="0"/>
                      </a:cubicBezTo>
                      <a:moveTo>
                        <a:pt x="224" y="0"/>
                      </a:moveTo>
                      <a:cubicBezTo>
                        <a:pt x="223" y="0"/>
                        <a:pt x="223" y="0"/>
                        <a:pt x="223" y="0"/>
                      </a:cubicBezTo>
                      <a:cubicBezTo>
                        <a:pt x="223" y="1"/>
                        <a:pt x="224" y="1"/>
                        <a:pt x="224" y="1"/>
                      </a:cubicBezTo>
                      <a:cubicBezTo>
                        <a:pt x="224" y="0"/>
                        <a:pt x="224" y="0"/>
                        <a:pt x="224"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2" name="Freeform 12"/>
                <p:cNvSpPr/>
                <p:nvPr/>
              </p:nvSpPr>
              <p:spPr bwMode="auto">
                <a:xfrm>
                  <a:off x="-1232" y="1986"/>
                  <a:ext cx="133" cy="270"/>
                </a:xfrm>
                <a:custGeom>
                  <a:cxnLst>
                    <a:cxn ang="0">
                      <a:pos x="2" y="0"/>
                    </a:cxn>
                    <a:cxn ang="0">
                      <a:pos x="0" y="0"/>
                    </a:cxn>
                    <a:cxn ang="0">
                      <a:pos x="48" y="100"/>
                    </a:cxn>
                    <a:cxn ang="0">
                      <a:pos x="48" y="100"/>
                    </a:cxn>
                    <a:cxn ang="0">
                      <a:pos x="48" y="100"/>
                    </a:cxn>
                    <a:cxn ang="0">
                      <a:pos x="49" y="103"/>
                    </a:cxn>
                    <a:cxn ang="0">
                      <a:pos x="54" y="114"/>
                    </a:cxn>
                    <a:cxn ang="0">
                      <a:pos x="56" y="114"/>
                    </a:cxn>
                    <a:cxn ang="0">
                      <a:pos x="51" y="101"/>
                    </a:cxn>
                    <a:cxn ang="0">
                      <a:pos x="49" y="101"/>
                    </a:cxn>
                    <a:cxn ang="0">
                      <a:pos x="49" y="100"/>
                    </a:cxn>
                    <a:cxn ang="0">
                      <a:pos x="50" y="100"/>
                    </a:cxn>
                    <a:cxn ang="0">
                      <a:pos x="50" y="99"/>
                    </a:cxn>
                    <a:cxn ang="0">
                      <a:pos x="50" y="99"/>
                    </a:cxn>
                    <a:cxn ang="0">
                      <a:pos x="2" y="0"/>
                    </a:cxn>
                  </a:cxnLst>
                  <a:rect l="0" t="0" r="r" b="b"/>
                  <a:pathLst>
                    <a:path w="56" h="114">
                      <a:moveTo>
                        <a:pt x="2" y="0"/>
                      </a:moveTo>
                      <a:cubicBezTo>
                        <a:pt x="0" y="0"/>
                        <a:pt x="0" y="0"/>
                        <a:pt x="0" y="0"/>
                      </a:cubicBezTo>
                      <a:cubicBezTo>
                        <a:pt x="18" y="29"/>
                        <a:pt x="35" y="62"/>
                        <a:pt x="48" y="100"/>
                      </a:cubicBezTo>
                      <a:cubicBezTo>
                        <a:pt x="48" y="100"/>
                        <a:pt x="48" y="100"/>
                        <a:pt x="48" y="100"/>
                      </a:cubicBezTo>
                      <a:cubicBezTo>
                        <a:pt x="48" y="100"/>
                        <a:pt x="48" y="100"/>
                        <a:pt x="48" y="100"/>
                      </a:cubicBezTo>
                      <a:cubicBezTo>
                        <a:pt x="48" y="100"/>
                        <a:pt x="48" y="101"/>
                        <a:pt x="49" y="103"/>
                      </a:cubicBezTo>
                      <a:cubicBezTo>
                        <a:pt x="50" y="105"/>
                        <a:pt x="52" y="109"/>
                        <a:pt x="54" y="114"/>
                      </a:cubicBezTo>
                      <a:cubicBezTo>
                        <a:pt x="56" y="114"/>
                        <a:pt x="56" y="114"/>
                        <a:pt x="56" y="114"/>
                      </a:cubicBezTo>
                      <a:cubicBezTo>
                        <a:pt x="54" y="107"/>
                        <a:pt x="52" y="103"/>
                        <a:pt x="51" y="101"/>
                      </a:cubicBezTo>
                      <a:cubicBezTo>
                        <a:pt x="49" y="101"/>
                        <a:pt x="49" y="101"/>
                        <a:pt x="49" y="101"/>
                      </a:cubicBezTo>
                      <a:cubicBezTo>
                        <a:pt x="49" y="100"/>
                        <a:pt x="49" y="100"/>
                        <a:pt x="49" y="100"/>
                      </a:cubicBezTo>
                      <a:cubicBezTo>
                        <a:pt x="50" y="100"/>
                        <a:pt x="50" y="100"/>
                        <a:pt x="50" y="100"/>
                      </a:cubicBezTo>
                      <a:cubicBezTo>
                        <a:pt x="50" y="99"/>
                        <a:pt x="50" y="99"/>
                        <a:pt x="50" y="99"/>
                      </a:cubicBezTo>
                      <a:cubicBezTo>
                        <a:pt x="50" y="99"/>
                        <a:pt x="50" y="99"/>
                        <a:pt x="50" y="99"/>
                      </a:cubicBezTo>
                      <a:cubicBezTo>
                        <a:pt x="37" y="62"/>
                        <a:pt x="20" y="29"/>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3" name="Freeform 13"/>
                <p:cNvSpPr/>
                <p:nvPr/>
              </p:nvSpPr>
              <p:spPr bwMode="auto">
                <a:xfrm>
                  <a:off x="-1116" y="2223"/>
                  <a:ext cx="5" cy="3"/>
                </a:xfrm>
                <a:custGeom>
                  <a:cxnLst>
                    <a:cxn ang="0">
                      <a:pos x="1" y="0"/>
                    </a:cxn>
                    <a:cxn ang="0">
                      <a:pos x="0" y="0"/>
                    </a:cxn>
                    <a:cxn ang="0">
                      <a:pos x="0" y="1"/>
                    </a:cxn>
                    <a:cxn ang="0">
                      <a:pos x="2" y="1"/>
                    </a:cxn>
                    <a:cxn ang="0">
                      <a:pos x="1" y="0"/>
                    </a:cxn>
                  </a:cxnLst>
                  <a:rect l="0" t="0" r="r" b="b"/>
                  <a:pathLst>
                    <a:path w="2" h="1">
                      <a:moveTo>
                        <a:pt x="1" y="0"/>
                      </a:moveTo>
                      <a:cubicBezTo>
                        <a:pt x="0" y="0"/>
                        <a:pt x="0" y="0"/>
                        <a:pt x="0" y="0"/>
                      </a:cubicBezTo>
                      <a:cubicBezTo>
                        <a:pt x="0" y="1"/>
                        <a:pt x="0" y="1"/>
                        <a:pt x="0" y="1"/>
                      </a:cubicBezTo>
                      <a:cubicBezTo>
                        <a:pt x="2" y="1"/>
                        <a:pt x="2" y="1"/>
                        <a:pt x="2"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4" name="Freeform 14"/>
                <p:cNvSpPr>
                  <a:spLocks noEditPoints="1"/>
                </p:cNvSpPr>
                <p:nvPr/>
              </p:nvSpPr>
              <p:spPr bwMode="auto">
                <a:xfrm>
                  <a:off x="-1104" y="2259"/>
                  <a:ext cx="171" cy="1017"/>
                </a:xfrm>
                <a:custGeom>
                  <a:cxnLst>
                    <a:cxn ang="0">
                      <a:pos x="55" y="343"/>
                    </a:cxn>
                    <a:cxn ang="0">
                      <a:pos x="53" y="343"/>
                    </a:cxn>
                    <a:cxn ang="0">
                      <a:pos x="53" y="343"/>
                    </a:cxn>
                    <a:cxn ang="0">
                      <a:pos x="62" y="394"/>
                    </a:cxn>
                    <a:cxn ang="0">
                      <a:pos x="70" y="429"/>
                    </a:cxn>
                    <a:cxn ang="0">
                      <a:pos x="72" y="429"/>
                    </a:cxn>
                    <a:cxn ang="0">
                      <a:pos x="60" y="374"/>
                    </a:cxn>
                    <a:cxn ang="0">
                      <a:pos x="57" y="352"/>
                    </a:cxn>
                    <a:cxn ang="0">
                      <a:pos x="55" y="343"/>
                    </a:cxn>
                    <a:cxn ang="0">
                      <a:pos x="34" y="255"/>
                    </a:cxn>
                    <a:cxn ang="0">
                      <a:pos x="32" y="255"/>
                    </a:cxn>
                    <a:cxn ang="0">
                      <a:pos x="39" y="292"/>
                    </a:cxn>
                    <a:cxn ang="0">
                      <a:pos x="46" y="324"/>
                    </a:cxn>
                    <a:cxn ang="0">
                      <a:pos x="50" y="336"/>
                    </a:cxn>
                    <a:cxn ang="0">
                      <a:pos x="52" y="342"/>
                    </a:cxn>
                    <a:cxn ang="0">
                      <a:pos x="55" y="342"/>
                    </a:cxn>
                    <a:cxn ang="0">
                      <a:pos x="52" y="336"/>
                    </a:cxn>
                    <a:cxn ang="0">
                      <a:pos x="40" y="284"/>
                    </a:cxn>
                    <a:cxn ang="0">
                      <a:pos x="35" y="259"/>
                    </a:cxn>
                    <a:cxn ang="0">
                      <a:pos x="34" y="255"/>
                    </a:cxn>
                    <a:cxn ang="0">
                      <a:pos x="32" y="233"/>
                    </a:cxn>
                    <a:cxn ang="0">
                      <a:pos x="30" y="233"/>
                    </a:cxn>
                    <a:cxn ang="0">
                      <a:pos x="31" y="249"/>
                    </a:cxn>
                    <a:cxn ang="0">
                      <a:pos x="31" y="249"/>
                    </a:cxn>
                    <a:cxn ang="0">
                      <a:pos x="32" y="254"/>
                    </a:cxn>
                    <a:cxn ang="0">
                      <a:pos x="32" y="254"/>
                    </a:cxn>
                    <a:cxn ang="0">
                      <a:pos x="34" y="254"/>
                    </a:cxn>
                    <a:cxn ang="0">
                      <a:pos x="33" y="249"/>
                    </a:cxn>
                    <a:cxn ang="0">
                      <a:pos x="33" y="249"/>
                    </a:cxn>
                    <a:cxn ang="0">
                      <a:pos x="32" y="233"/>
                    </a:cxn>
                    <a:cxn ang="0">
                      <a:pos x="25" y="102"/>
                    </a:cxn>
                    <a:cxn ang="0">
                      <a:pos x="23" y="102"/>
                    </a:cxn>
                    <a:cxn ang="0">
                      <a:pos x="22" y="112"/>
                    </a:cxn>
                    <a:cxn ang="0">
                      <a:pos x="22" y="112"/>
                    </a:cxn>
                    <a:cxn ang="0">
                      <a:pos x="30" y="232"/>
                    </a:cxn>
                    <a:cxn ang="0">
                      <a:pos x="32" y="232"/>
                    </a:cxn>
                    <a:cxn ang="0">
                      <a:pos x="24" y="113"/>
                    </a:cxn>
                    <a:cxn ang="0">
                      <a:pos x="25" y="102"/>
                    </a:cxn>
                    <a:cxn ang="0">
                      <a:pos x="3" y="0"/>
                    </a:cxn>
                    <a:cxn ang="0">
                      <a:pos x="0" y="0"/>
                    </a:cxn>
                    <a:cxn ang="0">
                      <a:pos x="23" y="95"/>
                    </a:cxn>
                    <a:cxn ang="0">
                      <a:pos x="23" y="101"/>
                    </a:cxn>
                    <a:cxn ang="0">
                      <a:pos x="25" y="101"/>
                    </a:cxn>
                    <a:cxn ang="0">
                      <a:pos x="25" y="95"/>
                    </a:cxn>
                    <a:cxn ang="0">
                      <a:pos x="3" y="0"/>
                    </a:cxn>
                  </a:cxnLst>
                  <a:rect l="0" t="0" r="r" b="b"/>
                  <a:pathLst>
                    <a:path w="72" h="429">
                      <a:moveTo>
                        <a:pt x="55" y="343"/>
                      </a:moveTo>
                      <a:cubicBezTo>
                        <a:pt x="53" y="343"/>
                        <a:pt x="53" y="343"/>
                        <a:pt x="53" y="343"/>
                      </a:cubicBezTo>
                      <a:cubicBezTo>
                        <a:pt x="53" y="343"/>
                        <a:pt x="53" y="343"/>
                        <a:pt x="53" y="343"/>
                      </a:cubicBezTo>
                      <a:cubicBezTo>
                        <a:pt x="54" y="346"/>
                        <a:pt x="57" y="369"/>
                        <a:pt x="62" y="394"/>
                      </a:cubicBezTo>
                      <a:cubicBezTo>
                        <a:pt x="64" y="406"/>
                        <a:pt x="67" y="418"/>
                        <a:pt x="70" y="429"/>
                      </a:cubicBezTo>
                      <a:cubicBezTo>
                        <a:pt x="72" y="429"/>
                        <a:pt x="72" y="429"/>
                        <a:pt x="72" y="429"/>
                      </a:cubicBezTo>
                      <a:cubicBezTo>
                        <a:pt x="67" y="411"/>
                        <a:pt x="63" y="391"/>
                        <a:pt x="60" y="374"/>
                      </a:cubicBezTo>
                      <a:cubicBezTo>
                        <a:pt x="59" y="365"/>
                        <a:pt x="57" y="357"/>
                        <a:pt x="57" y="352"/>
                      </a:cubicBezTo>
                      <a:cubicBezTo>
                        <a:pt x="56" y="347"/>
                        <a:pt x="55" y="344"/>
                        <a:pt x="55" y="343"/>
                      </a:cubicBezTo>
                      <a:moveTo>
                        <a:pt x="34" y="255"/>
                      </a:moveTo>
                      <a:cubicBezTo>
                        <a:pt x="32" y="255"/>
                        <a:pt x="32" y="255"/>
                        <a:pt x="32" y="255"/>
                      </a:cubicBezTo>
                      <a:cubicBezTo>
                        <a:pt x="34" y="263"/>
                        <a:pt x="36" y="277"/>
                        <a:pt x="39" y="292"/>
                      </a:cubicBezTo>
                      <a:cubicBezTo>
                        <a:pt x="42" y="303"/>
                        <a:pt x="44" y="315"/>
                        <a:pt x="46" y="324"/>
                      </a:cubicBezTo>
                      <a:cubicBezTo>
                        <a:pt x="48" y="329"/>
                        <a:pt x="49" y="333"/>
                        <a:pt x="50" y="336"/>
                      </a:cubicBezTo>
                      <a:cubicBezTo>
                        <a:pt x="51" y="339"/>
                        <a:pt x="52" y="340"/>
                        <a:pt x="52" y="342"/>
                      </a:cubicBezTo>
                      <a:cubicBezTo>
                        <a:pt x="55" y="342"/>
                        <a:pt x="55" y="342"/>
                        <a:pt x="55" y="342"/>
                      </a:cubicBezTo>
                      <a:cubicBezTo>
                        <a:pt x="54" y="341"/>
                        <a:pt x="53" y="338"/>
                        <a:pt x="52" y="336"/>
                      </a:cubicBezTo>
                      <a:cubicBezTo>
                        <a:pt x="48" y="324"/>
                        <a:pt x="43" y="303"/>
                        <a:pt x="40" y="284"/>
                      </a:cubicBezTo>
                      <a:cubicBezTo>
                        <a:pt x="38" y="274"/>
                        <a:pt x="36" y="266"/>
                        <a:pt x="35" y="259"/>
                      </a:cubicBezTo>
                      <a:cubicBezTo>
                        <a:pt x="35" y="258"/>
                        <a:pt x="35" y="256"/>
                        <a:pt x="34" y="255"/>
                      </a:cubicBezTo>
                      <a:moveTo>
                        <a:pt x="32" y="233"/>
                      </a:moveTo>
                      <a:cubicBezTo>
                        <a:pt x="30" y="233"/>
                        <a:pt x="30" y="233"/>
                        <a:pt x="30" y="233"/>
                      </a:cubicBezTo>
                      <a:cubicBezTo>
                        <a:pt x="31" y="249"/>
                        <a:pt x="31" y="249"/>
                        <a:pt x="31" y="249"/>
                      </a:cubicBezTo>
                      <a:cubicBezTo>
                        <a:pt x="31" y="249"/>
                        <a:pt x="31" y="249"/>
                        <a:pt x="31" y="249"/>
                      </a:cubicBezTo>
                      <a:cubicBezTo>
                        <a:pt x="31" y="249"/>
                        <a:pt x="32" y="251"/>
                        <a:pt x="32" y="254"/>
                      </a:cubicBezTo>
                      <a:cubicBezTo>
                        <a:pt x="32" y="254"/>
                        <a:pt x="32" y="254"/>
                        <a:pt x="32" y="254"/>
                      </a:cubicBezTo>
                      <a:cubicBezTo>
                        <a:pt x="34" y="254"/>
                        <a:pt x="34" y="254"/>
                        <a:pt x="34" y="254"/>
                      </a:cubicBezTo>
                      <a:cubicBezTo>
                        <a:pt x="34" y="251"/>
                        <a:pt x="33" y="249"/>
                        <a:pt x="33" y="249"/>
                      </a:cubicBezTo>
                      <a:cubicBezTo>
                        <a:pt x="33" y="249"/>
                        <a:pt x="33" y="249"/>
                        <a:pt x="33" y="249"/>
                      </a:cubicBezTo>
                      <a:cubicBezTo>
                        <a:pt x="32" y="233"/>
                        <a:pt x="32" y="233"/>
                        <a:pt x="32" y="233"/>
                      </a:cubicBezTo>
                      <a:moveTo>
                        <a:pt x="25" y="102"/>
                      </a:moveTo>
                      <a:cubicBezTo>
                        <a:pt x="23" y="102"/>
                        <a:pt x="23" y="102"/>
                        <a:pt x="23" y="102"/>
                      </a:cubicBezTo>
                      <a:cubicBezTo>
                        <a:pt x="23" y="105"/>
                        <a:pt x="22" y="109"/>
                        <a:pt x="22" y="112"/>
                      </a:cubicBezTo>
                      <a:cubicBezTo>
                        <a:pt x="22" y="112"/>
                        <a:pt x="22" y="112"/>
                        <a:pt x="22" y="112"/>
                      </a:cubicBezTo>
                      <a:cubicBezTo>
                        <a:pt x="30" y="232"/>
                        <a:pt x="30" y="232"/>
                        <a:pt x="30" y="232"/>
                      </a:cubicBezTo>
                      <a:cubicBezTo>
                        <a:pt x="32" y="232"/>
                        <a:pt x="32" y="232"/>
                        <a:pt x="32" y="232"/>
                      </a:cubicBezTo>
                      <a:cubicBezTo>
                        <a:pt x="24" y="113"/>
                        <a:pt x="24" y="113"/>
                        <a:pt x="24" y="113"/>
                      </a:cubicBezTo>
                      <a:cubicBezTo>
                        <a:pt x="24" y="109"/>
                        <a:pt x="25" y="106"/>
                        <a:pt x="25" y="102"/>
                      </a:cubicBezTo>
                      <a:moveTo>
                        <a:pt x="3" y="0"/>
                      </a:moveTo>
                      <a:cubicBezTo>
                        <a:pt x="0" y="0"/>
                        <a:pt x="0" y="0"/>
                        <a:pt x="0" y="0"/>
                      </a:cubicBezTo>
                      <a:cubicBezTo>
                        <a:pt x="9" y="20"/>
                        <a:pt x="23" y="60"/>
                        <a:pt x="23" y="95"/>
                      </a:cubicBezTo>
                      <a:cubicBezTo>
                        <a:pt x="23" y="97"/>
                        <a:pt x="23" y="99"/>
                        <a:pt x="23" y="101"/>
                      </a:cubicBezTo>
                      <a:cubicBezTo>
                        <a:pt x="25" y="101"/>
                        <a:pt x="25" y="101"/>
                        <a:pt x="25" y="101"/>
                      </a:cubicBezTo>
                      <a:cubicBezTo>
                        <a:pt x="25" y="99"/>
                        <a:pt x="25" y="97"/>
                        <a:pt x="25" y="95"/>
                      </a:cubicBezTo>
                      <a:cubicBezTo>
                        <a:pt x="25" y="60"/>
                        <a:pt x="11" y="2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5" name="Freeform 15"/>
                <p:cNvSpPr/>
                <p:nvPr/>
              </p:nvSpPr>
              <p:spPr bwMode="auto">
                <a:xfrm>
                  <a:off x="-981" y="3069"/>
                  <a:ext cx="7" cy="3"/>
                </a:xfrm>
                <a:custGeom>
                  <a:cxnLst>
                    <a:cxn ang="0">
                      <a:pos x="3" y="0"/>
                    </a:cxn>
                    <a:cxn ang="0">
                      <a:pos x="0" y="0"/>
                    </a:cxn>
                    <a:cxn ang="0">
                      <a:pos x="1" y="1"/>
                    </a:cxn>
                    <a:cxn ang="0">
                      <a:pos x="3" y="1"/>
                    </a:cxn>
                    <a:cxn ang="0">
                      <a:pos x="3" y="1"/>
                    </a:cxn>
                    <a:cxn ang="0">
                      <a:pos x="3" y="1"/>
                    </a:cxn>
                    <a:cxn ang="0">
                      <a:pos x="3" y="0"/>
                    </a:cxn>
                    <a:cxn ang="0">
                      <a:pos x="3" y="0"/>
                    </a:cxn>
                  </a:cxnLst>
                  <a:rect l="0" t="0" r="r" b="b"/>
                  <a:pathLst>
                    <a:path w="3" h="1">
                      <a:moveTo>
                        <a:pt x="3" y="0"/>
                      </a:moveTo>
                      <a:cubicBezTo>
                        <a:pt x="0" y="0"/>
                        <a:pt x="0" y="0"/>
                        <a:pt x="0" y="0"/>
                      </a:cubicBezTo>
                      <a:cubicBezTo>
                        <a:pt x="1" y="0"/>
                        <a:pt x="1" y="1"/>
                        <a:pt x="1" y="1"/>
                      </a:cubicBezTo>
                      <a:cubicBezTo>
                        <a:pt x="3" y="1"/>
                        <a:pt x="3" y="1"/>
                        <a:pt x="3" y="1"/>
                      </a:cubicBezTo>
                      <a:cubicBezTo>
                        <a:pt x="3" y="1"/>
                        <a:pt x="3" y="1"/>
                        <a:pt x="3" y="1"/>
                      </a:cubicBezTo>
                      <a:cubicBezTo>
                        <a:pt x="3" y="1"/>
                        <a:pt x="3" y="1"/>
                        <a:pt x="3" y="1"/>
                      </a:cubicBezTo>
                      <a:cubicBezTo>
                        <a:pt x="3" y="0"/>
                        <a:pt x="3" y="0"/>
                        <a:pt x="3" y="0"/>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6" name="Freeform 16"/>
                <p:cNvSpPr/>
                <p:nvPr/>
              </p:nvSpPr>
              <p:spPr bwMode="auto">
                <a:xfrm>
                  <a:off x="-1028" y="2861"/>
                  <a:ext cx="5" cy="2"/>
                </a:xfrm>
                <a:custGeom>
                  <a:cxnLst>
                    <a:cxn ang="0">
                      <a:pos x="2" y="0"/>
                    </a:cxn>
                    <a:cxn ang="0">
                      <a:pos x="0"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7" name="Freeform 17"/>
                <p:cNvSpPr>
                  <a:spLocks noEditPoints="1"/>
                </p:cNvSpPr>
                <p:nvPr/>
              </p:nvSpPr>
              <p:spPr bwMode="auto">
                <a:xfrm>
                  <a:off x="-1750" y="1524"/>
                  <a:ext cx="843" cy="1830"/>
                </a:xfrm>
                <a:custGeom>
                  <a:cxnLst>
                    <a:cxn ang="0">
                      <a:pos x="345" y="740"/>
                    </a:cxn>
                    <a:cxn ang="0">
                      <a:pos x="343" y="740"/>
                    </a:cxn>
                    <a:cxn ang="0">
                      <a:pos x="344" y="744"/>
                    </a:cxn>
                    <a:cxn ang="0">
                      <a:pos x="354" y="772"/>
                    </a:cxn>
                    <a:cxn ang="0">
                      <a:pos x="355" y="772"/>
                    </a:cxn>
                    <a:cxn ang="0">
                      <a:pos x="356" y="772"/>
                    </a:cxn>
                    <a:cxn ang="0">
                      <a:pos x="356" y="771"/>
                    </a:cxn>
                    <a:cxn ang="0">
                      <a:pos x="346" y="744"/>
                    </a:cxn>
                    <a:cxn ang="0">
                      <a:pos x="345" y="740"/>
                    </a:cxn>
                    <a:cxn ang="0">
                      <a:pos x="145" y="98"/>
                    </a:cxn>
                    <a:cxn ang="0">
                      <a:pos x="142" y="98"/>
                    </a:cxn>
                    <a:cxn ang="0">
                      <a:pos x="219" y="194"/>
                    </a:cxn>
                    <a:cxn ang="0">
                      <a:pos x="221" y="194"/>
                    </a:cxn>
                    <a:cxn ang="0">
                      <a:pos x="145" y="98"/>
                    </a:cxn>
                    <a:cxn ang="0">
                      <a:pos x="110" y="67"/>
                    </a:cxn>
                    <a:cxn ang="0">
                      <a:pos x="107" y="67"/>
                    </a:cxn>
                    <a:cxn ang="0">
                      <a:pos x="141" y="97"/>
                    </a:cxn>
                    <a:cxn ang="0">
                      <a:pos x="144" y="97"/>
                    </a:cxn>
                    <a:cxn ang="0">
                      <a:pos x="110" y="67"/>
                    </a:cxn>
                    <a:cxn ang="0">
                      <a:pos x="2" y="0"/>
                    </a:cxn>
                    <a:cxn ang="0">
                      <a:pos x="0" y="0"/>
                    </a:cxn>
                    <a:cxn ang="0">
                      <a:pos x="0" y="1"/>
                    </a:cxn>
                    <a:cxn ang="0">
                      <a:pos x="0" y="1"/>
                    </a:cxn>
                    <a:cxn ang="0">
                      <a:pos x="2" y="2"/>
                    </a:cxn>
                    <a:cxn ang="0">
                      <a:pos x="106" y="66"/>
                    </a:cxn>
                    <a:cxn ang="0">
                      <a:pos x="109" y="66"/>
                    </a:cxn>
                    <a:cxn ang="0">
                      <a:pos x="2" y="0"/>
                    </a:cxn>
                  </a:cxnLst>
                  <a:rect l="0" t="0" r="r" b="b"/>
                  <a:pathLst>
                    <a:path w="356" h="772">
                      <a:moveTo>
                        <a:pt x="345" y="740"/>
                      </a:moveTo>
                      <a:cubicBezTo>
                        <a:pt x="343" y="740"/>
                        <a:pt x="343" y="740"/>
                        <a:pt x="343" y="740"/>
                      </a:cubicBezTo>
                      <a:cubicBezTo>
                        <a:pt x="343" y="741"/>
                        <a:pt x="344" y="743"/>
                        <a:pt x="344" y="744"/>
                      </a:cubicBezTo>
                      <a:cubicBezTo>
                        <a:pt x="347" y="756"/>
                        <a:pt x="351" y="766"/>
                        <a:pt x="354" y="772"/>
                      </a:cubicBezTo>
                      <a:cubicBezTo>
                        <a:pt x="355" y="772"/>
                        <a:pt x="355" y="772"/>
                        <a:pt x="355" y="772"/>
                      </a:cubicBezTo>
                      <a:cubicBezTo>
                        <a:pt x="356" y="772"/>
                        <a:pt x="356" y="772"/>
                        <a:pt x="356" y="772"/>
                      </a:cubicBezTo>
                      <a:cubicBezTo>
                        <a:pt x="356" y="771"/>
                        <a:pt x="356" y="771"/>
                        <a:pt x="356" y="771"/>
                      </a:cubicBezTo>
                      <a:cubicBezTo>
                        <a:pt x="352" y="765"/>
                        <a:pt x="349" y="755"/>
                        <a:pt x="346" y="744"/>
                      </a:cubicBezTo>
                      <a:cubicBezTo>
                        <a:pt x="346" y="742"/>
                        <a:pt x="345" y="741"/>
                        <a:pt x="345" y="740"/>
                      </a:cubicBezTo>
                      <a:moveTo>
                        <a:pt x="145" y="98"/>
                      </a:moveTo>
                      <a:cubicBezTo>
                        <a:pt x="142" y="98"/>
                        <a:pt x="142" y="98"/>
                        <a:pt x="142" y="98"/>
                      </a:cubicBezTo>
                      <a:cubicBezTo>
                        <a:pt x="168" y="124"/>
                        <a:pt x="195" y="155"/>
                        <a:pt x="219" y="194"/>
                      </a:cubicBezTo>
                      <a:cubicBezTo>
                        <a:pt x="221" y="194"/>
                        <a:pt x="221" y="194"/>
                        <a:pt x="221" y="194"/>
                      </a:cubicBezTo>
                      <a:cubicBezTo>
                        <a:pt x="197" y="155"/>
                        <a:pt x="171" y="124"/>
                        <a:pt x="145" y="98"/>
                      </a:cubicBezTo>
                      <a:moveTo>
                        <a:pt x="110" y="67"/>
                      </a:moveTo>
                      <a:cubicBezTo>
                        <a:pt x="107" y="67"/>
                        <a:pt x="107" y="67"/>
                        <a:pt x="107" y="67"/>
                      </a:cubicBezTo>
                      <a:cubicBezTo>
                        <a:pt x="118" y="76"/>
                        <a:pt x="129" y="86"/>
                        <a:pt x="141" y="97"/>
                      </a:cubicBezTo>
                      <a:cubicBezTo>
                        <a:pt x="144" y="97"/>
                        <a:pt x="144" y="97"/>
                        <a:pt x="144" y="97"/>
                      </a:cubicBezTo>
                      <a:cubicBezTo>
                        <a:pt x="132" y="86"/>
                        <a:pt x="121" y="76"/>
                        <a:pt x="110" y="67"/>
                      </a:cubicBezTo>
                      <a:moveTo>
                        <a:pt x="2" y="0"/>
                      </a:moveTo>
                      <a:cubicBezTo>
                        <a:pt x="0" y="0"/>
                        <a:pt x="0" y="0"/>
                        <a:pt x="0" y="0"/>
                      </a:cubicBezTo>
                      <a:cubicBezTo>
                        <a:pt x="0" y="1"/>
                        <a:pt x="0" y="1"/>
                        <a:pt x="0" y="1"/>
                      </a:cubicBezTo>
                      <a:cubicBezTo>
                        <a:pt x="0" y="1"/>
                        <a:pt x="0" y="1"/>
                        <a:pt x="0" y="1"/>
                      </a:cubicBezTo>
                      <a:cubicBezTo>
                        <a:pt x="0" y="2"/>
                        <a:pt x="1" y="2"/>
                        <a:pt x="2" y="2"/>
                      </a:cubicBezTo>
                      <a:cubicBezTo>
                        <a:pt x="12" y="6"/>
                        <a:pt x="55" y="25"/>
                        <a:pt x="106" y="66"/>
                      </a:cubicBezTo>
                      <a:cubicBezTo>
                        <a:pt x="109" y="66"/>
                        <a:pt x="109" y="66"/>
                        <a:pt x="109" y="66"/>
                      </a:cubicBezTo>
                      <a:cubicBezTo>
                        <a:pt x="56" y="23"/>
                        <a:pt x="10" y="3"/>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8" name="Freeform 18"/>
                <p:cNvSpPr/>
                <p:nvPr/>
              </p:nvSpPr>
              <p:spPr bwMode="auto">
                <a:xfrm>
                  <a:off x="-1416" y="1754"/>
                  <a:ext cx="9" cy="2"/>
                </a:xfrm>
                <a:custGeom>
                  <a:cxnLst>
                    <a:cxn ang="0">
                      <a:pos x="3" y="0"/>
                    </a:cxn>
                    <a:cxn ang="0">
                      <a:pos x="0" y="0"/>
                    </a:cxn>
                    <a:cxn ang="0">
                      <a:pos x="1" y="1"/>
                    </a:cxn>
                    <a:cxn ang="0">
                      <a:pos x="4" y="1"/>
                    </a:cxn>
                    <a:cxn ang="0">
                      <a:pos x="3" y="0"/>
                    </a:cxn>
                  </a:cxnLst>
                  <a:rect l="0" t="0" r="r" b="b"/>
                  <a:pathLst>
                    <a:path w="4" h="1">
                      <a:moveTo>
                        <a:pt x="3" y="0"/>
                      </a:moveTo>
                      <a:cubicBezTo>
                        <a:pt x="0" y="0"/>
                        <a:pt x="0" y="0"/>
                        <a:pt x="0" y="0"/>
                      </a:cubicBezTo>
                      <a:cubicBezTo>
                        <a:pt x="0" y="0"/>
                        <a:pt x="0" y="1"/>
                        <a:pt x="1" y="1"/>
                      </a:cubicBezTo>
                      <a:cubicBezTo>
                        <a:pt x="4" y="1"/>
                        <a:pt x="4" y="1"/>
                        <a:pt x="4" y="1"/>
                      </a:cubicBezTo>
                      <a:cubicBezTo>
                        <a:pt x="3" y="1"/>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49" name="Freeform 19"/>
                <p:cNvSpPr/>
                <p:nvPr/>
              </p:nvSpPr>
              <p:spPr bwMode="auto">
                <a:xfrm>
                  <a:off x="-1499" y="1681"/>
                  <a:ext cx="9" cy="2"/>
                </a:xfrm>
                <a:custGeom>
                  <a:cxnLst>
                    <a:cxn ang="0">
                      <a:pos x="3" y="0"/>
                    </a:cxn>
                    <a:cxn ang="0">
                      <a:pos x="0" y="0"/>
                    </a:cxn>
                    <a:cxn ang="0">
                      <a:pos x="1" y="1"/>
                    </a:cxn>
                    <a:cxn ang="0">
                      <a:pos x="4" y="1"/>
                    </a:cxn>
                    <a:cxn ang="0">
                      <a:pos x="3" y="0"/>
                    </a:cxn>
                  </a:cxnLst>
                  <a:rect l="0" t="0" r="r" b="b"/>
                  <a:pathLst>
                    <a:path w="4" h="1">
                      <a:moveTo>
                        <a:pt x="3" y="0"/>
                      </a:moveTo>
                      <a:cubicBezTo>
                        <a:pt x="0" y="0"/>
                        <a:pt x="0" y="0"/>
                        <a:pt x="0" y="0"/>
                      </a:cubicBezTo>
                      <a:cubicBezTo>
                        <a:pt x="0" y="1"/>
                        <a:pt x="1" y="1"/>
                        <a:pt x="1" y="1"/>
                      </a:cubicBezTo>
                      <a:cubicBezTo>
                        <a:pt x="4" y="1"/>
                        <a:pt x="4" y="1"/>
                        <a:pt x="4" y="1"/>
                      </a:cubicBezTo>
                      <a:cubicBezTo>
                        <a:pt x="4" y="1"/>
                        <a:pt x="4" y="1"/>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0" name="Freeform 20"/>
                <p:cNvSpPr>
                  <a:spLocks noEditPoints="1"/>
                </p:cNvSpPr>
                <p:nvPr/>
              </p:nvSpPr>
              <p:spPr bwMode="auto">
                <a:xfrm>
                  <a:off x="-2619" y="2809"/>
                  <a:ext cx="178" cy="2"/>
                </a:xfrm>
                <a:custGeom>
                  <a:cxnLst>
                    <a:cxn ang="0">
                      <a:pos x="178" y="2"/>
                    </a:cxn>
                    <a:cxn ang="0">
                      <a:pos x="178" y="0"/>
                    </a:cxn>
                    <a:cxn ang="0">
                      <a:pos x="178" y="2"/>
                    </a:cxn>
                    <a:cxn ang="0">
                      <a:pos x="0" y="0"/>
                    </a:cxn>
                    <a:cxn ang="0">
                      <a:pos x="0" y="2"/>
                    </a:cxn>
                    <a:cxn ang="0">
                      <a:pos x="0" y="2"/>
                    </a:cxn>
                    <a:cxn ang="0">
                      <a:pos x="0" y="2"/>
                    </a:cxn>
                    <a:cxn ang="0">
                      <a:pos x="0" y="0"/>
                    </a:cxn>
                    <a:cxn ang="0">
                      <a:pos x="178" y="0"/>
                    </a:cxn>
                    <a:cxn ang="0">
                      <a:pos x="178" y="0"/>
                    </a:cxn>
                  </a:cxnLst>
                  <a:rect l="0" t="0" r="r" b="b"/>
                  <a:pathLst>
                    <a:path w="178" h="2">
                      <a:moveTo>
                        <a:pt x="178" y="2"/>
                      </a:moveTo>
                      <a:lnTo>
                        <a:pt x="178" y="0"/>
                      </a:lnTo>
                      <a:lnTo>
                        <a:pt x="178" y="2"/>
                      </a:lnTo>
                      <a:close/>
                      <a:moveTo>
                        <a:pt x="0" y="0"/>
                      </a:moveTo>
                      <a:lnTo>
                        <a:pt x="0" y="2"/>
                      </a:lnTo>
                      <a:lnTo>
                        <a:pt x="0" y="2"/>
                      </a:lnTo>
                      <a:lnTo>
                        <a:pt x="0" y="2"/>
                      </a:lnTo>
                      <a:lnTo>
                        <a:pt x="0" y="0"/>
                      </a:lnTo>
                      <a:close/>
                      <a:moveTo>
                        <a:pt x="178" y="0"/>
                      </a:moveTo>
                      <a:lnTo>
                        <a:pt x="178"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1" name="Freeform 21"/>
                <p:cNvSpPr>
                  <a:spLocks noEditPoints="1"/>
                </p:cNvSpPr>
                <p:nvPr/>
              </p:nvSpPr>
              <p:spPr bwMode="auto">
                <a:xfrm>
                  <a:off x="-2619" y="2809"/>
                  <a:ext cx="178" cy="2"/>
                </a:xfrm>
                <a:custGeom>
                  <a:cxnLst>
                    <a:cxn ang="0">
                      <a:pos x="178" y="2"/>
                    </a:cxn>
                    <a:cxn ang="0">
                      <a:pos x="178" y="0"/>
                    </a:cxn>
                    <a:cxn ang="0">
                      <a:pos x="0" y="0"/>
                    </a:cxn>
                    <a:cxn ang="0">
                      <a:pos x="0" y="2"/>
                    </a:cxn>
                    <a:cxn ang="0">
                      <a:pos x="0" y="2"/>
                    </a:cxn>
                    <a:cxn ang="0">
                      <a:pos x="0" y="2"/>
                    </a:cxn>
                    <a:cxn ang="0">
                      <a:pos x="178" y="0"/>
                    </a:cxn>
                    <a:cxn ang="0">
                      <a:pos x="178" y="0"/>
                    </a:cxn>
                  </a:cxnLst>
                  <a:rect l="0" t="0" r="r" b="b"/>
                  <a:pathLst>
                    <a:path w="178" h="2">
                      <a:moveTo>
                        <a:pt x="178" y="2"/>
                      </a:moveTo>
                      <a:lnTo>
                        <a:pt x="178" y="0"/>
                      </a:lnTo>
                      <a:moveTo>
                        <a:pt x="0" y="0"/>
                      </a:moveTo>
                      <a:lnTo>
                        <a:pt x="0" y="2"/>
                      </a:lnTo>
                      <a:lnTo>
                        <a:pt x="0" y="2"/>
                      </a:lnTo>
                      <a:lnTo>
                        <a:pt x="0" y="2"/>
                      </a:lnTo>
                      <a:moveTo>
                        <a:pt x="178" y="0"/>
                      </a:moveTo>
                      <a:lnTo>
                        <a:pt x="178" y="0"/>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2" name="Freeform 22"/>
                <p:cNvSpPr/>
                <p:nvPr/>
              </p:nvSpPr>
              <p:spPr bwMode="auto">
                <a:xfrm>
                  <a:off x="-1033" y="2809"/>
                  <a:ext cx="5" cy="2"/>
                </a:xfrm>
                <a:custGeom>
                  <a:cxnLst>
                    <a:cxn ang="0">
                      <a:pos x="5" y="0"/>
                    </a:cxn>
                    <a:cxn ang="0">
                      <a:pos x="0" y="0"/>
                    </a:cxn>
                    <a:cxn ang="0">
                      <a:pos x="0" y="2"/>
                    </a:cxn>
                    <a:cxn ang="0">
                      <a:pos x="5" y="2"/>
                    </a:cxn>
                    <a:cxn ang="0">
                      <a:pos x="5" y="0"/>
                    </a:cxn>
                    <a:cxn ang="0">
                      <a:pos x="5" y="0"/>
                    </a:cxn>
                  </a:cxnLst>
                  <a:rect l="0" t="0" r="r" b="b"/>
                  <a:pathLst>
                    <a:path w="5" h="2">
                      <a:moveTo>
                        <a:pt x="5" y="0"/>
                      </a:moveTo>
                      <a:lnTo>
                        <a:pt x="0" y="0"/>
                      </a:lnTo>
                      <a:lnTo>
                        <a:pt x="0" y="2"/>
                      </a:lnTo>
                      <a:lnTo>
                        <a:pt x="5" y="2"/>
                      </a:lnTo>
                      <a:lnTo>
                        <a:pt x="5" y="0"/>
                      </a:lnTo>
                      <a:lnTo>
                        <a:pt x="5"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3" name="Freeform 23"/>
                <p:cNvSpPr/>
                <p:nvPr/>
              </p:nvSpPr>
              <p:spPr bwMode="auto">
                <a:xfrm>
                  <a:off x="-938" y="3276"/>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4" name="Freeform 24"/>
                <p:cNvSpPr>
                  <a:spLocks noEditPoints="1"/>
                </p:cNvSpPr>
                <p:nvPr/>
              </p:nvSpPr>
              <p:spPr bwMode="auto">
                <a:xfrm>
                  <a:off x="-3887" y="3351"/>
                  <a:ext cx="395" cy="1"/>
                </a:xfrm>
                <a:custGeom>
                  <a:cxnLst>
                    <a:cxn ang="0">
                      <a:pos x="0" y="0"/>
                    </a:cxn>
                    <a:cxn ang="0">
                      <a:pos x="0" y="0"/>
                    </a:cxn>
                    <a:cxn ang="0">
                      <a:pos x="4" y="0"/>
                    </a:cxn>
                    <a:cxn ang="0">
                      <a:pos x="15" y="0"/>
                    </a:cxn>
                    <a:cxn ang="0">
                      <a:pos x="10" y="0"/>
                    </a:cxn>
                    <a:cxn ang="0">
                      <a:pos x="15" y="0"/>
                    </a:cxn>
                    <a:cxn ang="0">
                      <a:pos x="20" y="0"/>
                    </a:cxn>
                    <a:cxn ang="0">
                      <a:pos x="25" y="0"/>
                    </a:cxn>
                    <a:cxn ang="0">
                      <a:pos x="36" y="0"/>
                    </a:cxn>
                    <a:cxn ang="0">
                      <a:pos x="30" y="0"/>
                    </a:cxn>
                    <a:cxn ang="0">
                      <a:pos x="36" y="0"/>
                    </a:cxn>
                    <a:cxn ang="0">
                      <a:pos x="43" y="0"/>
                    </a:cxn>
                    <a:cxn ang="0">
                      <a:pos x="46" y="0"/>
                    </a:cxn>
                    <a:cxn ang="0">
                      <a:pos x="56" y="0"/>
                    </a:cxn>
                    <a:cxn ang="0">
                      <a:pos x="51" y="0"/>
                    </a:cxn>
                    <a:cxn ang="0">
                      <a:pos x="56" y="0"/>
                    </a:cxn>
                    <a:cxn ang="0">
                      <a:pos x="62" y="0"/>
                    </a:cxn>
                    <a:cxn ang="0">
                      <a:pos x="67" y="0"/>
                    </a:cxn>
                    <a:cxn ang="0">
                      <a:pos x="77" y="0"/>
                    </a:cxn>
                    <a:cxn ang="0">
                      <a:pos x="72" y="0"/>
                    </a:cxn>
                    <a:cxn ang="0">
                      <a:pos x="77" y="0"/>
                    </a:cxn>
                    <a:cxn ang="0">
                      <a:pos x="82" y="0"/>
                    </a:cxn>
                    <a:cxn ang="0">
                      <a:pos x="84" y="0"/>
                    </a:cxn>
                    <a:cxn ang="0">
                      <a:pos x="88" y="0"/>
                    </a:cxn>
                    <a:cxn ang="0">
                      <a:pos x="86" y="0"/>
                    </a:cxn>
                    <a:cxn ang="0">
                      <a:pos x="88" y="0"/>
                    </a:cxn>
                    <a:cxn ang="0">
                      <a:pos x="93" y="0"/>
                    </a:cxn>
                    <a:cxn ang="0">
                      <a:pos x="98" y="0"/>
                    </a:cxn>
                    <a:cxn ang="0">
                      <a:pos x="108" y="0"/>
                    </a:cxn>
                    <a:cxn ang="0">
                      <a:pos x="103" y="0"/>
                    </a:cxn>
                    <a:cxn ang="0">
                      <a:pos x="108" y="0"/>
                    </a:cxn>
                    <a:cxn ang="0">
                      <a:pos x="114" y="0"/>
                    </a:cxn>
                    <a:cxn ang="0">
                      <a:pos x="119" y="0"/>
                    </a:cxn>
                    <a:cxn ang="0">
                      <a:pos x="126" y="0"/>
                    </a:cxn>
                    <a:cxn ang="0">
                      <a:pos x="124" y="0"/>
                    </a:cxn>
                    <a:cxn ang="0">
                      <a:pos x="126" y="0"/>
                    </a:cxn>
                    <a:cxn ang="0">
                      <a:pos x="128" y="0"/>
                    </a:cxn>
                    <a:cxn ang="0">
                      <a:pos x="129" y="0"/>
                    </a:cxn>
                    <a:cxn ang="0">
                      <a:pos x="140" y="0"/>
                    </a:cxn>
                    <a:cxn ang="0">
                      <a:pos x="134" y="0"/>
                    </a:cxn>
                    <a:cxn ang="0">
                      <a:pos x="140" y="0"/>
                    </a:cxn>
                    <a:cxn ang="0">
                      <a:pos x="145" y="0"/>
                    </a:cxn>
                    <a:cxn ang="0">
                      <a:pos x="150" y="0"/>
                    </a:cxn>
                    <a:cxn ang="0">
                      <a:pos x="160" y="0"/>
                    </a:cxn>
                    <a:cxn ang="0">
                      <a:pos x="155" y="0"/>
                    </a:cxn>
                    <a:cxn ang="0">
                      <a:pos x="160" y="0"/>
                    </a:cxn>
                    <a:cxn ang="0">
                      <a:pos x="166" y="0"/>
                    </a:cxn>
                    <a:cxn ang="0">
                      <a:pos x="167" y="0"/>
                    </a:cxn>
                  </a:cxnLst>
                  <a:rect l="0" t="0" r="r" b="b"/>
                  <a:pathLst>
                    <a:path w="167">
                      <a:moveTo>
                        <a:pt x="4" y="0"/>
                      </a:moveTo>
                      <a:cubicBezTo>
                        <a:pt x="0" y="0"/>
                        <a:pt x="0" y="0"/>
                        <a:pt x="0" y="0"/>
                      </a:cubicBezTo>
                      <a:cubicBezTo>
                        <a:pt x="0" y="0"/>
                        <a:pt x="0" y="0"/>
                        <a:pt x="0" y="0"/>
                      </a:cubicBezTo>
                      <a:cubicBezTo>
                        <a:pt x="0" y="0"/>
                        <a:pt x="0" y="0"/>
                        <a:pt x="0" y="0"/>
                      </a:cubicBezTo>
                      <a:cubicBezTo>
                        <a:pt x="0" y="0"/>
                        <a:pt x="0" y="0"/>
                        <a:pt x="0" y="0"/>
                      </a:cubicBezTo>
                      <a:cubicBezTo>
                        <a:pt x="4" y="0"/>
                        <a:pt x="4" y="0"/>
                        <a:pt x="4" y="0"/>
                      </a:cubicBezTo>
                      <a:cubicBezTo>
                        <a:pt x="4" y="0"/>
                        <a:pt x="4" y="0"/>
                        <a:pt x="4" y="0"/>
                      </a:cubicBezTo>
                      <a:moveTo>
                        <a:pt x="15" y="0"/>
                      </a:moveTo>
                      <a:cubicBezTo>
                        <a:pt x="10" y="0"/>
                        <a:pt x="10" y="0"/>
                        <a:pt x="10" y="0"/>
                      </a:cubicBezTo>
                      <a:cubicBezTo>
                        <a:pt x="10" y="0"/>
                        <a:pt x="10" y="0"/>
                        <a:pt x="10" y="0"/>
                      </a:cubicBezTo>
                      <a:cubicBezTo>
                        <a:pt x="15" y="0"/>
                        <a:pt x="15" y="0"/>
                        <a:pt x="15" y="0"/>
                      </a:cubicBezTo>
                      <a:cubicBezTo>
                        <a:pt x="15" y="0"/>
                        <a:pt x="15" y="0"/>
                        <a:pt x="15" y="0"/>
                      </a:cubicBezTo>
                      <a:moveTo>
                        <a:pt x="25" y="0"/>
                      </a:moveTo>
                      <a:cubicBezTo>
                        <a:pt x="20" y="0"/>
                        <a:pt x="20" y="0"/>
                        <a:pt x="20" y="0"/>
                      </a:cubicBezTo>
                      <a:cubicBezTo>
                        <a:pt x="20" y="0"/>
                        <a:pt x="20" y="0"/>
                        <a:pt x="20" y="0"/>
                      </a:cubicBezTo>
                      <a:cubicBezTo>
                        <a:pt x="25" y="0"/>
                        <a:pt x="25" y="0"/>
                        <a:pt x="25" y="0"/>
                      </a:cubicBezTo>
                      <a:cubicBezTo>
                        <a:pt x="25" y="0"/>
                        <a:pt x="25" y="0"/>
                        <a:pt x="25" y="0"/>
                      </a:cubicBezTo>
                      <a:moveTo>
                        <a:pt x="36" y="0"/>
                      </a:moveTo>
                      <a:cubicBezTo>
                        <a:pt x="30" y="0"/>
                        <a:pt x="30" y="0"/>
                        <a:pt x="30" y="0"/>
                      </a:cubicBezTo>
                      <a:cubicBezTo>
                        <a:pt x="30" y="0"/>
                        <a:pt x="30" y="0"/>
                        <a:pt x="30" y="0"/>
                      </a:cubicBezTo>
                      <a:cubicBezTo>
                        <a:pt x="36" y="0"/>
                        <a:pt x="36" y="0"/>
                        <a:pt x="36" y="0"/>
                      </a:cubicBezTo>
                      <a:cubicBezTo>
                        <a:pt x="36" y="0"/>
                        <a:pt x="36" y="0"/>
                        <a:pt x="36" y="0"/>
                      </a:cubicBezTo>
                      <a:moveTo>
                        <a:pt x="46" y="0"/>
                      </a:moveTo>
                      <a:cubicBezTo>
                        <a:pt x="43" y="0"/>
                        <a:pt x="43" y="0"/>
                        <a:pt x="43" y="0"/>
                      </a:cubicBezTo>
                      <a:cubicBezTo>
                        <a:pt x="43" y="0"/>
                        <a:pt x="43" y="0"/>
                        <a:pt x="43" y="0"/>
                      </a:cubicBezTo>
                      <a:cubicBezTo>
                        <a:pt x="46" y="0"/>
                        <a:pt x="46" y="0"/>
                        <a:pt x="46" y="0"/>
                      </a:cubicBezTo>
                      <a:cubicBezTo>
                        <a:pt x="46" y="0"/>
                        <a:pt x="46" y="0"/>
                        <a:pt x="46" y="0"/>
                      </a:cubicBezTo>
                      <a:moveTo>
                        <a:pt x="56" y="0"/>
                      </a:moveTo>
                      <a:cubicBezTo>
                        <a:pt x="51" y="0"/>
                        <a:pt x="51" y="0"/>
                        <a:pt x="51" y="0"/>
                      </a:cubicBezTo>
                      <a:cubicBezTo>
                        <a:pt x="51" y="0"/>
                        <a:pt x="51" y="0"/>
                        <a:pt x="51" y="0"/>
                      </a:cubicBezTo>
                      <a:cubicBezTo>
                        <a:pt x="56" y="0"/>
                        <a:pt x="56" y="0"/>
                        <a:pt x="56" y="0"/>
                      </a:cubicBezTo>
                      <a:cubicBezTo>
                        <a:pt x="56" y="0"/>
                        <a:pt x="56" y="0"/>
                        <a:pt x="56" y="0"/>
                      </a:cubicBezTo>
                      <a:moveTo>
                        <a:pt x="67" y="0"/>
                      </a:moveTo>
                      <a:cubicBezTo>
                        <a:pt x="62" y="0"/>
                        <a:pt x="62" y="0"/>
                        <a:pt x="62" y="0"/>
                      </a:cubicBezTo>
                      <a:cubicBezTo>
                        <a:pt x="62" y="0"/>
                        <a:pt x="62" y="0"/>
                        <a:pt x="62" y="0"/>
                      </a:cubicBezTo>
                      <a:cubicBezTo>
                        <a:pt x="67" y="0"/>
                        <a:pt x="67" y="0"/>
                        <a:pt x="67" y="0"/>
                      </a:cubicBezTo>
                      <a:cubicBezTo>
                        <a:pt x="67" y="0"/>
                        <a:pt x="67" y="0"/>
                        <a:pt x="67" y="0"/>
                      </a:cubicBezTo>
                      <a:moveTo>
                        <a:pt x="77" y="0"/>
                      </a:moveTo>
                      <a:cubicBezTo>
                        <a:pt x="72" y="0"/>
                        <a:pt x="72" y="0"/>
                        <a:pt x="72" y="0"/>
                      </a:cubicBezTo>
                      <a:cubicBezTo>
                        <a:pt x="72" y="0"/>
                        <a:pt x="72" y="0"/>
                        <a:pt x="72" y="0"/>
                      </a:cubicBezTo>
                      <a:cubicBezTo>
                        <a:pt x="77" y="0"/>
                        <a:pt x="77" y="0"/>
                        <a:pt x="77" y="0"/>
                      </a:cubicBezTo>
                      <a:cubicBezTo>
                        <a:pt x="77" y="0"/>
                        <a:pt x="77" y="0"/>
                        <a:pt x="77" y="0"/>
                      </a:cubicBezTo>
                      <a:moveTo>
                        <a:pt x="84" y="0"/>
                      </a:moveTo>
                      <a:cubicBezTo>
                        <a:pt x="82" y="0"/>
                        <a:pt x="82" y="0"/>
                        <a:pt x="82" y="0"/>
                      </a:cubicBezTo>
                      <a:cubicBezTo>
                        <a:pt x="82" y="0"/>
                        <a:pt x="82" y="0"/>
                        <a:pt x="82" y="0"/>
                      </a:cubicBezTo>
                      <a:cubicBezTo>
                        <a:pt x="84" y="0"/>
                        <a:pt x="84" y="0"/>
                        <a:pt x="84" y="0"/>
                      </a:cubicBezTo>
                      <a:cubicBezTo>
                        <a:pt x="84" y="0"/>
                        <a:pt x="84" y="0"/>
                        <a:pt x="84" y="0"/>
                      </a:cubicBezTo>
                      <a:moveTo>
                        <a:pt x="88" y="0"/>
                      </a:moveTo>
                      <a:cubicBezTo>
                        <a:pt x="86" y="0"/>
                        <a:pt x="86" y="0"/>
                        <a:pt x="86" y="0"/>
                      </a:cubicBezTo>
                      <a:cubicBezTo>
                        <a:pt x="86" y="0"/>
                        <a:pt x="86" y="0"/>
                        <a:pt x="86" y="0"/>
                      </a:cubicBezTo>
                      <a:cubicBezTo>
                        <a:pt x="88" y="0"/>
                        <a:pt x="88" y="0"/>
                        <a:pt x="88" y="0"/>
                      </a:cubicBezTo>
                      <a:cubicBezTo>
                        <a:pt x="88" y="0"/>
                        <a:pt x="88" y="0"/>
                        <a:pt x="88" y="0"/>
                      </a:cubicBezTo>
                      <a:moveTo>
                        <a:pt x="98" y="0"/>
                      </a:moveTo>
                      <a:cubicBezTo>
                        <a:pt x="93" y="0"/>
                        <a:pt x="93" y="0"/>
                        <a:pt x="93" y="0"/>
                      </a:cubicBezTo>
                      <a:cubicBezTo>
                        <a:pt x="93" y="0"/>
                        <a:pt x="93" y="0"/>
                        <a:pt x="93" y="0"/>
                      </a:cubicBezTo>
                      <a:cubicBezTo>
                        <a:pt x="98" y="0"/>
                        <a:pt x="98" y="0"/>
                        <a:pt x="98" y="0"/>
                      </a:cubicBezTo>
                      <a:cubicBezTo>
                        <a:pt x="98" y="0"/>
                        <a:pt x="98" y="0"/>
                        <a:pt x="98" y="0"/>
                      </a:cubicBezTo>
                      <a:moveTo>
                        <a:pt x="108" y="0"/>
                      </a:moveTo>
                      <a:cubicBezTo>
                        <a:pt x="103" y="0"/>
                        <a:pt x="103" y="0"/>
                        <a:pt x="103" y="0"/>
                      </a:cubicBezTo>
                      <a:cubicBezTo>
                        <a:pt x="103" y="0"/>
                        <a:pt x="103" y="0"/>
                        <a:pt x="103" y="0"/>
                      </a:cubicBezTo>
                      <a:cubicBezTo>
                        <a:pt x="108" y="0"/>
                        <a:pt x="108" y="0"/>
                        <a:pt x="108" y="0"/>
                      </a:cubicBezTo>
                      <a:cubicBezTo>
                        <a:pt x="108" y="0"/>
                        <a:pt x="108" y="0"/>
                        <a:pt x="108" y="0"/>
                      </a:cubicBezTo>
                      <a:moveTo>
                        <a:pt x="119" y="0"/>
                      </a:moveTo>
                      <a:cubicBezTo>
                        <a:pt x="114" y="0"/>
                        <a:pt x="114" y="0"/>
                        <a:pt x="114" y="0"/>
                      </a:cubicBezTo>
                      <a:cubicBezTo>
                        <a:pt x="114" y="0"/>
                        <a:pt x="114" y="0"/>
                        <a:pt x="114" y="0"/>
                      </a:cubicBezTo>
                      <a:cubicBezTo>
                        <a:pt x="119" y="0"/>
                        <a:pt x="119" y="0"/>
                        <a:pt x="119" y="0"/>
                      </a:cubicBezTo>
                      <a:cubicBezTo>
                        <a:pt x="119" y="0"/>
                        <a:pt x="119" y="0"/>
                        <a:pt x="119" y="0"/>
                      </a:cubicBezTo>
                      <a:moveTo>
                        <a:pt x="126" y="0"/>
                      </a:moveTo>
                      <a:cubicBezTo>
                        <a:pt x="124" y="0"/>
                        <a:pt x="124" y="0"/>
                        <a:pt x="124" y="0"/>
                      </a:cubicBezTo>
                      <a:cubicBezTo>
                        <a:pt x="124" y="0"/>
                        <a:pt x="124" y="0"/>
                        <a:pt x="124" y="0"/>
                      </a:cubicBezTo>
                      <a:cubicBezTo>
                        <a:pt x="126" y="0"/>
                        <a:pt x="126" y="0"/>
                        <a:pt x="126" y="0"/>
                      </a:cubicBezTo>
                      <a:cubicBezTo>
                        <a:pt x="126" y="0"/>
                        <a:pt x="126" y="0"/>
                        <a:pt x="126" y="0"/>
                      </a:cubicBezTo>
                      <a:moveTo>
                        <a:pt x="129" y="0"/>
                      </a:moveTo>
                      <a:cubicBezTo>
                        <a:pt x="128" y="0"/>
                        <a:pt x="128" y="0"/>
                        <a:pt x="128" y="0"/>
                      </a:cubicBezTo>
                      <a:cubicBezTo>
                        <a:pt x="128" y="0"/>
                        <a:pt x="128" y="0"/>
                        <a:pt x="128" y="0"/>
                      </a:cubicBezTo>
                      <a:cubicBezTo>
                        <a:pt x="129" y="0"/>
                        <a:pt x="129" y="0"/>
                        <a:pt x="129" y="0"/>
                      </a:cubicBezTo>
                      <a:cubicBezTo>
                        <a:pt x="129" y="0"/>
                        <a:pt x="129" y="0"/>
                        <a:pt x="129" y="0"/>
                      </a:cubicBezTo>
                      <a:moveTo>
                        <a:pt x="140" y="0"/>
                      </a:moveTo>
                      <a:cubicBezTo>
                        <a:pt x="134" y="0"/>
                        <a:pt x="134" y="0"/>
                        <a:pt x="134" y="0"/>
                      </a:cubicBezTo>
                      <a:cubicBezTo>
                        <a:pt x="134" y="0"/>
                        <a:pt x="134" y="0"/>
                        <a:pt x="134" y="0"/>
                      </a:cubicBezTo>
                      <a:cubicBezTo>
                        <a:pt x="140" y="0"/>
                        <a:pt x="140" y="0"/>
                        <a:pt x="140" y="0"/>
                      </a:cubicBezTo>
                      <a:cubicBezTo>
                        <a:pt x="140" y="0"/>
                        <a:pt x="140" y="0"/>
                        <a:pt x="140" y="0"/>
                      </a:cubicBezTo>
                      <a:moveTo>
                        <a:pt x="150" y="0"/>
                      </a:moveTo>
                      <a:cubicBezTo>
                        <a:pt x="145" y="0"/>
                        <a:pt x="145" y="0"/>
                        <a:pt x="145" y="0"/>
                      </a:cubicBezTo>
                      <a:cubicBezTo>
                        <a:pt x="145" y="0"/>
                        <a:pt x="145" y="0"/>
                        <a:pt x="145" y="0"/>
                      </a:cubicBezTo>
                      <a:cubicBezTo>
                        <a:pt x="150" y="0"/>
                        <a:pt x="150" y="0"/>
                        <a:pt x="150" y="0"/>
                      </a:cubicBezTo>
                      <a:cubicBezTo>
                        <a:pt x="150" y="0"/>
                        <a:pt x="150" y="0"/>
                        <a:pt x="150" y="0"/>
                      </a:cubicBezTo>
                      <a:moveTo>
                        <a:pt x="160" y="0"/>
                      </a:moveTo>
                      <a:cubicBezTo>
                        <a:pt x="155" y="0"/>
                        <a:pt x="155" y="0"/>
                        <a:pt x="155" y="0"/>
                      </a:cubicBezTo>
                      <a:cubicBezTo>
                        <a:pt x="155" y="0"/>
                        <a:pt x="155" y="0"/>
                        <a:pt x="155" y="0"/>
                      </a:cubicBezTo>
                      <a:cubicBezTo>
                        <a:pt x="160" y="0"/>
                        <a:pt x="160" y="0"/>
                        <a:pt x="160" y="0"/>
                      </a:cubicBezTo>
                      <a:cubicBezTo>
                        <a:pt x="160" y="0"/>
                        <a:pt x="160" y="0"/>
                        <a:pt x="160" y="0"/>
                      </a:cubicBezTo>
                      <a:moveTo>
                        <a:pt x="167" y="0"/>
                      </a:moveTo>
                      <a:cubicBezTo>
                        <a:pt x="166" y="0"/>
                        <a:pt x="166" y="0"/>
                        <a:pt x="166" y="0"/>
                      </a:cubicBezTo>
                      <a:cubicBezTo>
                        <a:pt x="166" y="0"/>
                        <a:pt x="166" y="0"/>
                        <a:pt x="166" y="0"/>
                      </a:cubicBezTo>
                      <a:cubicBezTo>
                        <a:pt x="167" y="0"/>
                        <a:pt x="167" y="0"/>
                        <a:pt x="167" y="0"/>
                      </a:cubicBezTo>
                      <a:cubicBezTo>
                        <a:pt x="167" y="0"/>
                        <a:pt x="167" y="0"/>
                        <a:pt x="167"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5" name="Freeform 25"/>
                <p:cNvSpPr>
                  <a:spLocks noEditPoints="1"/>
                </p:cNvSpPr>
                <p:nvPr/>
              </p:nvSpPr>
              <p:spPr bwMode="auto">
                <a:xfrm>
                  <a:off x="-2903" y="3354"/>
                  <a:ext cx="287" cy="2"/>
                </a:xfrm>
                <a:custGeom>
                  <a:cxnLst>
                    <a:cxn ang="0">
                      <a:pos x="0" y="0"/>
                    </a:cxn>
                    <a:cxn ang="0">
                      <a:pos x="0" y="0"/>
                    </a:cxn>
                    <a:cxn ang="0">
                      <a:pos x="0" y="1"/>
                    </a:cxn>
                    <a:cxn ang="0">
                      <a:pos x="0" y="1"/>
                    </a:cxn>
                    <a:cxn ang="0">
                      <a:pos x="0" y="0"/>
                    </a:cxn>
                    <a:cxn ang="0">
                      <a:pos x="121" y="0"/>
                    </a:cxn>
                    <a:cxn ang="0">
                      <a:pos x="120" y="0"/>
                    </a:cxn>
                    <a:cxn ang="0">
                      <a:pos x="120" y="1"/>
                    </a:cxn>
                    <a:cxn ang="0">
                      <a:pos x="120" y="1"/>
                    </a:cxn>
                    <a:cxn ang="0">
                      <a:pos x="121" y="0"/>
                    </a:cxn>
                  </a:cxnLst>
                  <a:rect l="0" t="0" r="r" b="b"/>
                  <a:pathLst>
                    <a:path w="120" h="1">
                      <a:moveTo>
                        <a:pt x="0" y="0"/>
                      </a:moveTo>
                      <a:cubicBezTo>
                        <a:pt x="0" y="0"/>
                        <a:pt x="0" y="0"/>
                        <a:pt x="0" y="0"/>
                      </a:cubicBezTo>
                      <a:cubicBezTo>
                        <a:pt x="0" y="1"/>
                        <a:pt x="0" y="1"/>
                        <a:pt x="0" y="1"/>
                      </a:cubicBezTo>
                      <a:cubicBezTo>
                        <a:pt x="0" y="1"/>
                        <a:pt x="0" y="1"/>
                        <a:pt x="0" y="1"/>
                      </a:cubicBezTo>
                      <a:cubicBezTo>
                        <a:pt x="0" y="0"/>
                        <a:pt x="0" y="0"/>
                        <a:pt x="0" y="0"/>
                      </a:cubicBezTo>
                      <a:moveTo>
                        <a:pt x="121" y="0"/>
                      </a:moveTo>
                      <a:cubicBezTo>
                        <a:pt x="120" y="0"/>
                        <a:pt x="120" y="0"/>
                        <a:pt x="120" y="0"/>
                      </a:cubicBezTo>
                      <a:cubicBezTo>
                        <a:pt x="120" y="1"/>
                        <a:pt x="120" y="1"/>
                        <a:pt x="120" y="1"/>
                      </a:cubicBezTo>
                      <a:cubicBezTo>
                        <a:pt x="120" y="1"/>
                        <a:pt x="120" y="1"/>
                        <a:pt x="120" y="1"/>
                      </a:cubicBezTo>
                      <a:cubicBezTo>
                        <a:pt x="120" y="1"/>
                        <a:pt x="120" y="1"/>
                        <a:pt x="12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6" name="Freeform 26"/>
                <p:cNvSpPr>
                  <a:spLocks noEditPoints="1"/>
                </p:cNvSpPr>
                <p:nvPr/>
              </p:nvSpPr>
              <p:spPr bwMode="auto">
                <a:xfrm>
                  <a:off x="-2020" y="3354"/>
                  <a:ext cx="85" cy="2"/>
                </a:xfrm>
                <a:custGeom>
                  <a:cxnLst>
                    <a:cxn ang="0">
                      <a:pos x="0" y="0"/>
                    </a:cxn>
                    <a:cxn ang="0">
                      <a:pos x="0" y="0"/>
                    </a:cxn>
                    <a:cxn ang="0">
                      <a:pos x="0" y="1"/>
                    </a:cxn>
                    <a:cxn ang="0">
                      <a:pos x="0" y="1"/>
                    </a:cxn>
                    <a:cxn ang="0">
                      <a:pos x="0" y="0"/>
                    </a:cxn>
                    <a:cxn ang="0">
                      <a:pos x="36" y="0"/>
                    </a:cxn>
                    <a:cxn ang="0">
                      <a:pos x="36" y="0"/>
                    </a:cxn>
                    <a:cxn ang="0">
                      <a:pos x="36" y="0"/>
                    </a:cxn>
                    <a:cxn ang="0">
                      <a:pos x="36" y="0"/>
                    </a:cxn>
                  </a:cxnLst>
                  <a:rect l="0" t="0" r="r" b="b"/>
                  <a:pathLst>
                    <a:path w="36" h="1">
                      <a:moveTo>
                        <a:pt x="0" y="0"/>
                      </a:moveTo>
                      <a:cubicBezTo>
                        <a:pt x="0" y="0"/>
                        <a:pt x="0" y="0"/>
                        <a:pt x="0" y="0"/>
                      </a:cubicBezTo>
                      <a:cubicBezTo>
                        <a:pt x="0" y="1"/>
                        <a:pt x="0" y="1"/>
                        <a:pt x="0" y="1"/>
                      </a:cubicBezTo>
                      <a:cubicBezTo>
                        <a:pt x="0" y="1"/>
                        <a:pt x="0" y="1"/>
                        <a:pt x="0" y="1"/>
                      </a:cubicBezTo>
                      <a:cubicBezTo>
                        <a:pt x="0" y="0"/>
                        <a:pt x="0" y="0"/>
                        <a:pt x="0" y="0"/>
                      </a:cubicBezTo>
                      <a:moveTo>
                        <a:pt x="36" y="0"/>
                      </a:moveTo>
                      <a:cubicBezTo>
                        <a:pt x="36" y="0"/>
                        <a:pt x="36" y="0"/>
                        <a:pt x="36" y="0"/>
                      </a:cubicBezTo>
                      <a:cubicBezTo>
                        <a:pt x="36" y="0"/>
                        <a:pt x="36" y="0"/>
                        <a:pt x="36" y="0"/>
                      </a:cubicBezTo>
                      <a:cubicBezTo>
                        <a:pt x="36" y="0"/>
                        <a:pt x="36" y="0"/>
                        <a:pt x="36"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7" name="Freeform 27"/>
                <p:cNvSpPr/>
                <p:nvPr/>
              </p:nvSpPr>
              <p:spPr bwMode="auto">
                <a:xfrm>
                  <a:off x="-912" y="3354"/>
                  <a:ext cx="2" cy="2"/>
                </a:xfrm>
                <a:custGeom>
                  <a:cxnLst>
                    <a:cxn ang="0">
                      <a:pos x="1" y="0"/>
                    </a:cxn>
                    <a:cxn ang="0">
                      <a:pos x="0" y="0"/>
                    </a:cxn>
                    <a:cxn ang="0">
                      <a:pos x="0" y="1"/>
                    </a:cxn>
                    <a:cxn ang="0">
                      <a:pos x="1" y="1"/>
                    </a:cxn>
                    <a:cxn ang="0">
                      <a:pos x="1" y="0"/>
                    </a:cxn>
                  </a:cxnLst>
                  <a:rect l="0" t="0" r="r" b="b"/>
                  <a:pathLst>
                    <a:path w="1" h="1">
                      <a:moveTo>
                        <a:pt x="1" y="0"/>
                      </a:moveTo>
                      <a:cubicBezTo>
                        <a:pt x="0" y="0"/>
                        <a:pt x="0" y="0"/>
                        <a:pt x="0" y="0"/>
                      </a:cubicBezTo>
                      <a:cubicBezTo>
                        <a:pt x="0" y="1"/>
                        <a:pt x="0" y="1"/>
                        <a:pt x="0"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8" name="Freeform 28"/>
                <p:cNvSpPr/>
                <p:nvPr/>
              </p:nvSpPr>
              <p:spPr bwMode="auto">
                <a:xfrm>
                  <a:off x="-808" y="3356"/>
                  <a:ext cx="2" cy="1"/>
                </a:xfrm>
                <a:custGeom>
                  <a:cxnLst>
                    <a:cxn ang="0">
                      <a:pos x="1" y="0"/>
                    </a:cxn>
                    <a:cxn ang="0">
                      <a:pos x="0" y="0"/>
                    </a:cxn>
                    <a:cxn ang="0">
                      <a:pos x="1" y="0"/>
                    </a:cxn>
                    <a:cxn ang="0">
                      <a:pos x="1" y="0"/>
                    </a:cxn>
                  </a:cxnLst>
                  <a:rect l="0" t="0" r="r" b="b"/>
                  <a:pathLst>
                    <a:path w="1">
                      <a:moveTo>
                        <a:pt x="1" y="0"/>
                      </a:moveTo>
                      <a:cubicBezTo>
                        <a:pt x="0" y="0"/>
                        <a:pt x="0" y="0"/>
                        <a:pt x="0" y="0"/>
                      </a:cubicBezTo>
                      <a:cubicBezTo>
                        <a:pt x="1" y="0"/>
                        <a:pt x="1" y="0"/>
                        <a:pt x="1" y="0"/>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59" name="Freeform 29"/>
                <p:cNvSpPr/>
                <p:nvPr/>
              </p:nvSpPr>
              <p:spPr bwMode="auto">
                <a:xfrm>
                  <a:off x="-1049" y="2498"/>
                  <a:ext cx="4"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0" name="Freeform 30"/>
                <p:cNvSpPr/>
                <p:nvPr/>
              </p:nvSpPr>
              <p:spPr bwMode="auto">
                <a:xfrm>
                  <a:off x="-1104" y="2256"/>
                  <a:ext cx="7" cy="3"/>
                </a:xfrm>
                <a:custGeom>
                  <a:cxnLst>
                    <a:cxn ang="0">
                      <a:pos x="2" y="0"/>
                    </a:cxn>
                    <a:cxn ang="0">
                      <a:pos x="0" y="0"/>
                    </a:cxn>
                    <a:cxn ang="0">
                      <a:pos x="0" y="1"/>
                    </a:cxn>
                    <a:cxn ang="0">
                      <a:pos x="3" y="1"/>
                    </a:cxn>
                    <a:cxn ang="0">
                      <a:pos x="2" y="0"/>
                    </a:cxn>
                  </a:cxnLst>
                  <a:rect l="0" t="0" r="r" b="b"/>
                  <a:pathLst>
                    <a:path w="3" h="1">
                      <a:moveTo>
                        <a:pt x="2" y="0"/>
                      </a:moveTo>
                      <a:cubicBezTo>
                        <a:pt x="0" y="0"/>
                        <a:pt x="0" y="0"/>
                        <a:pt x="0" y="0"/>
                      </a:cubicBezTo>
                      <a:cubicBezTo>
                        <a:pt x="0" y="0"/>
                        <a:pt x="0" y="0"/>
                        <a:pt x="0" y="1"/>
                      </a:cubicBezTo>
                      <a:cubicBezTo>
                        <a:pt x="3" y="1"/>
                        <a:pt x="3" y="1"/>
                        <a:pt x="3"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1" name="Freeform 31"/>
                <p:cNvSpPr/>
                <p:nvPr/>
              </p:nvSpPr>
              <p:spPr bwMode="auto">
                <a:xfrm>
                  <a:off x="-2382" y="1986"/>
                  <a:ext cx="92" cy="270"/>
                </a:xfrm>
                <a:custGeom>
                  <a:cxnLst>
                    <a:cxn ang="0">
                      <a:pos x="39" y="0"/>
                    </a:cxn>
                    <a:cxn ang="0">
                      <a:pos x="37" y="0"/>
                    </a:cxn>
                    <a:cxn ang="0">
                      <a:pos x="35" y="5"/>
                    </a:cxn>
                    <a:cxn ang="0">
                      <a:pos x="0" y="114"/>
                    </a:cxn>
                    <a:cxn ang="0">
                      <a:pos x="2" y="114"/>
                    </a:cxn>
                    <a:cxn ang="0">
                      <a:pos x="5" y="101"/>
                    </a:cxn>
                    <a:cxn ang="0">
                      <a:pos x="5" y="101"/>
                    </a:cxn>
                    <a:cxn ang="0">
                      <a:pos x="5" y="100"/>
                    </a:cxn>
                    <a:cxn ang="0">
                      <a:pos x="6" y="100"/>
                    </a:cxn>
                    <a:cxn ang="0">
                      <a:pos x="12" y="77"/>
                    </a:cxn>
                    <a:cxn ang="0">
                      <a:pos x="29" y="26"/>
                    </a:cxn>
                    <a:cxn ang="0">
                      <a:pos x="35" y="11"/>
                    </a:cxn>
                    <a:cxn ang="0">
                      <a:pos x="37" y="6"/>
                    </a:cxn>
                    <a:cxn ang="0">
                      <a:pos x="37" y="6"/>
                    </a:cxn>
                    <a:cxn ang="0">
                      <a:pos x="37" y="6"/>
                    </a:cxn>
                    <a:cxn ang="0">
                      <a:pos x="39" y="0"/>
                    </a:cxn>
                  </a:cxnLst>
                  <a:rect l="0" t="0" r="r" b="b"/>
                  <a:pathLst>
                    <a:path w="39" h="114">
                      <a:moveTo>
                        <a:pt x="39" y="0"/>
                      </a:moveTo>
                      <a:cubicBezTo>
                        <a:pt x="37" y="0"/>
                        <a:pt x="37" y="0"/>
                        <a:pt x="37" y="0"/>
                      </a:cubicBezTo>
                      <a:cubicBezTo>
                        <a:pt x="36" y="1"/>
                        <a:pt x="36" y="3"/>
                        <a:pt x="35" y="5"/>
                      </a:cubicBezTo>
                      <a:cubicBezTo>
                        <a:pt x="34" y="6"/>
                        <a:pt x="15" y="54"/>
                        <a:pt x="0" y="114"/>
                      </a:cubicBezTo>
                      <a:cubicBezTo>
                        <a:pt x="2" y="114"/>
                        <a:pt x="2" y="114"/>
                        <a:pt x="2" y="114"/>
                      </a:cubicBezTo>
                      <a:cubicBezTo>
                        <a:pt x="3" y="109"/>
                        <a:pt x="4" y="105"/>
                        <a:pt x="5" y="101"/>
                      </a:cubicBezTo>
                      <a:cubicBezTo>
                        <a:pt x="5" y="101"/>
                        <a:pt x="5" y="101"/>
                        <a:pt x="5" y="101"/>
                      </a:cubicBezTo>
                      <a:cubicBezTo>
                        <a:pt x="5" y="100"/>
                        <a:pt x="5" y="100"/>
                        <a:pt x="5" y="100"/>
                      </a:cubicBezTo>
                      <a:cubicBezTo>
                        <a:pt x="6" y="100"/>
                        <a:pt x="6" y="100"/>
                        <a:pt x="6" y="100"/>
                      </a:cubicBezTo>
                      <a:cubicBezTo>
                        <a:pt x="8" y="92"/>
                        <a:pt x="10" y="85"/>
                        <a:pt x="12" y="77"/>
                      </a:cubicBezTo>
                      <a:cubicBezTo>
                        <a:pt x="18" y="56"/>
                        <a:pt x="24" y="38"/>
                        <a:pt x="29" y="26"/>
                      </a:cubicBezTo>
                      <a:cubicBezTo>
                        <a:pt x="31" y="19"/>
                        <a:pt x="33" y="14"/>
                        <a:pt x="35" y="11"/>
                      </a:cubicBezTo>
                      <a:cubicBezTo>
                        <a:pt x="36" y="7"/>
                        <a:pt x="37" y="6"/>
                        <a:pt x="37" y="6"/>
                      </a:cubicBezTo>
                      <a:cubicBezTo>
                        <a:pt x="37" y="6"/>
                        <a:pt x="37" y="6"/>
                        <a:pt x="37" y="6"/>
                      </a:cubicBezTo>
                      <a:cubicBezTo>
                        <a:pt x="37" y="6"/>
                        <a:pt x="37" y="6"/>
                        <a:pt x="37" y="6"/>
                      </a:cubicBezTo>
                      <a:cubicBezTo>
                        <a:pt x="38" y="3"/>
                        <a:pt x="38" y="2"/>
                        <a:pt x="39"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2" name="Freeform 32"/>
                <p:cNvSpPr/>
                <p:nvPr/>
              </p:nvSpPr>
              <p:spPr bwMode="auto">
                <a:xfrm>
                  <a:off x="-2370" y="2223"/>
                  <a:ext cx="2" cy="3"/>
                </a:xfrm>
                <a:custGeom>
                  <a:cxnLst>
                    <a:cxn ang="0">
                      <a:pos x="1" y="0"/>
                    </a:cxn>
                    <a:cxn ang="0">
                      <a:pos x="0" y="0"/>
                    </a:cxn>
                    <a:cxn ang="0">
                      <a:pos x="0" y="1"/>
                    </a:cxn>
                    <a:cxn ang="0">
                      <a:pos x="0" y="1"/>
                    </a:cxn>
                    <a:cxn ang="0">
                      <a:pos x="1" y="0"/>
                    </a:cxn>
                  </a:cxnLst>
                  <a:rect l="0" t="0" r="r" b="b"/>
                  <a:pathLst>
                    <a:path w="1" h="1">
                      <a:moveTo>
                        <a:pt x="1" y="0"/>
                      </a:moveTo>
                      <a:cubicBezTo>
                        <a:pt x="0" y="0"/>
                        <a:pt x="0" y="0"/>
                        <a:pt x="0" y="0"/>
                      </a:cubicBezTo>
                      <a:cubicBezTo>
                        <a:pt x="0" y="1"/>
                        <a:pt x="0" y="1"/>
                        <a:pt x="0" y="1"/>
                      </a:cubicBezTo>
                      <a:cubicBezTo>
                        <a:pt x="0" y="1"/>
                        <a:pt x="0" y="1"/>
                        <a:pt x="0" y="1"/>
                      </a:cubicBezTo>
                      <a:cubicBezTo>
                        <a:pt x="0" y="0"/>
                        <a:pt x="0"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3" name="Freeform 33"/>
                <p:cNvSpPr>
                  <a:spLocks noEditPoints="1"/>
                </p:cNvSpPr>
                <p:nvPr/>
              </p:nvSpPr>
              <p:spPr bwMode="auto">
                <a:xfrm>
                  <a:off x="-2417" y="1522"/>
                  <a:ext cx="416" cy="1054"/>
                </a:xfrm>
                <a:custGeom>
                  <a:cxnLst>
                    <a:cxn ang="0">
                      <a:pos x="2" y="413"/>
                    </a:cxn>
                    <a:cxn ang="0">
                      <a:pos x="0" y="413"/>
                    </a:cxn>
                    <a:cxn ang="0">
                      <a:pos x="0" y="421"/>
                    </a:cxn>
                    <a:cxn ang="0">
                      <a:pos x="1" y="445"/>
                    </a:cxn>
                    <a:cxn ang="0">
                      <a:pos x="1" y="445"/>
                    </a:cxn>
                    <a:cxn ang="0">
                      <a:pos x="1" y="445"/>
                    </a:cxn>
                    <a:cxn ang="0">
                      <a:pos x="2" y="445"/>
                    </a:cxn>
                    <a:cxn ang="0">
                      <a:pos x="3" y="445"/>
                    </a:cxn>
                    <a:cxn ang="0">
                      <a:pos x="2" y="421"/>
                    </a:cxn>
                    <a:cxn ang="0">
                      <a:pos x="2" y="413"/>
                    </a:cxn>
                    <a:cxn ang="0">
                      <a:pos x="17" y="311"/>
                    </a:cxn>
                    <a:cxn ang="0">
                      <a:pos x="15" y="311"/>
                    </a:cxn>
                    <a:cxn ang="0">
                      <a:pos x="0" y="412"/>
                    </a:cxn>
                    <a:cxn ang="0">
                      <a:pos x="2" y="412"/>
                    </a:cxn>
                    <a:cxn ang="0">
                      <a:pos x="17" y="311"/>
                    </a:cxn>
                    <a:cxn ang="0">
                      <a:pos x="89" y="99"/>
                    </a:cxn>
                    <a:cxn ang="0">
                      <a:pos x="87" y="99"/>
                    </a:cxn>
                    <a:cxn ang="0">
                      <a:pos x="68" y="147"/>
                    </a:cxn>
                    <a:cxn ang="0">
                      <a:pos x="52" y="195"/>
                    </a:cxn>
                    <a:cxn ang="0">
                      <a:pos x="54" y="195"/>
                    </a:cxn>
                    <a:cxn ang="0">
                      <a:pos x="70" y="147"/>
                    </a:cxn>
                    <a:cxn ang="0">
                      <a:pos x="89" y="99"/>
                    </a:cxn>
                    <a:cxn ang="0">
                      <a:pos x="175" y="0"/>
                    </a:cxn>
                    <a:cxn ang="0">
                      <a:pos x="175" y="0"/>
                    </a:cxn>
                    <a:cxn ang="0">
                      <a:pos x="88" y="97"/>
                    </a:cxn>
                    <a:cxn ang="0">
                      <a:pos x="87" y="98"/>
                    </a:cxn>
                    <a:cxn ang="0">
                      <a:pos x="90" y="98"/>
                    </a:cxn>
                    <a:cxn ang="0">
                      <a:pos x="90" y="98"/>
                    </a:cxn>
                    <a:cxn ang="0">
                      <a:pos x="141" y="29"/>
                    </a:cxn>
                    <a:cxn ang="0">
                      <a:pos x="165" y="9"/>
                    </a:cxn>
                    <a:cxn ang="0">
                      <a:pos x="173" y="4"/>
                    </a:cxn>
                    <a:cxn ang="0">
                      <a:pos x="176" y="2"/>
                    </a:cxn>
                    <a:cxn ang="0">
                      <a:pos x="175" y="0"/>
                    </a:cxn>
                  </a:cxnLst>
                  <a:rect l="0" t="0" r="r" b="b"/>
                  <a:pathLst>
                    <a:path w="176" h="445">
                      <a:moveTo>
                        <a:pt x="2" y="413"/>
                      </a:moveTo>
                      <a:cubicBezTo>
                        <a:pt x="0" y="413"/>
                        <a:pt x="0" y="413"/>
                        <a:pt x="0" y="413"/>
                      </a:cubicBezTo>
                      <a:cubicBezTo>
                        <a:pt x="0" y="415"/>
                        <a:pt x="0" y="418"/>
                        <a:pt x="0" y="421"/>
                      </a:cubicBezTo>
                      <a:cubicBezTo>
                        <a:pt x="0" y="429"/>
                        <a:pt x="0" y="437"/>
                        <a:pt x="1" y="445"/>
                      </a:cubicBezTo>
                      <a:cubicBezTo>
                        <a:pt x="1" y="445"/>
                        <a:pt x="1" y="445"/>
                        <a:pt x="1" y="445"/>
                      </a:cubicBezTo>
                      <a:cubicBezTo>
                        <a:pt x="1" y="445"/>
                        <a:pt x="1" y="445"/>
                        <a:pt x="1" y="445"/>
                      </a:cubicBezTo>
                      <a:cubicBezTo>
                        <a:pt x="2" y="445"/>
                        <a:pt x="2" y="445"/>
                        <a:pt x="2" y="445"/>
                      </a:cubicBezTo>
                      <a:cubicBezTo>
                        <a:pt x="3" y="445"/>
                        <a:pt x="3" y="445"/>
                        <a:pt x="3" y="445"/>
                      </a:cubicBezTo>
                      <a:cubicBezTo>
                        <a:pt x="2" y="437"/>
                        <a:pt x="2" y="429"/>
                        <a:pt x="2" y="421"/>
                      </a:cubicBezTo>
                      <a:cubicBezTo>
                        <a:pt x="2" y="418"/>
                        <a:pt x="2" y="415"/>
                        <a:pt x="2" y="413"/>
                      </a:cubicBezTo>
                      <a:moveTo>
                        <a:pt x="17" y="311"/>
                      </a:moveTo>
                      <a:cubicBezTo>
                        <a:pt x="15" y="311"/>
                        <a:pt x="15" y="311"/>
                        <a:pt x="15" y="311"/>
                      </a:cubicBezTo>
                      <a:cubicBezTo>
                        <a:pt x="7" y="343"/>
                        <a:pt x="1" y="378"/>
                        <a:pt x="0" y="412"/>
                      </a:cubicBezTo>
                      <a:cubicBezTo>
                        <a:pt x="2" y="412"/>
                        <a:pt x="2" y="412"/>
                        <a:pt x="2" y="412"/>
                      </a:cubicBezTo>
                      <a:cubicBezTo>
                        <a:pt x="3" y="378"/>
                        <a:pt x="9" y="343"/>
                        <a:pt x="17" y="311"/>
                      </a:cubicBezTo>
                      <a:moveTo>
                        <a:pt x="89" y="99"/>
                      </a:moveTo>
                      <a:cubicBezTo>
                        <a:pt x="87" y="99"/>
                        <a:pt x="87" y="99"/>
                        <a:pt x="87" y="99"/>
                      </a:cubicBezTo>
                      <a:cubicBezTo>
                        <a:pt x="77" y="125"/>
                        <a:pt x="72" y="135"/>
                        <a:pt x="68" y="147"/>
                      </a:cubicBezTo>
                      <a:cubicBezTo>
                        <a:pt x="64" y="157"/>
                        <a:pt x="60" y="168"/>
                        <a:pt x="52" y="195"/>
                      </a:cubicBezTo>
                      <a:cubicBezTo>
                        <a:pt x="54" y="195"/>
                        <a:pt x="54" y="195"/>
                        <a:pt x="54" y="195"/>
                      </a:cubicBezTo>
                      <a:cubicBezTo>
                        <a:pt x="62" y="169"/>
                        <a:pt x="65" y="158"/>
                        <a:pt x="70" y="147"/>
                      </a:cubicBezTo>
                      <a:cubicBezTo>
                        <a:pt x="74" y="136"/>
                        <a:pt x="79" y="126"/>
                        <a:pt x="89" y="99"/>
                      </a:cubicBezTo>
                      <a:moveTo>
                        <a:pt x="175" y="0"/>
                      </a:moveTo>
                      <a:cubicBezTo>
                        <a:pt x="175" y="0"/>
                        <a:pt x="175" y="0"/>
                        <a:pt x="175" y="0"/>
                      </a:cubicBezTo>
                      <a:cubicBezTo>
                        <a:pt x="170" y="3"/>
                        <a:pt x="108" y="43"/>
                        <a:pt x="88" y="97"/>
                      </a:cubicBezTo>
                      <a:cubicBezTo>
                        <a:pt x="88" y="97"/>
                        <a:pt x="88" y="98"/>
                        <a:pt x="87" y="98"/>
                      </a:cubicBezTo>
                      <a:cubicBezTo>
                        <a:pt x="90" y="98"/>
                        <a:pt x="90" y="98"/>
                        <a:pt x="90" y="98"/>
                      </a:cubicBezTo>
                      <a:cubicBezTo>
                        <a:pt x="90" y="98"/>
                        <a:pt x="90" y="98"/>
                        <a:pt x="90" y="98"/>
                      </a:cubicBezTo>
                      <a:cubicBezTo>
                        <a:pt x="100" y="70"/>
                        <a:pt x="121" y="46"/>
                        <a:pt x="141" y="29"/>
                      </a:cubicBezTo>
                      <a:cubicBezTo>
                        <a:pt x="150" y="21"/>
                        <a:pt x="159" y="14"/>
                        <a:pt x="165" y="9"/>
                      </a:cubicBezTo>
                      <a:cubicBezTo>
                        <a:pt x="169" y="7"/>
                        <a:pt x="171" y="5"/>
                        <a:pt x="173" y="4"/>
                      </a:cubicBezTo>
                      <a:cubicBezTo>
                        <a:pt x="175" y="2"/>
                        <a:pt x="176" y="2"/>
                        <a:pt x="176" y="2"/>
                      </a:cubicBezTo>
                      <a:cubicBezTo>
                        <a:pt x="175" y="0"/>
                        <a:pt x="175" y="0"/>
                        <a:pt x="175"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4" name="Freeform 34"/>
                <p:cNvSpPr/>
                <p:nvPr/>
              </p:nvSpPr>
              <p:spPr bwMode="auto">
                <a:xfrm>
                  <a:off x="-2211" y="1754"/>
                  <a:ext cx="7" cy="2"/>
                </a:xfrm>
                <a:custGeom>
                  <a:cxnLst>
                    <a:cxn ang="0">
                      <a:pos x="3" y="0"/>
                    </a:cxn>
                    <a:cxn ang="0">
                      <a:pos x="0" y="0"/>
                    </a:cxn>
                    <a:cxn ang="0">
                      <a:pos x="0" y="1"/>
                    </a:cxn>
                    <a:cxn ang="0">
                      <a:pos x="2" y="1"/>
                    </a:cxn>
                    <a:cxn ang="0">
                      <a:pos x="3" y="0"/>
                    </a:cxn>
                  </a:cxnLst>
                  <a:rect l="0" t="0" r="r" b="b"/>
                  <a:pathLst>
                    <a:path w="3" h="1">
                      <a:moveTo>
                        <a:pt x="3" y="0"/>
                      </a:moveTo>
                      <a:cubicBezTo>
                        <a:pt x="0" y="0"/>
                        <a:pt x="0" y="0"/>
                        <a:pt x="0" y="0"/>
                      </a:cubicBezTo>
                      <a:cubicBezTo>
                        <a:pt x="0" y="1"/>
                        <a:pt x="0" y="1"/>
                        <a:pt x="0" y="1"/>
                      </a:cubicBezTo>
                      <a:cubicBezTo>
                        <a:pt x="2" y="1"/>
                        <a:pt x="2" y="1"/>
                        <a:pt x="2" y="1"/>
                      </a:cubicBezTo>
                      <a:cubicBezTo>
                        <a:pt x="2" y="1"/>
                        <a:pt x="2"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5" name="Freeform 35"/>
                <p:cNvSpPr/>
                <p:nvPr/>
              </p:nvSpPr>
              <p:spPr bwMode="auto">
                <a:xfrm>
                  <a:off x="-2417" y="2498"/>
                  <a:ext cx="4"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6" name="Freeform 36"/>
                <p:cNvSpPr/>
                <p:nvPr/>
              </p:nvSpPr>
              <p:spPr bwMode="auto">
                <a:xfrm>
                  <a:off x="-2382" y="2256"/>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7" name="Freeform 37"/>
                <p:cNvSpPr>
                  <a:spLocks noEditPoints="1"/>
                </p:cNvSpPr>
                <p:nvPr/>
              </p:nvSpPr>
              <p:spPr bwMode="auto">
                <a:xfrm>
                  <a:off x="-2202" y="1986"/>
                  <a:ext cx="54" cy="270"/>
                </a:xfrm>
                <a:custGeom>
                  <a:cxnLst>
                    <a:cxn ang="0">
                      <a:pos x="2" y="101"/>
                    </a:cxn>
                    <a:cxn ang="0">
                      <a:pos x="0" y="114"/>
                    </a:cxn>
                    <a:cxn ang="0">
                      <a:pos x="2" y="114"/>
                    </a:cxn>
                    <a:cxn ang="0">
                      <a:pos x="3" y="101"/>
                    </a:cxn>
                    <a:cxn ang="0">
                      <a:pos x="2" y="101"/>
                    </a:cxn>
                    <a:cxn ang="0">
                      <a:pos x="2" y="101"/>
                    </a:cxn>
                    <a:cxn ang="0">
                      <a:pos x="23" y="0"/>
                    </a:cxn>
                    <a:cxn ang="0">
                      <a:pos x="20" y="0"/>
                    </a:cxn>
                    <a:cxn ang="0">
                      <a:pos x="2" y="100"/>
                    </a:cxn>
                    <a:cxn ang="0">
                      <a:pos x="4" y="100"/>
                    </a:cxn>
                    <a:cxn ang="0">
                      <a:pos x="23" y="0"/>
                    </a:cxn>
                  </a:cxnLst>
                  <a:rect l="0" t="0" r="r" b="b"/>
                  <a:pathLst>
                    <a:path w="23" h="114">
                      <a:moveTo>
                        <a:pt x="2" y="101"/>
                      </a:moveTo>
                      <a:cubicBezTo>
                        <a:pt x="1" y="105"/>
                        <a:pt x="0" y="109"/>
                        <a:pt x="0" y="114"/>
                      </a:cubicBezTo>
                      <a:cubicBezTo>
                        <a:pt x="2" y="114"/>
                        <a:pt x="2" y="114"/>
                        <a:pt x="2" y="114"/>
                      </a:cubicBezTo>
                      <a:cubicBezTo>
                        <a:pt x="2" y="109"/>
                        <a:pt x="3" y="105"/>
                        <a:pt x="3" y="101"/>
                      </a:cubicBezTo>
                      <a:cubicBezTo>
                        <a:pt x="2" y="101"/>
                        <a:pt x="2" y="101"/>
                        <a:pt x="2" y="101"/>
                      </a:cubicBezTo>
                      <a:cubicBezTo>
                        <a:pt x="2" y="101"/>
                        <a:pt x="2" y="101"/>
                        <a:pt x="2" y="101"/>
                      </a:cubicBezTo>
                      <a:moveTo>
                        <a:pt x="23" y="0"/>
                      </a:moveTo>
                      <a:cubicBezTo>
                        <a:pt x="20" y="0"/>
                        <a:pt x="20" y="0"/>
                        <a:pt x="20" y="0"/>
                      </a:cubicBezTo>
                      <a:cubicBezTo>
                        <a:pt x="13" y="34"/>
                        <a:pt x="7" y="65"/>
                        <a:pt x="2" y="100"/>
                      </a:cubicBezTo>
                      <a:cubicBezTo>
                        <a:pt x="4" y="100"/>
                        <a:pt x="4" y="100"/>
                        <a:pt x="4" y="100"/>
                      </a:cubicBezTo>
                      <a:cubicBezTo>
                        <a:pt x="9" y="65"/>
                        <a:pt x="15" y="34"/>
                        <a:pt x="2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8" name="Freeform 38"/>
                <p:cNvSpPr/>
                <p:nvPr/>
              </p:nvSpPr>
              <p:spPr bwMode="auto">
                <a:xfrm>
                  <a:off x="-2197" y="2223"/>
                  <a:ext cx="4" cy="3"/>
                </a:xfrm>
                <a:custGeom>
                  <a:cxnLst>
                    <a:cxn ang="0">
                      <a:pos x="2" y="0"/>
                    </a:cxn>
                    <a:cxn ang="0">
                      <a:pos x="0" y="0"/>
                    </a:cxn>
                    <a:cxn ang="0">
                      <a:pos x="0" y="1"/>
                    </a:cxn>
                    <a:cxn ang="0">
                      <a:pos x="0" y="1"/>
                    </a:cxn>
                    <a:cxn ang="0">
                      <a:pos x="1" y="1"/>
                    </a:cxn>
                    <a:cxn ang="0">
                      <a:pos x="2" y="0"/>
                    </a:cxn>
                  </a:cxnLst>
                  <a:rect l="0" t="0" r="r" b="b"/>
                  <a:pathLst>
                    <a:path w="2" h="1">
                      <a:moveTo>
                        <a:pt x="2" y="0"/>
                      </a:moveTo>
                      <a:cubicBezTo>
                        <a:pt x="0" y="0"/>
                        <a:pt x="0" y="0"/>
                        <a:pt x="0" y="0"/>
                      </a:cubicBezTo>
                      <a:cubicBezTo>
                        <a:pt x="0" y="0"/>
                        <a:pt x="0" y="0"/>
                        <a:pt x="0" y="1"/>
                      </a:cubicBezTo>
                      <a:cubicBezTo>
                        <a:pt x="0" y="1"/>
                        <a:pt x="0" y="1"/>
                        <a:pt x="0" y="1"/>
                      </a:cubicBezTo>
                      <a:cubicBezTo>
                        <a:pt x="1" y="1"/>
                        <a:pt x="1" y="1"/>
                        <a:pt x="1"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69" name="Freeform 39"/>
                <p:cNvSpPr>
                  <a:spLocks noEditPoints="1"/>
                </p:cNvSpPr>
                <p:nvPr/>
              </p:nvSpPr>
              <p:spPr bwMode="auto">
                <a:xfrm>
                  <a:off x="-2223" y="2259"/>
                  <a:ext cx="85" cy="1017"/>
                </a:xfrm>
                <a:custGeom>
                  <a:cxnLst>
                    <a:cxn ang="0">
                      <a:pos x="24" y="343"/>
                    </a:cxn>
                    <a:cxn ang="0">
                      <a:pos x="22" y="343"/>
                    </a:cxn>
                    <a:cxn ang="0">
                      <a:pos x="30" y="400"/>
                    </a:cxn>
                    <a:cxn ang="0">
                      <a:pos x="34" y="429"/>
                    </a:cxn>
                    <a:cxn ang="0">
                      <a:pos x="36" y="429"/>
                    </a:cxn>
                    <a:cxn ang="0">
                      <a:pos x="32" y="400"/>
                    </a:cxn>
                    <a:cxn ang="0">
                      <a:pos x="26" y="360"/>
                    </a:cxn>
                    <a:cxn ang="0">
                      <a:pos x="24" y="343"/>
                    </a:cxn>
                    <a:cxn ang="0">
                      <a:pos x="9" y="255"/>
                    </a:cxn>
                    <a:cxn ang="0">
                      <a:pos x="7" y="255"/>
                    </a:cxn>
                    <a:cxn ang="0">
                      <a:pos x="22" y="342"/>
                    </a:cxn>
                    <a:cxn ang="0">
                      <a:pos x="24" y="342"/>
                    </a:cxn>
                    <a:cxn ang="0">
                      <a:pos x="9" y="255"/>
                    </a:cxn>
                    <a:cxn ang="0">
                      <a:pos x="7" y="233"/>
                    </a:cxn>
                    <a:cxn ang="0">
                      <a:pos x="5" y="233"/>
                    </a:cxn>
                    <a:cxn ang="0">
                      <a:pos x="7" y="254"/>
                    </a:cxn>
                    <a:cxn ang="0">
                      <a:pos x="9" y="254"/>
                    </a:cxn>
                    <a:cxn ang="0">
                      <a:pos x="7" y="233"/>
                    </a:cxn>
                    <a:cxn ang="0">
                      <a:pos x="3" y="102"/>
                    </a:cxn>
                    <a:cxn ang="0">
                      <a:pos x="1" y="102"/>
                    </a:cxn>
                    <a:cxn ang="0">
                      <a:pos x="1" y="112"/>
                    </a:cxn>
                    <a:cxn ang="0">
                      <a:pos x="0" y="125"/>
                    </a:cxn>
                    <a:cxn ang="0">
                      <a:pos x="5" y="232"/>
                    </a:cxn>
                    <a:cxn ang="0">
                      <a:pos x="7" y="232"/>
                    </a:cxn>
                    <a:cxn ang="0">
                      <a:pos x="2" y="125"/>
                    </a:cxn>
                    <a:cxn ang="0">
                      <a:pos x="3" y="112"/>
                    </a:cxn>
                    <a:cxn ang="0">
                      <a:pos x="3" y="102"/>
                    </a:cxn>
                    <a:cxn ang="0">
                      <a:pos x="11" y="0"/>
                    </a:cxn>
                    <a:cxn ang="0">
                      <a:pos x="9" y="0"/>
                    </a:cxn>
                    <a:cxn ang="0">
                      <a:pos x="1" y="101"/>
                    </a:cxn>
                    <a:cxn ang="0">
                      <a:pos x="3" y="101"/>
                    </a:cxn>
                    <a:cxn ang="0">
                      <a:pos x="11" y="0"/>
                    </a:cxn>
                  </a:cxnLst>
                  <a:rect l="0" t="0" r="r" b="b"/>
                  <a:pathLst>
                    <a:path w="36" h="429">
                      <a:moveTo>
                        <a:pt x="24" y="343"/>
                      </a:moveTo>
                      <a:cubicBezTo>
                        <a:pt x="22" y="343"/>
                        <a:pt x="22" y="343"/>
                        <a:pt x="22" y="343"/>
                      </a:cubicBezTo>
                      <a:cubicBezTo>
                        <a:pt x="23" y="347"/>
                        <a:pt x="26" y="372"/>
                        <a:pt x="30" y="400"/>
                      </a:cubicBezTo>
                      <a:cubicBezTo>
                        <a:pt x="31" y="410"/>
                        <a:pt x="32" y="420"/>
                        <a:pt x="34" y="429"/>
                      </a:cubicBezTo>
                      <a:cubicBezTo>
                        <a:pt x="36" y="429"/>
                        <a:pt x="36" y="429"/>
                        <a:pt x="36" y="429"/>
                      </a:cubicBezTo>
                      <a:cubicBezTo>
                        <a:pt x="34" y="420"/>
                        <a:pt x="33" y="410"/>
                        <a:pt x="32" y="400"/>
                      </a:cubicBezTo>
                      <a:cubicBezTo>
                        <a:pt x="30" y="385"/>
                        <a:pt x="28" y="370"/>
                        <a:pt x="26" y="360"/>
                      </a:cubicBezTo>
                      <a:cubicBezTo>
                        <a:pt x="25" y="351"/>
                        <a:pt x="24" y="345"/>
                        <a:pt x="24" y="343"/>
                      </a:cubicBezTo>
                      <a:moveTo>
                        <a:pt x="9" y="255"/>
                      </a:moveTo>
                      <a:cubicBezTo>
                        <a:pt x="7" y="255"/>
                        <a:pt x="7" y="255"/>
                        <a:pt x="7" y="255"/>
                      </a:cubicBezTo>
                      <a:cubicBezTo>
                        <a:pt x="10" y="285"/>
                        <a:pt x="15" y="315"/>
                        <a:pt x="22" y="342"/>
                      </a:cubicBezTo>
                      <a:cubicBezTo>
                        <a:pt x="24" y="342"/>
                        <a:pt x="24" y="342"/>
                        <a:pt x="24" y="342"/>
                      </a:cubicBezTo>
                      <a:cubicBezTo>
                        <a:pt x="17" y="315"/>
                        <a:pt x="12" y="285"/>
                        <a:pt x="9" y="255"/>
                      </a:cubicBezTo>
                      <a:moveTo>
                        <a:pt x="7" y="233"/>
                      </a:moveTo>
                      <a:cubicBezTo>
                        <a:pt x="5" y="233"/>
                        <a:pt x="5" y="233"/>
                        <a:pt x="5" y="233"/>
                      </a:cubicBezTo>
                      <a:cubicBezTo>
                        <a:pt x="6" y="240"/>
                        <a:pt x="6" y="247"/>
                        <a:pt x="7" y="254"/>
                      </a:cubicBezTo>
                      <a:cubicBezTo>
                        <a:pt x="9" y="254"/>
                        <a:pt x="9" y="254"/>
                        <a:pt x="9" y="254"/>
                      </a:cubicBezTo>
                      <a:cubicBezTo>
                        <a:pt x="8" y="247"/>
                        <a:pt x="8" y="240"/>
                        <a:pt x="7" y="233"/>
                      </a:cubicBezTo>
                      <a:moveTo>
                        <a:pt x="3" y="102"/>
                      </a:moveTo>
                      <a:cubicBezTo>
                        <a:pt x="1" y="102"/>
                        <a:pt x="1" y="102"/>
                        <a:pt x="1" y="102"/>
                      </a:cubicBezTo>
                      <a:cubicBezTo>
                        <a:pt x="1" y="105"/>
                        <a:pt x="1" y="109"/>
                        <a:pt x="1" y="112"/>
                      </a:cubicBezTo>
                      <a:cubicBezTo>
                        <a:pt x="1" y="112"/>
                        <a:pt x="0" y="117"/>
                        <a:pt x="0" y="125"/>
                      </a:cubicBezTo>
                      <a:cubicBezTo>
                        <a:pt x="0" y="145"/>
                        <a:pt x="1" y="186"/>
                        <a:pt x="5" y="232"/>
                      </a:cubicBezTo>
                      <a:cubicBezTo>
                        <a:pt x="7" y="232"/>
                        <a:pt x="7" y="232"/>
                        <a:pt x="7" y="232"/>
                      </a:cubicBezTo>
                      <a:cubicBezTo>
                        <a:pt x="3" y="186"/>
                        <a:pt x="2" y="145"/>
                        <a:pt x="2" y="125"/>
                      </a:cubicBezTo>
                      <a:cubicBezTo>
                        <a:pt x="2" y="117"/>
                        <a:pt x="3" y="112"/>
                        <a:pt x="3" y="112"/>
                      </a:cubicBezTo>
                      <a:cubicBezTo>
                        <a:pt x="3" y="109"/>
                        <a:pt x="3" y="105"/>
                        <a:pt x="3" y="102"/>
                      </a:cubicBezTo>
                      <a:moveTo>
                        <a:pt x="11" y="0"/>
                      </a:moveTo>
                      <a:cubicBezTo>
                        <a:pt x="9" y="0"/>
                        <a:pt x="9" y="0"/>
                        <a:pt x="9" y="0"/>
                      </a:cubicBezTo>
                      <a:cubicBezTo>
                        <a:pt x="5" y="29"/>
                        <a:pt x="2" y="62"/>
                        <a:pt x="1" y="101"/>
                      </a:cubicBezTo>
                      <a:cubicBezTo>
                        <a:pt x="3" y="101"/>
                        <a:pt x="3" y="101"/>
                        <a:pt x="3" y="101"/>
                      </a:cubicBezTo>
                      <a:cubicBezTo>
                        <a:pt x="4" y="62"/>
                        <a:pt x="7" y="29"/>
                        <a:pt x="1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0" name="Freeform 40"/>
                <p:cNvSpPr/>
                <p:nvPr/>
              </p:nvSpPr>
              <p:spPr bwMode="auto">
                <a:xfrm>
                  <a:off x="-2171" y="3069"/>
                  <a:ext cx="5" cy="3"/>
                </a:xfrm>
                <a:custGeom>
                  <a:cxnLst>
                    <a:cxn ang="0">
                      <a:pos x="2" y="0"/>
                    </a:cxn>
                    <a:cxn ang="0">
                      <a:pos x="0" y="0"/>
                    </a:cxn>
                    <a:cxn ang="0">
                      <a:pos x="0" y="1"/>
                    </a:cxn>
                    <a:cxn ang="0">
                      <a:pos x="0" y="1"/>
                    </a:cxn>
                    <a:cxn ang="0">
                      <a:pos x="0" y="1"/>
                    </a:cxn>
                    <a:cxn ang="0">
                      <a:pos x="2" y="1"/>
                    </a:cxn>
                    <a:cxn ang="0">
                      <a:pos x="2" y="0"/>
                    </a:cxn>
                    <a:cxn ang="0">
                      <a:pos x="2" y="0"/>
                    </a:cxn>
                    <a:cxn ang="0">
                      <a:pos x="2" y="0"/>
                    </a:cxn>
                    <a:cxn ang="0">
                      <a:pos x="2" y="0"/>
                    </a:cxn>
                  </a:cxnLst>
                  <a:rect l="0" t="0" r="r" b="b"/>
                  <a:pathLst>
                    <a:path w="2" h="1">
                      <a:moveTo>
                        <a:pt x="2" y="0"/>
                      </a:moveTo>
                      <a:cubicBezTo>
                        <a:pt x="0" y="0"/>
                        <a:pt x="0" y="0"/>
                        <a:pt x="0" y="0"/>
                      </a:cubicBezTo>
                      <a:cubicBezTo>
                        <a:pt x="0" y="0"/>
                        <a:pt x="0" y="0"/>
                        <a:pt x="0" y="1"/>
                      </a:cubicBezTo>
                      <a:cubicBezTo>
                        <a:pt x="0" y="1"/>
                        <a:pt x="0" y="1"/>
                        <a:pt x="0" y="1"/>
                      </a:cubicBezTo>
                      <a:cubicBezTo>
                        <a:pt x="0" y="1"/>
                        <a:pt x="0" y="1"/>
                        <a:pt x="0" y="1"/>
                      </a:cubicBezTo>
                      <a:cubicBezTo>
                        <a:pt x="2" y="1"/>
                        <a:pt x="2" y="1"/>
                        <a:pt x="2" y="1"/>
                      </a:cubicBezTo>
                      <a:cubicBezTo>
                        <a:pt x="2" y="0"/>
                        <a:pt x="2" y="0"/>
                        <a:pt x="2" y="0"/>
                      </a:cubicBezTo>
                      <a:cubicBezTo>
                        <a:pt x="2" y="0"/>
                        <a:pt x="2" y="0"/>
                        <a:pt x="2" y="0"/>
                      </a:cubicBezTo>
                      <a:cubicBezTo>
                        <a:pt x="2" y="0"/>
                        <a:pt x="2" y="0"/>
                        <a:pt x="2" y="0"/>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1" name="Freeform 41"/>
                <p:cNvSpPr/>
                <p:nvPr/>
              </p:nvSpPr>
              <p:spPr bwMode="auto">
                <a:xfrm>
                  <a:off x="-2207" y="2861"/>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2" name="Freeform 42"/>
                <p:cNvSpPr>
                  <a:spLocks noEditPoints="1"/>
                </p:cNvSpPr>
                <p:nvPr/>
              </p:nvSpPr>
              <p:spPr bwMode="auto">
                <a:xfrm>
                  <a:off x="-2152" y="1522"/>
                  <a:ext cx="182" cy="1832"/>
                </a:xfrm>
                <a:custGeom>
                  <a:cxnLst>
                    <a:cxn ang="0">
                      <a:pos x="6" y="741"/>
                    </a:cxn>
                    <a:cxn ang="0">
                      <a:pos x="4" y="741"/>
                    </a:cxn>
                    <a:cxn ang="0">
                      <a:pos x="10" y="773"/>
                    </a:cxn>
                    <a:cxn ang="0">
                      <a:pos x="12" y="773"/>
                    </a:cxn>
                    <a:cxn ang="0">
                      <a:pos x="6" y="741"/>
                    </a:cxn>
                    <a:cxn ang="0">
                      <a:pos x="23" y="99"/>
                    </a:cxn>
                    <a:cxn ang="0">
                      <a:pos x="21" y="99"/>
                    </a:cxn>
                    <a:cxn ang="0">
                      <a:pos x="9" y="147"/>
                    </a:cxn>
                    <a:cxn ang="0">
                      <a:pos x="0" y="195"/>
                    </a:cxn>
                    <a:cxn ang="0">
                      <a:pos x="2" y="195"/>
                    </a:cxn>
                    <a:cxn ang="0">
                      <a:pos x="11" y="147"/>
                    </a:cxn>
                    <a:cxn ang="0">
                      <a:pos x="23" y="99"/>
                    </a:cxn>
                    <a:cxn ang="0">
                      <a:pos x="75" y="0"/>
                    </a:cxn>
                    <a:cxn ang="0">
                      <a:pos x="75" y="0"/>
                    </a:cxn>
                    <a:cxn ang="0">
                      <a:pos x="22" y="98"/>
                    </a:cxn>
                    <a:cxn ang="0">
                      <a:pos x="24" y="98"/>
                    </a:cxn>
                    <a:cxn ang="0">
                      <a:pos x="51" y="38"/>
                    </a:cxn>
                    <a:cxn ang="0">
                      <a:pos x="69" y="11"/>
                    </a:cxn>
                    <a:cxn ang="0">
                      <a:pos x="75" y="4"/>
                    </a:cxn>
                    <a:cxn ang="0">
                      <a:pos x="76" y="2"/>
                    </a:cxn>
                    <a:cxn ang="0">
                      <a:pos x="77" y="2"/>
                    </a:cxn>
                    <a:cxn ang="0">
                      <a:pos x="75" y="0"/>
                    </a:cxn>
                  </a:cxnLst>
                  <a:rect l="0" t="0" r="r" b="b"/>
                  <a:pathLst>
                    <a:path w="77" h="773">
                      <a:moveTo>
                        <a:pt x="6" y="741"/>
                      </a:moveTo>
                      <a:cubicBezTo>
                        <a:pt x="4" y="741"/>
                        <a:pt x="4" y="741"/>
                        <a:pt x="4" y="741"/>
                      </a:cubicBezTo>
                      <a:cubicBezTo>
                        <a:pt x="6" y="753"/>
                        <a:pt x="8" y="765"/>
                        <a:pt x="10" y="773"/>
                      </a:cubicBezTo>
                      <a:cubicBezTo>
                        <a:pt x="12" y="773"/>
                        <a:pt x="12" y="773"/>
                        <a:pt x="12" y="773"/>
                      </a:cubicBezTo>
                      <a:cubicBezTo>
                        <a:pt x="10" y="765"/>
                        <a:pt x="8" y="753"/>
                        <a:pt x="6" y="741"/>
                      </a:cubicBezTo>
                      <a:moveTo>
                        <a:pt x="23" y="99"/>
                      </a:moveTo>
                      <a:cubicBezTo>
                        <a:pt x="21" y="99"/>
                        <a:pt x="21" y="99"/>
                        <a:pt x="21" y="99"/>
                      </a:cubicBezTo>
                      <a:cubicBezTo>
                        <a:pt x="17" y="113"/>
                        <a:pt x="12" y="130"/>
                        <a:pt x="9" y="147"/>
                      </a:cubicBezTo>
                      <a:cubicBezTo>
                        <a:pt x="6" y="164"/>
                        <a:pt x="3" y="180"/>
                        <a:pt x="0" y="195"/>
                      </a:cubicBezTo>
                      <a:cubicBezTo>
                        <a:pt x="2" y="195"/>
                        <a:pt x="2" y="195"/>
                        <a:pt x="2" y="195"/>
                      </a:cubicBezTo>
                      <a:cubicBezTo>
                        <a:pt x="5" y="180"/>
                        <a:pt x="8" y="164"/>
                        <a:pt x="11" y="147"/>
                      </a:cubicBezTo>
                      <a:cubicBezTo>
                        <a:pt x="14" y="130"/>
                        <a:pt x="19" y="114"/>
                        <a:pt x="23" y="99"/>
                      </a:cubicBezTo>
                      <a:moveTo>
                        <a:pt x="75" y="0"/>
                      </a:moveTo>
                      <a:cubicBezTo>
                        <a:pt x="75" y="0"/>
                        <a:pt x="75" y="0"/>
                        <a:pt x="75" y="0"/>
                      </a:cubicBezTo>
                      <a:cubicBezTo>
                        <a:pt x="74" y="1"/>
                        <a:pt x="43" y="35"/>
                        <a:pt x="22" y="98"/>
                      </a:cubicBezTo>
                      <a:cubicBezTo>
                        <a:pt x="24" y="98"/>
                        <a:pt x="24" y="98"/>
                        <a:pt x="24" y="98"/>
                      </a:cubicBezTo>
                      <a:cubicBezTo>
                        <a:pt x="32" y="74"/>
                        <a:pt x="42" y="54"/>
                        <a:pt x="51" y="38"/>
                      </a:cubicBezTo>
                      <a:cubicBezTo>
                        <a:pt x="58" y="26"/>
                        <a:pt x="64" y="17"/>
                        <a:pt x="69" y="11"/>
                      </a:cubicBezTo>
                      <a:cubicBezTo>
                        <a:pt x="71" y="8"/>
                        <a:pt x="73" y="5"/>
                        <a:pt x="75" y="4"/>
                      </a:cubicBezTo>
                      <a:cubicBezTo>
                        <a:pt x="75" y="3"/>
                        <a:pt x="76" y="3"/>
                        <a:pt x="76" y="2"/>
                      </a:cubicBezTo>
                      <a:cubicBezTo>
                        <a:pt x="77" y="2"/>
                        <a:pt x="77" y="2"/>
                        <a:pt x="77" y="2"/>
                      </a:cubicBezTo>
                      <a:cubicBezTo>
                        <a:pt x="75" y="0"/>
                        <a:pt x="75" y="0"/>
                        <a:pt x="75"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3" name="Freeform 43"/>
                <p:cNvSpPr/>
                <p:nvPr/>
              </p:nvSpPr>
              <p:spPr bwMode="auto">
                <a:xfrm>
                  <a:off x="-2103" y="1754"/>
                  <a:ext cx="8" cy="2"/>
                </a:xfrm>
                <a:custGeom>
                  <a:cxnLst>
                    <a:cxn ang="0">
                      <a:pos x="3" y="0"/>
                    </a:cxn>
                    <a:cxn ang="0">
                      <a:pos x="1" y="0"/>
                    </a:cxn>
                    <a:cxn ang="0">
                      <a:pos x="0" y="1"/>
                    </a:cxn>
                    <a:cxn ang="0">
                      <a:pos x="2" y="1"/>
                    </a:cxn>
                    <a:cxn ang="0">
                      <a:pos x="3" y="0"/>
                    </a:cxn>
                  </a:cxnLst>
                  <a:rect l="0" t="0" r="r" b="b"/>
                  <a:pathLst>
                    <a:path w="3" h="1">
                      <a:moveTo>
                        <a:pt x="3" y="0"/>
                      </a:moveTo>
                      <a:cubicBezTo>
                        <a:pt x="1" y="0"/>
                        <a:pt x="1" y="0"/>
                        <a:pt x="1" y="0"/>
                      </a:cubicBezTo>
                      <a:cubicBezTo>
                        <a:pt x="0" y="1"/>
                        <a:pt x="0" y="1"/>
                        <a:pt x="0" y="1"/>
                      </a:cubicBezTo>
                      <a:cubicBezTo>
                        <a:pt x="2" y="1"/>
                        <a:pt x="2" y="1"/>
                        <a:pt x="2" y="1"/>
                      </a:cubicBezTo>
                      <a:cubicBezTo>
                        <a:pt x="3" y="1"/>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4" name="Freeform 44"/>
                <p:cNvSpPr/>
                <p:nvPr/>
              </p:nvSpPr>
              <p:spPr bwMode="auto">
                <a:xfrm>
                  <a:off x="-2211" y="2809"/>
                  <a:ext cx="4"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5" name="Freeform 45"/>
                <p:cNvSpPr/>
                <p:nvPr/>
              </p:nvSpPr>
              <p:spPr bwMode="auto">
                <a:xfrm>
                  <a:off x="-2143" y="3276"/>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6" name="Freeform 46"/>
                <p:cNvSpPr/>
                <p:nvPr/>
              </p:nvSpPr>
              <p:spPr bwMode="auto">
                <a:xfrm>
                  <a:off x="-2129" y="3356"/>
                  <a:ext cx="12" cy="26"/>
                </a:xfrm>
                <a:custGeom>
                  <a:cxnLst>
                    <a:cxn ang="0">
                      <a:pos x="2" y="0"/>
                    </a:cxn>
                    <a:cxn ang="0">
                      <a:pos x="0" y="0"/>
                    </a:cxn>
                    <a:cxn ang="0">
                      <a:pos x="3" y="11"/>
                    </a:cxn>
                    <a:cxn ang="0">
                      <a:pos x="5" y="11"/>
                    </a:cxn>
                    <a:cxn ang="0">
                      <a:pos x="2" y="0"/>
                    </a:cxn>
                  </a:cxnLst>
                  <a:rect l="0" t="0" r="r" b="b"/>
                  <a:pathLst>
                    <a:path w="5" h="11">
                      <a:moveTo>
                        <a:pt x="2" y="0"/>
                      </a:moveTo>
                      <a:cubicBezTo>
                        <a:pt x="0" y="0"/>
                        <a:pt x="0" y="0"/>
                        <a:pt x="0" y="0"/>
                      </a:cubicBezTo>
                      <a:cubicBezTo>
                        <a:pt x="1" y="5"/>
                        <a:pt x="2" y="9"/>
                        <a:pt x="3" y="11"/>
                      </a:cubicBezTo>
                      <a:cubicBezTo>
                        <a:pt x="5" y="11"/>
                        <a:pt x="5" y="11"/>
                        <a:pt x="5" y="11"/>
                      </a:cubicBezTo>
                      <a:cubicBezTo>
                        <a:pt x="4" y="8"/>
                        <a:pt x="3" y="5"/>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7" name="Freeform 47"/>
                <p:cNvSpPr/>
                <p:nvPr/>
              </p:nvSpPr>
              <p:spPr bwMode="auto">
                <a:xfrm>
                  <a:off x="-2129" y="3354"/>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1"/>
                        <a:pt x="2"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8" name="Freeform 48"/>
                <p:cNvSpPr/>
                <p:nvPr/>
              </p:nvSpPr>
              <p:spPr bwMode="auto">
                <a:xfrm>
                  <a:off x="-2221"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79" name="Freeform 49"/>
                <p:cNvSpPr/>
                <p:nvPr/>
              </p:nvSpPr>
              <p:spPr bwMode="auto">
                <a:xfrm>
                  <a:off x="-2202" y="2256"/>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0" name="Freeform 50"/>
                <p:cNvSpPr/>
                <p:nvPr/>
              </p:nvSpPr>
              <p:spPr bwMode="auto">
                <a:xfrm>
                  <a:off x="-2020" y="1986"/>
                  <a:ext cx="26" cy="270"/>
                </a:xfrm>
                <a:custGeom>
                  <a:cxnLst>
                    <a:cxn ang="0">
                      <a:pos x="11" y="0"/>
                    </a:cxn>
                    <a:cxn ang="0">
                      <a:pos x="9" y="0"/>
                    </a:cxn>
                    <a:cxn ang="0">
                      <a:pos x="8" y="9"/>
                    </a:cxn>
                    <a:cxn ang="0">
                      <a:pos x="8" y="9"/>
                    </a:cxn>
                    <a:cxn ang="0">
                      <a:pos x="1" y="100"/>
                    </a:cxn>
                    <a:cxn ang="0">
                      <a:pos x="3" y="100"/>
                    </a:cxn>
                    <a:cxn ang="0">
                      <a:pos x="3" y="101"/>
                    </a:cxn>
                    <a:cxn ang="0">
                      <a:pos x="1" y="101"/>
                    </a:cxn>
                    <a:cxn ang="0">
                      <a:pos x="0" y="114"/>
                    </a:cxn>
                    <a:cxn ang="0">
                      <a:pos x="2" y="114"/>
                    </a:cxn>
                    <a:cxn ang="0">
                      <a:pos x="10" y="9"/>
                    </a:cxn>
                    <a:cxn ang="0">
                      <a:pos x="11" y="0"/>
                    </a:cxn>
                  </a:cxnLst>
                  <a:rect l="0" t="0" r="r" b="b"/>
                  <a:pathLst>
                    <a:path w="11" h="114">
                      <a:moveTo>
                        <a:pt x="11" y="0"/>
                      </a:moveTo>
                      <a:cubicBezTo>
                        <a:pt x="9" y="0"/>
                        <a:pt x="9" y="0"/>
                        <a:pt x="9" y="0"/>
                      </a:cubicBezTo>
                      <a:cubicBezTo>
                        <a:pt x="8" y="9"/>
                        <a:pt x="8" y="9"/>
                        <a:pt x="8" y="9"/>
                      </a:cubicBezTo>
                      <a:cubicBezTo>
                        <a:pt x="8" y="9"/>
                        <a:pt x="8" y="9"/>
                        <a:pt x="8" y="9"/>
                      </a:cubicBezTo>
                      <a:cubicBezTo>
                        <a:pt x="5" y="37"/>
                        <a:pt x="3" y="68"/>
                        <a:pt x="1" y="100"/>
                      </a:cubicBezTo>
                      <a:cubicBezTo>
                        <a:pt x="3" y="100"/>
                        <a:pt x="3" y="100"/>
                        <a:pt x="3" y="100"/>
                      </a:cubicBezTo>
                      <a:cubicBezTo>
                        <a:pt x="3" y="101"/>
                        <a:pt x="3" y="101"/>
                        <a:pt x="3" y="101"/>
                      </a:cubicBezTo>
                      <a:cubicBezTo>
                        <a:pt x="1" y="101"/>
                        <a:pt x="1" y="101"/>
                        <a:pt x="1" y="101"/>
                      </a:cubicBezTo>
                      <a:cubicBezTo>
                        <a:pt x="1" y="105"/>
                        <a:pt x="1" y="109"/>
                        <a:pt x="0" y="114"/>
                      </a:cubicBezTo>
                      <a:cubicBezTo>
                        <a:pt x="2" y="114"/>
                        <a:pt x="2" y="114"/>
                        <a:pt x="2" y="114"/>
                      </a:cubicBezTo>
                      <a:cubicBezTo>
                        <a:pt x="4" y="77"/>
                        <a:pt x="7" y="42"/>
                        <a:pt x="10" y="9"/>
                      </a:cubicBezTo>
                      <a:cubicBezTo>
                        <a:pt x="11" y="0"/>
                        <a:pt x="11" y="0"/>
                        <a:pt x="1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1" name="Freeform 51"/>
                <p:cNvSpPr/>
                <p:nvPr/>
              </p:nvSpPr>
              <p:spPr bwMode="auto">
                <a:xfrm>
                  <a:off x="-2017" y="2223"/>
                  <a:ext cx="4"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2" name="Freeform 52"/>
                <p:cNvSpPr>
                  <a:spLocks noEditPoints="1"/>
                </p:cNvSpPr>
                <p:nvPr/>
              </p:nvSpPr>
              <p:spPr bwMode="auto">
                <a:xfrm>
                  <a:off x="-2029" y="2259"/>
                  <a:ext cx="14" cy="1017"/>
                </a:xfrm>
                <a:custGeom>
                  <a:cxnLst>
                    <a:cxn ang="0">
                      <a:pos x="5" y="343"/>
                    </a:cxn>
                    <a:cxn ang="0">
                      <a:pos x="3" y="343"/>
                    </a:cxn>
                    <a:cxn ang="0">
                      <a:pos x="2" y="429"/>
                    </a:cxn>
                    <a:cxn ang="0">
                      <a:pos x="4" y="429"/>
                    </a:cxn>
                    <a:cxn ang="0">
                      <a:pos x="5" y="343"/>
                    </a:cxn>
                    <a:cxn ang="0">
                      <a:pos x="4" y="339"/>
                    </a:cxn>
                    <a:cxn ang="0">
                      <a:pos x="4" y="339"/>
                    </a:cxn>
                    <a:cxn ang="0">
                      <a:pos x="3" y="233"/>
                    </a:cxn>
                    <a:cxn ang="0">
                      <a:pos x="1" y="233"/>
                    </a:cxn>
                    <a:cxn ang="0">
                      <a:pos x="1" y="254"/>
                    </a:cxn>
                    <a:cxn ang="0">
                      <a:pos x="2" y="254"/>
                    </a:cxn>
                    <a:cxn ang="0">
                      <a:pos x="2" y="255"/>
                    </a:cxn>
                    <a:cxn ang="0">
                      <a:pos x="1" y="255"/>
                    </a:cxn>
                    <a:cxn ang="0">
                      <a:pos x="3" y="339"/>
                    </a:cxn>
                    <a:cxn ang="0">
                      <a:pos x="3" y="342"/>
                    </a:cxn>
                    <a:cxn ang="0">
                      <a:pos x="5" y="342"/>
                    </a:cxn>
                    <a:cxn ang="0">
                      <a:pos x="5" y="339"/>
                    </a:cxn>
                    <a:cxn ang="0">
                      <a:pos x="5" y="339"/>
                    </a:cxn>
                    <a:cxn ang="0">
                      <a:pos x="4" y="327"/>
                    </a:cxn>
                    <a:cxn ang="0">
                      <a:pos x="3" y="233"/>
                    </a:cxn>
                    <a:cxn ang="0">
                      <a:pos x="3" y="102"/>
                    </a:cxn>
                    <a:cxn ang="0">
                      <a:pos x="1" y="102"/>
                    </a:cxn>
                    <a:cxn ang="0">
                      <a:pos x="0" y="184"/>
                    </a:cxn>
                    <a:cxn ang="0">
                      <a:pos x="1" y="232"/>
                    </a:cxn>
                    <a:cxn ang="0">
                      <a:pos x="3" y="232"/>
                    </a:cxn>
                    <a:cxn ang="0">
                      <a:pos x="2" y="184"/>
                    </a:cxn>
                    <a:cxn ang="0">
                      <a:pos x="3" y="102"/>
                    </a:cxn>
                    <a:cxn ang="0">
                      <a:pos x="6" y="0"/>
                    </a:cxn>
                    <a:cxn ang="0">
                      <a:pos x="4" y="0"/>
                    </a:cxn>
                    <a:cxn ang="0">
                      <a:pos x="1" y="101"/>
                    </a:cxn>
                    <a:cxn ang="0">
                      <a:pos x="3" y="101"/>
                    </a:cxn>
                    <a:cxn ang="0">
                      <a:pos x="6" y="0"/>
                    </a:cxn>
                  </a:cxnLst>
                  <a:rect l="0" t="0" r="r" b="b"/>
                  <a:pathLst>
                    <a:path w="6" h="429">
                      <a:moveTo>
                        <a:pt x="5" y="343"/>
                      </a:moveTo>
                      <a:cubicBezTo>
                        <a:pt x="3" y="343"/>
                        <a:pt x="3" y="343"/>
                        <a:pt x="3" y="343"/>
                      </a:cubicBezTo>
                      <a:cubicBezTo>
                        <a:pt x="2" y="429"/>
                        <a:pt x="2" y="429"/>
                        <a:pt x="2" y="429"/>
                      </a:cubicBezTo>
                      <a:cubicBezTo>
                        <a:pt x="4" y="429"/>
                        <a:pt x="4" y="429"/>
                        <a:pt x="4" y="429"/>
                      </a:cubicBezTo>
                      <a:cubicBezTo>
                        <a:pt x="5" y="343"/>
                        <a:pt x="5" y="343"/>
                        <a:pt x="5" y="343"/>
                      </a:cubicBezTo>
                      <a:moveTo>
                        <a:pt x="4" y="339"/>
                      </a:moveTo>
                      <a:cubicBezTo>
                        <a:pt x="4" y="339"/>
                        <a:pt x="4" y="339"/>
                        <a:pt x="4" y="339"/>
                      </a:cubicBezTo>
                      <a:moveTo>
                        <a:pt x="3" y="233"/>
                      </a:moveTo>
                      <a:cubicBezTo>
                        <a:pt x="1" y="233"/>
                        <a:pt x="1" y="233"/>
                        <a:pt x="1" y="233"/>
                      </a:cubicBezTo>
                      <a:cubicBezTo>
                        <a:pt x="1" y="240"/>
                        <a:pt x="1" y="247"/>
                        <a:pt x="1" y="254"/>
                      </a:cubicBezTo>
                      <a:cubicBezTo>
                        <a:pt x="2" y="254"/>
                        <a:pt x="2" y="254"/>
                        <a:pt x="2" y="254"/>
                      </a:cubicBezTo>
                      <a:cubicBezTo>
                        <a:pt x="2" y="255"/>
                        <a:pt x="2" y="255"/>
                        <a:pt x="2" y="255"/>
                      </a:cubicBezTo>
                      <a:cubicBezTo>
                        <a:pt x="1" y="255"/>
                        <a:pt x="1" y="255"/>
                        <a:pt x="1" y="255"/>
                      </a:cubicBezTo>
                      <a:cubicBezTo>
                        <a:pt x="2" y="306"/>
                        <a:pt x="3" y="338"/>
                        <a:pt x="3" y="339"/>
                      </a:cubicBezTo>
                      <a:cubicBezTo>
                        <a:pt x="3" y="342"/>
                        <a:pt x="3" y="342"/>
                        <a:pt x="3" y="342"/>
                      </a:cubicBezTo>
                      <a:cubicBezTo>
                        <a:pt x="5" y="342"/>
                        <a:pt x="5" y="342"/>
                        <a:pt x="5" y="342"/>
                      </a:cubicBezTo>
                      <a:cubicBezTo>
                        <a:pt x="5" y="339"/>
                        <a:pt x="5" y="339"/>
                        <a:pt x="5" y="339"/>
                      </a:cubicBezTo>
                      <a:cubicBezTo>
                        <a:pt x="5" y="339"/>
                        <a:pt x="5" y="339"/>
                        <a:pt x="5" y="339"/>
                      </a:cubicBezTo>
                      <a:cubicBezTo>
                        <a:pt x="5" y="339"/>
                        <a:pt x="5" y="335"/>
                        <a:pt x="4" y="327"/>
                      </a:cubicBezTo>
                      <a:cubicBezTo>
                        <a:pt x="4" y="310"/>
                        <a:pt x="3" y="277"/>
                        <a:pt x="3" y="233"/>
                      </a:cubicBezTo>
                      <a:moveTo>
                        <a:pt x="3" y="102"/>
                      </a:moveTo>
                      <a:cubicBezTo>
                        <a:pt x="1" y="102"/>
                        <a:pt x="1" y="102"/>
                        <a:pt x="1" y="102"/>
                      </a:cubicBezTo>
                      <a:cubicBezTo>
                        <a:pt x="1" y="130"/>
                        <a:pt x="0" y="158"/>
                        <a:pt x="0" y="184"/>
                      </a:cubicBezTo>
                      <a:cubicBezTo>
                        <a:pt x="0" y="201"/>
                        <a:pt x="0" y="217"/>
                        <a:pt x="1" y="232"/>
                      </a:cubicBezTo>
                      <a:cubicBezTo>
                        <a:pt x="3" y="232"/>
                        <a:pt x="3" y="232"/>
                        <a:pt x="3" y="232"/>
                      </a:cubicBezTo>
                      <a:cubicBezTo>
                        <a:pt x="2" y="217"/>
                        <a:pt x="2" y="201"/>
                        <a:pt x="2" y="184"/>
                      </a:cubicBezTo>
                      <a:cubicBezTo>
                        <a:pt x="2" y="158"/>
                        <a:pt x="3" y="130"/>
                        <a:pt x="3" y="102"/>
                      </a:cubicBezTo>
                      <a:moveTo>
                        <a:pt x="6" y="0"/>
                      </a:moveTo>
                      <a:cubicBezTo>
                        <a:pt x="4" y="0"/>
                        <a:pt x="4" y="0"/>
                        <a:pt x="4" y="0"/>
                      </a:cubicBezTo>
                      <a:cubicBezTo>
                        <a:pt x="3" y="33"/>
                        <a:pt x="2" y="68"/>
                        <a:pt x="1" y="101"/>
                      </a:cubicBezTo>
                      <a:cubicBezTo>
                        <a:pt x="3" y="101"/>
                        <a:pt x="3" y="101"/>
                        <a:pt x="3" y="101"/>
                      </a:cubicBezTo>
                      <a:cubicBezTo>
                        <a:pt x="4" y="68"/>
                        <a:pt x="5" y="33"/>
                        <a:pt x="6"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3" name="Freeform 53"/>
                <p:cNvSpPr/>
                <p:nvPr/>
              </p:nvSpPr>
              <p:spPr bwMode="auto">
                <a:xfrm>
                  <a:off x="-2022" y="3069"/>
                  <a:ext cx="5" cy="3"/>
                </a:xfrm>
                <a:custGeom>
                  <a:cxnLst>
                    <a:cxn ang="0">
                      <a:pos x="5" y="0"/>
                    </a:cxn>
                    <a:cxn ang="0">
                      <a:pos x="0" y="0"/>
                    </a:cxn>
                    <a:cxn ang="0">
                      <a:pos x="0" y="3"/>
                    </a:cxn>
                    <a:cxn ang="0">
                      <a:pos x="5" y="3"/>
                    </a:cxn>
                    <a:cxn ang="0">
                      <a:pos x="5" y="0"/>
                    </a:cxn>
                    <a:cxn ang="0">
                      <a:pos x="5" y="0"/>
                    </a:cxn>
                  </a:cxnLst>
                  <a:rect l="0" t="0" r="r" b="b"/>
                  <a:pathLst>
                    <a:path w="5" h="3">
                      <a:moveTo>
                        <a:pt x="5" y="0"/>
                      </a:moveTo>
                      <a:lnTo>
                        <a:pt x="0" y="0"/>
                      </a:lnTo>
                      <a:lnTo>
                        <a:pt x="0" y="3"/>
                      </a:lnTo>
                      <a:lnTo>
                        <a:pt x="5" y="3"/>
                      </a:lnTo>
                      <a:lnTo>
                        <a:pt x="5" y="0"/>
                      </a:lnTo>
                      <a:lnTo>
                        <a:pt x="5"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4" name="Freeform 54"/>
                <p:cNvSpPr/>
                <p:nvPr/>
              </p:nvSpPr>
              <p:spPr bwMode="auto">
                <a:xfrm>
                  <a:off x="-2027" y="2861"/>
                  <a:ext cx="3" cy="2"/>
                </a:xfrm>
                <a:custGeom>
                  <a:cxnLst>
                    <a:cxn ang="0">
                      <a:pos x="1" y="0"/>
                    </a:cxn>
                    <a:cxn ang="0">
                      <a:pos x="0" y="0"/>
                    </a:cxn>
                    <a:cxn ang="0">
                      <a:pos x="0" y="1"/>
                    </a:cxn>
                    <a:cxn ang="0">
                      <a:pos x="1" y="1"/>
                    </a:cxn>
                    <a:cxn ang="0">
                      <a:pos x="1" y="0"/>
                    </a:cxn>
                  </a:cxnLst>
                  <a:rect l="0" t="0" r="r" b="b"/>
                  <a:pathLst>
                    <a:path w="1" h="1">
                      <a:moveTo>
                        <a:pt x="1" y="0"/>
                      </a:moveTo>
                      <a:cubicBezTo>
                        <a:pt x="0" y="0"/>
                        <a:pt x="0" y="0"/>
                        <a:pt x="0" y="0"/>
                      </a:cubicBezTo>
                      <a:cubicBezTo>
                        <a:pt x="0" y="1"/>
                        <a:pt x="0" y="1"/>
                        <a:pt x="0"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5" name="Freeform 55"/>
                <p:cNvSpPr>
                  <a:spLocks noEditPoints="1"/>
                </p:cNvSpPr>
                <p:nvPr/>
              </p:nvSpPr>
              <p:spPr bwMode="auto">
                <a:xfrm>
                  <a:off x="-2024" y="1522"/>
                  <a:ext cx="92" cy="1832"/>
                </a:xfrm>
                <a:custGeom>
                  <a:cxnLst>
                    <a:cxn ang="0">
                      <a:pos x="2" y="741"/>
                    </a:cxn>
                    <a:cxn ang="0">
                      <a:pos x="0" y="741"/>
                    </a:cxn>
                    <a:cxn ang="0">
                      <a:pos x="0" y="773"/>
                    </a:cxn>
                    <a:cxn ang="0">
                      <a:pos x="2" y="773"/>
                    </a:cxn>
                    <a:cxn ang="0">
                      <a:pos x="2" y="741"/>
                    </a:cxn>
                    <a:cxn ang="0">
                      <a:pos x="19" y="99"/>
                    </a:cxn>
                    <a:cxn ang="0">
                      <a:pos x="17" y="99"/>
                    </a:cxn>
                    <a:cxn ang="0">
                      <a:pos x="16" y="123"/>
                    </a:cxn>
                    <a:cxn ang="0">
                      <a:pos x="16" y="123"/>
                    </a:cxn>
                    <a:cxn ang="0">
                      <a:pos x="11" y="195"/>
                    </a:cxn>
                    <a:cxn ang="0">
                      <a:pos x="13" y="195"/>
                    </a:cxn>
                    <a:cxn ang="0">
                      <a:pos x="18" y="123"/>
                    </a:cxn>
                    <a:cxn ang="0">
                      <a:pos x="18" y="123"/>
                    </a:cxn>
                    <a:cxn ang="0">
                      <a:pos x="19" y="99"/>
                    </a:cxn>
                    <a:cxn ang="0">
                      <a:pos x="38" y="0"/>
                    </a:cxn>
                    <a:cxn ang="0">
                      <a:pos x="37" y="0"/>
                    </a:cxn>
                    <a:cxn ang="0">
                      <a:pos x="17" y="98"/>
                    </a:cxn>
                    <a:cxn ang="0">
                      <a:pos x="19" y="98"/>
                    </a:cxn>
                    <a:cxn ang="0">
                      <a:pos x="29" y="32"/>
                    </a:cxn>
                    <a:cxn ang="0">
                      <a:pos x="36" y="9"/>
                    </a:cxn>
                    <a:cxn ang="0">
                      <a:pos x="38" y="3"/>
                    </a:cxn>
                    <a:cxn ang="0">
                      <a:pos x="39" y="1"/>
                    </a:cxn>
                    <a:cxn ang="0">
                      <a:pos x="38" y="0"/>
                    </a:cxn>
                  </a:cxnLst>
                  <a:rect l="0" t="0" r="r" b="b"/>
                  <a:pathLst>
                    <a:path w="39" h="773">
                      <a:moveTo>
                        <a:pt x="2" y="741"/>
                      </a:moveTo>
                      <a:cubicBezTo>
                        <a:pt x="0" y="741"/>
                        <a:pt x="0" y="741"/>
                        <a:pt x="0" y="741"/>
                      </a:cubicBezTo>
                      <a:cubicBezTo>
                        <a:pt x="0" y="773"/>
                        <a:pt x="0" y="773"/>
                        <a:pt x="0" y="773"/>
                      </a:cubicBezTo>
                      <a:cubicBezTo>
                        <a:pt x="2" y="773"/>
                        <a:pt x="2" y="773"/>
                        <a:pt x="2" y="773"/>
                      </a:cubicBezTo>
                      <a:cubicBezTo>
                        <a:pt x="2" y="741"/>
                        <a:pt x="2" y="741"/>
                        <a:pt x="2" y="741"/>
                      </a:cubicBezTo>
                      <a:moveTo>
                        <a:pt x="19" y="99"/>
                      </a:moveTo>
                      <a:cubicBezTo>
                        <a:pt x="17" y="99"/>
                        <a:pt x="17" y="99"/>
                        <a:pt x="17" y="99"/>
                      </a:cubicBezTo>
                      <a:cubicBezTo>
                        <a:pt x="17" y="107"/>
                        <a:pt x="16" y="114"/>
                        <a:pt x="16" y="123"/>
                      </a:cubicBezTo>
                      <a:cubicBezTo>
                        <a:pt x="16" y="123"/>
                        <a:pt x="16" y="123"/>
                        <a:pt x="16" y="123"/>
                      </a:cubicBezTo>
                      <a:cubicBezTo>
                        <a:pt x="11" y="195"/>
                        <a:pt x="11" y="195"/>
                        <a:pt x="11" y="195"/>
                      </a:cubicBezTo>
                      <a:cubicBezTo>
                        <a:pt x="13" y="195"/>
                        <a:pt x="13" y="195"/>
                        <a:pt x="13" y="195"/>
                      </a:cubicBezTo>
                      <a:cubicBezTo>
                        <a:pt x="18" y="123"/>
                        <a:pt x="18" y="123"/>
                        <a:pt x="18" y="123"/>
                      </a:cubicBezTo>
                      <a:cubicBezTo>
                        <a:pt x="18" y="123"/>
                        <a:pt x="18" y="123"/>
                        <a:pt x="18" y="123"/>
                      </a:cubicBezTo>
                      <a:cubicBezTo>
                        <a:pt x="18" y="115"/>
                        <a:pt x="19" y="107"/>
                        <a:pt x="19" y="99"/>
                      </a:cubicBezTo>
                      <a:moveTo>
                        <a:pt x="38" y="0"/>
                      </a:moveTo>
                      <a:cubicBezTo>
                        <a:pt x="37" y="0"/>
                        <a:pt x="37" y="0"/>
                        <a:pt x="37" y="0"/>
                      </a:cubicBezTo>
                      <a:cubicBezTo>
                        <a:pt x="36" y="3"/>
                        <a:pt x="21" y="37"/>
                        <a:pt x="17" y="98"/>
                      </a:cubicBezTo>
                      <a:cubicBezTo>
                        <a:pt x="19" y="98"/>
                        <a:pt x="19" y="98"/>
                        <a:pt x="19" y="98"/>
                      </a:cubicBezTo>
                      <a:cubicBezTo>
                        <a:pt x="21" y="70"/>
                        <a:pt x="25" y="48"/>
                        <a:pt x="29" y="32"/>
                      </a:cubicBezTo>
                      <a:cubicBezTo>
                        <a:pt x="32" y="22"/>
                        <a:pt x="34" y="14"/>
                        <a:pt x="36" y="9"/>
                      </a:cubicBezTo>
                      <a:cubicBezTo>
                        <a:pt x="37" y="6"/>
                        <a:pt x="38" y="4"/>
                        <a:pt x="38" y="3"/>
                      </a:cubicBezTo>
                      <a:cubicBezTo>
                        <a:pt x="39" y="1"/>
                        <a:pt x="39" y="1"/>
                        <a:pt x="39" y="1"/>
                      </a:cubicBezTo>
                      <a:cubicBezTo>
                        <a:pt x="38" y="0"/>
                        <a:pt x="38" y="0"/>
                        <a:pt x="38"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6" name="Freeform 56"/>
                <p:cNvSpPr/>
                <p:nvPr/>
              </p:nvSpPr>
              <p:spPr bwMode="auto">
                <a:xfrm>
                  <a:off x="-1984" y="1754"/>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7" name="Freeform 57"/>
                <p:cNvSpPr/>
                <p:nvPr/>
              </p:nvSpPr>
              <p:spPr bwMode="auto">
                <a:xfrm>
                  <a:off x="-2027" y="2809"/>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8" name="Freeform 58"/>
                <p:cNvSpPr/>
                <p:nvPr/>
              </p:nvSpPr>
              <p:spPr bwMode="auto">
                <a:xfrm>
                  <a:off x="-2024" y="3276"/>
                  <a:ext cx="4" cy="2"/>
                </a:xfrm>
                <a:custGeom>
                  <a:cxnLst>
                    <a:cxn ang="0">
                      <a:pos x="4" y="0"/>
                    </a:cxn>
                    <a:cxn ang="0">
                      <a:pos x="0" y="0"/>
                    </a:cxn>
                    <a:cxn ang="0">
                      <a:pos x="0" y="2"/>
                    </a:cxn>
                    <a:cxn ang="0">
                      <a:pos x="4" y="2"/>
                    </a:cxn>
                    <a:cxn ang="0">
                      <a:pos x="4" y="0"/>
                    </a:cxn>
                    <a:cxn ang="0">
                      <a:pos x="4" y="0"/>
                    </a:cxn>
                  </a:cxnLst>
                  <a:rect l="0" t="0" r="r" b="b"/>
                  <a:pathLst>
                    <a:path w="4" h="2">
                      <a:moveTo>
                        <a:pt x="4" y="0"/>
                      </a:moveTo>
                      <a:lnTo>
                        <a:pt x="0" y="0"/>
                      </a:lnTo>
                      <a:lnTo>
                        <a:pt x="0" y="2"/>
                      </a:lnTo>
                      <a:lnTo>
                        <a:pt x="4" y="2"/>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89" name="Freeform 59"/>
                <p:cNvSpPr/>
                <p:nvPr/>
              </p:nvSpPr>
              <p:spPr bwMode="auto">
                <a:xfrm>
                  <a:off x="-2027" y="3356"/>
                  <a:ext cx="7" cy="36"/>
                </a:xfrm>
                <a:custGeom>
                  <a:cxnLst>
                    <a:cxn ang="0">
                      <a:pos x="7" y="0"/>
                    </a:cxn>
                    <a:cxn ang="0">
                      <a:pos x="3" y="0"/>
                    </a:cxn>
                    <a:cxn ang="0">
                      <a:pos x="0" y="36"/>
                    </a:cxn>
                    <a:cxn ang="0">
                      <a:pos x="5" y="36"/>
                    </a:cxn>
                    <a:cxn ang="0">
                      <a:pos x="7" y="0"/>
                    </a:cxn>
                    <a:cxn ang="0">
                      <a:pos x="7" y="0"/>
                    </a:cxn>
                  </a:cxnLst>
                  <a:rect l="0" t="0" r="r" b="b"/>
                  <a:pathLst>
                    <a:path w="7" h="36">
                      <a:moveTo>
                        <a:pt x="7" y="0"/>
                      </a:moveTo>
                      <a:lnTo>
                        <a:pt x="3" y="0"/>
                      </a:lnTo>
                      <a:lnTo>
                        <a:pt x="0" y="36"/>
                      </a:lnTo>
                      <a:lnTo>
                        <a:pt x="5" y="36"/>
                      </a:lnTo>
                      <a:lnTo>
                        <a:pt x="7" y="0"/>
                      </a:lnTo>
                      <a:lnTo>
                        <a:pt x="7"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0" name="Freeform 60"/>
                <p:cNvSpPr/>
                <p:nvPr/>
              </p:nvSpPr>
              <p:spPr bwMode="auto">
                <a:xfrm>
                  <a:off x="-2024" y="3354"/>
                  <a:ext cx="4" cy="2"/>
                </a:xfrm>
                <a:custGeom>
                  <a:cxnLst>
                    <a:cxn ang="0">
                      <a:pos x="4" y="0"/>
                    </a:cxn>
                    <a:cxn ang="0">
                      <a:pos x="0" y="0"/>
                    </a:cxn>
                    <a:cxn ang="0">
                      <a:pos x="0" y="2"/>
                    </a:cxn>
                    <a:cxn ang="0">
                      <a:pos x="4" y="2"/>
                    </a:cxn>
                    <a:cxn ang="0">
                      <a:pos x="4" y="0"/>
                    </a:cxn>
                    <a:cxn ang="0">
                      <a:pos x="4" y="0"/>
                    </a:cxn>
                  </a:cxnLst>
                  <a:rect l="0" t="0" r="r" b="b"/>
                  <a:pathLst>
                    <a:path w="4" h="2">
                      <a:moveTo>
                        <a:pt x="4" y="0"/>
                      </a:moveTo>
                      <a:lnTo>
                        <a:pt x="0" y="0"/>
                      </a:lnTo>
                      <a:lnTo>
                        <a:pt x="0" y="2"/>
                      </a:lnTo>
                      <a:lnTo>
                        <a:pt x="4" y="2"/>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1" name="Freeform 61"/>
                <p:cNvSpPr/>
                <p:nvPr/>
              </p:nvSpPr>
              <p:spPr bwMode="auto">
                <a:xfrm>
                  <a:off x="-2027"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2" name="Freeform 62"/>
                <p:cNvSpPr/>
                <p:nvPr/>
              </p:nvSpPr>
              <p:spPr bwMode="auto">
                <a:xfrm>
                  <a:off x="-2020" y="2256"/>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3" name="Freeform 63"/>
                <p:cNvSpPr/>
                <p:nvPr/>
              </p:nvSpPr>
              <p:spPr bwMode="auto">
                <a:xfrm>
                  <a:off x="-1840" y="1986"/>
                  <a:ext cx="12" cy="270"/>
                </a:xfrm>
                <a:custGeom>
                  <a:cxnLst>
                    <a:cxn ang="0">
                      <a:pos x="2" y="0"/>
                    </a:cxn>
                    <a:cxn ang="0">
                      <a:pos x="0" y="0"/>
                    </a:cxn>
                    <a:cxn ang="0">
                      <a:pos x="0" y="4"/>
                    </a:cxn>
                    <a:cxn ang="0">
                      <a:pos x="3" y="114"/>
                    </a:cxn>
                    <a:cxn ang="0">
                      <a:pos x="5" y="114"/>
                    </a:cxn>
                    <a:cxn ang="0">
                      <a:pos x="5" y="101"/>
                    </a:cxn>
                    <a:cxn ang="0">
                      <a:pos x="4" y="101"/>
                    </a:cxn>
                    <a:cxn ang="0">
                      <a:pos x="4" y="100"/>
                    </a:cxn>
                    <a:cxn ang="0">
                      <a:pos x="5" y="100"/>
                    </a:cxn>
                    <a:cxn ang="0">
                      <a:pos x="2" y="4"/>
                    </a:cxn>
                    <a:cxn ang="0">
                      <a:pos x="2" y="0"/>
                    </a:cxn>
                  </a:cxnLst>
                  <a:rect l="0" t="0" r="r" b="b"/>
                  <a:pathLst>
                    <a:path w="5" h="114">
                      <a:moveTo>
                        <a:pt x="2" y="0"/>
                      </a:moveTo>
                      <a:cubicBezTo>
                        <a:pt x="0" y="0"/>
                        <a:pt x="0" y="0"/>
                        <a:pt x="0" y="0"/>
                      </a:cubicBezTo>
                      <a:cubicBezTo>
                        <a:pt x="0" y="1"/>
                        <a:pt x="0" y="3"/>
                        <a:pt x="0" y="4"/>
                      </a:cubicBezTo>
                      <a:cubicBezTo>
                        <a:pt x="2" y="25"/>
                        <a:pt x="2" y="67"/>
                        <a:pt x="3" y="114"/>
                      </a:cubicBezTo>
                      <a:cubicBezTo>
                        <a:pt x="5" y="114"/>
                        <a:pt x="5" y="114"/>
                        <a:pt x="5" y="114"/>
                      </a:cubicBezTo>
                      <a:cubicBezTo>
                        <a:pt x="5" y="109"/>
                        <a:pt x="5" y="105"/>
                        <a:pt x="5" y="101"/>
                      </a:cubicBezTo>
                      <a:cubicBezTo>
                        <a:pt x="4" y="101"/>
                        <a:pt x="4" y="101"/>
                        <a:pt x="4" y="101"/>
                      </a:cubicBezTo>
                      <a:cubicBezTo>
                        <a:pt x="4" y="100"/>
                        <a:pt x="4" y="100"/>
                        <a:pt x="4" y="100"/>
                      </a:cubicBezTo>
                      <a:cubicBezTo>
                        <a:pt x="5" y="100"/>
                        <a:pt x="5" y="100"/>
                        <a:pt x="5" y="100"/>
                      </a:cubicBezTo>
                      <a:cubicBezTo>
                        <a:pt x="4" y="59"/>
                        <a:pt x="4" y="23"/>
                        <a:pt x="2" y="4"/>
                      </a:cubicBezTo>
                      <a:cubicBezTo>
                        <a:pt x="2" y="3"/>
                        <a:pt x="2"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4" name="Freeform 64"/>
                <p:cNvSpPr/>
                <p:nvPr/>
              </p:nvSpPr>
              <p:spPr bwMode="auto">
                <a:xfrm>
                  <a:off x="-1830" y="2223"/>
                  <a:ext cx="2" cy="3"/>
                </a:xfrm>
                <a:custGeom>
                  <a:cxnLst>
                    <a:cxn ang="0">
                      <a:pos x="1" y="0"/>
                    </a:cxn>
                    <a:cxn ang="0">
                      <a:pos x="0" y="0"/>
                    </a:cxn>
                    <a:cxn ang="0">
                      <a:pos x="0" y="1"/>
                    </a:cxn>
                    <a:cxn ang="0">
                      <a:pos x="1" y="1"/>
                    </a:cxn>
                    <a:cxn ang="0">
                      <a:pos x="1" y="0"/>
                    </a:cxn>
                  </a:cxnLst>
                  <a:rect l="0" t="0" r="r" b="b"/>
                  <a:pathLst>
                    <a:path w="1" h="1">
                      <a:moveTo>
                        <a:pt x="1" y="0"/>
                      </a:moveTo>
                      <a:cubicBezTo>
                        <a:pt x="0" y="0"/>
                        <a:pt x="0" y="0"/>
                        <a:pt x="0" y="0"/>
                      </a:cubicBezTo>
                      <a:cubicBezTo>
                        <a:pt x="0" y="1"/>
                        <a:pt x="0" y="1"/>
                        <a:pt x="0"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5" name="Freeform 65"/>
                <p:cNvSpPr>
                  <a:spLocks noEditPoints="1"/>
                </p:cNvSpPr>
                <p:nvPr/>
              </p:nvSpPr>
              <p:spPr bwMode="auto">
                <a:xfrm>
                  <a:off x="-1911" y="2259"/>
                  <a:ext cx="83" cy="1017"/>
                </a:xfrm>
                <a:custGeom>
                  <a:cxnLst>
                    <a:cxn ang="0">
                      <a:pos x="15" y="343"/>
                    </a:cxn>
                    <a:cxn ang="0">
                      <a:pos x="13" y="343"/>
                    </a:cxn>
                    <a:cxn ang="0">
                      <a:pos x="0" y="429"/>
                    </a:cxn>
                    <a:cxn ang="0">
                      <a:pos x="2" y="429"/>
                    </a:cxn>
                    <a:cxn ang="0">
                      <a:pos x="15" y="343"/>
                    </a:cxn>
                    <a:cxn ang="0">
                      <a:pos x="31" y="233"/>
                    </a:cxn>
                    <a:cxn ang="0">
                      <a:pos x="29" y="233"/>
                    </a:cxn>
                    <a:cxn ang="0">
                      <a:pos x="22" y="285"/>
                    </a:cxn>
                    <a:cxn ang="0">
                      <a:pos x="16" y="323"/>
                    </a:cxn>
                    <a:cxn ang="0">
                      <a:pos x="13" y="339"/>
                    </a:cxn>
                    <a:cxn ang="0">
                      <a:pos x="13" y="339"/>
                    </a:cxn>
                    <a:cxn ang="0">
                      <a:pos x="13" y="339"/>
                    </a:cxn>
                    <a:cxn ang="0">
                      <a:pos x="13" y="342"/>
                    </a:cxn>
                    <a:cxn ang="0">
                      <a:pos x="15" y="342"/>
                    </a:cxn>
                    <a:cxn ang="0">
                      <a:pos x="15" y="339"/>
                    </a:cxn>
                    <a:cxn ang="0">
                      <a:pos x="15" y="339"/>
                    </a:cxn>
                    <a:cxn ang="0">
                      <a:pos x="31" y="233"/>
                    </a:cxn>
                    <a:cxn ang="0">
                      <a:pos x="35" y="102"/>
                    </a:cxn>
                    <a:cxn ang="0">
                      <a:pos x="33" y="102"/>
                    </a:cxn>
                    <a:cxn ang="0">
                      <a:pos x="33" y="111"/>
                    </a:cxn>
                    <a:cxn ang="0">
                      <a:pos x="33" y="176"/>
                    </a:cxn>
                    <a:cxn ang="0">
                      <a:pos x="33" y="195"/>
                    </a:cxn>
                    <a:cxn ang="0">
                      <a:pos x="33" y="202"/>
                    </a:cxn>
                    <a:cxn ang="0">
                      <a:pos x="29" y="232"/>
                    </a:cxn>
                    <a:cxn ang="0">
                      <a:pos x="31" y="232"/>
                    </a:cxn>
                    <a:cxn ang="0">
                      <a:pos x="35" y="202"/>
                    </a:cxn>
                    <a:cxn ang="0">
                      <a:pos x="35" y="202"/>
                    </a:cxn>
                    <a:cxn ang="0">
                      <a:pos x="35" y="202"/>
                    </a:cxn>
                    <a:cxn ang="0">
                      <a:pos x="35" y="111"/>
                    </a:cxn>
                    <a:cxn ang="0">
                      <a:pos x="35" y="102"/>
                    </a:cxn>
                    <a:cxn ang="0">
                      <a:pos x="35" y="0"/>
                    </a:cxn>
                    <a:cxn ang="0">
                      <a:pos x="33" y="0"/>
                    </a:cxn>
                    <a:cxn ang="0">
                      <a:pos x="33" y="101"/>
                    </a:cxn>
                    <a:cxn ang="0">
                      <a:pos x="35" y="101"/>
                    </a:cxn>
                    <a:cxn ang="0">
                      <a:pos x="35" y="0"/>
                    </a:cxn>
                  </a:cxnLst>
                  <a:rect l="0" t="0" r="r" b="b"/>
                  <a:pathLst>
                    <a:path w="35" h="429">
                      <a:moveTo>
                        <a:pt x="15" y="343"/>
                      </a:moveTo>
                      <a:cubicBezTo>
                        <a:pt x="13" y="343"/>
                        <a:pt x="13" y="343"/>
                        <a:pt x="13" y="343"/>
                      </a:cubicBezTo>
                      <a:cubicBezTo>
                        <a:pt x="11" y="377"/>
                        <a:pt x="6" y="406"/>
                        <a:pt x="0" y="429"/>
                      </a:cubicBezTo>
                      <a:cubicBezTo>
                        <a:pt x="2" y="429"/>
                        <a:pt x="2" y="429"/>
                        <a:pt x="2" y="429"/>
                      </a:cubicBezTo>
                      <a:cubicBezTo>
                        <a:pt x="8" y="406"/>
                        <a:pt x="13" y="377"/>
                        <a:pt x="15" y="343"/>
                      </a:cubicBezTo>
                      <a:moveTo>
                        <a:pt x="31" y="233"/>
                      </a:moveTo>
                      <a:cubicBezTo>
                        <a:pt x="29" y="233"/>
                        <a:pt x="29" y="233"/>
                        <a:pt x="29" y="233"/>
                      </a:cubicBezTo>
                      <a:cubicBezTo>
                        <a:pt x="27" y="250"/>
                        <a:pt x="24" y="268"/>
                        <a:pt x="22" y="285"/>
                      </a:cubicBezTo>
                      <a:cubicBezTo>
                        <a:pt x="20" y="300"/>
                        <a:pt x="17" y="313"/>
                        <a:pt x="16" y="323"/>
                      </a:cubicBezTo>
                      <a:cubicBezTo>
                        <a:pt x="14" y="333"/>
                        <a:pt x="13" y="339"/>
                        <a:pt x="13" y="339"/>
                      </a:cubicBezTo>
                      <a:cubicBezTo>
                        <a:pt x="13" y="339"/>
                        <a:pt x="13" y="339"/>
                        <a:pt x="13" y="339"/>
                      </a:cubicBezTo>
                      <a:cubicBezTo>
                        <a:pt x="13" y="339"/>
                        <a:pt x="13" y="339"/>
                        <a:pt x="13" y="339"/>
                      </a:cubicBezTo>
                      <a:cubicBezTo>
                        <a:pt x="13" y="340"/>
                        <a:pt x="13" y="341"/>
                        <a:pt x="13" y="342"/>
                      </a:cubicBezTo>
                      <a:cubicBezTo>
                        <a:pt x="15" y="342"/>
                        <a:pt x="15" y="342"/>
                        <a:pt x="15" y="342"/>
                      </a:cubicBezTo>
                      <a:cubicBezTo>
                        <a:pt x="15" y="341"/>
                        <a:pt x="15" y="340"/>
                        <a:pt x="15" y="339"/>
                      </a:cubicBezTo>
                      <a:cubicBezTo>
                        <a:pt x="15" y="339"/>
                        <a:pt x="15" y="339"/>
                        <a:pt x="15" y="339"/>
                      </a:cubicBezTo>
                      <a:cubicBezTo>
                        <a:pt x="15" y="339"/>
                        <a:pt x="25" y="279"/>
                        <a:pt x="31" y="233"/>
                      </a:cubicBezTo>
                      <a:moveTo>
                        <a:pt x="35" y="102"/>
                      </a:moveTo>
                      <a:cubicBezTo>
                        <a:pt x="33" y="102"/>
                        <a:pt x="33" y="102"/>
                        <a:pt x="33" y="102"/>
                      </a:cubicBezTo>
                      <a:cubicBezTo>
                        <a:pt x="33" y="105"/>
                        <a:pt x="33" y="108"/>
                        <a:pt x="33" y="111"/>
                      </a:cubicBezTo>
                      <a:cubicBezTo>
                        <a:pt x="33" y="137"/>
                        <a:pt x="33" y="160"/>
                        <a:pt x="33" y="176"/>
                      </a:cubicBezTo>
                      <a:cubicBezTo>
                        <a:pt x="33" y="184"/>
                        <a:pt x="33" y="190"/>
                        <a:pt x="33" y="195"/>
                      </a:cubicBezTo>
                      <a:cubicBezTo>
                        <a:pt x="33" y="199"/>
                        <a:pt x="33" y="201"/>
                        <a:pt x="33" y="202"/>
                      </a:cubicBezTo>
                      <a:cubicBezTo>
                        <a:pt x="32" y="210"/>
                        <a:pt x="31" y="220"/>
                        <a:pt x="29" y="232"/>
                      </a:cubicBezTo>
                      <a:cubicBezTo>
                        <a:pt x="31" y="232"/>
                        <a:pt x="31" y="232"/>
                        <a:pt x="31" y="232"/>
                      </a:cubicBezTo>
                      <a:cubicBezTo>
                        <a:pt x="33" y="220"/>
                        <a:pt x="34" y="210"/>
                        <a:pt x="35" y="202"/>
                      </a:cubicBezTo>
                      <a:cubicBezTo>
                        <a:pt x="35" y="202"/>
                        <a:pt x="35" y="202"/>
                        <a:pt x="35" y="202"/>
                      </a:cubicBezTo>
                      <a:cubicBezTo>
                        <a:pt x="35" y="202"/>
                        <a:pt x="35" y="202"/>
                        <a:pt x="35" y="202"/>
                      </a:cubicBezTo>
                      <a:cubicBezTo>
                        <a:pt x="35" y="202"/>
                        <a:pt x="35" y="163"/>
                        <a:pt x="35" y="111"/>
                      </a:cubicBezTo>
                      <a:cubicBezTo>
                        <a:pt x="35" y="108"/>
                        <a:pt x="35" y="105"/>
                        <a:pt x="35" y="102"/>
                      </a:cubicBezTo>
                      <a:moveTo>
                        <a:pt x="35" y="0"/>
                      </a:moveTo>
                      <a:cubicBezTo>
                        <a:pt x="33" y="0"/>
                        <a:pt x="33" y="0"/>
                        <a:pt x="33" y="0"/>
                      </a:cubicBezTo>
                      <a:cubicBezTo>
                        <a:pt x="33" y="33"/>
                        <a:pt x="33" y="69"/>
                        <a:pt x="33" y="101"/>
                      </a:cubicBezTo>
                      <a:cubicBezTo>
                        <a:pt x="35" y="101"/>
                        <a:pt x="35" y="101"/>
                        <a:pt x="35" y="101"/>
                      </a:cubicBezTo>
                      <a:cubicBezTo>
                        <a:pt x="35" y="69"/>
                        <a:pt x="35" y="33"/>
                        <a:pt x="35"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6" name="Freeform 66"/>
                <p:cNvSpPr/>
                <p:nvPr/>
              </p:nvSpPr>
              <p:spPr bwMode="auto">
                <a:xfrm>
                  <a:off x="-1880" y="3069"/>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7" name="Freeform 67"/>
                <p:cNvSpPr>
                  <a:spLocks noEditPoints="1"/>
                </p:cNvSpPr>
                <p:nvPr/>
              </p:nvSpPr>
              <p:spPr bwMode="auto">
                <a:xfrm>
                  <a:off x="-1935" y="1522"/>
                  <a:ext cx="100" cy="1832"/>
                </a:xfrm>
                <a:custGeom>
                  <a:cxnLst>
                    <a:cxn ang="0">
                      <a:pos x="12" y="741"/>
                    </a:cxn>
                    <a:cxn ang="0">
                      <a:pos x="10" y="741"/>
                    </a:cxn>
                    <a:cxn ang="0">
                      <a:pos x="8" y="750"/>
                    </a:cxn>
                    <a:cxn ang="0">
                      <a:pos x="0" y="773"/>
                    </a:cxn>
                    <a:cxn ang="0">
                      <a:pos x="3" y="773"/>
                    </a:cxn>
                    <a:cxn ang="0">
                      <a:pos x="12" y="741"/>
                    </a:cxn>
                    <a:cxn ang="0">
                      <a:pos x="34" y="99"/>
                    </a:cxn>
                    <a:cxn ang="0">
                      <a:pos x="32" y="99"/>
                    </a:cxn>
                    <a:cxn ang="0">
                      <a:pos x="33" y="106"/>
                    </a:cxn>
                    <a:cxn ang="0">
                      <a:pos x="40" y="195"/>
                    </a:cxn>
                    <a:cxn ang="0">
                      <a:pos x="42" y="195"/>
                    </a:cxn>
                    <a:cxn ang="0">
                      <a:pos x="34" y="99"/>
                    </a:cxn>
                    <a:cxn ang="0">
                      <a:pos x="30" y="68"/>
                    </a:cxn>
                    <a:cxn ang="0">
                      <a:pos x="28" y="68"/>
                    </a:cxn>
                    <a:cxn ang="0">
                      <a:pos x="32" y="98"/>
                    </a:cxn>
                    <a:cxn ang="0">
                      <a:pos x="34" y="98"/>
                    </a:cxn>
                    <a:cxn ang="0">
                      <a:pos x="30" y="68"/>
                    </a:cxn>
                    <a:cxn ang="0">
                      <a:pos x="15" y="0"/>
                    </a:cxn>
                    <a:cxn ang="0">
                      <a:pos x="15" y="0"/>
                    </a:cxn>
                    <a:cxn ang="0">
                      <a:pos x="13" y="1"/>
                    </a:cxn>
                    <a:cxn ang="0">
                      <a:pos x="14" y="2"/>
                    </a:cxn>
                    <a:cxn ang="0">
                      <a:pos x="28" y="67"/>
                    </a:cxn>
                    <a:cxn ang="0">
                      <a:pos x="30" y="67"/>
                    </a:cxn>
                    <a:cxn ang="0">
                      <a:pos x="15" y="0"/>
                    </a:cxn>
                  </a:cxnLst>
                  <a:rect l="0" t="0" r="r" b="b"/>
                  <a:pathLst>
                    <a:path w="42" h="773">
                      <a:moveTo>
                        <a:pt x="12" y="741"/>
                      </a:moveTo>
                      <a:cubicBezTo>
                        <a:pt x="10" y="741"/>
                        <a:pt x="10" y="741"/>
                        <a:pt x="10" y="741"/>
                      </a:cubicBezTo>
                      <a:cubicBezTo>
                        <a:pt x="9" y="744"/>
                        <a:pt x="8" y="747"/>
                        <a:pt x="8" y="750"/>
                      </a:cubicBezTo>
                      <a:cubicBezTo>
                        <a:pt x="5" y="759"/>
                        <a:pt x="3" y="767"/>
                        <a:pt x="0" y="773"/>
                      </a:cubicBezTo>
                      <a:cubicBezTo>
                        <a:pt x="3" y="773"/>
                        <a:pt x="3" y="773"/>
                        <a:pt x="3" y="773"/>
                      </a:cubicBezTo>
                      <a:cubicBezTo>
                        <a:pt x="5" y="765"/>
                        <a:pt x="9" y="754"/>
                        <a:pt x="12" y="741"/>
                      </a:cubicBezTo>
                      <a:moveTo>
                        <a:pt x="34" y="99"/>
                      </a:moveTo>
                      <a:cubicBezTo>
                        <a:pt x="32" y="99"/>
                        <a:pt x="32" y="99"/>
                        <a:pt x="32" y="99"/>
                      </a:cubicBezTo>
                      <a:cubicBezTo>
                        <a:pt x="32" y="100"/>
                        <a:pt x="33" y="102"/>
                        <a:pt x="33" y="106"/>
                      </a:cubicBezTo>
                      <a:cubicBezTo>
                        <a:pt x="34" y="120"/>
                        <a:pt x="37" y="152"/>
                        <a:pt x="40" y="195"/>
                      </a:cubicBezTo>
                      <a:cubicBezTo>
                        <a:pt x="42" y="195"/>
                        <a:pt x="42" y="195"/>
                        <a:pt x="42" y="195"/>
                      </a:cubicBezTo>
                      <a:cubicBezTo>
                        <a:pt x="39" y="142"/>
                        <a:pt x="35" y="105"/>
                        <a:pt x="34" y="99"/>
                      </a:cubicBezTo>
                      <a:moveTo>
                        <a:pt x="30" y="68"/>
                      </a:moveTo>
                      <a:cubicBezTo>
                        <a:pt x="28" y="68"/>
                        <a:pt x="28" y="68"/>
                        <a:pt x="28" y="68"/>
                      </a:cubicBezTo>
                      <a:cubicBezTo>
                        <a:pt x="30" y="77"/>
                        <a:pt x="31" y="87"/>
                        <a:pt x="32" y="98"/>
                      </a:cubicBezTo>
                      <a:cubicBezTo>
                        <a:pt x="34" y="98"/>
                        <a:pt x="34" y="98"/>
                        <a:pt x="34" y="98"/>
                      </a:cubicBezTo>
                      <a:cubicBezTo>
                        <a:pt x="33" y="87"/>
                        <a:pt x="32" y="77"/>
                        <a:pt x="30" y="68"/>
                      </a:cubicBezTo>
                      <a:moveTo>
                        <a:pt x="15" y="0"/>
                      </a:moveTo>
                      <a:cubicBezTo>
                        <a:pt x="15" y="0"/>
                        <a:pt x="15" y="0"/>
                        <a:pt x="15" y="0"/>
                      </a:cubicBezTo>
                      <a:cubicBezTo>
                        <a:pt x="13" y="1"/>
                        <a:pt x="13" y="1"/>
                        <a:pt x="13" y="1"/>
                      </a:cubicBezTo>
                      <a:cubicBezTo>
                        <a:pt x="13" y="1"/>
                        <a:pt x="13" y="1"/>
                        <a:pt x="14" y="2"/>
                      </a:cubicBezTo>
                      <a:cubicBezTo>
                        <a:pt x="16" y="8"/>
                        <a:pt x="23" y="31"/>
                        <a:pt x="28" y="67"/>
                      </a:cubicBezTo>
                      <a:cubicBezTo>
                        <a:pt x="30" y="67"/>
                        <a:pt x="30" y="67"/>
                        <a:pt x="30" y="67"/>
                      </a:cubicBezTo>
                      <a:cubicBezTo>
                        <a:pt x="24" y="26"/>
                        <a:pt x="16" y="3"/>
                        <a:pt x="15"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8" name="Freeform 68"/>
                <p:cNvSpPr/>
                <p:nvPr/>
              </p:nvSpPr>
              <p:spPr bwMode="auto">
                <a:xfrm>
                  <a:off x="-1859" y="1754"/>
                  <a:ext cx="5" cy="2"/>
                </a:xfrm>
                <a:custGeom>
                  <a:cxnLst>
                    <a:cxn ang="0">
                      <a:pos x="2" y="0"/>
                    </a:cxn>
                    <a:cxn ang="0">
                      <a:pos x="2" y="0"/>
                    </a:cxn>
                    <a:cxn ang="0">
                      <a:pos x="1" y="0"/>
                    </a:cxn>
                    <a:cxn ang="0">
                      <a:pos x="2" y="0"/>
                    </a:cxn>
                    <a:cxn ang="0">
                      <a:pos x="0" y="0"/>
                    </a:cxn>
                    <a:cxn ang="0">
                      <a:pos x="0" y="0"/>
                    </a:cxn>
                    <a:cxn ang="0">
                      <a:pos x="0" y="1"/>
                    </a:cxn>
                    <a:cxn ang="0">
                      <a:pos x="2" y="1"/>
                    </a:cxn>
                    <a:cxn ang="0">
                      <a:pos x="2" y="0"/>
                    </a:cxn>
                  </a:cxnLst>
                  <a:rect l="0" t="0" r="r" b="b"/>
                  <a:pathLst>
                    <a:path w="2" h="1">
                      <a:moveTo>
                        <a:pt x="2" y="0"/>
                      </a:moveTo>
                      <a:cubicBezTo>
                        <a:pt x="2" y="0"/>
                        <a:pt x="2" y="0"/>
                        <a:pt x="2" y="0"/>
                      </a:cubicBezTo>
                      <a:cubicBezTo>
                        <a:pt x="1" y="0"/>
                        <a:pt x="1" y="0"/>
                        <a:pt x="1" y="0"/>
                      </a:cubicBezTo>
                      <a:cubicBezTo>
                        <a:pt x="2" y="0"/>
                        <a:pt x="2" y="0"/>
                        <a:pt x="2" y="0"/>
                      </a:cubicBezTo>
                      <a:cubicBezTo>
                        <a:pt x="0" y="0"/>
                        <a:pt x="0" y="0"/>
                        <a:pt x="0" y="0"/>
                      </a:cubicBez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99" name="Freeform 69"/>
                <p:cNvSpPr/>
                <p:nvPr/>
              </p:nvSpPr>
              <p:spPr bwMode="auto">
                <a:xfrm>
                  <a:off x="-1868" y="1681"/>
                  <a:ext cx="4"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1"/>
                        <a:pt x="2"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0" name="Freeform 70"/>
                <p:cNvSpPr/>
                <p:nvPr/>
              </p:nvSpPr>
              <p:spPr bwMode="auto">
                <a:xfrm>
                  <a:off x="-1842" y="2809"/>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1" name="Freeform 71"/>
                <p:cNvSpPr/>
                <p:nvPr/>
              </p:nvSpPr>
              <p:spPr bwMode="auto">
                <a:xfrm>
                  <a:off x="-1911" y="3276"/>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2" name="Freeform 72"/>
                <p:cNvSpPr/>
                <p:nvPr/>
              </p:nvSpPr>
              <p:spPr bwMode="auto">
                <a:xfrm>
                  <a:off x="-1946" y="3354"/>
                  <a:ext cx="16" cy="38"/>
                </a:xfrm>
                <a:custGeom>
                  <a:cxnLst>
                    <a:cxn ang="0">
                      <a:pos x="5" y="0"/>
                    </a:cxn>
                    <a:cxn ang="0">
                      <a:pos x="4" y="5"/>
                    </a:cxn>
                    <a:cxn ang="0">
                      <a:pos x="1" y="12"/>
                    </a:cxn>
                    <a:cxn ang="0">
                      <a:pos x="0" y="15"/>
                    </a:cxn>
                    <a:cxn ang="0">
                      <a:pos x="2" y="16"/>
                    </a:cxn>
                    <a:cxn ang="0">
                      <a:pos x="7" y="1"/>
                    </a:cxn>
                    <a:cxn ang="0">
                      <a:pos x="5" y="1"/>
                    </a:cxn>
                    <a:cxn ang="0">
                      <a:pos x="5" y="0"/>
                    </a:cxn>
                  </a:cxnLst>
                  <a:rect l="0" t="0" r="r" b="b"/>
                  <a:pathLst>
                    <a:path w="7" h="16">
                      <a:moveTo>
                        <a:pt x="5" y="0"/>
                      </a:moveTo>
                      <a:cubicBezTo>
                        <a:pt x="5" y="2"/>
                        <a:pt x="4" y="4"/>
                        <a:pt x="4" y="5"/>
                      </a:cubicBezTo>
                      <a:cubicBezTo>
                        <a:pt x="3" y="8"/>
                        <a:pt x="2" y="11"/>
                        <a:pt x="1" y="12"/>
                      </a:cubicBezTo>
                      <a:cubicBezTo>
                        <a:pt x="0" y="14"/>
                        <a:pt x="0" y="15"/>
                        <a:pt x="0" y="15"/>
                      </a:cubicBezTo>
                      <a:cubicBezTo>
                        <a:pt x="2" y="16"/>
                        <a:pt x="2" y="16"/>
                        <a:pt x="2" y="16"/>
                      </a:cubicBezTo>
                      <a:cubicBezTo>
                        <a:pt x="2" y="16"/>
                        <a:pt x="4" y="11"/>
                        <a:pt x="7" y="1"/>
                      </a:cubicBezTo>
                      <a:cubicBezTo>
                        <a:pt x="5" y="1"/>
                        <a:pt x="5" y="1"/>
                        <a:pt x="5" y="1"/>
                      </a:cubicBezTo>
                      <a:cubicBezTo>
                        <a:pt x="5" y="0"/>
                        <a:pt x="5" y="0"/>
                        <a:pt x="5"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3" name="Freeform 73"/>
                <p:cNvSpPr/>
                <p:nvPr/>
              </p:nvSpPr>
              <p:spPr bwMode="auto">
                <a:xfrm>
                  <a:off x="-1935" y="3354"/>
                  <a:ext cx="8" cy="2"/>
                </a:xfrm>
                <a:custGeom>
                  <a:cxnLst>
                    <a:cxn ang="0">
                      <a:pos x="3" y="0"/>
                    </a:cxn>
                    <a:cxn ang="0">
                      <a:pos x="0" y="0"/>
                    </a:cxn>
                    <a:cxn ang="0">
                      <a:pos x="0" y="0"/>
                    </a:cxn>
                    <a:cxn ang="0">
                      <a:pos x="0" y="1"/>
                    </a:cxn>
                    <a:cxn ang="0">
                      <a:pos x="2" y="1"/>
                    </a:cxn>
                    <a:cxn ang="0">
                      <a:pos x="3" y="0"/>
                    </a:cxn>
                  </a:cxnLst>
                  <a:rect l="0" t="0" r="r" b="b"/>
                  <a:pathLst>
                    <a:path w="3" h="1">
                      <a:moveTo>
                        <a:pt x="3" y="0"/>
                      </a:moveTo>
                      <a:cubicBezTo>
                        <a:pt x="0" y="0"/>
                        <a:pt x="0" y="0"/>
                        <a:pt x="0" y="0"/>
                      </a:cubicBezTo>
                      <a:cubicBezTo>
                        <a:pt x="0" y="0"/>
                        <a:pt x="0" y="0"/>
                        <a:pt x="0" y="0"/>
                      </a:cubicBezTo>
                      <a:cubicBezTo>
                        <a:pt x="0" y="1"/>
                        <a:pt x="0" y="1"/>
                        <a:pt x="0" y="1"/>
                      </a:cubicBezTo>
                      <a:cubicBezTo>
                        <a:pt x="2" y="1"/>
                        <a:pt x="2" y="1"/>
                        <a:pt x="2" y="1"/>
                      </a:cubicBezTo>
                      <a:cubicBezTo>
                        <a:pt x="2" y="1"/>
                        <a:pt x="2" y="1"/>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4" name="Freeform 74"/>
                <p:cNvSpPr/>
                <p:nvPr/>
              </p:nvSpPr>
              <p:spPr bwMode="auto">
                <a:xfrm>
                  <a:off x="-1833"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5" name="Freeform 75"/>
                <p:cNvSpPr/>
                <p:nvPr/>
              </p:nvSpPr>
              <p:spPr bwMode="auto">
                <a:xfrm>
                  <a:off x="-1833" y="2256"/>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6" name="Freeform 76"/>
                <p:cNvSpPr>
                  <a:spLocks noEditPoints="1"/>
                </p:cNvSpPr>
                <p:nvPr/>
              </p:nvSpPr>
              <p:spPr bwMode="auto">
                <a:xfrm>
                  <a:off x="-1665" y="1683"/>
                  <a:ext cx="237" cy="865"/>
                </a:xfrm>
                <a:custGeom>
                  <a:cxnLst>
                    <a:cxn ang="0">
                      <a:pos x="100" y="345"/>
                    </a:cxn>
                    <a:cxn ang="0">
                      <a:pos x="99" y="345"/>
                    </a:cxn>
                    <a:cxn ang="0">
                      <a:pos x="99" y="365"/>
                    </a:cxn>
                    <a:cxn ang="0">
                      <a:pos x="99" y="365"/>
                    </a:cxn>
                    <a:cxn ang="0">
                      <a:pos x="100" y="365"/>
                    </a:cxn>
                    <a:cxn ang="0">
                      <a:pos x="100" y="365"/>
                    </a:cxn>
                    <a:cxn ang="0">
                      <a:pos x="100" y="345"/>
                    </a:cxn>
                    <a:cxn ang="0">
                      <a:pos x="88" y="243"/>
                    </a:cxn>
                    <a:cxn ang="0">
                      <a:pos x="87" y="243"/>
                    </a:cxn>
                    <a:cxn ang="0">
                      <a:pos x="99" y="344"/>
                    </a:cxn>
                    <a:cxn ang="0">
                      <a:pos x="100" y="344"/>
                    </a:cxn>
                    <a:cxn ang="0">
                      <a:pos x="88" y="243"/>
                    </a:cxn>
                    <a:cxn ang="0">
                      <a:pos x="66" y="128"/>
                    </a:cxn>
                    <a:cxn ang="0">
                      <a:pos x="65" y="128"/>
                    </a:cxn>
                    <a:cxn ang="0">
                      <a:pos x="66" y="131"/>
                    </a:cxn>
                    <a:cxn ang="0">
                      <a:pos x="66" y="131"/>
                    </a:cxn>
                    <a:cxn ang="0">
                      <a:pos x="68" y="138"/>
                    </a:cxn>
                    <a:cxn ang="0">
                      <a:pos x="87" y="242"/>
                    </a:cxn>
                    <a:cxn ang="0">
                      <a:pos x="88" y="242"/>
                    </a:cxn>
                    <a:cxn ang="0">
                      <a:pos x="67" y="131"/>
                    </a:cxn>
                    <a:cxn ang="0">
                      <a:pos x="67" y="131"/>
                    </a:cxn>
                    <a:cxn ang="0">
                      <a:pos x="67" y="131"/>
                    </a:cxn>
                    <a:cxn ang="0">
                      <a:pos x="66" y="128"/>
                    </a:cxn>
                    <a:cxn ang="0">
                      <a:pos x="1" y="0"/>
                    </a:cxn>
                    <a:cxn ang="0">
                      <a:pos x="0" y="0"/>
                    </a:cxn>
                    <a:cxn ang="0">
                      <a:pos x="21" y="30"/>
                    </a:cxn>
                    <a:cxn ang="0">
                      <a:pos x="22" y="30"/>
                    </a:cxn>
                    <a:cxn ang="0">
                      <a:pos x="1" y="0"/>
                    </a:cxn>
                  </a:cxnLst>
                  <a:rect l="0" t="0" r="r" b="b"/>
                  <a:pathLst>
                    <a:path w="100" h="365">
                      <a:moveTo>
                        <a:pt x="100" y="345"/>
                      </a:moveTo>
                      <a:cubicBezTo>
                        <a:pt x="99" y="345"/>
                        <a:pt x="99" y="345"/>
                        <a:pt x="99" y="345"/>
                      </a:cubicBezTo>
                      <a:cubicBezTo>
                        <a:pt x="99" y="352"/>
                        <a:pt x="99" y="358"/>
                        <a:pt x="99" y="365"/>
                      </a:cubicBezTo>
                      <a:cubicBezTo>
                        <a:pt x="99" y="365"/>
                        <a:pt x="99" y="365"/>
                        <a:pt x="99" y="365"/>
                      </a:cubicBezTo>
                      <a:cubicBezTo>
                        <a:pt x="100" y="365"/>
                        <a:pt x="100" y="365"/>
                        <a:pt x="100" y="365"/>
                      </a:cubicBezTo>
                      <a:cubicBezTo>
                        <a:pt x="100" y="365"/>
                        <a:pt x="100" y="365"/>
                        <a:pt x="100" y="365"/>
                      </a:cubicBezTo>
                      <a:cubicBezTo>
                        <a:pt x="100" y="358"/>
                        <a:pt x="100" y="352"/>
                        <a:pt x="100" y="345"/>
                      </a:cubicBezTo>
                      <a:moveTo>
                        <a:pt x="88" y="243"/>
                      </a:moveTo>
                      <a:cubicBezTo>
                        <a:pt x="87" y="243"/>
                        <a:pt x="87" y="243"/>
                        <a:pt x="87" y="243"/>
                      </a:cubicBezTo>
                      <a:cubicBezTo>
                        <a:pt x="92" y="277"/>
                        <a:pt x="97" y="314"/>
                        <a:pt x="99" y="344"/>
                      </a:cubicBezTo>
                      <a:cubicBezTo>
                        <a:pt x="100" y="344"/>
                        <a:pt x="100" y="344"/>
                        <a:pt x="100" y="344"/>
                      </a:cubicBezTo>
                      <a:cubicBezTo>
                        <a:pt x="98" y="314"/>
                        <a:pt x="93" y="277"/>
                        <a:pt x="88" y="243"/>
                      </a:cubicBezTo>
                      <a:moveTo>
                        <a:pt x="66" y="128"/>
                      </a:moveTo>
                      <a:cubicBezTo>
                        <a:pt x="65" y="128"/>
                        <a:pt x="65" y="128"/>
                        <a:pt x="65" y="128"/>
                      </a:cubicBezTo>
                      <a:cubicBezTo>
                        <a:pt x="66" y="129"/>
                        <a:pt x="66" y="130"/>
                        <a:pt x="66" y="131"/>
                      </a:cubicBezTo>
                      <a:cubicBezTo>
                        <a:pt x="66" y="131"/>
                        <a:pt x="66" y="131"/>
                        <a:pt x="66" y="131"/>
                      </a:cubicBezTo>
                      <a:cubicBezTo>
                        <a:pt x="67" y="132"/>
                        <a:pt x="67" y="134"/>
                        <a:pt x="68" y="138"/>
                      </a:cubicBezTo>
                      <a:cubicBezTo>
                        <a:pt x="71" y="154"/>
                        <a:pt x="79" y="195"/>
                        <a:pt x="87" y="242"/>
                      </a:cubicBezTo>
                      <a:cubicBezTo>
                        <a:pt x="88" y="242"/>
                        <a:pt x="88" y="242"/>
                        <a:pt x="88" y="242"/>
                      </a:cubicBezTo>
                      <a:cubicBezTo>
                        <a:pt x="78" y="183"/>
                        <a:pt x="67" y="131"/>
                        <a:pt x="67" y="131"/>
                      </a:cubicBezTo>
                      <a:cubicBezTo>
                        <a:pt x="67" y="131"/>
                        <a:pt x="67" y="131"/>
                        <a:pt x="67" y="131"/>
                      </a:cubicBezTo>
                      <a:cubicBezTo>
                        <a:pt x="67" y="131"/>
                        <a:pt x="67" y="131"/>
                        <a:pt x="67" y="131"/>
                      </a:cubicBezTo>
                      <a:cubicBezTo>
                        <a:pt x="67" y="130"/>
                        <a:pt x="67" y="129"/>
                        <a:pt x="66" y="128"/>
                      </a:cubicBezTo>
                      <a:moveTo>
                        <a:pt x="1" y="0"/>
                      </a:moveTo>
                      <a:cubicBezTo>
                        <a:pt x="0" y="0"/>
                        <a:pt x="0" y="0"/>
                        <a:pt x="0" y="0"/>
                      </a:cubicBezTo>
                      <a:cubicBezTo>
                        <a:pt x="7" y="9"/>
                        <a:pt x="14" y="19"/>
                        <a:pt x="21" y="30"/>
                      </a:cubicBezTo>
                      <a:cubicBezTo>
                        <a:pt x="22" y="30"/>
                        <a:pt x="22" y="30"/>
                        <a:pt x="22" y="30"/>
                      </a:cubicBezTo>
                      <a:cubicBezTo>
                        <a:pt x="15" y="19"/>
                        <a:pt x="8" y="9"/>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7" name="Freeform 77"/>
                <p:cNvSpPr/>
                <p:nvPr/>
              </p:nvSpPr>
              <p:spPr bwMode="auto">
                <a:xfrm>
                  <a:off x="-1615" y="1754"/>
                  <a:ext cx="5" cy="2"/>
                </a:xfrm>
                <a:custGeom>
                  <a:cxnLst>
                    <a:cxn ang="0">
                      <a:pos x="1" y="0"/>
                    </a:cxn>
                    <a:cxn ang="0">
                      <a:pos x="0" y="0"/>
                    </a:cxn>
                    <a:cxn ang="0">
                      <a:pos x="1" y="1"/>
                    </a:cxn>
                    <a:cxn ang="0">
                      <a:pos x="2" y="1"/>
                    </a:cxn>
                    <a:cxn ang="0">
                      <a:pos x="1" y="0"/>
                    </a:cxn>
                  </a:cxnLst>
                  <a:rect l="0" t="0" r="r" b="b"/>
                  <a:pathLst>
                    <a:path w="2" h="1">
                      <a:moveTo>
                        <a:pt x="1" y="0"/>
                      </a:moveTo>
                      <a:cubicBezTo>
                        <a:pt x="0" y="0"/>
                        <a:pt x="0" y="0"/>
                        <a:pt x="0" y="0"/>
                      </a:cubicBezTo>
                      <a:cubicBezTo>
                        <a:pt x="0" y="0"/>
                        <a:pt x="0" y="1"/>
                        <a:pt x="1" y="1"/>
                      </a:cubicBezTo>
                      <a:cubicBezTo>
                        <a:pt x="2" y="1"/>
                        <a:pt x="2" y="1"/>
                        <a:pt x="2"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8" name="Freeform 78"/>
                <p:cNvSpPr/>
                <p:nvPr/>
              </p:nvSpPr>
              <p:spPr bwMode="auto">
                <a:xfrm>
                  <a:off x="-1667" y="1681"/>
                  <a:ext cx="5" cy="2"/>
                </a:xfrm>
                <a:custGeom>
                  <a:cxnLst>
                    <a:cxn ang="0">
                      <a:pos x="2" y="0"/>
                    </a:cxn>
                    <a:cxn ang="0">
                      <a:pos x="0" y="0"/>
                    </a:cxn>
                    <a:cxn ang="0">
                      <a:pos x="1" y="1"/>
                    </a:cxn>
                    <a:cxn ang="0">
                      <a:pos x="2" y="1"/>
                    </a:cxn>
                    <a:cxn ang="0">
                      <a:pos x="2" y="0"/>
                    </a:cxn>
                  </a:cxnLst>
                  <a:rect l="0" t="0" r="r" b="b"/>
                  <a:pathLst>
                    <a:path w="2" h="1">
                      <a:moveTo>
                        <a:pt x="2" y="0"/>
                      </a:moveTo>
                      <a:cubicBezTo>
                        <a:pt x="0" y="0"/>
                        <a:pt x="0" y="0"/>
                        <a:pt x="0" y="0"/>
                      </a:cubicBezTo>
                      <a:cubicBezTo>
                        <a:pt x="1" y="1"/>
                        <a:pt x="1" y="1"/>
                        <a:pt x="1" y="1"/>
                      </a:cubicBezTo>
                      <a:cubicBezTo>
                        <a:pt x="2" y="1"/>
                        <a:pt x="2" y="1"/>
                        <a:pt x="2" y="1"/>
                      </a:cubicBezTo>
                      <a:cubicBezTo>
                        <a:pt x="2" y="1"/>
                        <a:pt x="2"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09" name="Freeform 79"/>
                <p:cNvSpPr/>
                <p:nvPr/>
              </p:nvSpPr>
              <p:spPr bwMode="auto">
                <a:xfrm>
                  <a:off x="-1430" y="2498"/>
                  <a:ext cx="2" cy="3"/>
                </a:xfrm>
                <a:custGeom>
                  <a:cxnLst>
                    <a:cxn ang="0">
                      <a:pos x="1" y="0"/>
                    </a:cxn>
                    <a:cxn ang="0">
                      <a:pos x="0" y="0"/>
                    </a:cxn>
                    <a:cxn ang="0">
                      <a:pos x="0" y="1"/>
                    </a:cxn>
                    <a:cxn ang="0">
                      <a:pos x="1" y="1"/>
                    </a:cxn>
                    <a:cxn ang="0">
                      <a:pos x="1" y="0"/>
                    </a:cxn>
                  </a:cxnLst>
                  <a:rect l="0" t="0" r="r" b="b"/>
                  <a:pathLst>
                    <a:path w="1" h="1">
                      <a:moveTo>
                        <a:pt x="1" y="0"/>
                      </a:moveTo>
                      <a:cubicBezTo>
                        <a:pt x="0" y="0"/>
                        <a:pt x="0" y="0"/>
                        <a:pt x="0" y="0"/>
                      </a:cubicBezTo>
                      <a:cubicBezTo>
                        <a:pt x="0" y="1"/>
                        <a:pt x="0" y="1"/>
                        <a:pt x="0"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0" name="Freeform 80"/>
                <p:cNvSpPr/>
                <p:nvPr/>
              </p:nvSpPr>
              <p:spPr bwMode="auto">
                <a:xfrm>
                  <a:off x="-1459" y="2256"/>
                  <a:ext cx="3" cy="3"/>
                </a:xfrm>
                <a:custGeom>
                  <a:cxnLst>
                    <a:cxn ang="0">
                      <a:pos x="1" y="0"/>
                    </a:cxn>
                    <a:cxn ang="0">
                      <a:pos x="0" y="0"/>
                    </a:cxn>
                    <a:cxn ang="0">
                      <a:pos x="0" y="1"/>
                    </a:cxn>
                    <a:cxn ang="0">
                      <a:pos x="1" y="1"/>
                    </a:cxn>
                    <a:cxn ang="0">
                      <a:pos x="1" y="0"/>
                    </a:cxn>
                  </a:cxnLst>
                  <a:rect l="0" t="0" r="r" b="b"/>
                  <a:pathLst>
                    <a:path w="1" h="1">
                      <a:moveTo>
                        <a:pt x="1" y="0"/>
                      </a:moveTo>
                      <a:cubicBezTo>
                        <a:pt x="0" y="0"/>
                        <a:pt x="0" y="0"/>
                        <a:pt x="0" y="0"/>
                      </a:cubicBezTo>
                      <a:cubicBezTo>
                        <a:pt x="0" y="0"/>
                        <a:pt x="0" y="0"/>
                        <a:pt x="0"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1" name="Freeform 81"/>
                <p:cNvSpPr/>
                <p:nvPr/>
              </p:nvSpPr>
              <p:spPr bwMode="auto">
                <a:xfrm>
                  <a:off x="-1376" y="1986"/>
                  <a:ext cx="99" cy="270"/>
                </a:xfrm>
                <a:custGeom>
                  <a:cxnLst>
                    <a:cxn ang="0">
                      <a:pos x="2" y="0"/>
                    </a:cxn>
                    <a:cxn ang="0">
                      <a:pos x="0" y="0"/>
                    </a:cxn>
                    <a:cxn ang="0">
                      <a:pos x="1" y="1"/>
                    </a:cxn>
                    <a:cxn ang="0">
                      <a:pos x="32" y="84"/>
                    </a:cxn>
                    <a:cxn ang="0">
                      <a:pos x="39" y="109"/>
                    </a:cxn>
                    <a:cxn ang="0">
                      <a:pos x="40" y="114"/>
                    </a:cxn>
                    <a:cxn ang="0">
                      <a:pos x="42" y="114"/>
                    </a:cxn>
                    <a:cxn ang="0">
                      <a:pos x="39" y="101"/>
                    </a:cxn>
                    <a:cxn ang="0">
                      <a:pos x="37" y="101"/>
                    </a:cxn>
                    <a:cxn ang="0">
                      <a:pos x="37" y="100"/>
                    </a:cxn>
                    <a:cxn ang="0">
                      <a:pos x="39" y="100"/>
                    </a:cxn>
                    <a:cxn ang="0">
                      <a:pos x="2" y="0"/>
                    </a:cxn>
                  </a:cxnLst>
                  <a:rect l="0" t="0" r="r" b="b"/>
                  <a:pathLst>
                    <a:path w="42" h="114">
                      <a:moveTo>
                        <a:pt x="2" y="0"/>
                      </a:moveTo>
                      <a:cubicBezTo>
                        <a:pt x="0" y="0"/>
                        <a:pt x="0" y="0"/>
                        <a:pt x="0" y="0"/>
                      </a:cubicBezTo>
                      <a:cubicBezTo>
                        <a:pt x="0" y="0"/>
                        <a:pt x="0" y="1"/>
                        <a:pt x="1" y="1"/>
                      </a:cubicBezTo>
                      <a:cubicBezTo>
                        <a:pt x="16" y="34"/>
                        <a:pt x="26" y="63"/>
                        <a:pt x="32" y="84"/>
                      </a:cubicBezTo>
                      <a:cubicBezTo>
                        <a:pt x="36" y="94"/>
                        <a:pt x="38" y="103"/>
                        <a:pt x="39" y="109"/>
                      </a:cubicBezTo>
                      <a:cubicBezTo>
                        <a:pt x="40" y="111"/>
                        <a:pt x="40" y="112"/>
                        <a:pt x="40" y="114"/>
                      </a:cubicBezTo>
                      <a:cubicBezTo>
                        <a:pt x="42" y="114"/>
                        <a:pt x="42" y="114"/>
                        <a:pt x="42" y="114"/>
                      </a:cubicBezTo>
                      <a:cubicBezTo>
                        <a:pt x="42" y="111"/>
                        <a:pt x="41" y="106"/>
                        <a:pt x="39" y="101"/>
                      </a:cubicBezTo>
                      <a:cubicBezTo>
                        <a:pt x="37" y="101"/>
                        <a:pt x="37" y="101"/>
                        <a:pt x="37" y="101"/>
                      </a:cubicBezTo>
                      <a:cubicBezTo>
                        <a:pt x="37" y="100"/>
                        <a:pt x="37" y="100"/>
                        <a:pt x="37" y="100"/>
                      </a:cubicBezTo>
                      <a:cubicBezTo>
                        <a:pt x="39" y="100"/>
                        <a:pt x="39" y="100"/>
                        <a:pt x="39" y="100"/>
                      </a:cubicBezTo>
                      <a:cubicBezTo>
                        <a:pt x="34" y="79"/>
                        <a:pt x="22" y="42"/>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2" name="Freeform 82"/>
                <p:cNvSpPr/>
                <p:nvPr/>
              </p:nvSpPr>
              <p:spPr bwMode="auto">
                <a:xfrm>
                  <a:off x="-1288" y="2223"/>
                  <a:ext cx="4"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3" name="Freeform 83"/>
                <p:cNvSpPr>
                  <a:spLocks noEditPoints="1"/>
                </p:cNvSpPr>
                <p:nvPr/>
              </p:nvSpPr>
              <p:spPr bwMode="auto">
                <a:xfrm>
                  <a:off x="-1281" y="2259"/>
                  <a:ext cx="232" cy="1017"/>
                </a:xfrm>
                <a:custGeom>
                  <a:cxnLst>
                    <a:cxn ang="0">
                      <a:pos x="70" y="343"/>
                    </a:cxn>
                    <a:cxn ang="0">
                      <a:pos x="68" y="343"/>
                    </a:cxn>
                    <a:cxn ang="0">
                      <a:pos x="95" y="429"/>
                    </a:cxn>
                    <a:cxn ang="0">
                      <a:pos x="98" y="429"/>
                    </a:cxn>
                    <a:cxn ang="0">
                      <a:pos x="70" y="343"/>
                    </a:cxn>
                    <a:cxn ang="0">
                      <a:pos x="39" y="255"/>
                    </a:cxn>
                    <a:cxn ang="0">
                      <a:pos x="36" y="255"/>
                    </a:cxn>
                    <a:cxn ang="0">
                      <a:pos x="68" y="342"/>
                    </a:cxn>
                    <a:cxn ang="0">
                      <a:pos x="70" y="342"/>
                    </a:cxn>
                    <a:cxn ang="0">
                      <a:pos x="70" y="342"/>
                    </a:cxn>
                    <a:cxn ang="0">
                      <a:pos x="70" y="342"/>
                    </a:cxn>
                    <a:cxn ang="0">
                      <a:pos x="70" y="342"/>
                    </a:cxn>
                    <a:cxn ang="0">
                      <a:pos x="68" y="337"/>
                    </a:cxn>
                    <a:cxn ang="0">
                      <a:pos x="39" y="255"/>
                    </a:cxn>
                    <a:cxn ang="0">
                      <a:pos x="32" y="233"/>
                    </a:cxn>
                    <a:cxn ang="0">
                      <a:pos x="30" y="233"/>
                    </a:cxn>
                    <a:cxn ang="0">
                      <a:pos x="36" y="254"/>
                    </a:cxn>
                    <a:cxn ang="0">
                      <a:pos x="38" y="254"/>
                    </a:cxn>
                    <a:cxn ang="0">
                      <a:pos x="32" y="233"/>
                    </a:cxn>
                    <a:cxn ang="0">
                      <a:pos x="17" y="102"/>
                    </a:cxn>
                    <a:cxn ang="0">
                      <a:pos x="15" y="102"/>
                    </a:cxn>
                    <a:cxn ang="0">
                      <a:pos x="17" y="117"/>
                    </a:cxn>
                    <a:cxn ang="0">
                      <a:pos x="16" y="137"/>
                    </a:cxn>
                    <a:cxn ang="0">
                      <a:pos x="30" y="232"/>
                    </a:cxn>
                    <a:cxn ang="0">
                      <a:pos x="32" y="232"/>
                    </a:cxn>
                    <a:cxn ang="0">
                      <a:pos x="18" y="137"/>
                    </a:cxn>
                    <a:cxn ang="0">
                      <a:pos x="19" y="117"/>
                    </a:cxn>
                    <a:cxn ang="0">
                      <a:pos x="19" y="117"/>
                    </a:cxn>
                    <a:cxn ang="0">
                      <a:pos x="17" y="102"/>
                    </a:cxn>
                    <a:cxn ang="0">
                      <a:pos x="2" y="0"/>
                    </a:cxn>
                    <a:cxn ang="0">
                      <a:pos x="0" y="0"/>
                    </a:cxn>
                    <a:cxn ang="0">
                      <a:pos x="1" y="1"/>
                    </a:cxn>
                    <a:cxn ang="0">
                      <a:pos x="1" y="3"/>
                    </a:cxn>
                    <a:cxn ang="0">
                      <a:pos x="1" y="3"/>
                    </a:cxn>
                    <a:cxn ang="0">
                      <a:pos x="15" y="101"/>
                    </a:cxn>
                    <a:cxn ang="0">
                      <a:pos x="17" y="101"/>
                    </a:cxn>
                    <a:cxn ang="0">
                      <a:pos x="3" y="3"/>
                    </a:cxn>
                    <a:cxn ang="0">
                      <a:pos x="2" y="0"/>
                    </a:cxn>
                  </a:cxnLst>
                  <a:rect l="0" t="0" r="r" b="b"/>
                  <a:pathLst>
                    <a:path w="98" h="429">
                      <a:moveTo>
                        <a:pt x="70" y="343"/>
                      </a:moveTo>
                      <a:cubicBezTo>
                        <a:pt x="68" y="343"/>
                        <a:pt x="68" y="343"/>
                        <a:pt x="68" y="343"/>
                      </a:cubicBezTo>
                      <a:cubicBezTo>
                        <a:pt x="73" y="375"/>
                        <a:pt x="85" y="405"/>
                        <a:pt x="95" y="429"/>
                      </a:cubicBezTo>
                      <a:cubicBezTo>
                        <a:pt x="98" y="429"/>
                        <a:pt x="98" y="429"/>
                        <a:pt x="98" y="429"/>
                      </a:cubicBezTo>
                      <a:cubicBezTo>
                        <a:pt x="87" y="405"/>
                        <a:pt x="75" y="375"/>
                        <a:pt x="70" y="343"/>
                      </a:cubicBezTo>
                      <a:moveTo>
                        <a:pt x="39" y="255"/>
                      </a:moveTo>
                      <a:cubicBezTo>
                        <a:pt x="36" y="255"/>
                        <a:pt x="36" y="255"/>
                        <a:pt x="36" y="255"/>
                      </a:cubicBezTo>
                      <a:cubicBezTo>
                        <a:pt x="50" y="301"/>
                        <a:pt x="66" y="337"/>
                        <a:pt x="68" y="342"/>
                      </a:cubicBezTo>
                      <a:cubicBezTo>
                        <a:pt x="70" y="342"/>
                        <a:pt x="70" y="342"/>
                        <a:pt x="70" y="342"/>
                      </a:cubicBezTo>
                      <a:cubicBezTo>
                        <a:pt x="70" y="342"/>
                        <a:pt x="70" y="342"/>
                        <a:pt x="70" y="342"/>
                      </a:cubicBezTo>
                      <a:cubicBezTo>
                        <a:pt x="70" y="342"/>
                        <a:pt x="70" y="342"/>
                        <a:pt x="70" y="342"/>
                      </a:cubicBezTo>
                      <a:cubicBezTo>
                        <a:pt x="70" y="342"/>
                        <a:pt x="70" y="342"/>
                        <a:pt x="70" y="342"/>
                      </a:cubicBezTo>
                      <a:cubicBezTo>
                        <a:pt x="70" y="342"/>
                        <a:pt x="69" y="340"/>
                        <a:pt x="68" y="337"/>
                      </a:cubicBezTo>
                      <a:cubicBezTo>
                        <a:pt x="63" y="325"/>
                        <a:pt x="50" y="293"/>
                        <a:pt x="39" y="255"/>
                      </a:cubicBezTo>
                      <a:moveTo>
                        <a:pt x="32" y="233"/>
                      </a:moveTo>
                      <a:cubicBezTo>
                        <a:pt x="30" y="233"/>
                        <a:pt x="30" y="233"/>
                        <a:pt x="30" y="233"/>
                      </a:cubicBezTo>
                      <a:cubicBezTo>
                        <a:pt x="32" y="240"/>
                        <a:pt x="34" y="247"/>
                        <a:pt x="36" y="254"/>
                      </a:cubicBezTo>
                      <a:cubicBezTo>
                        <a:pt x="38" y="254"/>
                        <a:pt x="38" y="254"/>
                        <a:pt x="38" y="254"/>
                      </a:cubicBezTo>
                      <a:cubicBezTo>
                        <a:pt x="36" y="247"/>
                        <a:pt x="34" y="240"/>
                        <a:pt x="32" y="233"/>
                      </a:cubicBezTo>
                      <a:moveTo>
                        <a:pt x="17" y="102"/>
                      </a:moveTo>
                      <a:cubicBezTo>
                        <a:pt x="15" y="102"/>
                        <a:pt x="15" y="102"/>
                        <a:pt x="15" y="102"/>
                      </a:cubicBezTo>
                      <a:cubicBezTo>
                        <a:pt x="17" y="117"/>
                        <a:pt x="17" y="117"/>
                        <a:pt x="17" y="117"/>
                      </a:cubicBezTo>
                      <a:cubicBezTo>
                        <a:pt x="16" y="123"/>
                        <a:pt x="16" y="130"/>
                        <a:pt x="16" y="137"/>
                      </a:cubicBezTo>
                      <a:cubicBezTo>
                        <a:pt x="16" y="167"/>
                        <a:pt x="22" y="201"/>
                        <a:pt x="30" y="232"/>
                      </a:cubicBezTo>
                      <a:cubicBezTo>
                        <a:pt x="32" y="232"/>
                        <a:pt x="32" y="232"/>
                        <a:pt x="32" y="232"/>
                      </a:cubicBezTo>
                      <a:cubicBezTo>
                        <a:pt x="24" y="201"/>
                        <a:pt x="18" y="167"/>
                        <a:pt x="18" y="137"/>
                      </a:cubicBezTo>
                      <a:cubicBezTo>
                        <a:pt x="18" y="130"/>
                        <a:pt x="18" y="123"/>
                        <a:pt x="19" y="117"/>
                      </a:cubicBezTo>
                      <a:cubicBezTo>
                        <a:pt x="19" y="117"/>
                        <a:pt x="19" y="117"/>
                        <a:pt x="19" y="117"/>
                      </a:cubicBezTo>
                      <a:cubicBezTo>
                        <a:pt x="17" y="102"/>
                        <a:pt x="17" y="102"/>
                        <a:pt x="17" y="102"/>
                      </a:cubicBezTo>
                      <a:moveTo>
                        <a:pt x="2" y="0"/>
                      </a:moveTo>
                      <a:cubicBezTo>
                        <a:pt x="0" y="0"/>
                        <a:pt x="0" y="0"/>
                        <a:pt x="0" y="0"/>
                      </a:cubicBezTo>
                      <a:cubicBezTo>
                        <a:pt x="0" y="0"/>
                        <a:pt x="1" y="0"/>
                        <a:pt x="1" y="1"/>
                      </a:cubicBezTo>
                      <a:cubicBezTo>
                        <a:pt x="1" y="2"/>
                        <a:pt x="1" y="3"/>
                        <a:pt x="1" y="3"/>
                      </a:cubicBezTo>
                      <a:cubicBezTo>
                        <a:pt x="1" y="3"/>
                        <a:pt x="1" y="3"/>
                        <a:pt x="1" y="3"/>
                      </a:cubicBezTo>
                      <a:cubicBezTo>
                        <a:pt x="15" y="101"/>
                        <a:pt x="15" y="101"/>
                        <a:pt x="15" y="101"/>
                      </a:cubicBezTo>
                      <a:cubicBezTo>
                        <a:pt x="17" y="101"/>
                        <a:pt x="17" y="101"/>
                        <a:pt x="17" y="101"/>
                      </a:cubicBezTo>
                      <a:cubicBezTo>
                        <a:pt x="3" y="3"/>
                        <a:pt x="3" y="3"/>
                        <a:pt x="3" y="3"/>
                      </a:cubicBezTo>
                      <a:cubicBezTo>
                        <a:pt x="3" y="3"/>
                        <a:pt x="3"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4" name="Freeform 84"/>
                <p:cNvSpPr/>
                <p:nvPr/>
              </p:nvSpPr>
              <p:spPr bwMode="auto">
                <a:xfrm>
                  <a:off x="-1120" y="3069"/>
                  <a:ext cx="4" cy="3"/>
                </a:xfrm>
                <a:custGeom>
                  <a:cxnLst>
                    <a:cxn ang="0">
                      <a:pos x="2" y="0"/>
                    </a:cxn>
                    <a:cxn ang="0">
                      <a:pos x="0"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5" name="Freeform 85"/>
                <p:cNvSpPr/>
                <p:nvPr/>
              </p:nvSpPr>
              <p:spPr bwMode="auto">
                <a:xfrm>
                  <a:off x="-1196" y="2861"/>
                  <a:ext cx="7" cy="2"/>
                </a:xfrm>
                <a:custGeom>
                  <a:cxnLst>
                    <a:cxn ang="0">
                      <a:pos x="2" y="0"/>
                    </a:cxn>
                    <a:cxn ang="0">
                      <a:pos x="0" y="0"/>
                    </a:cxn>
                    <a:cxn ang="0">
                      <a:pos x="0" y="1"/>
                    </a:cxn>
                    <a:cxn ang="0">
                      <a:pos x="3" y="1"/>
                    </a:cxn>
                    <a:cxn ang="0">
                      <a:pos x="2" y="0"/>
                    </a:cxn>
                  </a:cxnLst>
                  <a:rect l="0" t="0" r="r" b="b"/>
                  <a:pathLst>
                    <a:path w="3" h="1">
                      <a:moveTo>
                        <a:pt x="2" y="0"/>
                      </a:moveTo>
                      <a:cubicBezTo>
                        <a:pt x="0" y="0"/>
                        <a:pt x="0" y="0"/>
                        <a:pt x="0" y="0"/>
                      </a:cubicBezTo>
                      <a:cubicBezTo>
                        <a:pt x="0" y="1"/>
                        <a:pt x="0" y="1"/>
                        <a:pt x="0" y="1"/>
                      </a:cubicBezTo>
                      <a:cubicBezTo>
                        <a:pt x="3" y="1"/>
                        <a:pt x="3" y="1"/>
                        <a:pt x="3" y="1"/>
                      </a:cubicBezTo>
                      <a:cubicBezTo>
                        <a:pt x="2" y="1"/>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6" name="Freeform 86"/>
                <p:cNvSpPr>
                  <a:spLocks noEditPoints="1"/>
                </p:cNvSpPr>
                <p:nvPr/>
              </p:nvSpPr>
              <p:spPr bwMode="auto">
                <a:xfrm>
                  <a:off x="-1774" y="1524"/>
                  <a:ext cx="765" cy="1830"/>
                </a:xfrm>
                <a:custGeom>
                  <a:cxnLst>
                    <a:cxn ang="0">
                      <a:pos x="306" y="740"/>
                    </a:cxn>
                    <a:cxn ang="0">
                      <a:pos x="304" y="740"/>
                    </a:cxn>
                    <a:cxn ang="0">
                      <a:pos x="321" y="772"/>
                    </a:cxn>
                    <a:cxn ang="0">
                      <a:pos x="323" y="772"/>
                    </a:cxn>
                    <a:cxn ang="0">
                      <a:pos x="306" y="740"/>
                    </a:cxn>
                    <a:cxn ang="0">
                      <a:pos x="111" y="98"/>
                    </a:cxn>
                    <a:cxn ang="0">
                      <a:pos x="108" y="98"/>
                    </a:cxn>
                    <a:cxn ang="0">
                      <a:pos x="167" y="194"/>
                    </a:cxn>
                    <a:cxn ang="0">
                      <a:pos x="170" y="194"/>
                    </a:cxn>
                    <a:cxn ang="0">
                      <a:pos x="111" y="98"/>
                    </a:cxn>
                    <a:cxn ang="0">
                      <a:pos x="1" y="0"/>
                    </a:cxn>
                    <a:cxn ang="0">
                      <a:pos x="0" y="1"/>
                    </a:cxn>
                    <a:cxn ang="0">
                      <a:pos x="107" y="97"/>
                    </a:cxn>
                    <a:cxn ang="0">
                      <a:pos x="110" y="97"/>
                    </a:cxn>
                    <a:cxn ang="0">
                      <a:pos x="84" y="67"/>
                    </a:cxn>
                    <a:cxn ang="0">
                      <a:pos x="84" y="67"/>
                    </a:cxn>
                    <a:cxn ang="0">
                      <a:pos x="84" y="67"/>
                    </a:cxn>
                    <a:cxn ang="0">
                      <a:pos x="1" y="0"/>
                    </a:cxn>
                  </a:cxnLst>
                  <a:rect l="0" t="0" r="r" b="b"/>
                  <a:pathLst>
                    <a:path w="323" h="772">
                      <a:moveTo>
                        <a:pt x="306" y="740"/>
                      </a:moveTo>
                      <a:cubicBezTo>
                        <a:pt x="304" y="740"/>
                        <a:pt x="304" y="740"/>
                        <a:pt x="304" y="740"/>
                      </a:cubicBezTo>
                      <a:cubicBezTo>
                        <a:pt x="310" y="753"/>
                        <a:pt x="316" y="765"/>
                        <a:pt x="321" y="772"/>
                      </a:cubicBezTo>
                      <a:cubicBezTo>
                        <a:pt x="323" y="772"/>
                        <a:pt x="323" y="772"/>
                        <a:pt x="323" y="772"/>
                      </a:cubicBezTo>
                      <a:cubicBezTo>
                        <a:pt x="319" y="765"/>
                        <a:pt x="312" y="754"/>
                        <a:pt x="306" y="740"/>
                      </a:cubicBezTo>
                      <a:moveTo>
                        <a:pt x="111" y="98"/>
                      </a:moveTo>
                      <a:cubicBezTo>
                        <a:pt x="108" y="98"/>
                        <a:pt x="108" y="98"/>
                        <a:pt x="108" y="98"/>
                      </a:cubicBezTo>
                      <a:cubicBezTo>
                        <a:pt x="133" y="130"/>
                        <a:pt x="153" y="163"/>
                        <a:pt x="167" y="194"/>
                      </a:cubicBezTo>
                      <a:cubicBezTo>
                        <a:pt x="170" y="194"/>
                        <a:pt x="170" y="194"/>
                        <a:pt x="170" y="194"/>
                      </a:cubicBezTo>
                      <a:cubicBezTo>
                        <a:pt x="155" y="163"/>
                        <a:pt x="136" y="130"/>
                        <a:pt x="111" y="98"/>
                      </a:cubicBezTo>
                      <a:moveTo>
                        <a:pt x="1" y="0"/>
                      </a:moveTo>
                      <a:cubicBezTo>
                        <a:pt x="0" y="1"/>
                        <a:pt x="0" y="1"/>
                        <a:pt x="0" y="1"/>
                      </a:cubicBezTo>
                      <a:cubicBezTo>
                        <a:pt x="44" y="28"/>
                        <a:pt x="79" y="62"/>
                        <a:pt x="107" y="97"/>
                      </a:cubicBezTo>
                      <a:cubicBezTo>
                        <a:pt x="110" y="97"/>
                        <a:pt x="110" y="97"/>
                        <a:pt x="110" y="97"/>
                      </a:cubicBezTo>
                      <a:cubicBezTo>
                        <a:pt x="102" y="87"/>
                        <a:pt x="93" y="77"/>
                        <a:pt x="84" y="67"/>
                      </a:cubicBezTo>
                      <a:cubicBezTo>
                        <a:pt x="84" y="67"/>
                        <a:pt x="84" y="67"/>
                        <a:pt x="84" y="67"/>
                      </a:cubicBezTo>
                      <a:cubicBezTo>
                        <a:pt x="84" y="67"/>
                        <a:pt x="84" y="67"/>
                        <a:pt x="84" y="67"/>
                      </a:cubicBezTo>
                      <a:cubicBezTo>
                        <a:pt x="61" y="42"/>
                        <a:pt x="33" y="19"/>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7" name="Freeform 87"/>
                <p:cNvSpPr/>
                <p:nvPr/>
              </p:nvSpPr>
              <p:spPr bwMode="auto">
                <a:xfrm>
                  <a:off x="-1520" y="1754"/>
                  <a:ext cx="9" cy="2"/>
                </a:xfrm>
                <a:custGeom>
                  <a:cxnLst>
                    <a:cxn ang="0">
                      <a:pos x="3" y="0"/>
                    </a:cxn>
                    <a:cxn ang="0">
                      <a:pos x="0" y="0"/>
                    </a:cxn>
                    <a:cxn ang="0">
                      <a:pos x="1" y="1"/>
                    </a:cxn>
                    <a:cxn ang="0">
                      <a:pos x="4" y="1"/>
                    </a:cxn>
                    <a:cxn ang="0">
                      <a:pos x="3" y="0"/>
                    </a:cxn>
                  </a:cxnLst>
                  <a:rect l="0" t="0" r="r" b="b"/>
                  <a:pathLst>
                    <a:path w="4" h="1">
                      <a:moveTo>
                        <a:pt x="3" y="0"/>
                      </a:moveTo>
                      <a:cubicBezTo>
                        <a:pt x="0" y="0"/>
                        <a:pt x="0" y="0"/>
                        <a:pt x="0" y="0"/>
                      </a:cubicBezTo>
                      <a:cubicBezTo>
                        <a:pt x="1" y="0"/>
                        <a:pt x="1" y="1"/>
                        <a:pt x="1" y="1"/>
                      </a:cubicBezTo>
                      <a:cubicBezTo>
                        <a:pt x="4" y="1"/>
                        <a:pt x="4" y="1"/>
                        <a:pt x="4" y="1"/>
                      </a:cubicBezTo>
                      <a:cubicBezTo>
                        <a:pt x="3" y="1"/>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8" name="Rectangle 88"/>
                <p:cNvSpPr>
                  <a:spLocks noChangeArrowheads="1"/>
                </p:cNvSpPr>
                <p:nvPr/>
              </p:nvSpPr>
              <p:spPr bwMode="auto">
                <a:xfrm>
                  <a:off x="-1575" y="1683"/>
                  <a:ext cx="1" cy="1"/>
                </a:xfrm>
                <a:prstGeom prst="rect">
                  <a:avLst/>
                </a:prstGeom>
                <a:solidFill>
                  <a:srgbClr val="FFFFFF"/>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19" name="Freeform 89"/>
                <p:cNvSpPr/>
                <p:nvPr/>
              </p:nvSpPr>
              <p:spPr bwMode="auto">
                <a:xfrm>
                  <a:off x="-1575" y="1683"/>
                  <a:ext cx="1" cy="1"/>
                </a:xfrm>
                <a:custGeom>
                  <a:cxnLst>
                    <a:cxn ang="0">
                      <a:pos x="0" y="0"/>
                    </a:cxn>
                    <a:cxn ang="0">
                      <a:pos x="0" y="0"/>
                    </a:cxn>
                    <a:cxn ang="0">
                      <a:pos x="0" y="0"/>
                    </a:cxn>
                    <a:cxn ang="0">
                      <a:pos x="0" y="0"/>
                    </a:cxn>
                  </a:cxnLst>
                  <a:rect l="0" t="0" r="r" b="b"/>
                  <a:pathLst>
                    <a:path>
                      <a:moveTo>
                        <a:pt x="0" y="0"/>
                      </a:moveTo>
                      <a:lnTo>
                        <a:pt x="0" y="0"/>
                      </a:lnTo>
                      <a:lnTo>
                        <a:pt x="0" y="0"/>
                      </a:lnTo>
                      <a:lnTo>
                        <a:pt x="0" y="0"/>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0" name="Freeform 90"/>
                <p:cNvSpPr/>
                <p:nvPr/>
              </p:nvSpPr>
              <p:spPr bwMode="auto">
                <a:xfrm>
                  <a:off x="-1210" y="2809"/>
                  <a:ext cx="4"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1" name="Freeform 91"/>
                <p:cNvSpPr/>
                <p:nvPr/>
              </p:nvSpPr>
              <p:spPr bwMode="auto">
                <a:xfrm>
                  <a:off x="-1056" y="3276"/>
                  <a:ext cx="7" cy="2"/>
                </a:xfrm>
                <a:custGeom>
                  <a:cxnLst>
                    <a:cxn ang="0">
                      <a:pos x="3" y="0"/>
                    </a:cxn>
                    <a:cxn ang="0">
                      <a:pos x="0" y="0"/>
                    </a:cxn>
                    <a:cxn ang="0">
                      <a:pos x="1" y="1"/>
                    </a:cxn>
                    <a:cxn ang="0">
                      <a:pos x="3" y="1"/>
                    </a:cxn>
                    <a:cxn ang="0">
                      <a:pos x="3" y="0"/>
                    </a:cxn>
                  </a:cxnLst>
                  <a:rect l="0" t="0" r="r" b="b"/>
                  <a:pathLst>
                    <a:path w="3" h="1">
                      <a:moveTo>
                        <a:pt x="3" y="0"/>
                      </a:moveTo>
                      <a:cubicBezTo>
                        <a:pt x="0" y="0"/>
                        <a:pt x="0" y="0"/>
                        <a:pt x="0" y="0"/>
                      </a:cubicBezTo>
                      <a:cubicBezTo>
                        <a:pt x="1" y="0"/>
                        <a:pt x="1" y="1"/>
                        <a:pt x="1"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2" name="Freeform 92"/>
                <p:cNvSpPr/>
                <p:nvPr/>
              </p:nvSpPr>
              <p:spPr bwMode="auto">
                <a:xfrm>
                  <a:off x="-1014" y="3356"/>
                  <a:ext cx="21" cy="31"/>
                </a:xfrm>
                <a:custGeom>
                  <a:cxnLst>
                    <a:cxn ang="0">
                      <a:pos x="3" y="0"/>
                    </a:cxn>
                    <a:cxn ang="0">
                      <a:pos x="0" y="0"/>
                    </a:cxn>
                    <a:cxn ang="0">
                      <a:pos x="8" y="13"/>
                    </a:cxn>
                    <a:cxn ang="0">
                      <a:pos x="9" y="12"/>
                    </a:cxn>
                    <a:cxn ang="0">
                      <a:pos x="8" y="9"/>
                    </a:cxn>
                    <a:cxn ang="0">
                      <a:pos x="3" y="0"/>
                    </a:cxn>
                  </a:cxnLst>
                  <a:rect l="0" t="0" r="r" b="b"/>
                  <a:pathLst>
                    <a:path w="9" h="13">
                      <a:moveTo>
                        <a:pt x="3" y="0"/>
                      </a:moveTo>
                      <a:cubicBezTo>
                        <a:pt x="0" y="0"/>
                        <a:pt x="0" y="0"/>
                        <a:pt x="0" y="0"/>
                      </a:cubicBezTo>
                      <a:cubicBezTo>
                        <a:pt x="5" y="8"/>
                        <a:pt x="8" y="13"/>
                        <a:pt x="8" y="13"/>
                      </a:cubicBezTo>
                      <a:cubicBezTo>
                        <a:pt x="9" y="12"/>
                        <a:pt x="9" y="12"/>
                        <a:pt x="9" y="12"/>
                      </a:cubicBezTo>
                      <a:cubicBezTo>
                        <a:pt x="9" y="12"/>
                        <a:pt x="9" y="11"/>
                        <a:pt x="8" y="9"/>
                      </a:cubicBezTo>
                      <a:cubicBezTo>
                        <a:pt x="6" y="7"/>
                        <a:pt x="5" y="4"/>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3" name="Freeform 93"/>
                <p:cNvSpPr/>
                <p:nvPr/>
              </p:nvSpPr>
              <p:spPr bwMode="auto">
                <a:xfrm>
                  <a:off x="-1014" y="3354"/>
                  <a:ext cx="7" cy="2"/>
                </a:xfrm>
                <a:custGeom>
                  <a:cxnLst>
                    <a:cxn ang="0">
                      <a:pos x="2" y="0"/>
                    </a:cxn>
                    <a:cxn ang="0">
                      <a:pos x="0" y="0"/>
                    </a:cxn>
                    <a:cxn ang="0">
                      <a:pos x="0" y="1"/>
                    </a:cxn>
                    <a:cxn ang="0">
                      <a:pos x="3" y="1"/>
                    </a:cxn>
                    <a:cxn ang="0">
                      <a:pos x="2" y="0"/>
                    </a:cxn>
                  </a:cxnLst>
                  <a:rect l="0" t="0" r="r" b="b"/>
                  <a:pathLst>
                    <a:path w="3" h="1">
                      <a:moveTo>
                        <a:pt x="2" y="0"/>
                      </a:moveTo>
                      <a:cubicBezTo>
                        <a:pt x="0" y="0"/>
                        <a:pt x="0" y="0"/>
                        <a:pt x="0" y="0"/>
                      </a:cubicBezTo>
                      <a:cubicBezTo>
                        <a:pt x="0" y="1"/>
                        <a:pt x="0" y="1"/>
                        <a:pt x="0" y="1"/>
                      </a:cubicBezTo>
                      <a:cubicBezTo>
                        <a:pt x="3" y="1"/>
                        <a:pt x="3" y="1"/>
                        <a:pt x="3" y="1"/>
                      </a:cubicBezTo>
                      <a:cubicBezTo>
                        <a:pt x="2" y="1"/>
                        <a:pt x="2"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4" name="Freeform 94"/>
                <p:cNvSpPr/>
                <p:nvPr/>
              </p:nvSpPr>
              <p:spPr bwMode="auto">
                <a:xfrm>
                  <a:off x="-1246" y="2498"/>
                  <a:ext cx="5" cy="3"/>
                </a:xfrm>
                <a:custGeom>
                  <a:cxnLst>
                    <a:cxn ang="0">
                      <a:pos x="5" y="0"/>
                    </a:cxn>
                    <a:cxn ang="0">
                      <a:pos x="0" y="0"/>
                    </a:cxn>
                    <a:cxn ang="0">
                      <a:pos x="0" y="3"/>
                    </a:cxn>
                    <a:cxn ang="0">
                      <a:pos x="5" y="3"/>
                    </a:cxn>
                    <a:cxn ang="0">
                      <a:pos x="5" y="0"/>
                    </a:cxn>
                    <a:cxn ang="0">
                      <a:pos x="5" y="0"/>
                    </a:cxn>
                  </a:cxnLst>
                  <a:rect l="0" t="0" r="r" b="b"/>
                  <a:pathLst>
                    <a:path w="5" h="3">
                      <a:moveTo>
                        <a:pt x="5" y="0"/>
                      </a:moveTo>
                      <a:lnTo>
                        <a:pt x="0" y="0"/>
                      </a:lnTo>
                      <a:lnTo>
                        <a:pt x="0" y="3"/>
                      </a:lnTo>
                      <a:lnTo>
                        <a:pt x="5" y="3"/>
                      </a:lnTo>
                      <a:lnTo>
                        <a:pt x="5" y="0"/>
                      </a:lnTo>
                      <a:lnTo>
                        <a:pt x="5"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5" name="Freeform 95"/>
                <p:cNvSpPr/>
                <p:nvPr/>
              </p:nvSpPr>
              <p:spPr bwMode="auto">
                <a:xfrm>
                  <a:off x="-1281" y="2256"/>
                  <a:ext cx="4"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6" name="Freeform 96"/>
                <p:cNvSpPr>
                  <a:spLocks noEditPoints="1"/>
                </p:cNvSpPr>
                <p:nvPr/>
              </p:nvSpPr>
              <p:spPr bwMode="auto">
                <a:xfrm>
                  <a:off x="-1636" y="1524"/>
                  <a:ext cx="819" cy="458"/>
                </a:xfrm>
                <a:custGeom>
                  <a:cxnLst>
                    <a:cxn ang="0">
                      <a:pos x="243" y="98"/>
                    </a:cxn>
                    <a:cxn ang="0">
                      <a:pos x="241" y="98"/>
                    </a:cxn>
                    <a:cxn ang="0">
                      <a:pos x="345" y="193"/>
                    </a:cxn>
                    <a:cxn ang="0">
                      <a:pos x="346" y="193"/>
                    </a:cxn>
                    <a:cxn ang="0">
                      <a:pos x="243" y="98"/>
                    </a:cxn>
                    <a:cxn ang="0">
                      <a:pos x="186" y="67"/>
                    </a:cxn>
                    <a:cxn ang="0">
                      <a:pos x="184" y="67"/>
                    </a:cxn>
                    <a:cxn ang="0">
                      <a:pos x="239" y="97"/>
                    </a:cxn>
                    <a:cxn ang="0">
                      <a:pos x="241" y="97"/>
                    </a:cxn>
                    <a:cxn ang="0">
                      <a:pos x="186" y="67"/>
                    </a:cxn>
                    <a:cxn ang="0">
                      <a:pos x="0" y="0"/>
                    </a:cxn>
                    <a:cxn ang="0">
                      <a:pos x="0" y="1"/>
                    </a:cxn>
                    <a:cxn ang="0">
                      <a:pos x="11" y="4"/>
                    </a:cxn>
                    <a:cxn ang="0">
                      <a:pos x="182" y="66"/>
                    </a:cxn>
                    <a:cxn ang="0">
                      <a:pos x="185" y="66"/>
                    </a:cxn>
                    <a:cxn ang="0">
                      <a:pos x="0" y="0"/>
                    </a:cxn>
                  </a:cxnLst>
                  <a:rect l="0" t="0" r="r" b="b"/>
                  <a:pathLst>
                    <a:path w="346" h="193">
                      <a:moveTo>
                        <a:pt x="243" y="98"/>
                      </a:moveTo>
                      <a:cubicBezTo>
                        <a:pt x="241" y="98"/>
                        <a:pt x="241" y="98"/>
                        <a:pt x="241" y="98"/>
                      </a:cubicBezTo>
                      <a:cubicBezTo>
                        <a:pt x="283" y="124"/>
                        <a:pt x="322" y="156"/>
                        <a:pt x="345" y="193"/>
                      </a:cubicBezTo>
                      <a:cubicBezTo>
                        <a:pt x="346" y="193"/>
                        <a:pt x="346" y="193"/>
                        <a:pt x="346" y="193"/>
                      </a:cubicBezTo>
                      <a:cubicBezTo>
                        <a:pt x="323" y="156"/>
                        <a:pt x="285" y="124"/>
                        <a:pt x="243" y="98"/>
                      </a:cubicBezTo>
                      <a:moveTo>
                        <a:pt x="186" y="67"/>
                      </a:moveTo>
                      <a:cubicBezTo>
                        <a:pt x="184" y="67"/>
                        <a:pt x="184" y="67"/>
                        <a:pt x="184" y="67"/>
                      </a:cubicBezTo>
                      <a:cubicBezTo>
                        <a:pt x="203" y="76"/>
                        <a:pt x="221" y="86"/>
                        <a:pt x="239" y="97"/>
                      </a:cubicBezTo>
                      <a:cubicBezTo>
                        <a:pt x="241" y="97"/>
                        <a:pt x="241" y="97"/>
                        <a:pt x="241" y="97"/>
                      </a:cubicBezTo>
                      <a:cubicBezTo>
                        <a:pt x="223" y="86"/>
                        <a:pt x="205" y="76"/>
                        <a:pt x="186" y="67"/>
                      </a:cubicBezTo>
                      <a:moveTo>
                        <a:pt x="0" y="0"/>
                      </a:moveTo>
                      <a:cubicBezTo>
                        <a:pt x="0" y="1"/>
                        <a:pt x="0" y="1"/>
                        <a:pt x="0" y="1"/>
                      </a:cubicBezTo>
                      <a:cubicBezTo>
                        <a:pt x="0" y="1"/>
                        <a:pt x="4" y="2"/>
                        <a:pt x="11" y="4"/>
                      </a:cubicBezTo>
                      <a:cubicBezTo>
                        <a:pt x="38" y="11"/>
                        <a:pt x="110" y="32"/>
                        <a:pt x="182" y="66"/>
                      </a:cubicBezTo>
                      <a:cubicBezTo>
                        <a:pt x="185" y="66"/>
                        <a:pt x="185" y="66"/>
                        <a:pt x="185" y="66"/>
                      </a:cubicBezTo>
                      <a:cubicBezTo>
                        <a:pt x="92" y="22"/>
                        <a:pt x="0" y="0"/>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7" name="Freeform 97"/>
                <p:cNvSpPr/>
                <p:nvPr/>
              </p:nvSpPr>
              <p:spPr bwMode="auto">
                <a:xfrm>
                  <a:off x="-1071" y="1754"/>
                  <a:ext cx="10" cy="2"/>
                </a:xfrm>
                <a:custGeom>
                  <a:cxnLst>
                    <a:cxn ang="0">
                      <a:pos x="2" y="0"/>
                    </a:cxn>
                    <a:cxn ang="0">
                      <a:pos x="0" y="0"/>
                    </a:cxn>
                    <a:cxn ang="0">
                      <a:pos x="2" y="1"/>
                    </a:cxn>
                    <a:cxn ang="0">
                      <a:pos x="4" y="1"/>
                    </a:cxn>
                    <a:cxn ang="0">
                      <a:pos x="2" y="0"/>
                    </a:cxn>
                  </a:cxnLst>
                  <a:rect l="0" t="0" r="r" b="b"/>
                  <a:pathLst>
                    <a:path w="4" h="1">
                      <a:moveTo>
                        <a:pt x="2" y="0"/>
                      </a:moveTo>
                      <a:cubicBezTo>
                        <a:pt x="0" y="0"/>
                        <a:pt x="0" y="0"/>
                        <a:pt x="0" y="0"/>
                      </a:cubicBezTo>
                      <a:cubicBezTo>
                        <a:pt x="1" y="0"/>
                        <a:pt x="1" y="1"/>
                        <a:pt x="2" y="1"/>
                      </a:cubicBezTo>
                      <a:cubicBezTo>
                        <a:pt x="4" y="1"/>
                        <a:pt x="4" y="1"/>
                        <a:pt x="4" y="1"/>
                      </a:cubicBezTo>
                      <a:cubicBezTo>
                        <a:pt x="3" y="1"/>
                        <a:pt x="3"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8" name="Freeform 98"/>
                <p:cNvSpPr/>
                <p:nvPr/>
              </p:nvSpPr>
              <p:spPr bwMode="auto">
                <a:xfrm>
                  <a:off x="-1206" y="1681"/>
                  <a:ext cx="10" cy="2"/>
                </a:xfrm>
                <a:custGeom>
                  <a:cxnLst>
                    <a:cxn ang="0">
                      <a:pos x="3" y="0"/>
                    </a:cxn>
                    <a:cxn ang="0">
                      <a:pos x="0" y="0"/>
                    </a:cxn>
                    <a:cxn ang="0">
                      <a:pos x="2" y="1"/>
                    </a:cxn>
                    <a:cxn ang="0">
                      <a:pos x="4" y="1"/>
                    </a:cxn>
                    <a:cxn ang="0">
                      <a:pos x="3" y="0"/>
                    </a:cxn>
                  </a:cxnLst>
                  <a:rect l="0" t="0" r="r" b="b"/>
                  <a:pathLst>
                    <a:path w="4" h="1">
                      <a:moveTo>
                        <a:pt x="3" y="0"/>
                      </a:moveTo>
                      <a:cubicBezTo>
                        <a:pt x="0" y="0"/>
                        <a:pt x="0" y="0"/>
                        <a:pt x="0" y="0"/>
                      </a:cubicBezTo>
                      <a:cubicBezTo>
                        <a:pt x="1" y="1"/>
                        <a:pt x="2" y="1"/>
                        <a:pt x="2" y="1"/>
                      </a:cubicBezTo>
                      <a:cubicBezTo>
                        <a:pt x="4" y="1"/>
                        <a:pt x="4" y="1"/>
                        <a:pt x="4" y="1"/>
                      </a:cubicBezTo>
                      <a:cubicBezTo>
                        <a:pt x="4" y="1"/>
                        <a:pt x="3" y="1"/>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29" name="Freeform 99"/>
                <p:cNvSpPr/>
                <p:nvPr/>
              </p:nvSpPr>
              <p:spPr bwMode="auto">
                <a:xfrm>
                  <a:off x="-955" y="1986"/>
                  <a:ext cx="216" cy="270"/>
                </a:xfrm>
                <a:custGeom>
                  <a:cxnLst>
                    <a:cxn ang="0">
                      <a:pos x="3" y="0"/>
                    </a:cxn>
                    <a:cxn ang="0">
                      <a:pos x="0" y="0"/>
                    </a:cxn>
                    <a:cxn ang="0">
                      <a:pos x="0" y="0"/>
                    </a:cxn>
                    <a:cxn ang="0">
                      <a:pos x="0" y="0"/>
                    </a:cxn>
                    <a:cxn ang="0">
                      <a:pos x="1" y="0"/>
                    </a:cxn>
                    <a:cxn ang="0">
                      <a:pos x="2" y="1"/>
                    </a:cxn>
                    <a:cxn ang="0">
                      <a:pos x="82" y="100"/>
                    </a:cxn>
                    <a:cxn ang="0">
                      <a:pos x="83" y="100"/>
                    </a:cxn>
                    <a:cxn ang="0">
                      <a:pos x="83" y="101"/>
                    </a:cxn>
                    <a:cxn ang="0">
                      <a:pos x="83" y="101"/>
                    </a:cxn>
                    <a:cxn ang="0">
                      <a:pos x="89" y="114"/>
                    </a:cxn>
                    <a:cxn ang="0">
                      <a:pos x="91" y="114"/>
                    </a:cxn>
                    <a:cxn ang="0">
                      <a:pos x="3" y="0"/>
                    </a:cxn>
                  </a:cxnLst>
                  <a:rect l="0" t="0" r="r" b="b"/>
                  <a:pathLst>
                    <a:path w="91" h="114">
                      <a:moveTo>
                        <a:pt x="3" y="0"/>
                      </a:moveTo>
                      <a:cubicBezTo>
                        <a:pt x="0" y="0"/>
                        <a:pt x="0" y="0"/>
                        <a:pt x="0" y="0"/>
                      </a:cubicBezTo>
                      <a:cubicBezTo>
                        <a:pt x="0" y="0"/>
                        <a:pt x="0" y="0"/>
                        <a:pt x="0" y="0"/>
                      </a:cubicBezTo>
                      <a:cubicBezTo>
                        <a:pt x="0" y="0"/>
                        <a:pt x="0" y="0"/>
                        <a:pt x="0" y="0"/>
                      </a:cubicBezTo>
                      <a:cubicBezTo>
                        <a:pt x="1" y="0"/>
                        <a:pt x="1" y="0"/>
                        <a:pt x="1" y="0"/>
                      </a:cubicBezTo>
                      <a:cubicBezTo>
                        <a:pt x="1" y="0"/>
                        <a:pt x="1" y="0"/>
                        <a:pt x="2" y="1"/>
                      </a:cubicBezTo>
                      <a:cubicBezTo>
                        <a:pt x="9" y="6"/>
                        <a:pt x="49" y="37"/>
                        <a:pt x="82" y="100"/>
                      </a:cubicBezTo>
                      <a:cubicBezTo>
                        <a:pt x="83" y="100"/>
                        <a:pt x="83" y="100"/>
                        <a:pt x="83" y="100"/>
                      </a:cubicBezTo>
                      <a:cubicBezTo>
                        <a:pt x="83" y="101"/>
                        <a:pt x="83" y="101"/>
                        <a:pt x="83" y="101"/>
                      </a:cubicBezTo>
                      <a:cubicBezTo>
                        <a:pt x="83" y="101"/>
                        <a:pt x="83" y="101"/>
                        <a:pt x="83" y="101"/>
                      </a:cubicBezTo>
                      <a:cubicBezTo>
                        <a:pt x="85" y="105"/>
                        <a:pt x="87" y="109"/>
                        <a:pt x="89" y="114"/>
                      </a:cubicBezTo>
                      <a:cubicBezTo>
                        <a:pt x="91" y="114"/>
                        <a:pt x="91" y="114"/>
                        <a:pt x="91" y="114"/>
                      </a:cubicBezTo>
                      <a:cubicBezTo>
                        <a:pt x="57" y="42"/>
                        <a:pt x="12" y="6"/>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0" name="Freeform 100"/>
                <p:cNvSpPr/>
                <p:nvPr/>
              </p:nvSpPr>
              <p:spPr bwMode="auto">
                <a:xfrm>
                  <a:off x="-761" y="2223"/>
                  <a:ext cx="3" cy="3"/>
                </a:xfrm>
                <a:custGeom>
                  <a:cxnLst>
                    <a:cxn ang="0">
                      <a:pos x="1" y="0"/>
                    </a:cxn>
                    <a:cxn ang="0">
                      <a:pos x="0" y="0"/>
                    </a:cxn>
                    <a:cxn ang="0">
                      <a:pos x="1" y="1"/>
                    </a:cxn>
                    <a:cxn ang="0">
                      <a:pos x="1" y="1"/>
                    </a:cxn>
                    <a:cxn ang="0">
                      <a:pos x="1" y="0"/>
                    </a:cxn>
                  </a:cxnLst>
                  <a:rect l="0" t="0" r="r" b="b"/>
                  <a:pathLst>
                    <a:path w="1" h="1">
                      <a:moveTo>
                        <a:pt x="1" y="0"/>
                      </a:moveTo>
                      <a:cubicBezTo>
                        <a:pt x="0" y="0"/>
                        <a:pt x="0" y="0"/>
                        <a:pt x="0" y="0"/>
                      </a:cubicBezTo>
                      <a:cubicBezTo>
                        <a:pt x="0" y="0"/>
                        <a:pt x="1" y="0"/>
                        <a:pt x="1"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1" name="Freeform 101"/>
                <p:cNvSpPr>
                  <a:spLocks noEditPoints="1"/>
                </p:cNvSpPr>
                <p:nvPr/>
              </p:nvSpPr>
              <p:spPr bwMode="auto">
                <a:xfrm>
                  <a:off x="-742" y="2259"/>
                  <a:ext cx="90" cy="1017"/>
                </a:xfrm>
                <a:custGeom>
                  <a:cxnLst>
                    <a:cxn ang="0">
                      <a:pos x="26" y="343"/>
                    </a:cxn>
                    <a:cxn ang="0">
                      <a:pos x="24" y="343"/>
                    </a:cxn>
                    <a:cxn ang="0">
                      <a:pos x="24" y="352"/>
                    </a:cxn>
                    <a:cxn ang="0">
                      <a:pos x="20" y="417"/>
                    </a:cxn>
                    <a:cxn ang="0">
                      <a:pos x="19" y="429"/>
                    </a:cxn>
                    <a:cxn ang="0">
                      <a:pos x="21" y="429"/>
                    </a:cxn>
                    <a:cxn ang="0">
                      <a:pos x="24" y="393"/>
                    </a:cxn>
                    <a:cxn ang="0">
                      <a:pos x="26" y="343"/>
                    </a:cxn>
                    <a:cxn ang="0">
                      <a:pos x="38" y="233"/>
                    </a:cxn>
                    <a:cxn ang="0">
                      <a:pos x="36" y="233"/>
                    </a:cxn>
                    <a:cxn ang="0">
                      <a:pos x="24" y="334"/>
                    </a:cxn>
                    <a:cxn ang="0">
                      <a:pos x="24" y="335"/>
                    </a:cxn>
                    <a:cxn ang="0">
                      <a:pos x="24" y="335"/>
                    </a:cxn>
                    <a:cxn ang="0">
                      <a:pos x="24" y="342"/>
                    </a:cxn>
                    <a:cxn ang="0">
                      <a:pos x="26" y="342"/>
                    </a:cxn>
                    <a:cxn ang="0">
                      <a:pos x="26" y="335"/>
                    </a:cxn>
                    <a:cxn ang="0">
                      <a:pos x="37" y="255"/>
                    </a:cxn>
                    <a:cxn ang="0">
                      <a:pos x="35" y="255"/>
                    </a:cxn>
                    <a:cxn ang="0">
                      <a:pos x="35" y="254"/>
                    </a:cxn>
                    <a:cxn ang="0">
                      <a:pos x="37" y="254"/>
                    </a:cxn>
                    <a:cxn ang="0">
                      <a:pos x="38" y="233"/>
                    </a:cxn>
                    <a:cxn ang="0">
                      <a:pos x="35" y="102"/>
                    </a:cxn>
                    <a:cxn ang="0">
                      <a:pos x="33" y="102"/>
                    </a:cxn>
                    <a:cxn ang="0">
                      <a:pos x="35" y="115"/>
                    </a:cxn>
                    <a:cxn ang="0">
                      <a:pos x="35" y="115"/>
                    </a:cxn>
                    <a:cxn ang="0">
                      <a:pos x="35" y="120"/>
                    </a:cxn>
                    <a:cxn ang="0">
                      <a:pos x="37" y="187"/>
                    </a:cxn>
                    <a:cxn ang="0">
                      <a:pos x="36" y="232"/>
                    </a:cxn>
                    <a:cxn ang="0">
                      <a:pos x="38" y="232"/>
                    </a:cxn>
                    <a:cxn ang="0">
                      <a:pos x="38" y="224"/>
                    </a:cxn>
                    <a:cxn ang="0">
                      <a:pos x="38" y="149"/>
                    </a:cxn>
                    <a:cxn ang="0">
                      <a:pos x="37" y="115"/>
                    </a:cxn>
                    <a:cxn ang="0">
                      <a:pos x="37" y="115"/>
                    </a:cxn>
                    <a:cxn ang="0">
                      <a:pos x="37" y="115"/>
                    </a:cxn>
                    <a:cxn ang="0">
                      <a:pos x="35" y="102"/>
                    </a:cxn>
                    <a:cxn ang="0">
                      <a:pos x="2" y="0"/>
                    </a:cxn>
                    <a:cxn ang="0">
                      <a:pos x="0" y="0"/>
                    </a:cxn>
                    <a:cxn ang="0">
                      <a:pos x="33" y="101"/>
                    </a:cxn>
                    <a:cxn ang="0">
                      <a:pos x="35" y="101"/>
                    </a:cxn>
                    <a:cxn ang="0">
                      <a:pos x="2" y="0"/>
                    </a:cxn>
                  </a:cxnLst>
                  <a:rect l="0" t="0" r="r" b="b"/>
                  <a:pathLst>
                    <a:path w="38" h="429">
                      <a:moveTo>
                        <a:pt x="26" y="343"/>
                      </a:moveTo>
                      <a:cubicBezTo>
                        <a:pt x="24" y="343"/>
                        <a:pt x="24" y="343"/>
                        <a:pt x="24" y="343"/>
                      </a:cubicBezTo>
                      <a:cubicBezTo>
                        <a:pt x="24" y="345"/>
                        <a:pt x="24" y="348"/>
                        <a:pt x="24" y="352"/>
                      </a:cubicBezTo>
                      <a:cubicBezTo>
                        <a:pt x="24" y="368"/>
                        <a:pt x="23" y="392"/>
                        <a:pt x="20" y="417"/>
                      </a:cubicBezTo>
                      <a:cubicBezTo>
                        <a:pt x="20" y="421"/>
                        <a:pt x="20" y="425"/>
                        <a:pt x="19" y="429"/>
                      </a:cubicBezTo>
                      <a:cubicBezTo>
                        <a:pt x="21" y="429"/>
                        <a:pt x="21" y="429"/>
                        <a:pt x="21" y="429"/>
                      </a:cubicBezTo>
                      <a:cubicBezTo>
                        <a:pt x="22" y="417"/>
                        <a:pt x="23" y="405"/>
                        <a:pt x="24" y="393"/>
                      </a:cubicBezTo>
                      <a:cubicBezTo>
                        <a:pt x="26" y="372"/>
                        <a:pt x="26" y="353"/>
                        <a:pt x="26" y="343"/>
                      </a:cubicBezTo>
                      <a:moveTo>
                        <a:pt x="38" y="233"/>
                      </a:moveTo>
                      <a:cubicBezTo>
                        <a:pt x="36" y="233"/>
                        <a:pt x="36" y="233"/>
                        <a:pt x="36" y="233"/>
                      </a:cubicBezTo>
                      <a:cubicBezTo>
                        <a:pt x="35" y="268"/>
                        <a:pt x="31" y="304"/>
                        <a:pt x="24" y="334"/>
                      </a:cubicBezTo>
                      <a:cubicBezTo>
                        <a:pt x="24" y="335"/>
                        <a:pt x="24" y="335"/>
                        <a:pt x="24" y="335"/>
                      </a:cubicBezTo>
                      <a:cubicBezTo>
                        <a:pt x="24" y="335"/>
                        <a:pt x="24" y="335"/>
                        <a:pt x="24" y="335"/>
                      </a:cubicBezTo>
                      <a:cubicBezTo>
                        <a:pt x="24" y="335"/>
                        <a:pt x="24" y="337"/>
                        <a:pt x="24" y="342"/>
                      </a:cubicBezTo>
                      <a:cubicBezTo>
                        <a:pt x="26" y="342"/>
                        <a:pt x="26" y="342"/>
                        <a:pt x="26" y="342"/>
                      </a:cubicBezTo>
                      <a:cubicBezTo>
                        <a:pt x="26" y="338"/>
                        <a:pt x="26" y="335"/>
                        <a:pt x="26" y="335"/>
                      </a:cubicBezTo>
                      <a:cubicBezTo>
                        <a:pt x="32" y="311"/>
                        <a:pt x="35" y="283"/>
                        <a:pt x="37" y="255"/>
                      </a:cubicBezTo>
                      <a:cubicBezTo>
                        <a:pt x="35" y="255"/>
                        <a:pt x="35" y="255"/>
                        <a:pt x="35" y="255"/>
                      </a:cubicBezTo>
                      <a:cubicBezTo>
                        <a:pt x="35" y="254"/>
                        <a:pt x="35" y="254"/>
                        <a:pt x="35" y="254"/>
                      </a:cubicBezTo>
                      <a:cubicBezTo>
                        <a:pt x="37" y="254"/>
                        <a:pt x="37" y="254"/>
                        <a:pt x="37" y="254"/>
                      </a:cubicBezTo>
                      <a:cubicBezTo>
                        <a:pt x="37" y="247"/>
                        <a:pt x="38" y="240"/>
                        <a:pt x="38" y="233"/>
                      </a:cubicBezTo>
                      <a:moveTo>
                        <a:pt x="35" y="102"/>
                      </a:moveTo>
                      <a:cubicBezTo>
                        <a:pt x="33" y="102"/>
                        <a:pt x="33" y="102"/>
                        <a:pt x="33" y="102"/>
                      </a:cubicBezTo>
                      <a:cubicBezTo>
                        <a:pt x="34" y="106"/>
                        <a:pt x="34" y="111"/>
                        <a:pt x="35" y="115"/>
                      </a:cubicBezTo>
                      <a:cubicBezTo>
                        <a:pt x="35" y="115"/>
                        <a:pt x="35" y="115"/>
                        <a:pt x="35" y="115"/>
                      </a:cubicBezTo>
                      <a:cubicBezTo>
                        <a:pt x="35" y="115"/>
                        <a:pt x="35" y="117"/>
                        <a:pt x="35" y="120"/>
                      </a:cubicBezTo>
                      <a:cubicBezTo>
                        <a:pt x="36" y="131"/>
                        <a:pt x="37" y="156"/>
                        <a:pt x="37" y="187"/>
                      </a:cubicBezTo>
                      <a:cubicBezTo>
                        <a:pt x="37" y="201"/>
                        <a:pt x="37" y="216"/>
                        <a:pt x="36" y="232"/>
                      </a:cubicBezTo>
                      <a:cubicBezTo>
                        <a:pt x="38" y="232"/>
                        <a:pt x="38" y="232"/>
                        <a:pt x="38" y="232"/>
                      </a:cubicBezTo>
                      <a:cubicBezTo>
                        <a:pt x="38" y="229"/>
                        <a:pt x="38" y="226"/>
                        <a:pt x="38" y="224"/>
                      </a:cubicBezTo>
                      <a:cubicBezTo>
                        <a:pt x="38" y="149"/>
                        <a:pt x="38" y="149"/>
                        <a:pt x="38" y="149"/>
                      </a:cubicBezTo>
                      <a:cubicBezTo>
                        <a:pt x="38" y="128"/>
                        <a:pt x="37" y="115"/>
                        <a:pt x="37" y="115"/>
                      </a:cubicBezTo>
                      <a:cubicBezTo>
                        <a:pt x="37" y="115"/>
                        <a:pt x="37" y="115"/>
                        <a:pt x="37" y="115"/>
                      </a:cubicBezTo>
                      <a:cubicBezTo>
                        <a:pt x="37" y="115"/>
                        <a:pt x="37" y="115"/>
                        <a:pt x="37" y="115"/>
                      </a:cubicBezTo>
                      <a:cubicBezTo>
                        <a:pt x="36" y="110"/>
                        <a:pt x="36" y="106"/>
                        <a:pt x="35" y="102"/>
                      </a:cubicBezTo>
                      <a:moveTo>
                        <a:pt x="2" y="0"/>
                      </a:moveTo>
                      <a:cubicBezTo>
                        <a:pt x="0" y="0"/>
                        <a:pt x="0" y="0"/>
                        <a:pt x="0" y="0"/>
                      </a:cubicBezTo>
                      <a:cubicBezTo>
                        <a:pt x="13" y="28"/>
                        <a:pt x="25" y="61"/>
                        <a:pt x="33" y="101"/>
                      </a:cubicBezTo>
                      <a:cubicBezTo>
                        <a:pt x="35" y="101"/>
                        <a:pt x="35" y="101"/>
                        <a:pt x="35" y="101"/>
                      </a:cubicBezTo>
                      <a:cubicBezTo>
                        <a:pt x="27" y="61"/>
                        <a:pt x="15" y="28"/>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2" name="Freeform 102"/>
                <p:cNvSpPr/>
                <p:nvPr/>
              </p:nvSpPr>
              <p:spPr bwMode="auto">
                <a:xfrm>
                  <a:off x="-685" y="3069"/>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3" name="Freeform 103"/>
                <p:cNvSpPr/>
                <p:nvPr/>
              </p:nvSpPr>
              <p:spPr bwMode="auto">
                <a:xfrm>
                  <a:off x="-659" y="2861"/>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4" name="Freeform 104"/>
                <p:cNvSpPr>
                  <a:spLocks noEditPoints="1"/>
                </p:cNvSpPr>
                <p:nvPr/>
              </p:nvSpPr>
              <p:spPr bwMode="auto">
                <a:xfrm>
                  <a:off x="-1681" y="1524"/>
                  <a:ext cx="989" cy="1875"/>
                </a:xfrm>
                <a:custGeom>
                  <a:cxnLst>
                    <a:cxn ang="0">
                      <a:pos x="418" y="740"/>
                    </a:cxn>
                    <a:cxn ang="0">
                      <a:pos x="416" y="740"/>
                    </a:cxn>
                    <a:cxn ang="0">
                      <a:pos x="411" y="772"/>
                    </a:cxn>
                    <a:cxn ang="0">
                      <a:pos x="411" y="772"/>
                    </a:cxn>
                    <a:cxn ang="0">
                      <a:pos x="411" y="773"/>
                    </a:cxn>
                    <a:cxn ang="0">
                      <a:pos x="410" y="773"/>
                    </a:cxn>
                    <a:cxn ang="0">
                      <a:pos x="406" y="790"/>
                    </a:cxn>
                    <a:cxn ang="0">
                      <a:pos x="407" y="791"/>
                    </a:cxn>
                    <a:cxn ang="0">
                      <a:pos x="418" y="740"/>
                    </a:cxn>
                    <a:cxn ang="0">
                      <a:pos x="215" y="98"/>
                    </a:cxn>
                    <a:cxn ang="0">
                      <a:pos x="211" y="98"/>
                    </a:cxn>
                    <a:cxn ang="0">
                      <a:pos x="307" y="194"/>
                    </a:cxn>
                    <a:cxn ang="0">
                      <a:pos x="309" y="194"/>
                    </a:cxn>
                    <a:cxn ang="0">
                      <a:pos x="309" y="194"/>
                    </a:cxn>
                    <a:cxn ang="0">
                      <a:pos x="215" y="98"/>
                    </a:cxn>
                    <a:cxn ang="0">
                      <a:pos x="1" y="0"/>
                    </a:cxn>
                    <a:cxn ang="0">
                      <a:pos x="0" y="2"/>
                    </a:cxn>
                    <a:cxn ang="0">
                      <a:pos x="9" y="4"/>
                    </a:cxn>
                    <a:cxn ang="0">
                      <a:pos x="162" y="66"/>
                    </a:cxn>
                    <a:cxn ang="0">
                      <a:pos x="165" y="66"/>
                    </a:cxn>
                    <a:cxn ang="0">
                      <a:pos x="165" y="67"/>
                    </a:cxn>
                    <a:cxn ang="0">
                      <a:pos x="163" y="67"/>
                    </a:cxn>
                    <a:cxn ang="0">
                      <a:pos x="210" y="97"/>
                    </a:cxn>
                    <a:cxn ang="0">
                      <a:pos x="213" y="97"/>
                    </a:cxn>
                    <a:cxn ang="0">
                      <a:pos x="1" y="0"/>
                    </a:cxn>
                  </a:cxnLst>
                  <a:rect l="0" t="0" r="r" b="b"/>
                  <a:pathLst>
                    <a:path w="418" h="791">
                      <a:moveTo>
                        <a:pt x="418" y="740"/>
                      </a:moveTo>
                      <a:cubicBezTo>
                        <a:pt x="416" y="740"/>
                        <a:pt x="416" y="740"/>
                        <a:pt x="416" y="740"/>
                      </a:cubicBezTo>
                      <a:cubicBezTo>
                        <a:pt x="415" y="752"/>
                        <a:pt x="413" y="763"/>
                        <a:pt x="411" y="772"/>
                      </a:cubicBezTo>
                      <a:cubicBezTo>
                        <a:pt x="411" y="772"/>
                        <a:pt x="411" y="772"/>
                        <a:pt x="411" y="772"/>
                      </a:cubicBezTo>
                      <a:cubicBezTo>
                        <a:pt x="411" y="773"/>
                        <a:pt x="411" y="773"/>
                        <a:pt x="411" y="773"/>
                      </a:cubicBezTo>
                      <a:cubicBezTo>
                        <a:pt x="410" y="773"/>
                        <a:pt x="410" y="773"/>
                        <a:pt x="410" y="773"/>
                      </a:cubicBezTo>
                      <a:cubicBezTo>
                        <a:pt x="409" y="780"/>
                        <a:pt x="407" y="786"/>
                        <a:pt x="406" y="790"/>
                      </a:cubicBezTo>
                      <a:cubicBezTo>
                        <a:pt x="407" y="791"/>
                        <a:pt x="407" y="791"/>
                        <a:pt x="407" y="791"/>
                      </a:cubicBezTo>
                      <a:cubicBezTo>
                        <a:pt x="412" y="779"/>
                        <a:pt x="416" y="760"/>
                        <a:pt x="418" y="740"/>
                      </a:cubicBezTo>
                      <a:moveTo>
                        <a:pt x="215" y="98"/>
                      </a:moveTo>
                      <a:cubicBezTo>
                        <a:pt x="211" y="98"/>
                        <a:pt x="211" y="98"/>
                        <a:pt x="211" y="98"/>
                      </a:cubicBezTo>
                      <a:cubicBezTo>
                        <a:pt x="247" y="124"/>
                        <a:pt x="281" y="155"/>
                        <a:pt x="307" y="194"/>
                      </a:cubicBezTo>
                      <a:cubicBezTo>
                        <a:pt x="309" y="194"/>
                        <a:pt x="309" y="194"/>
                        <a:pt x="309" y="194"/>
                      </a:cubicBezTo>
                      <a:cubicBezTo>
                        <a:pt x="309" y="194"/>
                        <a:pt x="309" y="194"/>
                        <a:pt x="309" y="194"/>
                      </a:cubicBezTo>
                      <a:cubicBezTo>
                        <a:pt x="283" y="155"/>
                        <a:pt x="250" y="124"/>
                        <a:pt x="215" y="98"/>
                      </a:cubicBezTo>
                      <a:moveTo>
                        <a:pt x="1" y="0"/>
                      </a:moveTo>
                      <a:cubicBezTo>
                        <a:pt x="0" y="2"/>
                        <a:pt x="0" y="2"/>
                        <a:pt x="0" y="2"/>
                      </a:cubicBezTo>
                      <a:cubicBezTo>
                        <a:pt x="0" y="2"/>
                        <a:pt x="3" y="3"/>
                        <a:pt x="9" y="4"/>
                      </a:cubicBezTo>
                      <a:cubicBezTo>
                        <a:pt x="32" y="10"/>
                        <a:pt x="96" y="29"/>
                        <a:pt x="162" y="66"/>
                      </a:cubicBezTo>
                      <a:cubicBezTo>
                        <a:pt x="165" y="66"/>
                        <a:pt x="165" y="66"/>
                        <a:pt x="165" y="66"/>
                      </a:cubicBezTo>
                      <a:cubicBezTo>
                        <a:pt x="165" y="67"/>
                        <a:pt x="165" y="67"/>
                        <a:pt x="165" y="67"/>
                      </a:cubicBezTo>
                      <a:cubicBezTo>
                        <a:pt x="163" y="67"/>
                        <a:pt x="163" y="67"/>
                        <a:pt x="163" y="67"/>
                      </a:cubicBezTo>
                      <a:cubicBezTo>
                        <a:pt x="179" y="76"/>
                        <a:pt x="195" y="86"/>
                        <a:pt x="210" y="97"/>
                      </a:cubicBezTo>
                      <a:cubicBezTo>
                        <a:pt x="213" y="97"/>
                        <a:pt x="213" y="97"/>
                        <a:pt x="213" y="97"/>
                      </a:cubicBezTo>
                      <a:cubicBezTo>
                        <a:pt x="114" y="25"/>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5" name="Freeform 105"/>
                <p:cNvSpPr/>
                <p:nvPr/>
              </p:nvSpPr>
              <p:spPr bwMode="auto">
                <a:xfrm>
                  <a:off x="-1184" y="1754"/>
                  <a:ext cx="12" cy="2"/>
                </a:xfrm>
                <a:custGeom>
                  <a:cxnLst>
                    <a:cxn ang="0">
                      <a:pos x="3" y="0"/>
                    </a:cxn>
                    <a:cxn ang="0">
                      <a:pos x="0" y="0"/>
                    </a:cxn>
                    <a:cxn ang="0">
                      <a:pos x="1" y="1"/>
                    </a:cxn>
                    <a:cxn ang="0">
                      <a:pos x="5" y="1"/>
                    </a:cxn>
                    <a:cxn ang="0">
                      <a:pos x="3" y="0"/>
                    </a:cxn>
                  </a:cxnLst>
                  <a:rect l="0" t="0" r="r" b="b"/>
                  <a:pathLst>
                    <a:path w="5" h="1">
                      <a:moveTo>
                        <a:pt x="3" y="0"/>
                      </a:moveTo>
                      <a:cubicBezTo>
                        <a:pt x="0" y="0"/>
                        <a:pt x="0" y="0"/>
                        <a:pt x="0" y="0"/>
                      </a:cubicBezTo>
                      <a:cubicBezTo>
                        <a:pt x="1" y="0"/>
                        <a:pt x="1" y="1"/>
                        <a:pt x="1" y="1"/>
                      </a:cubicBezTo>
                      <a:cubicBezTo>
                        <a:pt x="5" y="1"/>
                        <a:pt x="5" y="1"/>
                        <a:pt x="5" y="1"/>
                      </a:cubicBezTo>
                      <a:cubicBezTo>
                        <a:pt x="4" y="1"/>
                        <a:pt x="4"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6" name="Freeform 106"/>
                <p:cNvSpPr/>
                <p:nvPr/>
              </p:nvSpPr>
              <p:spPr bwMode="auto">
                <a:xfrm>
                  <a:off x="-1298" y="1681"/>
                  <a:ext cx="7" cy="2"/>
                </a:xfrm>
                <a:custGeom>
                  <a:cxnLst>
                    <a:cxn ang="0">
                      <a:pos x="3" y="0"/>
                    </a:cxn>
                    <a:cxn ang="0">
                      <a:pos x="0" y="0"/>
                    </a:cxn>
                    <a:cxn ang="0">
                      <a:pos x="1" y="1"/>
                    </a:cxn>
                    <a:cxn ang="0">
                      <a:pos x="3" y="1"/>
                    </a:cxn>
                    <a:cxn ang="0">
                      <a:pos x="3" y="0"/>
                    </a:cxn>
                  </a:cxnLst>
                  <a:rect l="0" t="0" r="r" b="b"/>
                  <a:pathLst>
                    <a:path w="3" h="1">
                      <a:moveTo>
                        <a:pt x="3" y="0"/>
                      </a:moveTo>
                      <a:cubicBezTo>
                        <a:pt x="0" y="0"/>
                        <a:pt x="0" y="0"/>
                        <a:pt x="0" y="0"/>
                      </a:cubicBezTo>
                      <a:cubicBezTo>
                        <a:pt x="0" y="1"/>
                        <a:pt x="1" y="1"/>
                        <a:pt x="1"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7" name="Freeform 107"/>
                <p:cNvSpPr/>
                <p:nvPr/>
              </p:nvSpPr>
              <p:spPr bwMode="auto">
                <a:xfrm>
                  <a:off x="-656" y="2809"/>
                  <a:ext cx="4"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8" name="Freeform 108"/>
                <p:cNvSpPr/>
                <p:nvPr/>
              </p:nvSpPr>
              <p:spPr bwMode="auto">
                <a:xfrm>
                  <a:off x="-697" y="3276"/>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39" name="Freeform 109"/>
                <p:cNvSpPr/>
                <p:nvPr/>
              </p:nvSpPr>
              <p:spPr bwMode="auto">
                <a:xfrm>
                  <a:off x="-711" y="3354"/>
                  <a:ext cx="3" cy="2"/>
                </a:xfrm>
                <a:custGeom>
                  <a:cxnLst>
                    <a:cxn ang="0">
                      <a:pos x="1" y="0"/>
                    </a:cxn>
                    <a:cxn ang="0">
                      <a:pos x="1" y="0"/>
                    </a:cxn>
                    <a:cxn ang="0">
                      <a:pos x="0" y="1"/>
                    </a:cxn>
                    <a:cxn ang="0">
                      <a:pos x="1" y="1"/>
                    </a:cxn>
                    <a:cxn ang="0">
                      <a:pos x="1" y="0"/>
                    </a:cxn>
                  </a:cxnLst>
                  <a:rect l="0" t="0" r="r" b="b"/>
                  <a:pathLst>
                    <a:path w="1" h="1">
                      <a:moveTo>
                        <a:pt x="1" y="0"/>
                      </a:moveTo>
                      <a:cubicBezTo>
                        <a:pt x="1" y="0"/>
                        <a:pt x="1" y="0"/>
                        <a:pt x="1" y="0"/>
                      </a:cubicBezTo>
                      <a:cubicBezTo>
                        <a:pt x="1" y="1"/>
                        <a:pt x="1" y="1"/>
                        <a:pt x="0"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0" name="Freeform 110"/>
                <p:cNvSpPr/>
                <p:nvPr/>
              </p:nvSpPr>
              <p:spPr bwMode="auto">
                <a:xfrm>
                  <a:off x="-664"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1" name="Freeform 111"/>
                <p:cNvSpPr/>
                <p:nvPr/>
              </p:nvSpPr>
              <p:spPr bwMode="auto">
                <a:xfrm>
                  <a:off x="-744" y="2256"/>
                  <a:ext cx="7" cy="3"/>
                </a:xfrm>
                <a:custGeom>
                  <a:cxnLst>
                    <a:cxn ang="0">
                      <a:pos x="2" y="0"/>
                    </a:cxn>
                    <a:cxn ang="0">
                      <a:pos x="0" y="0"/>
                    </a:cxn>
                    <a:cxn ang="0">
                      <a:pos x="1" y="1"/>
                    </a:cxn>
                    <a:cxn ang="0">
                      <a:pos x="3" y="1"/>
                    </a:cxn>
                    <a:cxn ang="0">
                      <a:pos x="2" y="0"/>
                    </a:cxn>
                  </a:cxnLst>
                  <a:rect l="0" t="0" r="r" b="b"/>
                  <a:pathLst>
                    <a:path w="3" h="1">
                      <a:moveTo>
                        <a:pt x="2" y="0"/>
                      </a:moveTo>
                      <a:cubicBezTo>
                        <a:pt x="0" y="0"/>
                        <a:pt x="0" y="0"/>
                        <a:pt x="0" y="0"/>
                      </a:cubicBezTo>
                      <a:cubicBezTo>
                        <a:pt x="0" y="0"/>
                        <a:pt x="1" y="0"/>
                        <a:pt x="1" y="1"/>
                      </a:cubicBezTo>
                      <a:cubicBezTo>
                        <a:pt x="3" y="1"/>
                        <a:pt x="3" y="1"/>
                        <a:pt x="3" y="1"/>
                      </a:cubicBezTo>
                      <a:cubicBezTo>
                        <a:pt x="3" y="0"/>
                        <a:pt x="3"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2" name="Freeform 112"/>
                <p:cNvSpPr>
                  <a:spLocks noEditPoints="1"/>
                </p:cNvSpPr>
                <p:nvPr/>
              </p:nvSpPr>
              <p:spPr bwMode="auto">
                <a:xfrm>
                  <a:off x="-1099" y="1986"/>
                  <a:ext cx="180" cy="270"/>
                </a:xfrm>
                <a:custGeom>
                  <a:cxnLst>
                    <a:cxn ang="0">
                      <a:pos x="69" y="101"/>
                    </a:cxn>
                    <a:cxn ang="0">
                      <a:pos x="67" y="101"/>
                    </a:cxn>
                    <a:cxn ang="0">
                      <a:pos x="74" y="114"/>
                    </a:cxn>
                    <a:cxn ang="0">
                      <a:pos x="76" y="114"/>
                    </a:cxn>
                    <a:cxn ang="0">
                      <a:pos x="69" y="101"/>
                    </a:cxn>
                    <a:cxn ang="0">
                      <a:pos x="2" y="0"/>
                    </a:cxn>
                    <a:cxn ang="0">
                      <a:pos x="0" y="0"/>
                    </a:cxn>
                    <a:cxn ang="0">
                      <a:pos x="8" y="11"/>
                    </a:cxn>
                    <a:cxn ang="0">
                      <a:pos x="66" y="100"/>
                    </a:cxn>
                    <a:cxn ang="0">
                      <a:pos x="68" y="100"/>
                    </a:cxn>
                    <a:cxn ang="0">
                      <a:pos x="10" y="10"/>
                    </a:cxn>
                    <a:cxn ang="0">
                      <a:pos x="2" y="0"/>
                    </a:cxn>
                  </a:cxnLst>
                  <a:rect l="0" t="0" r="r" b="b"/>
                  <a:pathLst>
                    <a:path w="76" h="114">
                      <a:moveTo>
                        <a:pt x="69" y="101"/>
                      </a:moveTo>
                      <a:cubicBezTo>
                        <a:pt x="67" y="101"/>
                        <a:pt x="67" y="101"/>
                        <a:pt x="67" y="101"/>
                      </a:cubicBezTo>
                      <a:cubicBezTo>
                        <a:pt x="69" y="106"/>
                        <a:pt x="72" y="110"/>
                        <a:pt x="74" y="114"/>
                      </a:cubicBezTo>
                      <a:cubicBezTo>
                        <a:pt x="76" y="114"/>
                        <a:pt x="76" y="114"/>
                        <a:pt x="76" y="114"/>
                      </a:cubicBezTo>
                      <a:cubicBezTo>
                        <a:pt x="74" y="110"/>
                        <a:pt x="72" y="106"/>
                        <a:pt x="69" y="101"/>
                      </a:cubicBezTo>
                      <a:moveTo>
                        <a:pt x="2" y="0"/>
                      </a:moveTo>
                      <a:cubicBezTo>
                        <a:pt x="0" y="0"/>
                        <a:pt x="0" y="0"/>
                        <a:pt x="0" y="0"/>
                      </a:cubicBezTo>
                      <a:cubicBezTo>
                        <a:pt x="3" y="3"/>
                        <a:pt x="5" y="7"/>
                        <a:pt x="8" y="11"/>
                      </a:cubicBezTo>
                      <a:cubicBezTo>
                        <a:pt x="31" y="44"/>
                        <a:pt x="53" y="77"/>
                        <a:pt x="66" y="100"/>
                      </a:cubicBezTo>
                      <a:cubicBezTo>
                        <a:pt x="68" y="100"/>
                        <a:pt x="68" y="100"/>
                        <a:pt x="68" y="100"/>
                      </a:cubicBezTo>
                      <a:cubicBezTo>
                        <a:pt x="55" y="77"/>
                        <a:pt x="33" y="43"/>
                        <a:pt x="10" y="10"/>
                      </a:cubicBezTo>
                      <a:cubicBezTo>
                        <a:pt x="7" y="7"/>
                        <a:pt x="5" y="3"/>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3" name="Freeform 113"/>
                <p:cNvSpPr/>
                <p:nvPr/>
              </p:nvSpPr>
              <p:spPr bwMode="auto">
                <a:xfrm>
                  <a:off x="-943" y="2223"/>
                  <a:ext cx="7" cy="3"/>
                </a:xfrm>
                <a:custGeom>
                  <a:cxnLst>
                    <a:cxn ang="0">
                      <a:pos x="2" y="0"/>
                    </a:cxn>
                    <a:cxn ang="0">
                      <a:pos x="0" y="0"/>
                    </a:cxn>
                    <a:cxn ang="0">
                      <a:pos x="1" y="1"/>
                    </a:cxn>
                    <a:cxn ang="0">
                      <a:pos x="3" y="1"/>
                    </a:cxn>
                    <a:cxn ang="0">
                      <a:pos x="2" y="0"/>
                    </a:cxn>
                  </a:cxnLst>
                  <a:rect l="0" t="0" r="r" b="b"/>
                  <a:pathLst>
                    <a:path w="3" h="1">
                      <a:moveTo>
                        <a:pt x="2" y="0"/>
                      </a:moveTo>
                      <a:cubicBezTo>
                        <a:pt x="0" y="0"/>
                        <a:pt x="0" y="0"/>
                        <a:pt x="0" y="0"/>
                      </a:cubicBezTo>
                      <a:cubicBezTo>
                        <a:pt x="0" y="0"/>
                        <a:pt x="0" y="0"/>
                        <a:pt x="1" y="1"/>
                      </a:cubicBezTo>
                      <a:cubicBezTo>
                        <a:pt x="3" y="1"/>
                        <a:pt x="3" y="1"/>
                        <a:pt x="3" y="1"/>
                      </a:cubicBezTo>
                      <a:cubicBezTo>
                        <a:pt x="3" y="0"/>
                        <a:pt x="3"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4" name="Freeform 114"/>
                <p:cNvSpPr>
                  <a:spLocks noEditPoints="1"/>
                </p:cNvSpPr>
                <p:nvPr/>
              </p:nvSpPr>
              <p:spPr bwMode="auto">
                <a:xfrm>
                  <a:off x="-924" y="2259"/>
                  <a:ext cx="109" cy="1017"/>
                </a:xfrm>
                <a:custGeom>
                  <a:cxnLst>
                    <a:cxn ang="0">
                      <a:pos x="39" y="343"/>
                    </a:cxn>
                    <a:cxn ang="0">
                      <a:pos x="37" y="343"/>
                    </a:cxn>
                    <a:cxn ang="0">
                      <a:pos x="44" y="429"/>
                    </a:cxn>
                    <a:cxn ang="0">
                      <a:pos x="46" y="429"/>
                    </a:cxn>
                    <a:cxn ang="0">
                      <a:pos x="39" y="343"/>
                    </a:cxn>
                    <a:cxn ang="0">
                      <a:pos x="36" y="233"/>
                    </a:cxn>
                    <a:cxn ang="0">
                      <a:pos x="34" y="233"/>
                    </a:cxn>
                    <a:cxn ang="0">
                      <a:pos x="37" y="335"/>
                    </a:cxn>
                    <a:cxn ang="0">
                      <a:pos x="37" y="335"/>
                    </a:cxn>
                    <a:cxn ang="0">
                      <a:pos x="37" y="337"/>
                    </a:cxn>
                    <a:cxn ang="0">
                      <a:pos x="37" y="342"/>
                    </a:cxn>
                    <a:cxn ang="0">
                      <a:pos x="39" y="342"/>
                    </a:cxn>
                    <a:cxn ang="0">
                      <a:pos x="39" y="337"/>
                    </a:cxn>
                    <a:cxn ang="0">
                      <a:pos x="39" y="335"/>
                    </a:cxn>
                    <a:cxn ang="0">
                      <a:pos x="39" y="335"/>
                    </a:cxn>
                    <a:cxn ang="0">
                      <a:pos x="39" y="335"/>
                    </a:cxn>
                    <a:cxn ang="0">
                      <a:pos x="36" y="233"/>
                    </a:cxn>
                    <a:cxn ang="0">
                      <a:pos x="30" y="102"/>
                    </a:cxn>
                    <a:cxn ang="0">
                      <a:pos x="28" y="102"/>
                    </a:cxn>
                    <a:cxn ang="0">
                      <a:pos x="30" y="113"/>
                    </a:cxn>
                    <a:cxn ang="0">
                      <a:pos x="34" y="229"/>
                    </a:cxn>
                    <a:cxn ang="0">
                      <a:pos x="34" y="232"/>
                    </a:cxn>
                    <a:cxn ang="0">
                      <a:pos x="36" y="232"/>
                    </a:cxn>
                    <a:cxn ang="0">
                      <a:pos x="32" y="113"/>
                    </a:cxn>
                    <a:cxn ang="0">
                      <a:pos x="30" y="102"/>
                    </a:cxn>
                    <a:cxn ang="0">
                      <a:pos x="3" y="0"/>
                    </a:cxn>
                    <a:cxn ang="0">
                      <a:pos x="0" y="0"/>
                    </a:cxn>
                    <a:cxn ang="0">
                      <a:pos x="2" y="2"/>
                    </a:cxn>
                    <a:cxn ang="0">
                      <a:pos x="28" y="101"/>
                    </a:cxn>
                    <a:cxn ang="0">
                      <a:pos x="30" y="101"/>
                    </a:cxn>
                    <a:cxn ang="0">
                      <a:pos x="4" y="2"/>
                    </a:cxn>
                    <a:cxn ang="0">
                      <a:pos x="3" y="0"/>
                    </a:cxn>
                  </a:cxnLst>
                  <a:rect l="0" t="0" r="r" b="b"/>
                  <a:pathLst>
                    <a:path w="46" h="429">
                      <a:moveTo>
                        <a:pt x="39" y="343"/>
                      </a:moveTo>
                      <a:cubicBezTo>
                        <a:pt x="37" y="343"/>
                        <a:pt x="37" y="343"/>
                        <a:pt x="37" y="343"/>
                      </a:cubicBezTo>
                      <a:cubicBezTo>
                        <a:pt x="38" y="370"/>
                        <a:pt x="41" y="404"/>
                        <a:pt x="44" y="429"/>
                      </a:cubicBezTo>
                      <a:cubicBezTo>
                        <a:pt x="46" y="429"/>
                        <a:pt x="46" y="429"/>
                        <a:pt x="46" y="429"/>
                      </a:cubicBezTo>
                      <a:cubicBezTo>
                        <a:pt x="43" y="404"/>
                        <a:pt x="40" y="370"/>
                        <a:pt x="39" y="343"/>
                      </a:cubicBezTo>
                      <a:moveTo>
                        <a:pt x="36" y="233"/>
                      </a:moveTo>
                      <a:cubicBezTo>
                        <a:pt x="34" y="233"/>
                        <a:pt x="34" y="233"/>
                        <a:pt x="34" y="233"/>
                      </a:cubicBezTo>
                      <a:cubicBezTo>
                        <a:pt x="36" y="286"/>
                        <a:pt x="37" y="335"/>
                        <a:pt x="37" y="335"/>
                      </a:cubicBezTo>
                      <a:cubicBezTo>
                        <a:pt x="37" y="335"/>
                        <a:pt x="37" y="335"/>
                        <a:pt x="37" y="335"/>
                      </a:cubicBezTo>
                      <a:cubicBezTo>
                        <a:pt x="37" y="336"/>
                        <a:pt x="37" y="336"/>
                        <a:pt x="37" y="337"/>
                      </a:cubicBezTo>
                      <a:cubicBezTo>
                        <a:pt x="37" y="338"/>
                        <a:pt x="37" y="340"/>
                        <a:pt x="37" y="342"/>
                      </a:cubicBezTo>
                      <a:cubicBezTo>
                        <a:pt x="39" y="342"/>
                        <a:pt x="39" y="342"/>
                        <a:pt x="39" y="342"/>
                      </a:cubicBezTo>
                      <a:cubicBezTo>
                        <a:pt x="39" y="340"/>
                        <a:pt x="39" y="338"/>
                        <a:pt x="39" y="337"/>
                      </a:cubicBezTo>
                      <a:cubicBezTo>
                        <a:pt x="39" y="336"/>
                        <a:pt x="39" y="336"/>
                        <a:pt x="39" y="335"/>
                      </a:cubicBezTo>
                      <a:cubicBezTo>
                        <a:pt x="39" y="335"/>
                        <a:pt x="39" y="335"/>
                        <a:pt x="39" y="335"/>
                      </a:cubicBezTo>
                      <a:cubicBezTo>
                        <a:pt x="39" y="335"/>
                        <a:pt x="39" y="335"/>
                        <a:pt x="39" y="335"/>
                      </a:cubicBezTo>
                      <a:cubicBezTo>
                        <a:pt x="39" y="335"/>
                        <a:pt x="38" y="286"/>
                        <a:pt x="36" y="233"/>
                      </a:cubicBezTo>
                      <a:moveTo>
                        <a:pt x="30" y="102"/>
                      </a:moveTo>
                      <a:cubicBezTo>
                        <a:pt x="28" y="102"/>
                        <a:pt x="28" y="102"/>
                        <a:pt x="28" y="102"/>
                      </a:cubicBezTo>
                      <a:cubicBezTo>
                        <a:pt x="29" y="107"/>
                        <a:pt x="29" y="111"/>
                        <a:pt x="30" y="113"/>
                      </a:cubicBezTo>
                      <a:cubicBezTo>
                        <a:pt x="30" y="119"/>
                        <a:pt x="32" y="175"/>
                        <a:pt x="34" y="229"/>
                      </a:cubicBezTo>
                      <a:cubicBezTo>
                        <a:pt x="34" y="230"/>
                        <a:pt x="34" y="231"/>
                        <a:pt x="34" y="232"/>
                      </a:cubicBezTo>
                      <a:cubicBezTo>
                        <a:pt x="36" y="232"/>
                        <a:pt x="36" y="232"/>
                        <a:pt x="36" y="232"/>
                      </a:cubicBezTo>
                      <a:cubicBezTo>
                        <a:pt x="34" y="177"/>
                        <a:pt x="32" y="119"/>
                        <a:pt x="32" y="113"/>
                      </a:cubicBezTo>
                      <a:cubicBezTo>
                        <a:pt x="31" y="111"/>
                        <a:pt x="31" y="107"/>
                        <a:pt x="30" y="102"/>
                      </a:cubicBezTo>
                      <a:moveTo>
                        <a:pt x="3" y="0"/>
                      </a:moveTo>
                      <a:cubicBezTo>
                        <a:pt x="0" y="0"/>
                        <a:pt x="0" y="0"/>
                        <a:pt x="0" y="0"/>
                      </a:cubicBezTo>
                      <a:cubicBezTo>
                        <a:pt x="1" y="1"/>
                        <a:pt x="1" y="2"/>
                        <a:pt x="2" y="2"/>
                      </a:cubicBezTo>
                      <a:cubicBezTo>
                        <a:pt x="14" y="28"/>
                        <a:pt x="24" y="77"/>
                        <a:pt x="28" y="101"/>
                      </a:cubicBezTo>
                      <a:cubicBezTo>
                        <a:pt x="30" y="101"/>
                        <a:pt x="30" y="101"/>
                        <a:pt x="30" y="101"/>
                      </a:cubicBezTo>
                      <a:cubicBezTo>
                        <a:pt x="26" y="77"/>
                        <a:pt x="16" y="28"/>
                        <a:pt x="4" y="2"/>
                      </a:cubicBezTo>
                      <a:cubicBezTo>
                        <a:pt x="3" y="1"/>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5" name="Freeform 115"/>
                <p:cNvSpPr/>
                <p:nvPr/>
              </p:nvSpPr>
              <p:spPr bwMode="auto">
                <a:xfrm>
                  <a:off x="-836" y="3069"/>
                  <a:ext cx="4"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6" name="Freeform 116"/>
                <p:cNvSpPr>
                  <a:spLocks noEditPoints="1"/>
                </p:cNvSpPr>
                <p:nvPr/>
              </p:nvSpPr>
              <p:spPr bwMode="auto">
                <a:xfrm>
                  <a:off x="-1712" y="1524"/>
                  <a:ext cx="906" cy="1832"/>
                </a:xfrm>
                <a:custGeom>
                  <a:cxnLst>
                    <a:cxn ang="0">
                      <a:pos x="379" y="740"/>
                    </a:cxn>
                    <a:cxn ang="0">
                      <a:pos x="377" y="740"/>
                    </a:cxn>
                    <a:cxn ang="0">
                      <a:pos x="381" y="772"/>
                    </a:cxn>
                    <a:cxn ang="0">
                      <a:pos x="383" y="772"/>
                    </a:cxn>
                    <a:cxn ang="0">
                      <a:pos x="383" y="773"/>
                    </a:cxn>
                    <a:cxn ang="0">
                      <a:pos x="383" y="773"/>
                    </a:cxn>
                    <a:cxn ang="0">
                      <a:pos x="382" y="760"/>
                    </a:cxn>
                    <a:cxn ang="0">
                      <a:pos x="379" y="740"/>
                    </a:cxn>
                    <a:cxn ang="0">
                      <a:pos x="179" y="98"/>
                    </a:cxn>
                    <a:cxn ang="0">
                      <a:pos x="176" y="98"/>
                    </a:cxn>
                    <a:cxn ang="0">
                      <a:pos x="189" y="109"/>
                    </a:cxn>
                    <a:cxn ang="0">
                      <a:pos x="258" y="194"/>
                    </a:cxn>
                    <a:cxn ang="0">
                      <a:pos x="261" y="194"/>
                    </a:cxn>
                    <a:cxn ang="0">
                      <a:pos x="190" y="107"/>
                    </a:cxn>
                    <a:cxn ang="0">
                      <a:pos x="179" y="98"/>
                    </a:cxn>
                    <a:cxn ang="0">
                      <a:pos x="1" y="0"/>
                    </a:cxn>
                    <a:cxn ang="0">
                      <a:pos x="0" y="2"/>
                    </a:cxn>
                    <a:cxn ang="0">
                      <a:pos x="175" y="97"/>
                    </a:cxn>
                    <a:cxn ang="0">
                      <a:pos x="178" y="97"/>
                    </a:cxn>
                    <a:cxn ang="0">
                      <a:pos x="1" y="0"/>
                    </a:cxn>
                  </a:cxnLst>
                  <a:rect l="0" t="0" r="r" b="b"/>
                  <a:pathLst>
                    <a:path w="383" h="773">
                      <a:moveTo>
                        <a:pt x="379" y="740"/>
                      </a:moveTo>
                      <a:cubicBezTo>
                        <a:pt x="377" y="740"/>
                        <a:pt x="377" y="740"/>
                        <a:pt x="377" y="740"/>
                      </a:cubicBezTo>
                      <a:cubicBezTo>
                        <a:pt x="379" y="757"/>
                        <a:pt x="381" y="769"/>
                        <a:pt x="381" y="772"/>
                      </a:cubicBezTo>
                      <a:cubicBezTo>
                        <a:pt x="383" y="772"/>
                        <a:pt x="383" y="772"/>
                        <a:pt x="383" y="772"/>
                      </a:cubicBezTo>
                      <a:cubicBezTo>
                        <a:pt x="383" y="773"/>
                        <a:pt x="383" y="773"/>
                        <a:pt x="383" y="773"/>
                      </a:cubicBezTo>
                      <a:cubicBezTo>
                        <a:pt x="383" y="773"/>
                        <a:pt x="383" y="773"/>
                        <a:pt x="383" y="773"/>
                      </a:cubicBezTo>
                      <a:cubicBezTo>
                        <a:pt x="383" y="773"/>
                        <a:pt x="383" y="768"/>
                        <a:pt x="382" y="760"/>
                      </a:cubicBezTo>
                      <a:cubicBezTo>
                        <a:pt x="381" y="755"/>
                        <a:pt x="380" y="748"/>
                        <a:pt x="379" y="740"/>
                      </a:cubicBezTo>
                      <a:moveTo>
                        <a:pt x="179" y="98"/>
                      </a:moveTo>
                      <a:cubicBezTo>
                        <a:pt x="176" y="98"/>
                        <a:pt x="176" y="98"/>
                        <a:pt x="176" y="98"/>
                      </a:cubicBezTo>
                      <a:cubicBezTo>
                        <a:pt x="181" y="102"/>
                        <a:pt x="185" y="106"/>
                        <a:pt x="189" y="109"/>
                      </a:cubicBezTo>
                      <a:cubicBezTo>
                        <a:pt x="204" y="122"/>
                        <a:pt x="231" y="156"/>
                        <a:pt x="258" y="194"/>
                      </a:cubicBezTo>
                      <a:cubicBezTo>
                        <a:pt x="261" y="194"/>
                        <a:pt x="261" y="194"/>
                        <a:pt x="261" y="194"/>
                      </a:cubicBezTo>
                      <a:cubicBezTo>
                        <a:pt x="233" y="156"/>
                        <a:pt x="206" y="121"/>
                        <a:pt x="190" y="107"/>
                      </a:cubicBezTo>
                      <a:cubicBezTo>
                        <a:pt x="187" y="104"/>
                        <a:pt x="183" y="101"/>
                        <a:pt x="179" y="98"/>
                      </a:cubicBezTo>
                      <a:moveTo>
                        <a:pt x="1" y="0"/>
                      </a:moveTo>
                      <a:cubicBezTo>
                        <a:pt x="0" y="2"/>
                        <a:pt x="0" y="2"/>
                        <a:pt x="0" y="2"/>
                      </a:cubicBezTo>
                      <a:cubicBezTo>
                        <a:pt x="82" y="22"/>
                        <a:pt x="139" y="66"/>
                        <a:pt x="175" y="97"/>
                      </a:cubicBezTo>
                      <a:cubicBezTo>
                        <a:pt x="178" y="97"/>
                        <a:pt x="178" y="97"/>
                        <a:pt x="178" y="97"/>
                      </a:cubicBezTo>
                      <a:cubicBezTo>
                        <a:pt x="142" y="66"/>
                        <a:pt x="84" y="2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7" name="Freeform 117"/>
                <p:cNvSpPr/>
                <p:nvPr/>
              </p:nvSpPr>
              <p:spPr bwMode="auto">
                <a:xfrm>
                  <a:off x="-1298" y="1754"/>
                  <a:ext cx="10" cy="2"/>
                </a:xfrm>
                <a:custGeom>
                  <a:cxnLst>
                    <a:cxn ang="0">
                      <a:pos x="3" y="0"/>
                    </a:cxn>
                    <a:cxn ang="0">
                      <a:pos x="0" y="0"/>
                    </a:cxn>
                    <a:cxn ang="0">
                      <a:pos x="1" y="1"/>
                    </a:cxn>
                    <a:cxn ang="0">
                      <a:pos x="4" y="1"/>
                    </a:cxn>
                    <a:cxn ang="0">
                      <a:pos x="3" y="0"/>
                    </a:cxn>
                  </a:cxnLst>
                  <a:rect l="0" t="0" r="r" b="b"/>
                  <a:pathLst>
                    <a:path w="4" h="1">
                      <a:moveTo>
                        <a:pt x="3" y="0"/>
                      </a:moveTo>
                      <a:cubicBezTo>
                        <a:pt x="0" y="0"/>
                        <a:pt x="0" y="0"/>
                        <a:pt x="0" y="0"/>
                      </a:cubicBezTo>
                      <a:cubicBezTo>
                        <a:pt x="1" y="1"/>
                        <a:pt x="1" y="1"/>
                        <a:pt x="1" y="1"/>
                      </a:cubicBezTo>
                      <a:cubicBezTo>
                        <a:pt x="4" y="1"/>
                        <a:pt x="4" y="1"/>
                        <a:pt x="4"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8" name="Freeform 118"/>
                <p:cNvSpPr/>
                <p:nvPr/>
              </p:nvSpPr>
              <p:spPr bwMode="auto">
                <a:xfrm>
                  <a:off x="-843" y="2809"/>
                  <a:ext cx="4"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49" name="Freeform 119"/>
                <p:cNvSpPr/>
                <p:nvPr/>
              </p:nvSpPr>
              <p:spPr bwMode="auto">
                <a:xfrm>
                  <a:off x="-820" y="3276"/>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0" name="Freeform 120"/>
                <p:cNvSpPr/>
                <p:nvPr/>
              </p:nvSpPr>
              <p:spPr bwMode="auto">
                <a:xfrm>
                  <a:off x="-810" y="3356"/>
                  <a:ext cx="2" cy="1"/>
                </a:xfrm>
                <a:custGeom>
                  <a:cxnLst>
                    <a:cxn ang="0">
                      <a:pos x="1" y="0"/>
                    </a:cxn>
                    <a:cxn ang="0">
                      <a:pos x="0" y="0"/>
                    </a:cxn>
                    <a:cxn ang="0">
                      <a:pos x="0" y="0"/>
                    </a:cxn>
                    <a:cxn ang="0">
                      <a:pos x="1" y="0"/>
                    </a:cxn>
                  </a:cxnLst>
                  <a:rect l="0" t="0" r="r" b="b"/>
                  <a:pathLst>
                    <a:path w="1">
                      <a:moveTo>
                        <a:pt x="1" y="0"/>
                      </a:moveTo>
                      <a:cubicBezTo>
                        <a:pt x="0" y="0"/>
                        <a:pt x="0" y="0"/>
                        <a:pt x="0" y="0"/>
                      </a:cubicBezTo>
                      <a:cubicBezTo>
                        <a:pt x="0" y="0"/>
                        <a:pt x="0" y="0"/>
                        <a:pt x="0" y="0"/>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1" name="Freeform 121"/>
                <p:cNvSpPr/>
                <p:nvPr/>
              </p:nvSpPr>
              <p:spPr bwMode="auto">
                <a:xfrm>
                  <a:off x="-810" y="3354"/>
                  <a:ext cx="4" cy="2"/>
                </a:xfrm>
                <a:custGeom>
                  <a:cxnLst>
                    <a:cxn ang="0">
                      <a:pos x="2" y="0"/>
                    </a:cxn>
                    <a:cxn ang="0">
                      <a:pos x="0" y="0"/>
                    </a:cxn>
                    <a:cxn ang="0">
                      <a:pos x="0" y="1"/>
                    </a:cxn>
                    <a:cxn ang="0">
                      <a:pos x="1" y="1"/>
                    </a:cxn>
                    <a:cxn ang="0">
                      <a:pos x="2" y="1"/>
                    </a:cxn>
                    <a:cxn ang="0">
                      <a:pos x="2" y="0"/>
                    </a:cxn>
                  </a:cxnLst>
                  <a:rect l="0" t="0" r="r" b="b"/>
                  <a:pathLst>
                    <a:path w="2" h="1">
                      <a:moveTo>
                        <a:pt x="2" y="0"/>
                      </a:moveTo>
                      <a:cubicBezTo>
                        <a:pt x="0" y="0"/>
                        <a:pt x="0" y="0"/>
                        <a:pt x="0" y="0"/>
                      </a:cubicBezTo>
                      <a:cubicBezTo>
                        <a:pt x="0" y="1"/>
                        <a:pt x="0" y="1"/>
                        <a:pt x="0" y="1"/>
                      </a:cubicBezTo>
                      <a:cubicBezTo>
                        <a:pt x="1" y="1"/>
                        <a:pt x="1" y="1"/>
                        <a:pt x="1"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2" name="Freeform 122"/>
                <p:cNvSpPr/>
                <p:nvPr/>
              </p:nvSpPr>
              <p:spPr bwMode="auto">
                <a:xfrm>
                  <a:off x="-858"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3" name="Freeform 123"/>
                <p:cNvSpPr/>
                <p:nvPr/>
              </p:nvSpPr>
              <p:spPr bwMode="auto">
                <a:xfrm>
                  <a:off x="-924" y="2256"/>
                  <a:ext cx="7" cy="3"/>
                </a:xfrm>
                <a:custGeom>
                  <a:cxnLst>
                    <a:cxn ang="0">
                      <a:pos x="2" y="0"/>
                    </a:cxn>
                    <a:cxn ang="0">
                      <a:pos x="0" y="0"/>
                    </a:cxn>
                    <a:cxn ang="0">
                      <a:pos x="0" y="1"/>
                    </a:cxn>
                    <a:cxn ang="0">
                      <a:pos x="3" y="1"/>
                    </a:cxn>
                    <a:cxn ang="0">
                      <a:pos x="2" y="0"/>
                    </a:cxn>
                  </a:cxnLst>
                  <a:rect l="0" t="0" r="r" b="b"/>
                  <a:pathLst>
                    <a:path w="3" h="1">
                      <a:moveTo>
                        <a:pt x="2" y="0"/>
                      </a:moveTo>
                      <a:cubicBezTo>
                        <a:pt x="0" y="0"/>
                        <a:pt x="0" y="0"/>
                        <a:pt x="0" y="0"/>
                      </a:cubicBezTo>
                      <a:cubicBezTo>
                        <a:pt x="0" y="0"/>
                        <a:pt x="0" y="0"/>
                        <a:pt x="0" y="1"/>
                      </a:cubicBezTo>
                      <a:cubicBezTo>
                        <a:pt x="3" y="1"/>
                        <a:pt x="3" y="1"/>
                        <a:pt x="3"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4" name="Freeform 124"/>
                <p:cNvSpPr>
                  <a:spLocks noEditPoints="1"/>
                </p:cNvSpPr>
                <p:nvPr/>
              </p:nvSpPr>
              <p:spPr bwMode="auto">
                <a:xfrm>
                  <a:off x="-2699" y="2451"/>
                  <a:ext cx="106" cy="825"/>
                </a:xfrm>
                <a:custGeom>
                  <a:cxnLst>
                    <a:cxn ang="0">
                      <a:pos x="16" y="262"/>
                    </a:cxn>
                    <a:cxn ang="0">
                      <a:pos x="14" y="262"/>
                    </a:cxn>
                    <a:cxn ang="0">
                      <a:pos x="14" y="266"/>
                    </a:cxn>
                    <a:cxn ang="0">
                      <a:pos x="0" y="348"/>
                    </a:cxn>
                    <a:cxn ang="0">
                      <a:pos x="2" y="348"/>
                    </a:cxn>
                    <a:cxn ang="0">
                      <a:pos x="16" y="262"/>
                    </a:cxn>
                    <a:cxn ang="0">
                      <a:pos x="34" y="152"/>
                    </a:cxn>
                    <a:cxn ang="0">
                      <a:pos x="32" y="152"/>
                    </a:cxn>
                    <a:cxn ang="0">
                      <a:pos x="20" y="239"/>
                    </a:cxn>
                    <a:cxn ang="0">
                      <a:pos x="16" y="256"/>
                    </a:cxn>
                    <a:cxn ang="0">
                      <a:pos x="15" y="260"/>
                    </a:cxn>
                    <a:cxn ang="0">
                      <a:pos x="15" y="260"/>
                    </a:cxn>
                    <a:cxn ang="0">
                      <a:pos x="15" y="261"/>
                    </a:cxn>
                    <a:cxn ang="0">
                      <a:pos x="15" y="261"/>
                    </a:cxn>
                    <a:cxn ang="0">
                      <a:pos x="15" y="261"/>
                    </a:cxn>
                    <a:cxn ang="0">
                      <a:pos x="17" y="261"/>
                    </a:cxn>
                    <a:cxn ang="0">
                      <a:pos x="34" y="152"/>
                    </a:cxn>
                    <a:cxn ang="0">
                      <a:pos x="43" y="21"/>
                    </a:cxn>
                    <a:cxn ang="0">
                      <a:pos x="41" y="21"/>
                    </a:cxn>
                    <a:cxn ang="0">
                      <a:pos x="43" y="52"/>
                    </a:cxn>
                    <a:cxn ang="0">
                      <a:pos x="43" y="55"/>
                    </a:cxn>
                    <a:cxn ang="0">
                      <a:pos x="43" y="55"/>
                    </a:cxn>
                    <a:cxn ang="0">
                      <a:pos x="42" y="66"/>
                    </a:cxn>
                    <a:cxn ang="0">
                      <a:pos x="32" y="151"/>
                    </a:cxn>
                    <a:cxn ang="0">
                      <a:pos x="34" y="151"/>
                    </a:cxn>
                    <a:cxn ang="0">
                      <a:pos x="45" y="55"/>
                    </a:cxn>
                    <a:cxn ang="0">
                      <a:pos x="45" y="55"/>
                    </a:cxn>
                    <a:cxn ang="0">
                      <a:pos x="45" y="52"/>
                    </a:cxn>
                    <a:cxn ang="0">
                      <a:pos x="43" y="21"/>
                    </a:cxn>
                    <a:cxn ang="0">
                      <a:pos x="41" y="0"/>
                    </a:cxn>
                    <a:cxn ang="0">
                      <a:pos x="41" y="1"/>
                    </a:cxn>
                    <a:cxn ang="0">
                      <a:pos x="39" y="1"/>
                    </a:cxn>
                    <a:cxn ang="0">
                      <a:pos x="39" y="1"/>
                    </a:cxn>
                    <a:cxn ang="0">
                      <a:pos x="41" y="20"/>
                    </a:cxn>
                    <a:cxn ang="0">
                      <a:pos x="43" y="20"/>
                    </a:cxn>
                    <a:cxn ang="0">
                      <a:pos x="41" y="0"/>
                    </a:cxn>
                  </a:cxnLst>
                  <a:rect l="0" t="0" r="r" b="b"/>
                  <a:pathLst>
                    <a:path w="45" h="348">
                      <a:moveTo>
                        <a:pt x="16" y="262"/>
                      </a:moveTo>
                      <a:cubicBezTo>
                        <a:pt x="14" y="262"/>
                        <a:pt x="14" y="262"/>
                        <a:pt x="14" y="262"/>
                      </a:cubicBezTo>
                      <a:cubicBezTo>
                        <a:pt x="14" y="263"/>
                        <a:pt x="14" y="264"/>
                        <a:pt x="14" y="266"/>
                      </a:cubicBezTo>
                      <a:cubicBezTo>
                        <a:pt x="13" y="278"/>
                        <a:pt x="9" y="309"/>
                        <a:pt x="0" y="348"/>
                      </a:cubicBezTo>
                      <a:cubicBezTo>
                        <a:pt x="2" y="348"/>
                        <a:pt x="2" y="348"/>
                        <a:pt x="2" y="348"/>
                      </a:cubicBezTo>
                      <a:cubicBezTo>
                        <a:pt x="13" y="303"/>
                        <a:pt x="16" y="268"/>
                        <a:pt x="16" y="262"/>
                      </a:cubicBezTo>
                      <a:moveTo>
                        <a:pt x="34" y="152"/>
                      </a:moveTo>
                      <a:cubicBezTo>
                        <a:pt x="32" y="152"/>
                        <a:pt x="32" y="152"/>
                        <a:pt x="32" y="152"/>
                      </a:cubicBezTo>
                      <a:cubicBezTo>
                        <a:pt x="28" y="195"/>
                        <a:pt x="23" y="222"/>
                        <a:pt x="20" y="239"/>
                      </a:cubicBezTo>
                      <a:cubicBezTo>
                        <a:pt x="18" y="247"/>
                        <a:pt x="17" y="252"/>
                        <a:pt x="16" y="256"/>
                      </a:cubicBezTo>
                      <a:cubicBezTo>
                        <a:pt x="16" y="258"/>
                        <a:pt x="15" y="259"/>
                        <a:pt x="15" y="260"/>
                      </a:cubicBezTo>
                      <a:cubicBezTo>
                        <a:pt x="15" y="260"/>
                        <a:pt x="15" y="260"/>
                        <a:pt x="15" y="260"/>
                      </a:cubicBezTo>
                      <a:cubicBezTo>
                        <a:pt x="15" y="261"/>
                        <a:pt x="15" y="261"/>
                        <a:pt x="15" y="261"/>
                      </a:cubicBezTo>
                      <a:cubicBezTo>
                        <a:pt x="15" y="261"/>
                        <a:pt x="15" y="261"/>
                        <a:pt x="15" y="261"/>
                      </a:cubicBezTo>
                      <a:cubicBezTo>
                        <a:pt x="15" y="261"/>
                        <a:pt x="15" y="261"/>
                        <a:pt x="15" y="261"/>
                      </a:cubicBezTo>
                      <a:cubicBezTo>
                        <a:pt x="17" y="261"/>
                        <a:pt x="17" y="261"/>
                        <a:pt x="17" y="261"/>
                      </a:cubicBezTo>
                      <a:cubicBezTo>
                        <a:pt x="18" y="257"/>
                        <a:pt x="26" y="232"/>
                        <a:pt x="34" y="152"/>
                      </a:cubicBezTo>
                      <a:moveTo>
                        <a:pt x="43" y="21"/>
                      </a:moveTo>
                      <a:cubicBezTo>
                        <a:pt x="41" y="21"/>
                        <a:pt x="41" y="21"/>
                        <a:pt x="41" y="21"/>
                      </a:cubicBezTo>
                      <a:cubicBezTo>
                        <a:pt x="42" y="33"/>
                        <a:pt x="43" y="45"/>
                        <a:pt x="43" y="52"/>
                      </a:cubicBezTo>
                      <a:cubicBezTo>
                        <a:pt x="43" y="53"/>
                        <a:pt x="43" y="54"/>
                        <a:pt x="43" y="55"/>
                      </a:cubicBezTo>
                      <a:cubicBezTo>
                        <a:pt x="43" y="55"/>
                        <a:pt x="43" y="55"/>
                        <a:pt x="43" y="55"/>
                      </a:cubicBezTo>
                      <a:cubicBezTo>
                        <a:pt x="43" y="55"/>
                        <a:pt x="43" y="59"/>
                        <a:pt x="42" y="66"/>
                      </a:cubicBezTo>
                      <a:cubicBezTo>
                        <a:pt x="41" y="86"/>
                        <a:pt x="37" y="130"/>
                        <a:pt x="32" y="151"/>
                      </a:cubicBezTo>
                      <a:cubicBezTo>
                        <a:pt x="34" y="151"/>
                        <a:pt x="34" y="151"/>
                        <a:pt x="34" y="151"/>
                      </a:cubicBezTo>
                      <a:cubicBezTo>
                        <a:pt x="41" y="122"/>
                        <a:pt x="45" y="55"/>
                        <a:pt x="45" y="55"/>
                      </a:cubicBezTo>
                      <a:cubicBezTo>
                        <a:pt x="45" y="55"/>
                        <a:pt x="45" y="55"/>
                        <a:pt x="45" y="55"/>
                      </a:cubicBezTo>
                      <a:cubicBezTo>
                        <a:pt x="45" y="54"/>
                        <a:pt x="45" y="53"/>
                        <a:pt x="45" y="52"/>
                      </a:cubicBezTo>
                      <a:cubicBezTo>
                        <a:pt x="45" y="45"/>
                        <a:pt x="44" y="33"/>
                        <a:pt x="43" y="21"/>
                      </a:cubicBezTo>
                      <a:moveTo>
                        <a:pt x="41" y="0"/>
                      </a:moveTo>
                      <a:cubicBezTo>
                        <a:pt x="41" y="1"/>
                        <a:pt x="41" y="1"/>
                        <a:pt x="41" y="1"/>
                      </a:cubicBezTo>
                      <a:cubicBezTo>
                        <a:pt x="39" y="1"/>
                        <a:pt x="39" y="1"/>
                        <a:pt x="39" y="1"/>
                      </a:cubicBezTo>
                      <a:cubicBezTo>
                        <a:pt x="39" y="1"/>
                        <a:pt x="39" y="1"/>
                        <a:pt x="39" y="1"/>
                      </a:cubicBezTo>
                      <a:cubicBezTo>
                        <a:pt x="39" y="6"/>
                        <a:pt x="40" y="13"/>
                        <a:pt x="41" y="20"/>
                      </a:cubicBezTo>
                      <a:cubicBezTo>
                        <a:pt x="43" y="20"/>
                        <a:pt x="43" y="20"/>
                        <a:pt x="43" y="20"/>
                      </a:cubicBezTo>
                      <a:cubicBezTo>
                        <a:pt x="42" y="13"/>
                        <a:pt x="41" y="6"/>
                        <a:pt x="4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5" name="Freeform 125"/>
                <p:cNvSpPr/>
                <p:nvPr/>
              </p:nvSpPr>
              <p:spPr bwMode="auto">
                <a:xfrm>
                  <a:off x="-2666" y="3069"/>
                  <a:ext cx="7" cy="3"/>
                </a:xfrm>
                <a:custGeom>
                  <a:cxnLst>
                    <a:cxn ang="0">
                      <a:pos x="3" y="0"/>
                    </a:cxn>
                    <a:cxn ang="0">
                      <a:pos x="1" y="0"/>
                    </a:cxn>
                    <a:cxn ang="0">
                      <a:pos x="1" y="0"/>
                    </a:cxn>
                    <a:cxn ang="0">
                      <a:pos x="0" y="1"/>
                    </a:cxn>
                    <a:cxn ang="0">
                      <a:pos x="2" y="1"/>
                    </a:cxn>
                    <a:cxn ang="0">
                      <a:pos x="3" y="0"/>
                    </a:cxn>
                    <a:cxn ang="0">
                      <a:pos x="3" y="0"/>
                    </a:cxn>
                  </a:cxnLst>
                  <a:rect l="0" t="0" r="r" b="b"/>
                  <a:pathLst>
                    <a:path w="3" h="1">
                      <a:moveTo>
                        <a:pt x="3" y="0"/>
                      </a:moveTo>
                      <a:cubicBezTo>
                        <a:pt x="1" y="0"/>
                        <a:pt x="1" y="0"/>
                        <a:pt x="1" y="0"/>
                      </a:cubicBezTo>
                      <a:cubicBezTo>
                        <a:pt x="1" y="0"/>
                        <a:pt x="1" y="0"/>
                        <a:pt x="1" y="0"/>
                      </a:cubicBezTo>
                      <a:cubicBezTo>
                        <a:pt x="1" y="0"/>
                        <a:pt x="1" y="0"/>
                        <a:pt x="0" y="1"/>
                      </a:cubicBezTo>
                      <a:cubicBezTo>
                        <a:pt x="2" y="1"/>
                        <a:pt x="2" y="1"/>
                        <a:pt x="2" y="1"/>
                      </a:cubicBezTo>
                      <a:cubicBezTo>
                        <a:pt x="3" y="1"/>
                        <a:pt x="3" y="0"/>
                        <a:pt x="3" y="0"/>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6" name="Freeform 126"/>
                <p:cNvSpPr/>
                <p:nvPr/>
              </p:nvSpPr>
              <p:spPr bwMode="auto">
                <a:xfrm>
                  <a:off x="-2796" y="3278"/>
                  <a:ext cx="102" cy="258"/>
                </a:xfrm>
                <a:custGeom>
                  <a:cxnLst>
                    <a:cxn ang="0">
                      <a:pos x="43" y="0"/>
                    </a:cxn>
                    <a:cxn ang="0">
                      <a:pos x="40" y="0"/>
                    </a:cxn>
                    <a:cxn ang="0">
                      <a:pos x="0" y="108"/>
                    </a:cxn>
                    <a:cxn ang="0">
                      <a:pos x="1" y="109"/>
                    </a:cxn>
                    <a:cxn ang="0">
                      <a:pos x="2" y="109"/>
                    </a:cxn>
                    <a:cxn ang="0">
                      <a:pos x="33" y="33"/>
                    </a:cxn>
                    <a:cxn ang="0">
                      <a:pos x="33" y="32"/>
                    </a:cxn>
                    <a:cxn ang="0">
                      <a:pos x="34" y="32"/>
                    </a:cxn>
                    <a:cxn ang="0">
                      <a:pos x="43" y="0"/>
                    </a:cxn>
                  </a:cxnLst>
                  <a:rect l="0" t="0" r="r" b="b"/>
                  <a:pathLst>
                    <a:path w="43" h="109">
                      <a:moveTo>
                        <a:pt x="43" y="0"/>
                      </a:moveTo>
                      <a:cubicBezTo>
                        <a:pt x="40" y="0"/>
                        <a:pt x="40" y="0"/>
                        <a:pt x="40" y="0"/>
                      </a:cubicBezTo>
                      <a:cubicBezTo>
                        <a:pt x="32" y="34"/>
                        <a:pt x="19" y="73"/>
                        <a:pt x="0" y="108"/>
                      </a:cubicBezTo>
                      <a:cubicBezTo>
                        <a:pt x="1" y="109"/>
                        <a:pt x="1" y="109"/>
                        <a:pt x="1" y="109"/>
                      </a:cubicBezTo>
                      <a:cubicBezTo>
                        <a:pt x="2" y="109"/>
                        <a:pt x="2" y="109"/>
                        <a:pt x="2" y="109"/>
                      </a:cubicBezTo>
                      <a:cubicBezTo>
                        <a:pt x="15" y="84"/>
                        <a:pt x="26" y="58"/>
                        <a:pt x="33" y="33"/>
                      </a:cubicBezTo>
                      <a:cubicBezTo>
                        <a:pt x="33" y="32"/>
                        <a:pt x="33" y="32"/>
                        <a:pt x="33" y="32"/>
                      </a:cubicBezTo>
                      <a:cubicBezTo>
                        <a:pt x="34" y="32"/>
                        <a:pt x="34" y="32"/>
                        <a:pt x="34" y="32"/>
                      </a:cubicBezTo>
                      <a:cubicBezTo>
                        <a:pt x="37" y="21"/>
                        <a:pt x="40" y="10"/>
                        <a:pt x="4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7" name="Freeform 127"/>
                <p:cNvSpPr/>
                <p:nvPr/>
              </p:nvSpPr>
              <p:spPr bwMode="auto">
                <a:xfrm>
                  <a:off x="-2623" y="2809"/>
                  <a:ext cx="4" cy="2"/>
                </a:xfrm>
                <a:custGeom>
                  <a:cxnLst>
                    <a:cxn ang="0">
                      <a:pos x="2" y="0"/>
                    </a:cxn>
                    <a:cxn ang="0">
                      <a:pos x="0" y="0"/>
                    </a:cxn>
                    <a:cxn ang="0">
                      <a:pos x="0" y="0"/>
                    </a:cxn>
                    <a:cxn ang="0">
                      <a:pos x="0" y="0"/>
                    </a:cxn>
                    <a:cxn ang="0">
                      <a:pos x="0" y="0"/>
                    </a:cxn>
                    <a:cxn ang="0">
                      <a:pos x="0" y="1"/>
                    </a:cxn>
                    <a:cxn ang="0">
                      <a:pos x="2" y="1"/>
                    </a:cxn>
                    <a:cxn ang="0">
                      <a:pos x="2" y="1"/>
                    </a:cxn>
                    <a:cxn ang="0">
                      <a:pos x="2" y="1"/>
                    </a:cxn>
                    <a:cxn ang="0">
                      <a:pos x="2" y="0"/>
                    </a:cxn>
                  </a:cxnLst>
                  <a:rect l="0" t="0" r="r" b="b"/>
                  <a:pathLst>
                    <a:path w="2" h="1">
                      <a:moveTo>
                        <a:pt x="2" y="0"/>
                      </a:moveTo>
                      <a:cubicBezTo>
                        <a:pt x="0" y="0"/>
                        <a:pt x="0" y="0"/>
                        <a:pt x="0" y="0"/>
                      </a:cubicBezTo>
                      <a:cubicBezTo>
                        <a:pt x="0" y="0"/>
                        <a:pt x="0" y="0"/>
                        <a:pt x="0" y="0"/>
                      </a:cubicBezTo>
                      <a:cubicBezTo>
                        <a:pt x="0" y="0"/>
                        <a:pt x="0" y="0"/>
                        <a:pt x="0" y="0"/>
                      </a:cubicBezTo>
                      <a:cubicBezTo>
                        <a:pt x="0" y="0"/>
                        <a:pt x="0" y="0"/>
                        <a:pt x="0" y="0"/>
                      </a:cubicBezTo>
                      <a:cubicBezTo>
                        <a:pt x="0" y="1"/>
                        <a:pt x="0" y="1"/>
                        <a:pt x="0" y="1"/>
                      </a:cubicBezTo>
                      <a:cubicBezTo>
                        <a:pt x="2" y="1"/>
                        <a:pt x="2" y="1"/>
                        <a:pt x="2" y="1"/>
                      </a:cubicBezTo>
                      <a:cubicBezTo>
                        <a:pt x="2" y="1"/>
                        <a:pt x="2" y="1"/>
                        <a:pt x="2"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8" name="Freeform 128"/>
                <p:cNvSpPr/>
                <p:nvPr/>
              </p:nvSpPr>
              <p:spPr bwMode="auto">
                <a:xfrm>
                  <a:off x="-2701" y="3276"/>
                  <a:ext cx="7" cy="2"/>
                </a:xfrm>
                <a:custGeom>
                  <a:cxnLst>
                    <a:cxn ang="0">
                      <a:pos x="3" y="0"/>
                    </a:cxn>
                    <a:cxn ang="0">
                      <a:pos x="1" y="0"/>
                    </a:cxn>
                    <a:cxn ang="0">
                      <a:pos x="0" y="1"/>
                    </a:cxn>
                    <a:cxn ang="0">
                      <a:pos x="3" y="1"/>
                    </a:cxn>
                    <a:cxn ang="0">
                      <a:pos x="3" y="0"/>
                    </a:cxn>
                  </a:cxnLst>
                  <a:rect l="0" t="0" r="r" b="b"/>
                  <a:pathLst>
                    <a:path w="3" h="1">
                      <a:moveTo>
                        <a:pt x="3" y="0"/>
                      </a:moveTo>
                      <a:cubicBezTo>
                        <a:pt x="1" y="0"/>
                        <a:pt x="1" y="0"/>
                        <a:pt x="1" y="0"/>
                      </a:cubicBezTo>
                      <a:cubicBezTo>
                        <a:pt x="1" y="0"/>
                        <a:pt x="1" y="1"/>
                        <a:pt x="0"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59" name="Freeform 129"/>
                <p:cNvSpPr/>
                <p:nvPr/>
              </p:nvSpPr>
              <p:spPr bwMode="auto">
                <a:xfrm>
                  <a:off x="-2718" y="3354"/>
                  <a:ext cx="2" cy="2"/>
                </a:xfrm>
                <a:custGeom>
                  <a:cxnLst>
                    <a:cxn ang="0">
                      <a:pos x="1" y="0"/>
                    </a:cxn>
                    <a:cxn ang="0">
                      <a:pos x="0" y="0"/>
                    </a:cxn>
                    <a:cxn ang="0">
                      <a:pos x="0" y="1"/>
                    </a:cxn>
                    <a:cxn ang="0">
                      <a:pos x="1" y="0"/>
                    </a:cxn>
                  </a:cxnLst>
                  <a:rect l="0" t="0" r="r" b="b"/>
                  <a:pathLst>
                    <a:path w="1" h="1">
                      <a:moveTo>
                        <a:pt x="1" y="0"/>
                      </a:moveTo>
                      <a:cubicBezTo>
                        <a:pt x="0" y="0"/>
                        <a:pt x="0" y="0"/>
                        <a:pt x="0" y="0"/>
                      </a:cubicBezTo>
                      <a:cubicBezTo>
                        <a:pt x="0" y="1"/>
                        <a:pt x="0" y="1"/>
                        <a:pt x="0" y="1"/>
                      </a:cubicBezTo>
                      <a:cubicBezTo>
                        <a:pt x="0" y="1"/>
                        <a:pt x="1" y="1"/>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0" name="Freeform 130"/>
                <p:cNvSpPr/>
                <p:nvPr/>
              </p:nvSpPr>
              <p:spPr bwMode="auto">
                <a:xfrm>
                  <a:off x="-2602"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1" name="Freeform 131"/>
                <p:cNvSpPr>
                  <a:spLocks noEditPoints="1"/>
                </p:cNvSpPr>
                <p:nvPr/>
              </p:nvSpPr>
              <p:spPr bwMode="auto">
                <a:xfrm>
                  <a:off x="-3769" y="1986"/>
                  <a:ext cx="118" cy="270"/>
                </a:xfrm>
                <a:custGeom>
                  <a:cxnLst>
                    <a:cxn ang="0">
                      <a:pos x="6" y="101"/>
                    </a:cxn>
                    <a:cxn ang="0">
                      <a:pos x="4" y="101"/>
                    </a:cxn>
                    <a:cxn ang="0">
                      <a:pos x="0" y="114"/>
                    </a:cxn>
                    <a:cxn ang="0">
                      <a:pos x="3" y="114"/>
                    </a:cxn>
                    <a:cxn ang="0">
                      <a:pos x="6" y="101"/>
                    </a:cxn>
                    <a:cxn ang="0">
                      <a:pos x="50" y="0"/>
                    </a:cxn>
                    <a:cxn ang="0">
                      <a:pos x="48" y="0"/>
                    </a:cxn>
                    <a:cxn ang="0">
                      <a:pos x="4" y="100"/>
                    </a:cxn>
                    <a:cxn ang="0">
                      <a:pos x="6" y="100"/>
                    </a:cxn>
                    <a:cxn ang="0">
                      <a:pos x="21" y="55"/>
                    </a:cxn>
                    <a:cxn ang="0">
                      <a:pos x="41" y="13"/>
                    </a:cxn>
                    <a:cxn ang="0">
                      <a:pos x="48" y="3"/>
                    </a:cxn>
                    <a:cxn ang="0">
                      <a:pos x="50" y="0"/>
                    </a:cxn>
                    <a:cxn ang="0">
                      <a:pos x="50" y="0"/>
                    </a:cxn>
                  </a:cxnLst>
                  <a:rect l="0" t="0" r="r" b="b"/>
                  <a:pathLst>
                    <a:path w="50" h="114">
                      <a:moveTo>
                        <a:pt x="6" y="101"/>
                      </a:moveTo>
                      <a:cubicBezTo>
                        <a:pt x="4" y="101"/>
                        <a:pt x="4" y="101"/>
                        <a:pt x="4" y="101"/>
                      </a:cubicBezTo>
                      <a:cubicBezTo>
                        <a:pt x="3" y="105"/>
                        <a:pt x="1" y="109"/>
                        <a:pt x="0" y="114"/>
                      </a:cubicBezTo>
                      <a:cubicBezTo>
                        <a:pt x="3" y="114"/>
                        <a:pt x="3" y="114"/>
                        <a:pt x="3" y="114"/>
                      </a:cubicBezTo>
                      <a:cubicBezTo>
                        <a:pt x="4" y="109"/>
                        <a:pt x="5" y="105"/>
                        <a:pt x="6" y="101"/>
                      </a:cubicBezTo>
                      <a:moveTo>
                        <a:pt x="50" y="0"/>
                      </a:moveTo>
                      <a:cubicBezTo>
                        <a:pt x="48" y="0"/>
                        <a:pt x="48" y="0"/>
                        <a:pt x="48" y="0"/>
                      </a:cubicBezTo>
                      <a:cubicBezTo>
                        <a:pt x="43" y="6"/>
                        <a:pt x="20" y="40"/>
                        <a:pt x="4" y="100"/>
                      </a:cubicBezTo>
                      <a:cubicBezTo>
                        <a:pt x="6" y="100"/>
                        <a:pt x="6" y="100"/>
                        <a:pt x="6" y="100"/>
                      </a:cubicBezTo>
                      <a:cubicBezTo>
                        <a:pt x="11" y="83"/>
                        <a:pt x="16" y="68"/>
                        <a:pt x="21" y="55"/>
                      </a:cubicBezTo>
                      <a:cubicBezTo>
                        <a:pt x="28" y="36"/>
                        <a:pt x="36" y="22"/>
                        <a:pt x="41" y="13"/>
                      </a:cubicBezTo>
                      <a:cubicBezTo>
                        <a:pt x="44" y="9"/>
                        <a:pt x="46" y="5"/>
                        <a:pt x="48" y="3"/>
                      </a:cubicBezTo>
                      <a:cubicBezTo>
                        <a:pt x="49" y="2"/>
                        <a:pt x="49" y="1"/>
                        <a:pt x="50" y="0"/>
                      </a:cubicBezTo>
                      <a:cubicBezTo>
                        <a:pt x="50" y="0"/>
                        <a:pt x="50" y="0"/>
                        <a:pt x="5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2" name="Freeform 132"/>
                <p:cNvSpPr/>
                <p:nvPr/>
              </p:nvSpPr>
              <p:spPr bwMode="auto">
                <a:xfrm>
                  <a:off x="-3759" y="2223"/>
                  <a:ext cx="4"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3" name="Freeform 133"/>
                <p:cNvSpPr>
                  <a:spLocks noEditPoints="1"/>
                </p:cNvSpPr>
                <p:nvPr/>
              </p:nvSpPr>
              <p:spPr bwMode="auto">
                <a:xfrm>
                  <a:off x="-3655" y="1522"/>
                  <a:ext cx="329" cy="462"/>
                </a:xfrm>
                <a:custGeom>
                  <a:cxnLst>
                    <a:cxn ang="0">
                      <a:pos x="41" y="99"/>
                    </a:cxn>
                    <a:cxn ang="0">
                      <a:pos x="38" y="99"/>
                    </a:cxn>
                    <a:cxn ang="0">
                      <a:pos x="1" y="194"/>
                    </a:cxn>
                    <a:cxn ang="0">
                      <a:pos x="0" y="195"/>
                    </a:cxn>
                    <a:cxn ang="0">
                      <a:pos x="3" y="195"/>
                    </a:cxn>
                    <a:cxn ang="0">
                      <a:pos x="41" y="99"/>
                    </a:cxn>
                    <a:cxn ang="0">
                      <a:pos x="63" y="68"/>
                    </a:cxn>
                    <a:cxn ang="0">
                      <a:pos x="60" y="68"/>
                    </a:cxn>
                    <a:cxn ang="0">
                      <a:pos x="39" y="98"/>
                    </a:cxn>
                    <a:cxn ang="0">
                      <a:pos x="41" y="98"/>
                    </a:cxn>
                    <a:cxn ang="0">
                      <a:pos x="63" y="68"/>
                    </a:cxn>
                    <a:cxn ang="0">
                      <a:pos x="138" y="0"/>
                    </a:cxn>
                    <a:cxn ang="0">
                      <a:pos x="138" y="0"/>
                    </a:cxn>
                    <a:cxn ang="0">
                      <a:pos x="61" y="67"/>
                    </a:cxn>
                    <a:cxn ang="0">
                      <a:pos x="63" y="67"/>
                    </a:cxn>
                    <a:cxn ang="0">
                      <a:pos x="63" y="68"/>
                    </a:cxn>
                    <a:cxn ang="0">
                      <a:pos x="81" y="48"/>
                    </a:cxn>
                    <a:cxn ang="0">
                      <a:pos x="121" y="13"/>
                    </a:cxn>
                    <a:cxn ang="0">
                      <a:pos x="134" y="5"/>
                    </a:cxn>
                    <a:cxn ang="0">
                      <a:pos x="137" y="3"/>
                    </a:cxn>
                    <a:cxn ang="0">
                      <a:pos x="139" y="2"/>
                    </a:cxn>
                    <a:cxn ang="0">
                      <a:pos x="138" y="0"/>
                    </a:cxn>
                  </a:cxnLst>
                  <a:rect l="0" t="0" r="r" b="b"/>
                  <a:pathLst>
                    <a:path w="139" h="195">
                      <a:moveTo>
                        <a:pt x="41" y="99"/>
                      </a:moveTo>
                      <a:cubicBezTo>
                        <a:pt x="38" y="99"/>
                        <a:pt x="38" y="99"/>
                        <a:pt x="38" y="99"/>
                      </a:cubicBezTo>
                      <a:cubicBezTo>
                        <a:pt x="22" y="125"/>
                        <a:pt x="8" y="157"/>
                        <a:pt x="1" y="194"/>
                      </a:cubicBezTo>
                      <a:cubicBezTo>
                        <a:pt x="0" y="195"/>
                        <a:pt x="0" y="195"/>
                        <a:pt x="0" y="195"/>
                      </a:cubicBezTo>
                      <a:cubicBezTo>
                        <a:pt x="3" y="195"/>
                        <a:pt x="3" y="195"/>
                        <a:pt x="3" y="195"/>
                      </a:cubicBezTo>
                      <a:cubicBezTo>
                        <a:pt x="10" y="157"/>
                        <a:pt x="24" y="125"/>
                        <a:pt x="41" y="99"/>
                      </a:cubicBezTo>
                      <a:moveTo>
                        <a:pt x="63" y="68"/>
                      </a:moveTo>
                      <a:cubicBezTo>
                        <a:pt x="60" y="68"/>
                        <a:pt x="60" y="68"/>
                        <a:pt x="60" y="68"/>
                      </a:cubicBezTo>
                      <a:cubicBezTo>
                        <a:pt x="53" y="77"/>
                        <a:pt x="46" y="87"/>
                        <a:pt x="39" y="98"/>
                      </a:cubicBezTo>
                      <a:cubicBezTo>
                        <a:pt x="41" y="98"/>
                        <a:pt x="41" y="98"/>
                        <a:pt x="41" y="98"/>
                      </a:cubicBezTo>
                      <a:cubicBezTo>
                        <a:pt x="48" y="87"/>
                        <a:pt x="56" y="77"/>
                        <a:pt x="63" y="68"/>
                      </a:cubicBezTo>
                      <a:moveTo>
                        <a:pt x="138" y="0"/>
                      </a:moveTo>
                      <a:cubicBezTo>
                        <a:pt x="138" y="0"/>
                        <a:pt x="138" y="0"/>
                        <a:pt x="138" y="0"/>
                      </a:cubicBezTo>
                      <a:cubicBezTo>
                        <a:pt x="138" y="0"/>
                        <a:pt x="98" y="21"/>
                        <a:pt x="61" y="67"/>
                      </a:cubicBezTo>
                      <a:cubicBezTo>
                        <a:pt x="63" y="67"/>
                        <a:pt x="63" y="67"/>
                        <a:pt x="63" y="67"/>
                      </a:cubicBezTo>
                      <a:cubicBezTo>
                        <a:pt x="63" y="68"/>
                        <a:pt x="63" y="68"/>
                        <a:pt x="63" y="68"/>
                      </a:cubicBezTo>
                      <a:cubicBezTo>
                        <a:pt x="69" y="61"/>
                        <a:pt x="75" y="54"/>
                        <a:pt x="81" y="48"/>
                      </a:cubicBezTo>
                      <a:cubicBezTo>
                        <a:pt x="96" y="32"/>
                        <a:pt x="111" y="21"/>
                        <a:pt x="121" y="13"/>
                      </a:cubicBezTo>
                      <a:cubicBezTo>
                        <a:pt x="127" y="9"/>
                        <a:pt x="131" y="7"/>
                        <a:pt x="134" y="5"/>
                      </a:cubicBezTo>
                      <a:cubicBezTo>
                        <a:pt x="135" y="4"/>
                        <a:pt x="137" y="3"/>
                        <a:pt x="137" y="3"/>
                      </a:cubicBezTo>
                      <a:cubicBezTo>
                        <a:pt x="138" y="2"/>
                        <a:pt x="139" y="2"/>
                        <a:pt x="139" y="2"/>
                      </a:cubicBezTo>
                      <a:cubicBezTo>
                        <a:pt x="138" y="0"/>
                        <a:pt x="138" y="0"/>
                        <a:pt x="138"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4" name="Freeform 134"/>
                <p:cNvSpPr/>
                <p:nvPr/>
              </p:nvSpPr>
              <p:spPr bwMode="auto">
                <a:xfrm>
                  <a:off x="-3565" y="1754"/>
                  <a:ext cx="7" cy="2"/>
                </a:xfrm>
                <a:custGeom>
                  <a:cxnLst>
                    <a:cxn ang="0">
                      <a:pos x="3" y="0"/>
                    </a:cxn>
                    <a:cxn ang="0">
                      <a:pos x="1" y="0"/>
                    </a:cxn>
                    <a:cxn ang="0">
                      <a:pos x="0" y="1"/>
                    </a:cxn>
                    <a:cxn ang="0">
                      <a:pos x="3" y="1"/>
                    </a:cxn>
                    <a:cxn ang="0">
                      <a:pos x="3" y="0"/>
                    </a:cxn>
                  </a:cxnLst>
                  <a:rect l="0" t="0" r="r" b="b"/>
                  <a:pathLst>
                    <a:path w="3" h="1">
                      <a:moveTo>
                        <a:pt x="3" y="0"/>
                      </a:moveTo>
                      <a:cubicBezTo>
                        <a:pt x="1" y="0"/>
                        <a:pt x="1" y="0"/>
                        <a:pt x="1" y="0"/>
                      </a:cubicBezTo>
                      <a:cubicBezTo>
                        <a:pt x="1" y="0"/>
                        <a:pt x="1" y="1"/>
                        <a:pt x="0"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5" name="Freeform 135"/>
                <p:cNvSpPr/>
                <p:nvPr/>
              </p:nvSpPr>
              <p:spPr bwMode="auto">
                <a:xfrm>
                  <a:off x="-3513" y="1681"/>
                  <a:ext cx="7" cy="2"/>
                </a:xfrm>
                <a:custGeom>
                  <a:cxnLst>
                    <a:cxn ang="0">
                      <a:pos x="3" y="0"/>
                    </a:cxn>
                    <a:cxn ang="0">
                      <a:pos x="1" y="0"/>
                    </a:cxn>
                    <a:cxn ang="0">
                      <a:pos x="0" y="1"/>
                    </a:cxn>
                    <a:cxn ang="0">
                      <a:pos x="3" y="1"/>
                    </a:cxn>
                    <a:cxn ang="0">
                      <a:pos x="3" y="1"/>
                    </a:cxn>
                    <a:cxn ang="0">
                      <a:pos x="3" y="0"/>
                    </a:cxn>
                  </a:cxnLst>
                  <a:rect l="0" t="0" r="r" b="b"/>
                  <a:pathLst>
                    <a:path w="3" h="1">
                      <a:moveTo>
                        <a:pt x="3" y="0"/>
                      </a:moveTo>
                      <a:cubicBezTo>
                        <a:pt x="1" y="0"/>
                        <a:pt x="1" y="0"/>
                        <a:pt x="1" y="0"/>
                      </a:cubicBezTo>
                      <a:cubicBezTo>
                        <a:pt x="1" y="1"/>
                        <a:pt x="1" y="1"/>
                        <a:pt x="0" y="1"/>
                      </a:cubicBezTo>
                      <a:cubicBezTo>
                        <a:pt x="3" y="1"/>
                        <a:pt x="3" y="1"/>
                        <a:pt x="3"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6" name="Freeform 136"/>
                <p:cNvSpPr>
                  <a:spLocks noEditPoints="1"/>
                </p:cNvSpPr>
                <p:nvPr/>
              </p:nvSpPr>
              <p:spPr bwMode="auto">
                <a:xfrm>
                  <a:off x="-3800" y="2259"/>
                  <a:ext cx="36" cy="1017"/>
                </a:xfrm>
                <a:custGeom>
                  <a:cxnLst>
                    <a:cxn ang="0">
                      <a:pos x="4" y="343"/>
                    </a:cxn>
                    <a:cxn ang="0">
                      <a:pos x="2" y="343"/>
                    </a:cxn>
                    <a:cxn ang="0">
                      <a:pos x="2" y="355"/>
                    </a:cxn>
                    <a:cxn ang="0">
                      <a:pos x="3" y="429"/>
                    </a:cxn>
                    <a:cxn ang="0">
                      <a:pos x="5" y="429"/>
                    </a:cxn>
                    <a:cxn ang="0">
                      <a:pos x="4" y="355"/>
                    </a:cxn>
                    <a:cxn ang="0">
                      <a:pos x="4" y="343"/>
                    </a:cxn>
                    <a:cxn ang="0">
                      <a:pos x="3" y="255"/>
                    </a:cxn>
                    <a:cxn ang="0">
                      <a:pos x="1" y="255"/>
                    </a:cxn>
                    <a:cxn ang="0">
                      <a:pos x="2" y="327"/>
                    </a:cxn>
                    <a:cxn ang="0">
                      <a:pos x="2" y="342"/>
                    </a:cxn>
                    <a:cxn ang="0">
                      <a:pos x="4" y="342"/>
                    </a:cxn>
                    <a:cxn ang="0">
                      <a:pos x="4" y="335"/>
                    </a:cxn>
                    <a:cxn ang="0">
                      <a:pos x="4" y="327"/>
                    </a:cxn>
                    <a:cxn ang="0">
                      <a:pos x="4" y="327"/>
                    </a:cxn>
                    <a:cxn ang="0">
                      <a:pos x="3" y="255"/>
                    </a:cxn>
                    <a:cxn ang="0">
                      <a:pos x="3" y="233"/>
                    </a:cxn>
                    <a:cxn ang="0">
                      <a:pos x="1" y="233"/>
                    </a:cxn>
                    <a:cxn ang="0">
                      <a:pos x="1" y="254"/>
                    </a:cxn>
                    <a:cxn ang="0">
                      <a:pos x="3" y="254"/>
                    </a:cxn>
                    <a:cxn ang="0">
                      <a:pos x="3" y="233"/>
                    </a:cxn>
                    <a:cxn ang="0">
                      <a:pos x="2" y="102"/>
                    </a:cxn>
                    <a:cxn ang="0">
                      <a:pos x="0" y="102"/>
                    </a:cxn>
                    <a:cxn ang="0">
                      <a:pos x="0" y="156"/>
                    </a:cxn>
                    <a:cxn ang="0">
                      <a:pos x="1" y="232"/>
                    </a:cxn>
                    <a:cxn ang="0">
                      <a:pos x="3" y="232"/>
                    </a:cxn>
                    <a:cxn ang="0">
                      <a:pos x="2" y="108"/>
                    </a:cxn>
                    <a:cxn ang="0">
                      <a:pos x="2" y="102"/>
                    </a:cxn>
                    <a:cxn ang="0">
                      <a:pos x="15" y="0"/>
                    </a:cxn>
                    <a:cxn ang="0">
                      <a:pos x="13" y="0"/>
                    </a:cxn>
                    <a:cxn ang="0">
                      <a:pos x="0" y="93"/>
                    </a:cxn>
                    <a:cxn ang="0">
                      <a:pos x="0" y="101"/>
                    </a:cxn>
                    <a:cxn ang="0">
                      <a:pos x="2" y="101"/>
                    </a:cxn>
                    <a:cxn ang="0">
                      <a:pos x="15" y="0"/>
                    </a:cxn>
                  </a:cxnLst>
                  <a:rect l="0" t="0" r="r" b="b"/>
                  <a:pathLst>
                    <a:path w="15" h="429">
                      <a:moveTo>
                        <a:pt x="4" y="343"/>
                      </a:moveTo>
                      <a:cubicBezTo>
                        <a:pt x="2" y="343"/>
                        <a:pt x="2" y="343"/>
                        <a:pt x="2" y="343"/>
                      </a:cubicBezTo>
                      <a:cubicBezTo>
                        <a:pt x="2" y="347"/>
                        <a:pt x="2" y="351"/>
                        <a:pt x="2" y="355"/>
                      </a:cubicBezTo>
                      <a:cubicBezTo>
                        <a:pt x="2" y="374"/>
                        <a:pt x="2" y="401"/>
                        <a:pt x="3" y="429"/>
                      </a:cubicBezTo>
                      <a:cubicBezTo>
                        <a:pt x="5" y="429"/>
                        <a:pt x="5" y="429"/>
                        <a:pt x="5" y="429"/>
                      </a:cubicBezTo>
                      <a:cubicBezTo>
                        <a:pt x="4" y="401"/>
                        <a:pt x="4" y="374"/>
                        <a:pt x="4" y="355"/>
                      </a:cubicBezTo>
                      <a:cubicBezTo>
                        <a:pt x="4" y="351"/>
                        <a:pt x="4" y="347"/>
                        <a:pt x="4" y="343"/>
                      </a:cubicBezTo>
                      <a:moveTo>
                        <a:pt x="3" y="255"/>
                      </a:moveTo>
                      <a:cubicBezTo>
                        <a:pt x="1" y="255"/>
                        <a:pt x="1" y="255"/>
                        <a:pt x="1" y="255"/>
                      </a:cubicBezTo>
                      <a:cubicBezTo>
                        <a:pt x="2" y="327"/>
                        <a:pt x="2" y="327"/>
                        <a:pt x="2" y="327"/>
                      </a:cubicBezTo>
                      <a:cubicBezTo>
                        <a:pt x="2" y="327"/>
                        <a:pt x="2" y="333"/>
                        <a:pt x="2" y="342"/>
                      </a:cubicBezTo>
                      <a:cubicBezTo>
                        <a:pt x="4" y="342"/>
                        <a:pt x="4" y="342"/>
                        <a:pt x="4" y="342"/>
                      </a:cubicBezTo>
                      <a:cubicBezTo>
                        <a:pt x="4" y="339"/>
                        <a:pt x="4" y="337"/>
                        <a:pt x="4" y="335"/>
                      </a:cubicBezTo>
                      <a:cubicBezTo>
                        <a:pt x="4" y="330"/>
                        <a:pt x="4" y="327"/>
                        <a:pt x="4" y="327"/>
                      </a:cubicBezTo>
                      <a:cubicBezTo>
                        <a:pt x="4" y="327"/>
                        <a:pt x="4" y="327"/>
                        <a:pt x="4" y="327"/>
                      </a:cubicBezTo>
                      <a:cubicBezTo>
                        <a:pt x="3" y="255"/>
                        <a:pt x="3" y="255"/>
                        <a:pt x="3" y="255"/>
                      </a:cubicBezTo>
                      <a:moveTo>
                        <a:pt x="3" y="233"/>
                      </a:moveTo>
                      <a:cubicBezTo>
                        <a:pt x="1" y="233"/>
                        <a:pt x="1" y="233"/>
                        <a:pt x="1" y="233"/>
                      </a:cubicBezTo>
                      <a:cubicBezTo>
                        <a:pt x="1" y="254"/>
                        <a:pt x="1" y="254"/>
                        <a:pt x="1" y="254"/>
                      </a:cubicBezTo>
                      <a:cubicBezTo>
                        <a:pt x="3" y="254"/>
                        <a:pt x="3" y="254"/>
                        <a:pt x="3" y="254"/>
                      </a:cubicBezTo>
                      <a:cubicBezTo>
                        <a:pt x="3" y="233"/>
                        <a:pt x="3" y="233"/>
                        <a:pt x="3" y="233"/>
                      </a:cubicBezTo>
                      <a:moveTo>
                        <a:pt x="2" y="102"/>
                      </a:moveTo>
                      <a:cubicBezTo>
                        <a:pt x="0" y="102"/>
                        <a:pt x="0" y="102"/>
                        <a:pt x="0" y="102"/>
                      </a:cubicBezTo>
                      <a:cubicBezTo>
                        <a:pt x="0" y="156"/>
                        <a:pt x="0" y="156"/>
                        <a:pt x="0" y="156"/>
                      </a:cubicBezTo>
                      <a:cubicBezTo>
                        <a:pt x="1" y="232"/>
                        <a:pt x="1" y="232"/>
                        <a:pt x="1" y="232"/>
                      </a:cubicBezTo>
                      <a:cubicBezTo>
                        <a:pt x="3" y="232"/>
                        <a:pt x="3" y="232"/>
                        <a:pt x="3" y="232"/>
                      </a:cubicBezTo>
                      <a:cubicBezTo>
                        <a:pt x="2" y="108"/>
                        <a:pt x="2" y="108"/>
                        <a:pt x="2" y="108"/>
                      </a:cubicBezTo>
                      <a:cubicBezTo>
                        <a:pt x="2" y="106"/>
                        <a:pt x="2" y="104"/>
                        <a:pt x="2" y="102"/>
                      </a:cubicBezTo>
                      <a:moveTo>
                        <a:pt x="15" y="0"/>
                      </a:moveTo>
                      <a:cubicBezTo>
                        <a:pt x="13" y="0"/>
                        <a:pt x="13" y="0"/>
                        <a:pt x="13" y="0"/>
                      </a:cubicBezTo>
                      <a:cubicBezTo>
                        <a:pt x="7" y="26"/>
                        <a:pt x="2" y="57"/>
                        <a:pt x="0" y="93"/>
                      </a:cubicBezTo>
                      <a:cubicBezTo>
                        <a:pt x="0" y="101"/>
                        <a:pt x="0" y="101"/>
                        <a:pt x="0" y="101"/>
                      </a:cubicBezTo>
                      <a:cubicBezTo>
                        <a:pt x="2" y="101"/>
                        <a:pt x="2" y="101"/>
                        <a:pt x="2" y="101"/>
                      </a:cubicBezTo>
                      <a:cubicBezTo>
                        <a:pt x="3" y="62"/>
                        <a:pt x="9" y="28"/>
                        <a:pt x="15"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7" name="Freeform 137"/>
                <p:cNvSpPr/>
                <p:nvPr/>
              </p:nvSpPr>
              <p:spPr bwMode="auto">
                <a:xfrm>
                  <a:off x="-3795" y="3069"/>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8" name="Freeform 138"/>
                <p:cNvSpPr/>
                <p:nvPr/>
              </p:nvSpPr>
              <p:spPr bwMode="auto">
                <a:xfrm>
                  <a:off x="-3797" y="2861"/>
                  <a:ext cx="4" cy="2"/>
                </a:xfrm>
                <a:custGeom>
                  <a:cxnLst>
                    <a:cxn ang="0">
                      <a:pos x="4" y="0"/>
                    </a:cxn>
                    <a:cxn ang="0">
                      <a:pos x="0" y="0"/>
                    </a:cxn>
                    <a:cxn ang="0">
                      <a:pos x="0" y="2"/>
                    </a:cxn>
                    <a:cxn ang="0">
                      <a:pos x="4" y="2"/>
                    </a:cxn>
                    <a:cxn ang="0">
                      <a:pos x="4" y="0"/>
                    </a:cxn>
                    <a:cxn ang="0">
                      <a:pos x="4" y="0"/>
                    </a:cxn>
                  </a:cxnLst>
                  <a:rect l="0" t="0" r="r" b="b"/>
                  <a:pathLst>
                    <a:path w="4" h="2">
                      <a:moveTo>
                        <a:pt x="4" y="0"/>
                      </a:moveTo>
                      <a:lnTo>
                        <a:pt x="0" y="0"/>
                      </a:lnTo>
                      <a:lnTo>
                        <a:pt x="0" y="2"/>
                      </a:lnTo>
                      <a:lnTo>
                        <a:pt x="4" y="2"/>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69" name="Freeform 139"/>
                <p:cNvSpPr/>
                <p:nvPr/>
              </p:nvSpPr>
              <p:spPr bwMode="auto">
                <a:xfrm>
                  <a:off x="-3793" y="3278"/>
                  <a:ext cx="15" cy="244"/>
                </a:xfrm>
                <a:custGeom>
                  <a:cxnLst>
                    <a:cxn ang="0">
                      <a:pos x="2" y="0"/>
                    </a:cxn>
                    <a:cxn ang="0">
                      <a:pos x="0" y="0"/>
                    </a:cxn>
                    <a:cxn ang="0">
                      <a:pos x="4" y="103"/>
                    </a:cxn>
                    <a:cxn ang="0">
                      <a:pos x="6" y="102"/>
                    </a:cxn>
                    <a:cxn ang="0">
                      <a:pos x="3" y="31"/>
                    </a:cxn>
                    <a:cxn ang="0">
                      <a:pos x="1" y="31"/>
                    </a:cxn>
                    <a:cxn ang="0">
                      <a:pos x="1" y="31"/>
                    </a:cxn>
                    <a:cxn ang="0">
                      <a:pos x="3" y="31"/>
                    </a:cxn>
                    <a:cxn ang="0">
                      <a:pos x="2" y="0"/>
                    </a:cxn>
                  </a:cxnLst>
                  <a:rect l="0" t="0" r="r" b="b"/>
                  <a:pathLst>
                    <a:path w="6" h="103">
                      <a:moveTo>
                        <a:pt x="2" y="0"/>
                      </a:moveTo>
                      <a:cubicBezTo>
                        <a:pt x="0" y="0"/>
                        <a:pt x="0" y="0"/>
                        <a:pt x="0" y="0"/>
                      </a:cubicBezTo>
                      <a:cubicBezTo>
                        <a:pt x="1" y="35"/>
                        <a:pt x="2" y="73"/>
                        <a:pt x="4" y="103"/>
                      </a:cubicBezTo>
                      <a:cubicBezTo>
                        <a:pt x="6" y="102"/>
                        <a:pt x="6" y="102"/>
                        <a:pt x="6" y="102"/>
                      </a:cubicBezTo>
                      <a:cubicBezTo>
                        <a:pt x="5" y="82"/>
                        <a:pt x="3" y="57"/>
                        <a:pt x="3" y="31"/>
                      </a:cubicBezTo>
                      <a:cubicBezTo>
                        <a:pt x="1" y="31"/>
                        <a:pt x="1" y="31"/>
                        <a:pt x="1" y="31"/>
                      </a:cubicBezTo>
                      <a:cubicBezTo>
                        <a:pt x="1" y="31"/>
                        <a:pt x="1" y="31"/>
                        <a:pt x="1" y="31"/>
                      </a:cubicBezTo>
                      <a:cubicBezTo>
                        <a:pt x="3" y="31"/>
                        <a:pt x="3" y="31"/>
                        <a:pt x="3" y="31"/>
                      </a:cubicBezTo>
                      <a:cubicBezTo>
                        <a:pt x="2" y="20"/>
                        <a:pt x="2" y="1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0" name="Freeform 140"/>
                <p:cNvSpPr/>
                <p:nvPr/>
              </p:nvSpPr>
              <p:spPr bwMode="auto">
                <a:xfrm>
                  <a:off x="-3797" y="2809"/>
                  <a:ext cx="4" cy="2"/>
                </a:xfrm>
                <a:custGeom>
                  <a:cxnLst>
                    <a:cxn ang="0">
                      <a:pos x="4" y="0"/>
                    </a:cxn>
                    <a:cxn ang="0">
                      <a:pos x="0" y="0"/>
                    </a:cxn>
                    <a:cxn ang="0">
                      <a:pos x="0" y="2"/>
                    </a:cxn>
                    <a:cxn ang="0">
                      <a:pos x="4" y="2"/>
                    </a:cxn>
                    <a:cxn ang="0">
                      <a:pos x="4" y="0"/>
                    </a:cxn>
                    <a:cxn ang="0">
                      <a:pos x="4" y="0"/>
                    </a:cxn>
                  </a:cxnLst>
                  <a:rect l="0" t="0" r="r" b="b"/>
                  <a:pathLst>
                    <a:path w="4" h="2">
                      <a:moveTo>
                        <a:pt x="4" y="0"/>
                      </a:moveTo>
                      <a:lnTo>
                        <a:pt x="0" y="0"/>
                      </a:lnTo>
                      <a:lnTo>
                        <a:pt x="0" y="2"/>
                      </a:lnTo>
                      <a:lnTo>
                        <a:pt x="4" y="2"/>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1" name="Freeform 141"/>
                <p:cNvSpPr/>
                <p:nvPr/>
              </p:nvSpPr>
              <p:spPr bwMode="auto">
                <a:xfrm>
                  <a:off x="-3793" y="3276"/>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2" name="Freeform 142"/>
                <p:cNvSpPr/>
                <p:nvPr/>
              </p:nvSpPr>
              <p:spPr bwMode="auto">
                <a:xfrm>
                  <a:off x="-3790" y="3351"/>
                  <a:ext cx="5" cy="1"/>
                </a:xfrm>
                <a:custGeom>
                  <a:cxnLst>
                    <a:cxn ang="0">
                      <a:pos x="2" y="0"/>
                    </a:cxn>
                    <a:cxn ang="0">
                      <a:pos x="0" y="0"/>
                    </a:cxn>
                    <a:cxn ang="0">
                      <a:pos x="0" y="0"/>
                    </a:cxn>
                    <a:cxn ang="0">
                      <a:pos x="2" y="0"/>
                    </a:cxn>
                    <a:cxn ang="0">
                      <a:pos x="2" y="0"/>
                    </a:cxn>
                  </a:cxnLst>
                  <a:rect l="0" t="0" r="r" b="b"/>
                  <a:pathLst>
                    <a:path w="2">
                      <a:moveTo>
                        <a:pt x="2" y="0"/>
                      </a:moveTo>
                      <a:cubicBezTo>
                        <a:pt x="0" y="0"/>
                        <a:pt x="0" y="0"/>
                        <a:pt x="0" y="0"/>
                      </a:cubicBezTo>
                      <a:cubicBezTo>
                        <a:pt x="0" y="0"/>
                        <a:pt x="0" y="0"/>
                        <a:pt x="0" y="0"/>
                      </a:cubicBezTo>
                      <a:cubicBezTo>
                        <a:pt x="2" y="0"/>
                        <a:pt x="2" y="0"/>
                        <a:pt x="2" y="0"/>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3" name="Freeform 143"/>
                <p:cNvSpPr/>
                <p:nvPr/>
              </p:nvSpPr>
              <p:spPr bwMode="auto">
                <a:xfrm>
                  <a:off x="-3800"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4" name="Freeform 144"/>
                <p:cNvSpPr/>
                <p:nvPr/>
              </p:nvSpPr>
              <p:spPr bwMode="auto">
                <a:xfrm>
                  <a:off x="-3769" y="2256"/>
                  <a:ext cx="7" cy="3"/>
                </a:xfrm>
                <a:custGeom>
                  <a:cxnLst>
                    <a:cxn ang="0">
                      <a:pos x="3" y="0"/>
                    </a:cxn>
                    <a:cxn ang="0">
                      <a:pos x="0" y="0"/>
                    </a:cxn>
                    <a:cxn ang="0">
                      <a:pos x="0" y="1"/>
                    </a:cxn>
                    <a:cxn ang="0">
                      <a:pos x="2" y="1"/>
                    </a:cxn>
                    <a:cxn ang="0">
                      <a:pos x="3" y="0"/>
                    </a:cxn>
                  </a:cxnLst>
                  <a:rect l="0" t="0" r="r" b="b"/>
                  <a:pathLst>
                    <a:path w="3" h="1">
                      <a:moveTo>
                        <a:pt x="3" y="0"/>
                      </a:moveTo>
                      <a:cubicBezTo>
                        <a:pt x="0" y="0"/>
                        <a:pt x="0" y="0"/>
                        <a:pt x="0" y="0"/>
                      </a:cubicBezTo>
                      <a:cubicBezTo>
                        <a:pt x="0" y="0"/>
                        <a:pt x="0" y="0"/>
                        <a:pt x="0" y="1"/>
                      </a:cubicBezTo>
                      <a:cubicBezTo>
                        <a:pt x="2" y="1"/>
                        <a:pt x="2" y="1"/>
                        <a:pt x="2" y="1"/>
                      </a:cubicBezTo>
                      <a:cubicBezTo>
                        <a:pt x="2" y="0"/>
                        <a:pt x="2"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5" name="Freeform 145"/>
                <p:cNvSpPr>
                  <a:spLocks noEditPoints="1"/>
                </p:cNvSpPr>
                <p:nvPr/>
              </p:nvSpPr>
              <p:spPr bwMode="auto">
                <a:xfrm>
                  <a:off x="-3669" y="1986"/>
                  <a:ext cx="168" cy="1290"/>
                </a:xfrm>
                <a:custGeom>
                  <a:cxnLst>
                    <a:cxn ang="0">
                      <a:pos x="14" y="458"/>
                    </a:cxn>
                    <a:cxn ang="0">
                      <a:pos x="12" y="458"/>
                    </a:cxn>
                    <a:cxn ang="0">
                      <a:pos x="0" y="544"/>
                    </a:cxn>
                    <a:cxn ang="0">
                      <a:pos x="2" y="544"/>
                    </a:cxn>
                    <a:cxn ang="0">
                      <a:pos x="14" y="458"/>
                    </a:cxn>
                    <a:cxn ang="0">
                      <a:pos x="28" y="348"/>
                    </a:cxn>
                    <a:cxn ang="0">
                      <a:pos x="26" y="348"/>
                    </a:cxn>
                    <a:cxn ang="0">
                      <a:pos x="13" y="442"/>
                    </a:cxn>
                    <a:cxn ang="0">
                      <a:pos x="13" y="442"/>
                    </a:cxn>
                    <a:cxn ang="0">
                      <a:pos x="13" y="442"/>
                    </a:cxn>
                    <a:cxn ang="0">
                      <a:pos x="13" y="446"/>
                    </a:cxn>
                    <a:cxn ang="0">
                      <a:pos x="12" y="457"/>
                    </a:cxn>
                    <a:cxn ang="0">
                      <a:pos x="14" y="457"/>
                    </a:cxn>
                    <a:cxn ang="0">
                      <a:pos x="15" y="443"/>
                    </a:cxn>
                    <a:cxn ang="0">
                      <a:pos x="27" y="370"/>
                    </a:cxn>
                    <a:cxn ang="0">
                      <a:pos x="27" y="370"/>
                    </a:cxn>
                    <a:cxn ang="0">
                      <a:pos x="27" y="369"/>
                    </a:cxn>
                    <a:cxn ang="0">
                      <a:pos x="27" y="369"/>
                    </a:cxn>
                    <a:cxn ang="0">
                      <a:pos x="28" y="348"/>
                    </a:cxn>
                    <a:cxn ang="0">
                      <a:pos x="29" y="217"/>
                    </a:cxn>
                    <a:cxn ang="0">
                      <a:pos x="27" y="217"/>
                    </a:cxn>
                    <a:cxn ang="0">
                      <a:pos x="27" y="220"/>
                    </a:cxn>
                    <a:cxn ang="0">
                      <a:pos x="27" y="223"/>
                    </a:cxn>
                    <a:cxn ang="0">
                      <a:pos x="28" y="258"/>
                    </a:cxn>
                    <a:cxn ang="0">
                      <a:pos x="26" y="347"/>
                    </a:cxn>
                    <a:cxn ang="0">
                      <a:pos x="28" y="347"/>
                    </a:cxn>
                    <a:cxn ang="0">
                      <a:pos x="30" y="258"/>
                    </a:cxn>
                    <a:cxn ang="0">
                      <a:pos x="29" y="223"/>
                    </a:cxn>
                    <a:cxn ang="0">
                      <a:pos x="29" y="220"/>
                    </a:cxn>
                    <a:cxn ang="0">
                      <a:pos x="29" y="217"/>
                    </a:cxn>
                    <a:cxn ang="0">
                      <a:pos x="39" y="115"/>
                    </a:cxn>
                    <a:cxn ang="0">
                      <a:pos x="37" y="115"/>
                    </a:cxn>
                    <a:cxn ang="0">
                      <a:pos x="27" y="216"/>
                    </a:cxn>
                    <a:cxn ang="0">
                      <a:pos x="29" y="216"/>
                    </a:cxn>
                    <a:cxn ang="0">
                      <a:pos x="39" y="115"/>
                    </a:cxn>
                    <a:cxn ang="0">
                      <a:pos x="71" y="0"/>
                    </a:cxn>
                    <a:cxn ang="0">
                      <a:pos x="69" y="0"/>
                    </a:cxn>
                    <a:cxn ang="0">
                      <a:pos x="69" y="0"/>
                    </a:cxn>
                    <a:cxn ang="0">
                      <a:pos x="37" y="114"/>
                    </a:cxn>
                    <a:cxn ang="0">
                      <a:pos x="39" y="114"/>
                    </a:cxn>
                    <a:cxn ang="0">
                      <a:pos x="50" y="63"/>
                    </a:cxn>
                    <a:cxn ang="0">
                      <a:pos x="64" y="17"/>
                    </a:cxn>
                    <a:cxn ang="0">
                      <a:pos x="69" y="5"/>
                    </a:cxn>
                    <a:cxn ang="0">
                      <a:pos x="71" y="1"/>
                    </a:cxn>
                    <a:cxn ang="0">
                      <a:pos x="71" y="1"/>
                    </a:cxn>
                    <a:cxn ang="0">
                      <a:pos x="71" y="1"/>
                    </a:cxn>
                    <a:cxn ang="0">
                      <a:pos x="71" y="0"/>
                    </a:cxn>
                  </a:cxnLst>
                  <a:rect l="0" t="0" r="r" b="b"/>
                  <a:pathLst>
                    <a:path w="71" h="544">
                      <a:moveTo>
                        <a:pt x="14" y="458"/>
                      </a:moveTo>
                      <a:cubicBezTo>
                        <a:pt x="12" y="458"/>
                        <a:pt x="12" y="458"/>
                        <a:pt x="12" y="458"/>
                      </a:cubicBezTo>
                      <a:cubicBezTo>
                        <a:pt x="11" y="476"/>
                        <a:pt x="8" y="508"/>
                        <a:pt x="0" y="544"/>
                      </a:cubicBezTo>
                      <a:cubicBezTo>
                        <a:pt x="2" y="544"/>
                        <a:pt x="2" y="544"/>
                        <a:pt x="2" y="544"/>
                      </a:cubicBezTo>
                      <a:cubicBezTo>
                        <a:pt x="10" y="507"/>
                        <a:pt x="13" y="476"/>
                        <a:pt x="14" y="458"/>
                      </a:cubicBezTo>
                      <a:moveTo>
                        <a:pt x="28" y="348"/>
                      </a:moveTo>
                      <a:cubicBezTo>
                        <a:pt x="26" y="348"/>
                        <a:pt x="26" y="348"/>
                        <a:pt x="26" y="348"/>
                      </a:cubicBezTo>
                      <a:cubicBezTo>
                        <a:pt x="24" y="387"/>
                        <a:pt x="20" y="411"/>
                        <a:pt x="13" y="442"/>
                      </a:cubicBezTo>
                      <a:cubicBezTo>
                        <a:pt x="13" y="442"/>
                        <a:pt x="13" y="442"/>
                        <a:pt x="13" y="442"/>
                      </a:cubicBezTo>
                      <a:cubicBezTo>
                        <a:pt x="13" y="442"/>
                        <a:pt x="13" y="442"/>
                        <a:pt x="13" y="442"/>
                      </a:cubicBezTo>
                      <a:cubicBezTo>
                        <a:pt x="13" y="442"/>
                        <a:pt x="13" y="444"/>
                        <a:pt x="13" y="446"/>
                      </a:cubicBezTo>
                      <a:cubicBezTo>
                        <a:pt x="13" y="449"/>
                        <a:pt x="13" y="452"/>
                        <a:pt x="12" y="457"/>
                      </a:cubicBezTo>
                      <a:cubicBezTo>
                        <a:pt x="14" y="457"/>
                        <a:pt x="14" y="457"/>
                        <a:pt x="14" y="457"/>
                      </a:cubicBezTo>
                      <a:cubicBezTo>
                        <a:pt x="15" y="448"/>
                        <a:pt x="15" y="443"/>
                        <a:pt x="15" y="443"/>
                      </a:cubicBezTo>
                      <a:cubicBezTo>
                        <a:pt x="21" y="418"/>
                        <a:pt x="24" y="397"/>
                        <a:pt x="27" y="370"/>
                      </a:cubicBezTo>
                      <a:cubicBezTo>
                        <a:pt x="27" y="370"/>
                        <a:pt x="27" y="370"/>
                        <a:pt x="27" y="370"/>
                      </a:cubicBezTo>
                      <a:cubicBezTo>
                        <a:pt x="27" y="369"/>
                        <a:pt x="27" y="369"/>
                        <a:pt x="27" y="369"/>
                      </a:cubicBezTo>
                      <a:cubicBezTo>
                        <a:pt x="27" y="369"/>
                        <a:pt x="27" y="369"/>
                        <a:pt x="27" y="369"/>
                      </a:cubicBezTo>
                      <a:cubicBezTo>
                        <a:pt x="27" y="363"/>
                        <a:pt x="28" y="356"/>
                        <a:pt x="28" y="348"/>
                      </a:cubicBezTo>
                      <a:moveTo>
                        <a:pt x="29" y="217"/>
                      </a:moveTo>
                      <a:cubicBezTo>
                        <a:pt x="27" y="217"/>
                        <a:pt x="27" y="217"/>
                        <a:pt x="27" y="217"/>
                      </a:cubicBezTo>
                      <a:cubicBezTo>
                        <a:pt x="27" y="218"/>
                        <a:pt x="27" y="219"/>
                        <a:pt x="27" y="220"/>
                      </a:cubicBezTo>
                      <a:cubicBezTo>
                        <a:pt x="27" y="221"/>
                        <a:pt x="27" y="222"/>
                        <a:pt x="27" y="223"/>
                      </a:cubicBezTo>
                      <a:cubicBezTo>
                        <a:pt x="28" y="235"/>
                        <a:pt x="28" y="247"/>
                        <a:pt x="28" y="258"/>
                      </a:cubicBezTo>
                      <a:cubicBezTo>
                        <a:pt x="28" y="295"/>
                        <a:pt x="27" y="324"/>
                        <a:pt x="26" y="347"/>
                      </a:cubicBezTo>
                      <a:cubicBezTo>
                        <a:pt x="28" y="347"/>
                        <a:pt x="28" y="347"/>
                        <a:pt x="28" y="347"/>
                      </a:cubicBezTo>
                      <a:cubicBezTo>
                        <a:pt x="29" y="324"/>
                        <a:pt x="30" y="295"/>
                        <a:pt x="30" y="258"/>
                      </a:cubicBezTo>
                      <a:cubicBezTo>
                        <a:pt x="30" y="247"/>
                        <a:pt x="30" y="235"/>
                        <a:pt x="29" y="223"/>
                      </a:cubicBezTo>
                      <a:cubicBezTo>
                        <a:pt x="29" y="222"/>
                        <a:pt x="29" y="221"/>
                        <a:pt x="29" y="220"/>
                      </a:cubicBezTo>
                      <a:cubicBezTo>
                        <a:pt x="29" y="219"/>
                        <a:pt x="29" y="218"/>
                        <a:pt x="29" y="217"/>
                      </a:cubicBezTo>
                      <a:moveTo>
                        <a:pt x="39" y="115"/>
                      </a:moveTo>
                      <a:cubicBezTo>
                        <a:pt x="37" y="115"/>
                        <a:pt x="37" y="115"/>
                        <a:pt x="37" y="115"/>
                      </a:cubicBezTo>
                      <a:cubicBezTo>
                        <a:pt x="31" y="144"/>
                        <a:pt x="28" y="179"/>
                        <a:pt x="27" y="216"/>
                      </a:cubicBezTo>
                      <a:cubicBezTo>
                        <a:pt x="29" y="216"/>
                        <a:pt x="29" y="216"/>
                        <a:pt x="29" y="216"/>
                      </a:cubicBezTo>
                      <a:cubicBezTo>
                        <a:pt x="30" y="179"/>
                        <a:pt x="33" y="144"/>
                        <a:pt x="39" y="115"/>
                      </a:cubicBezTo>
                      <a:moveTo>
                        <a:pt x="71" y="0"/>
                      </a:moveTo>
                      <a:cubicBezTo>
                        <a:pt x="69" y="0"/>
                        <a:pt x="69" y="0"/>
                        <a:pt x="69" y="0"/>
                      </a:cubicBezTo>
                      <a:cubicBezTo>
                        <a:pt x="69" y="0"/>
                        <a:pt x="69" y="0"/>
                        <a:pt x="69" y="0"/>
                      </a:cubicBezTo>
                      <a:cubicBezTo>
                        <a:pt x="68" y="3"/>
                        <a:pt x="49" y="46"/>
                        <a:pt x="37" y="114"/>
                      </a:cubicBezTo>
                      <a:cubicBezTo>
                        <a:pt x="39" y="114"/>
                        <a:pt x="39" y="114"/>
                        <a:pt x="39" y="114"/>
                      </a:cubicBezTo>
                      <a:cubicBezTo>
                        <a:pt x="42" y="95"/>
                        <a:pt x="46" y="78"/>
                        <a:pt x="50" y="63"/>
                      </a:cubicBezTo>
                      <a:cubicBezTo>
                        <a:pt x="55" y="43"/>
                        <a:pt x="60" y="28"/>
                        <a:pt x="64" y="17"/>
                      </a:cubicBezTo>
                      <a:cubicBezTo>
                        <a:pt x="66" y="12"/>
                        <a:pt x="68" y="8"/>
                        <a:pt x="69" y="5"/>
                      </a:cubicBezTo>
                      <a:cubicBezTo>
                        <a:pt x="70" y="2"/>
                        <a:pt x="71" y="1"/>
                        <a:pt x="71" y="1"/>
                      </a:cubicBezTo>
                      <a:cubicBezTo>
                        <a:pt x="71" y="1"/>
                        <a:pt x="71" y="1"/>
                        <a:pt x="71" y="1"/>
                      </a:cubicBezTo>
                      <a:cubicBezTo>
                        <a:pt x="71" y="1"/>
                        <a:pt x="71" y="1"/>
                        <a:pt x="71" y="1"/>
                      </a:cubicBezTo>
                      <a:cubicBezTo>
                        <a:pt x="71" y="0"/>
                        <a:pt x="71" y="0"/>
                        <a:pt x="7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6" name="Freeform 146"/>
                <p:cNvSpPr/>
                <p:nvPr/>
              </p:nvSpPr>
              <p:spPr bwMode="auto">
                <a:xfrm>
                  <a:off x="-3641" y="3069"/>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7" name="Freeform 147"/>
                <p:cNvSpPr/>
                <p:nvPr/>
              </p:nvSpPr>
              <p:spPr bwMode="auto">
                <a:xfrm>
                  <a:off x="-3606" y="2861"/>
                  <a:ext cx="1" cy="2"/>
                </a:xfrm>
                <a:custGeom>
                  <a:cxnLst>
                    <a:cxn ang="0">
                      <a:pos x="0" y="0"/>
                    </a:cxn>
                    <a:cxn ang="0">
                      <a:pos x="0" y="0"/>
                    </a:cxn>
                    <a:cxn ang="0">
                      <a:pos x="0" y="1"/>
                    </a:cxn>
                    <a:cxn ang="0">
                      <a:pos x="0" y="1"/>
                    </a:cxn>
                    <a:cxn ang="0">
                      <a:pos x="0" y="0"/>
                    </a:cxn>
                  </a:cxnLst>
                  <a:rect l="0" t="0" r="r" b="b"/>
                  <a:pathLst>
                    <a:path h="1">
                      <a:moveTo>
                        <a:pt x="0" y="0"/>
                      </a:moveTo>
                      <a:cubicBezTo>
                        <a:pt x="0" y="0"/>
                        <a:pt x="0" y="0"/>
                        <a:pt x="0" y="0"/>
                      </a:cubicBezTo>
                      <a:cubicBezTo>
                        <a:pt x="0" y="1"/>
                        <a:pt x="0" y="1"/>
                        <a:pt x="0" y="1"/>
                      </a:cubicBezTo>
                      <a:cubicBezTo>
                        <a:pt x="0" y="1"/>
                        <a:pt x="0" y="1"/>
                        <a:pt x="0" y="1"/>
                      </a:cubicBezTo>
                      <a:cubicBezTo>
                        <a:pt x="0" y="0"/>
                        <a:pt x="0" y="0"/>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8" name="Freeform 148"/>
                <p:cNvSpPr>
                  <a:spLocks noEditPoints="1"/>
                </p:cNvSpPr>
                <p:nvPr/>
              </p:nvSpPr>
              <p:spPr bwMode="auto">
                <a:xfrm>
                  <a:off x="-3714" y="1522"/>
                  <a:ext cx="435" cy="1912"/>
                </a:xfrm>
                <a:custGeom>
                  <a:cxnLst>
                    <a:cxn ang="0">
                      <a:pos x="13" y="772"/>
                    </a:cxn>
                    <a:cxn ang="0">
                      <a:pos x="11" y="772"/>
                    </a:cxn>
                    <a:cxn ang="0">
                      <a:pos x="0" y="807"/>
                    </a:cxn>
                    <a:cxn ang="0">
                      <a:pos x="1" y="807"/>
                    </a:cxn>
                    <a:cxn ang="0">
                      <a:pos x="13" y="772"/>
                    </a:cxn>
                    <a:cxn ang="0">
                      <a:pos x="20" y="741"/>
                    </a:cxn>
                    <a:cxn ang="0">
                      <a:pos x="18" y="741"/>
                    </a:cxn>
                    <a:cxn ang="0">
                      <a:pos x="11" y="772"/>
                    </a:cxn>
                    <a:cxn ang="0">
                      <a:pos x="13" y="772"/>
                    </a:cxn>
                    <a:cxn ang="0">
                      <a:pos x="20" y="741"/>
                    </a:cxn>
                    <a:cxn ang="0">
                      <a:pos x="119" y="99"/>
                    </a:cxn>
                    <a:cxn ang="0">
                      <a:pos x="116" y="99"/>
                    </a:cxn>
                    <a:cxn ang="0">
                      <a:pos x="88" y="195"/>
                    </a:cxn>
                    <a:cxn ang="0">
                      <a:pos x="90" y="195"/>
                    </a:cxn>
                    <a:cxn ang="0">
                      <a:pos x="119" y="99"/>
                    </a:cxn>
                    <a:cxn ang="0">
                      <a:pos x="183" y="0"/>
                    </a:cxn>
                    <a:cxn ang="0">
                      <a:pos x="182" y="0"/>
                    </a:cxn>
                    <a:cxn ang="0">
                      <a:pos x="117" y="98"/>
                    </a:cxn>
                    <a:cxn ang="0">
                      <a:pos x="119" y="98"/>
                    </a:cxn>
                    <a:cxn ang="0">
                      <a:pos x="149" y="41"/>
                    </a:cxn>
                    <a:cxn ang="0">
                      <a:pos x="173" y="10"/>
                    </a:cxn>
                    <a:cxn ang="0">
                      <a:pos x="181" y="4"/>
                    </a:cxn>
                    <a:cxn ang="0">
                      <a:pos x="183" y="2"/>
                    </a:cxn>
                    <a:cxn ang="0">
                      <a:pos x="184" y="2"/>
                    </a:cxn>
                    <a:cxn ang="0">
                      <a:pos x="183" y="0"/>
                    </a:cxn>
                  </a:cxnLst>
                  <a:rect l="0" t="0" r="r" b="b"/>
                  <a:pathLst>
                    <a:path w="184" h="805">
                      <a:moveTo>
                        <a:pt x="13" y="772"/>
                      </a:moveTo>
                      <a:cubicBezTo>
                        <a:pt x="11" y="772"/>
                        <a:pt x="11" y="772"/>
                        <a:pt x="11" y="772"/>
                      </a:cubicBezTo>
                      <a:cubicBezTo>
                        <a:pt x="7" y="784"/>
                        <a:pt x="4" y="795"/>
                        <a:pt x="0" y="807"/>
                      </a:cubicBezTo>
                      <a:cubicBezTo>
                        <a:pt x="1" y="807"/>
                        <a:pt x="1" y="807"/>
                        <a:pt x="1" y="807"/>
                      </a:cubicBezTo>
                      <a:cubicBezTo>
                        <a:pt x="6" y="796"/>
                        <a:pt x="9" y="784"/>
                        <a:pt x="13" y="772"/>
                      </a:cubicBezTo>
                      <a:moveTo>
                        <a:pt x="20" y="741"/>
                      </a:moveTo>
                      <a:cubicBezTo>
                        <a:pt x="18" y="741"/>
                        <a:pt x="18" y="741"/>
                        <a:pt x="18" y="741"/>
                      </a:cubicBezTo>
                      <a:cubicBezTo>
                        <a:pt x="16" y="751"/>
                        <a:pt x="14" y="761"/>
                        <a:pt x="11" y="772"/>
                      </a:cubicBezTo>
                      <a:cubicBezTo>
                        <a:pt x="13" y="772"/>
                        <a:pt x="13" y="772"/>
                        <a:pt x="13" y="772"/>
                      </a:cubicBezTo>
                      <a:cubicBezTo>
                        <a:pt x="16" y="761"/>
                        <a:pt x="18" y="751"/>
                        <a:pt x="20" y="741"/>
                      </a:cubicBezTo>
                      <a:moveTo>
                        <a:pt x="119" y="99"/>
                      </a:moveTo>
                      <a:cubicBezTo>
                        <a:pt x="116" y="99"/>
                        <a:pt x="116" y="99"/>
                        <a:pt x="116" y="99"/>
                      </a:cubicBezTo>
                      <a:cubicBezTo>
                        <a:pt x="106" y="124"/>
                        <a:pt x="96" y="156"/>
                        <a:pt x="88" y="195"/>
                      </a:cubicBezTo>
                      <a:cubicBezTo>
                        <a:pt x="90" y="195"/>
                        <a:pt x="90" y="195"/>
                        <a:pt x="90" y="195"/>
                      </a:cubicBezTo>
                      <a:cubicBezTo>
                        <a:pt x="98" y="156"/>
                        <a:pt x="108" y="124"/>
                        <a:pt x="119" y="99"/>
                      </a:cubicBezTo>
                      <a:moveTo>
                        <a:pt x="183" y="0"/>
                      </a:moveTo>
                      <a:cubicBezTo>
                        <a:pt x="182" y="0"/>
                        <a:pt x="182" y="0"/>
                        <a:pt x="182" y="0"/>
                      </a:cubicBezTo>
                      <a:cubicBezTo>
                        <a:pt x="179" y="2"/>
                        <a:pt x="146" y="26"/>
                        <a:pt x="117" y="98"/>
                      </a:cubicBezTo>
                      <a:cubicBezTo>
                        <a:pt x="119" y="98"/>
                        <a:pt x="119" y="98"/>
                        <a:pt x="119" y="98"/>
                      </a:cubicBezTo>
                      <a:cubicBezTo>
                        <a:pt x="129" y="74"/>
                        <a:pt x="139" y="55"/>
                        <a:pt x="149" y="41"/>
                      </a:cubicBezTo>
                      <a:cubicBezTo>
                        <a:pt x="158" y="26"/>
                        <a:pt x="167" y="16"/>
                        <a:pt x="173" y="10"/>
                      </a:cubicBezTo>
                      <a:cubicBezTo>
                        <a:pt x="177" y="7"/>
                        <a:pt x="179" y="5"/>
                        <a:pt x="181" y="4"/>
                      </a:cubicBezTo>
                      <a:cubicBezTo>
                        <a:pt x="182" y="3"/>
                        <a:pt x="182" y="3"/>
                        <a:pt x="183" y="2"/>
                      </a:cubicBezTo>
                      <a:cubicBezTo>
                        <a:pt x="184" y="2"/>
                        <a:pt x="184" y="2"/>
                        <a:pt x="184" y="2"/>
                      </a:cubicBezTo>
                      <a:cubicBezTo>
                        <a:pt x="183" y="0"/>
                        <a:pt x="183" y="0"/>
                        <a:pt x="18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79" name="Freeform 149"/>
                <p:cNvSpPr/>
                <p:nvPr/>
              </p:nvSpPr>
              <p:spPr bwMode="auto">
                <a:xfrm>
                  <a:off x="-3440" y="1754"/>
                  <a:ext cx="7" cy="2"/>
                </a:xfrm>
                <a:custGeom>
                  <a:cxnLst>
                    <a:cxn ang="0">
                      <a:pos x="3" y="0"/>
                    </a:cxn>
                    <a:cxn ang="0">
                      <a:pos x="1" y="0"/>
                    </a:cxn>
                    <a:cxn ang="0">
                      <a:pos x="0" y="1"/>
                    </a:cxn>
                    <a:cxn ang="0">
                      <a:pos x="3" y="1"/>
                    </a:cxn>
                    <a:cxn ang="0">
                      <a:pos x="3" y="0"/>
                    </a:cxn>
                  </a:cxnLst>
                  <a:rect l="0" t="0" r="r" b="b"/>
                  <a:pathLst>
                    <a:path w="3" h="1">
                      <a:moveTo>
                        <a:pt x="3" y="0"/>
                      </a:moveTo>
                      <a:cubicBezTo>
                        <a:pt x="1" y="0"/>
                        <a:pt x="1" y="0"/>
                        <a:pt x="1" y="0"/>
                      </a:cubicBezTo>
                      <a:cubicBezTo>
                        <a:pt x="1" y="0"/>
                        <a:pt x="1" y="1"/>
                        <a:pt x="0"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0" name="Freeform 150"/>
                <p:cNvSpPr/>
                <p:nvPr/>
              </p:nvSpPr>
              <p:spPr bwMode="auto">
                <a:xfrm>
                  <a:off x="-3608" y="2809"/>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1" name="Freeform 151"/>
                <p:cNvSpPr/>
                <p:nvPr/>
              </p:nvSpPr>
              <p:spPr bwMode="auto">
                <a:xfrm>
                  <a:off x="-3672" y="3276"/>
                  <a:ext cx="7" cy="2"/>
                </a:xfrm>
                <a:custGeom>
                  <a:cxnLst>
                    <a:cxn ang="0">
                      <a:pos x="3" y="0"/>
                    </a:cxn>
                    <a:cxn ang="0">
                      <a:pos x="1" y="0"/>
                    </a:cxn>
                    <a:cxn ang="0">
                      <a:pos x="0" y="1"/>
                    </a:cxn>
                    <a:cxn ang="0">
                      <a:pos x="2" y="1"/>
                    </a:cxn>
                    <a:cxn ang="0">
                      <a:pos x="3" y="0"/>
                    </a:cxn>
                  </a:cxnLst>
                  <a:rect l="0" t="0" r="r" b="b"/>
                  <a:pathLst>
                    <a:path w="3" h="1">
                      <a:moveTo>
                        <a:pt x="3" y="0"/>
                      </a:moveTo>
                      <a:cubicBezTo>
                        <a:pt x="1" y="0"/>
                        <a:pt x="1" y="0"/>
                        <a:pt x="1" y="0"/>
                      </a:cubicBezTo>
                      <a:cubicBezTo>
                        <a:pt x="0" y="0"/>
                        <a:pt x="0" y="1"/>
                        <a:pt x="0" y="1"/>
                      </a:cubicBezTo>
                      <a:cubicBezTo>
                        <a:pt x="2" y="1"/>
                        <a:pt x="2" y="1"/>
                        <a:pt x="2"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2" name="Freeform 152"/>
                <p:cNvSpPr/>
                <p:nvPr/>
              </p:nvSpPr>
              <p:spPr bwMode="auto">
                <a:xfrm>
                  <a:off x="-3688" y="3351"/>
                  <a:ext cx="4" cy="1"/>
                </a:xfrm>
                <a:custGeom>
                  <a:cxnLst>
                    <a:cxn ang="0">
                      <a:pos x="2" y="0"/>
                    </a:cxn>
                    <a:cxn ang="0">
                      <a:pos x="0" y="0"/>
                    </a:cxn>
                    <a:cxn ang="0">
                      <a:pos x="0" y="0"/>
                    </a:cxn>
                    <a:cxn ang="0">
                      <a:pos x="2" y="0"/>
                    </a:cxn>
                    <a:cxn ang="0">
                      <a:pos x="2" y="0"/>
                    </a:cxn>
                  </a:cxnLst>
                  <a:rect l="0" t="0" r="r" b="b"/>
                  <a:pathLst>
                    <a:path w="2">
                      <a:moveTo>
                        <a:pt x="2" y="0"/>
                      </a:moveTo>
                      <a:cubicBezTo>
                        <a:pt x="0" y="0"/>
                        <a:pt x="0" y="0"/>
                        <a:pt x="0" y="0"/>
                      </a:cubicBezTo>
                      <a:cubicBezTo>
                        <a:pt x="0" y="0"/>
                        <a:pt x="0" y="0"/>
                        <a:pt x="0" y="0"/>
                      </a:cubicBezTo>
                      <a:cubicBezTo>
                        <a:pt x="2" y="0"/>
                        <a:pt x="2" y="0"/>
                        <a:pt x="2" y="0"/>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3" name="Freeform 153"/>
                <p:cNvSpPr/>
                <p:nvPr/>
              </p:nvSpPr>
              <p:spPr bwMode="auto">
                <a:xfrm>
                  <a:off x="-3606"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4" name="Freeform 154"/>
                <p:cNvSpPr/>
                <p:nvPr/>
              </p:nvSpPr>
              <p:spPr bwMode="auto">
                <a:xfrm>
                  <a:off x="-3582" y="2256"/>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5" name="Freeform 155"/>
                <p:cNvSpPr>
                  <a:spLocks noEditPoints="1"/>
                </p:cNvSpPr>
                <p:nvPr/>
              </p:nvSpPr>
              <p:spPr bwMode="auto">
                <a:xfrm>
                  <a:off x="-3395" y="1986"/>
                  <a:ext cx="45" cy="270"/>
                </a:xfrm>
                <a:custGeom>
                  <a:cxnLst>
                    <a:cxn ang="0">
                      <a:pos x="3" y="101"/>
                    </a:cxn>
                    <a:cxn ang="0">
                      <a:pos x="1" y="101"/>
                    </a:cxn>
                    <a:cxn ang="0">
                      <a:pos x="0" y="114"/>
                    </a:cxn>
                    <a:cxn ang="0">
                      <a:pos x="2" y="114"/>
                    </a:cxn>
                    <a:cxn ang="0">
                      <a:pos x="3" y="101"/>
                    </a:cxn>
                    <a:cxn ang="0">
                      <a:pos x="19" y="0"/>
                    </a:cxn>
                    <a:cxn ang="0">
                      <a:pos x="17" y="0"/>
                    </a:cxn>
                    <a:cxn ang="0">
                      <a:pos x="17" y="2"/>
                    </a:cxn>
                    <a:cxn ang="0">
                      <a:pos x="17" y="2"/>
                    </a:cxn>
                    <a:cxn ang="0">
                      <a:pos x="16" y="10"/>
                    </a:cxn>
                    <a:cxn ang="0">
                      <a:pos x="13" y="25"/>
                    </a:cxn>
                    <a:cxn ang="0">
                      <a:pos x="1" y="100"/>
                    </a:cxn>
                    <a:cxn ang="0">
                      <a:pos x="3" y="100"/>
                    </a:cxn>
                    <a:cxn ang="0">
                      <a:pos x="15" y="25"/>
                    </a:cxn>
                    <a:cxn ang="0">
                      <a:pos x="19" y="2"/>
                    </a:cxn>
                    <a:cxn ang="0">
                      <a:pos x="19" y="2"/>
                    </a:cxn>
                    <a:cxn ang="0">
                      <a:pos x="19" y="2"/>
                    </a:cxn>
                    <a:cxn ang="0">
                      <a:pos x="19" y="0"/>
                    </a:cxn>
                  </a:cxnLst>
                  <a:rect l="0" t="0" r="r" b="b"/>
                  <a:pathLst>
                    <a:path w="19" h="114">
                      <a:moveTo>
                        <a:pt x="3" y="101"/>
                      </a:moveTo>
                      <a:cubicBezTo>
                        <a:pt x="1" y="101"/>
                        <a:pt x="1" y="101"/>
                        <a:pt x="1" y="101"/>
                      </a:cubicBezTo>
                      <a:cubicBezTo>
                        <a:pt x="0" y="105"/>
                        <a:pt x="0" y="109"/>
                        <a:pt x="0" y="114"/>
                      </a:cubicBezTo>
                      <a:cubicBezTo>
                        <a:pt x="2" y="114"/>
                        <a:pt x="2" y="114"/>
                        <a:pt x="2" y="114"/>
                      </a:cubicBezTo>
                      <a:cubicBezTo>
                        <a:pt x="2" y="109"/>
                        <a:pt x="2" y="105"/>
                        <a:pt x="3" y="101"/>
                      </a:cubicBezTo>
                      <a:moveTo>
                        <a:pt x="19" y="0"/>
                      </a:moveTo>
                      <a:cubicBezTo>
                        <a:pt x="17" y="0"/>
                        <a:pt x="17" y="0"/>
                        <a:pt x="17" y="0"/>
                      </a:cubicBezTo>
                      <a:cubicBezTo>
                        <a:pt x="17" y="0"/>
                        <a:pt x="17" y="1"/>
                        <a:pt x="17" y="2"/>
                      </a:cubicBezTo>
                      <a:cubicBezTo>
                        <a:pt x="17" y="2"/>
                        <a:pt x="17" y="2"/>
                        <a:pt x="17" y="2"/>
                      </a:cubicBezTo>
                      <a:cubicBezTo>
                        <a:pt x="17" y="2"/>
                        <a:pt x="16" y="5"/>
                        <a:pt x="16" y="10"/>
                      </a:cubicBezTo>
                      <a:cubicBezTo>
                        <a:pt x="15" y="14"/>
                        <a:pt x="14" y="20"/>
                        <a:pt x="13" y="25"/>
                      </a:cubicBezTo>
                      <a:cubicBezTo>
                        <a:pt x="12" y="36"/>
                        <a:pt x="5" y="62"/>
                        <a:pt x="1" y="100"/>
                      </a:cubicBezTo>
                      <a:cubicBezTo>
                        <a:pt x="3" y="100"/>
                        <a:pt x="3" y="100"/>
                        <a:pt x="3" y="100"/>
                      </a:cubicBezTo>
                      <a:cubicBezTo>
                        <a:pt x="7" y="63"/>
                        <a:pt x="14" y="36"/>
                        <a:pt x="15" y="25"/>
                      </a:cubicBezTo>
                      <a:cubicBezTo>
                        <a:pt x="17" y="15"/>
                        <a:pt x="19" y="2"/>
                        <a:pt x="19" y="2"/>
                      </a:cubicBezTo>
                      <a:cubicBezTo>
                        <a:pt x="19" y="2"/>
                        <a:pt x="19" y="2"/>
                        <a:pt x="19" y="2"/>
                      </a:cubicBezTo>
                      <a:cubicBezTo>
                        <a:pt x="19" y="2"/>
                        <a:pt x="19" y="2"/>
                        <a:pt x="19" y="2"/>
                      </a:cubicBezTo>
                      <a:cubicBezTo>
                        <a:pt x="19" y="1"/>
                        <a:pt x="19" y="0"/>
                        <a:pt x="19"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6" name="Freeform 156"/>
                <p:cNvSpPr/>
                <p:nvPr/>
              </p:nvSpPr>
              <p:spPr bwMode="auto">
                <a:xfrm>
                  <a:off x="-3393" y="2223"/>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7" name="Freeform 157"/>
                <p:cNvSpPr>
                  <a:spLocks noEditPoints="1"/>
                </p:cNvSpPr>
                <p:nvPr/>
              </p:nvSpPr>
              <p:spPr bwMode="auto">
                <a:xfrm>
                  <a:off x="-3355" y="1522"/>
                  <a:ext cx="119" cy="462"/>
                </a:xfrm>
                <a:custGeom>
                  <a:cxnLst>
                    <a:cxn ang="0">
                      <a:pos x="12" y="99"/>
                    </a:cxn>
                    <a:cxn ang="0">
                      <a:pos x="9" y="99"/>
                    </a:cxn>
                    <a:cxn ang="0">
                      <a:pos x="0" y="195"/>
                    </a:cxn>
                    <a:cxn ang="0">
                      <a:pos x="2" y="195"/>
                    </a:cxn>
                    <a:cxn ang="0">
                      <a:pos x="12" y="99"/>
                    </a:cxn>
                    <a:cxn ang="0">
                      <a:pos x="19" y="68"/>
                    </a:cxn>
                    <a:cxn ang="0">
                      <a:pos x="17" y="68"/>
                    </a:cxn>
                    <a:cxn ang="0">
                      <a:pos x="10" y="98"/>
                    </a:cxn>
                    <a:cxn ang="0">
                      <a:pos x="12" y="98"/>
                    </a:cxn>
                    <a:cxn ang="0">
                      <a:pos x="19" y="68"/>
                    </a:cxn>
                    <a:cxn ang="0">
                      <a:pos x="48" y="0"/>
                    </a:cxn>
                    <a:cxn ang="0">
                      <a:pos x="48" y="0"/>
                    </a:cxn>
                    <a:cxn ang="0">
                      <a:pos x="17" y="67"/>
                    </a:cxn>
                    <a:cxn ang="0">
                      <a:pos x="19" y="67"/>
                    </a:cxn>
                    <a:cxn ang="0">
                      <a:pos x="26" y="47"/>
                    </a:cxn>
                    <a:cxn ang="0">
                      <a:pos x="42" y="12"/>
                    </a:cxn>
                    <a:cxn ang="0">
                      <a:pos x="48" y="4"/>
                    </a:cxn>
                    <a:cxn ang="0">
                      <a:pos x="49" y="2"/>
                    </a:cxn>
                    <a:cxn ang="0">
                      <a:pos x="50" y="2"/>
                    </a:cxn>
                    <a:cxn ang="0">
                      <a:pos x="48" y="0"/>
                    </a:cxn>
                  </a:cxnLst>
                  <a:rect l="0" t="0" r="r" b="b"/>
                  <a:pathLst>
                    <a:path w="50" h="195">
                      <a:moveTo>
                        <a:pt x="12" y="99"/>
                      </a:moveTo>
                      <a:cubicBezTo>
                        <a:pt x="9" y="99"/>
                        <a:pt x="9" y="99"/>
                        <a:pt x="9" y="99"/>
                      </a:cubicBezTo>
                      <a:cubicBezTo>
                        <a:pt x="4" y="125"/>
                        <a:pt x="0" y="157"/>
                        <a:pt x="0" y="195"/>
                      </a:cubicBezTo>
                      <a:cubicBezTo>
                        <a:pt x="2" y="195"/>
                        <a:pt x="2" y="195"/>
                        <a:pt x="2" y="195"/>
                      </a:cubicBezTo>
                      <a:cubicBezTo>
                        <a:pt x="2" y="157"/>
                        <a:pt x="6" y="125"/>
                        <a:pt x="12" y="99"/>
                      </a:cubicBezTo>
                      <a:moveTo>
                        <a:pt x="19" y="68"/>
                      </a:moveTo>
                      <a:cubicBezTo>
                        <a:pt x="17" y="68"/>
                        <a:pt x="17" y="68"/>
                        <a:pt x="17" y="68"/>
                      </a:cubicBezTo>
                      <a:cubicBezTo>
                        <a:pt x="14" y="77"/>
                        <a:pt x="12" y="87"/>
                        <a:pt x="10" y="98"/>
                      </a:cubicBezTo>
                      <a:cubicBezTo>
                        <a:pt x="12" y="98"/>
                        <a:pt x="12" y="98"/>
                        <a:pt x="12" y="98"/>
                      </a:cubicBezTo>
                      <a:cubicBezTo>
                        <a:pt x="14" y="87"/>
                        <a:pt x="16" y="77"/>
                        <a:pt x="19" y="68"/>
                      </a:cubicBezTo>
                      <a:moveTo>
                        <a:pt x="48" y="0"/>
                      </a:moveTo>
                      <a:cubicBezTo>
                        <a:pt x="48" y="0"/>
                        <a:pt x="48" y="0"/>
                        <a:pt x="48" y="0"/>
                      </a:cubicBezTo>
                      <a:cubicBezTo>
                        <a:pt x="48" y="0"/>
                        <a:pt x="31" y="21"/>
                        <a:pt x="17" y="67"/>
                      </a:cubicBezTo>
                      <a:cubicBezTo>
                        <a:pt x="19" y="67"/>
                        <a:pt x="19" y="67"/>
                        <a:pt x="19" y="67"/>
                      </a:cubicBezTo>
                      <a:cubicBezTo>
                        <a:pt x="22" y="60"/>
                        <a:pt x="24" y="53"/>
                        <a:pt x="26" y="47"/>
                      </a:cubicBezTo>
                      <a:cubicBezTo>
                        <a:pt x="32" y="31"/>
                        <a:pt x="38" y="20"/>
                        <a:pt x="42" y="12"/>
                      </a:cubicBezTo>
                      <a:cubicBezTo>
                        <a:pt x="45" y="9"/>
                        <a:pt x="46" y="6"/>
                        <a:pt x="48" y="4"/>
                      </a:cubicBezTo>
                      <a:cubicBezTo>
                        <a:pt x="48" y="3"/>
                        <a:pt x="49" y="3"/>
                        <a:pt x="49" y="2"/>
                      </a:cubicBezTo>
                      <a:cubicBezTo>
                        <a:pt x="50" y="2"/>
                        <a:pt x="50" y="2"/>
                        <a:pt x="50" y="2"/>
                      </a:cubicBezTo>
                      <a:cubicBezTo>
                        <a:pt x="48" y="0"/>
                        <a:pt x="48" y="0"/>
                        <a:pt x="48"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8" name="Freeform 158"/>
                <p:cNvSpPr/>
                <p:nvPr/>
              </p:nvSpPr>
              <p:spPr bwMode="auto">
                <a:xfrm>
                  <a:off x="-3333" y="1754"/>
                  <a:ext cx="7" cy="2"/>
                </a:xfrm>
                <a:custGeom>
                  <a:cxnLst>
                    <a:cxn ang="0">
                      <a:pos x="3" y="0"/>
                    </a:cxn>
                    <a:cxn ang="0">
                      <a:pos x="1" y="0"/>
                    </a:cxn>
                    <a:cxn ang="0">
                      <a:pos x="0" y="1"/>
                    </a:cxn>
                    <a:cxn ang="0">
                      <a:pos x="3" y="1"/>
                    </a:cxn>
                    <a:cxn ang="0">
                      <a:pos x="3" y="0"/>
                    </a:cxn>
                  </a:cxnLst>
                  <a:rect l="0" t="0" r="r" b="b"/>
                  <a:pathLst>
                    <a:path w="3" h="1">
                      <a:moveTo>
                        <a:pt x="3" y="0"/>
                      </a:moveTo>
                      <a:cubicBezTo>
                        <a:pt x="1" y="0"/>
                        <a:pt x="1" y="0"/>
                        <a:pt x="1" y="0"/>
                      </a:cubicBezTo>
                      <a:cubicBezTo>
                        <a:pt x="1" y="0"/>
                        <a:pt x="1" y="1"/>
                        <a:pt x="0"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89" name="Freeform 159"/>
                <p:cNvSpPr/>
                <p:nvPr/>
              </p:nvSpPr>
              <p:spPr bwMode="auto">
                <a:xfrm>
                  <a:off x="-3314" y="1681"/>
                  <a:ext cx="4"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1"/>
                        <a:pt x="2"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0" name="Freeform 160"/>
                <p:cNvSpPr>
                  <a:spLocks noEditPoints="1"/>
                </p:cNvSpPr>
                <p:nvPr/>
              </p:nvSpPr>
              <p:spPr bwMode="auto">
                <a:xfrm>
                  <a:off x="-3556" y="2259"/>
                  <a:ext cx="166" cy="1017"/>
                </a:xfrm>
                <a:custGeom>
                  <a:cxnLst>
                    <a:cxn ang="0">
                      <a:pos x="28" y="343"/>
                    </a:cxn>
                    <a:cxn ang="0">
                      <a:pos x="26" y="343"/>
                    </a:cxn>
                    <a:cxn ang="0">
                      <a:pos x="0" y="429"/>
                    </a:cxn>
                    <a:cxn ang="0">
                      <a:pos x="2" y="429"/>
                    </a:cxn>
                    <a:cxn ang="0">
                      <a:pos x="28" y="343"/>
                    </a:cxn>
                    <a:cxn ang="0">
                      <a:pos x="54" y="255"/>
                    </a:cxn>
                    <a:cxn ang="0">
                      <a:pos x="52" y="255"/>
                    </a:cxn>
                    <a:cxn ang="0">
                      <a:pos x="48" y="267"/>
                    </a:cxn>
                    <a:cxn ang="0">
                      <a:pos x="35" y="312"/>
                    </a:cxn>
                    <a:cxn ang="0">
                      <a:pos x="30" y="324"/>
                    </a:cxn>
                    <a:cxn ang="0">
                      <a:pos x="29" y="329"/>
                    </a:cxn>
                    <a:cxn ang="0">
                      <a:pos x="29" y="329"/>
                    </a:cxn>
                    <a:cxn ang="0">
                      <a:pos x="29" y="329"/>
                    </a:cxn>
                    <a:cxn ang="0">
                      <a:pos x="26" y="342"/>
                    </a:cxn>
                    <a:cxn ang="0">
                      <a:pos x="28" y="342"/>
                    </a:cxn>
                    <a:cxn ang="0">
                      <a:pos x="31" y="329"/>
                    </a:cxn>
                    <a:cxn ang="0">
                      <a:pos x="31" y="329"/>
                    </a:cxn>
                    <a:cxn ang="0">
                      <a:pos x="54" y="255"/>
                    </a:cxn>
                    <a:cxn ang="0">
                      <a:pos x="59" y="233"/>
                    </a:cxn>
                    <a:cxn ang="0">
                      <a:pos x="57" y="233"/>
                    </a:cxn>
                    <a:cxn ang="0">
                      <a:pos x="52" y="254"/>
                    </a:cxn>
                    <a:cxn ang="0">
                      <a:pos x="54" y="254"/>
                    </a:cxn>
                    <a:cxn ang="0">
                      <a:pos x="59" y="233"/>
                    </a:cxn>
                    <a:cxn ang="0">
                      <a:pos x="68" y="102"/>
                    </a:cxn>
                    <a:cxn ang="0">
                      <a:pos x="66" y="102"/>
                    </a:cxn>
                    <a:cxn ang="0">
                      <a:pos x="67" y="110"/>
                    </a:cxn>
                    <a:cxn ang="0">
                      <a:pos x="68" y="136"/>
                    </a:cxn>
                    <a:cxn ang="0">
                      <a:pos x="57" y="232"/>
                    </a:cxn>
                    <a:cxn ang="0">
                      <a:pos x="59" y="232"/>
                    </a:cxn>
                    <a:cxn ang="0">
                      <a:pos x="70" y="136"/>
                    </a:cxn>
                    <a:cxn ang="0">
                      <a:pos x="69" y="110"/>
                    </a:cxn>
                    <a:cxn ang="0">
                      <a:pos x="68" y="102"/>
                    </a:cxn>
                    <a:cxn ang="0">
                      <a:pos x="70" y="0"/>
                    </a:cxn>
                    <a:cxn ang="0">
                      <a:pos x="68" y="0"/>
                    </a:cxn>
                    <a:cxn ang="0">
                      <a:pos x="65" y="58"/>
                    </a:cxn>
                    <a:cxn ang="0">
                      <a:pos x="66" y="101"/>
                    </a:cxn>
                    <a:cxn ang="0">
                      <a:pos x="68" y="101"/>
                    </a:cxn>
                    <a:cxn ang="0">
                      <a:pos x="67" y="58"/>
                    </a:cxn>
                    <a:cxn ang="0">
                      <a:pos x="70" y="0"/>
                    </a:cxn>
                  </a:cxnLst>
                  <a:rect l="0" t="0" r="r" b="b"/>
                  <a:pathLst>
                    <a:path w="70" h="429">
                      <a:moveTo>
                        <a:pt x="28" y="343"/>
                      </a:moveTo>
                      <a:cubicBezTo>
                        <a:pt x="26" y="343"/>
                        <a:pt x="26" y="343"/>
                        <a:pt x="26" y="343"/>
                      </a:cubicBezTo>
                      <a:cubicBezTo>
                        <a:pt x="18" y="376"/>
                        <a:pt x="9" y="405"/>
                        <a:pt x="0" y="429"/>
                      </a:cubicBezTo>
                      <a:cubicBezTo>
                        <a:pt x="2" y="429"/>
                        <a:pt x="2" y="429"/>
                        <a:pt x="2" y="429"/>
                      </a:cubicBezTo>
                      <a:cubicBezTo>
                        <a:pt x="11" y="405"/>
                        <a:pt x="20" y="376"/>
                        <a:pt x="28" y="343"/>
                      </a:cubicBezTo>
                      <a:moveTo>
                        <a:pt x="54" y="255"/>
                      </a:moveTo>
                      <a:cubicBezTo>
                        <a:pt x="52" y="255"/>
                        <a:pt x="52" y="255"/>
                        <a:pt x="52" y="255"/>
                      </a:cubicBezTo>
                      <a:cubicBezTo>
                        <a:pt x="51" y="259"/>
                        <a:pt x="49" y="263"/>
                        <a:pt x="48" y="267"/>
                      </a:cubicBezTo>
                      <a:cubicBezTo>
                        <a:pt x="43" y="286"/>
                        <a:pt x="39" y="301"/>
                        <a:pt x="35" y="312"/>
                      </a:cubicBezTo>
                      <a:cubicBezTo>
                        <a:pt x="33" y="317"/>
                        <a:pt x="31" y="321"/>
                        <a:pt x="30" y="324"/>
                      </a:cubicBezTo>
                      <a:cubicBezTo>
                        <a:pt x="29" y="327"/>
                        <a:pt x="29" y="329"/>
                        <a:pt x="29" y="329"/>
                      </a:cubicBezTo>
                      <a:cubicBezTo>
                        <a:pt x="29" y="329"/>
                        <a:pt x="29" y="329"/>
                        <a:pt x="29" y="329"/>
                      </a:cubicBezTo>
                      <a:cubicBezTo>
                        <a:pt x="29" y="329"/>
                        <a:pt x="29" y="329"/>
                        <a:pt x="29" y="329"/>
                      </a:cubicBezTo>
                      <a:cubicBezTo>
                        <a:pt x="28" y="333"/>
                        <a:pt x="27" y="338"/>
                        <a:pt x="26" y="342"/>
                      </a:cubicBezTo>
                      <a:cubicBezTo>
                        <a:pt x="28" y="342"/>
                        <a:pt x="28" y="342"/>
                        <a:pt x="28" y="342"/>
                      </a:cubicBezTo>
                      <a:cubicBezTo>
                        <a:pt x="29" y="338"/>
                        <a:pt x="30" y="334"/>
                        <a:pt x="31" y="329"/>
                      </a:cubicBezTo>
                      <a:cubicBezTo>
                        <a:pt x="31" y="329"/>
                        <a:pt x="31" y="329"/>
                        <a:pt x="31" y="329"/>
                      </a:cubicBezTo>
                      <a:cubicBezTo>
                        <a:pt x="32" y="327"/>
                        <a:pt x="43" y="297"/>
                        <a:pt x="54" y="255"/>
                      </a:cubicBezTo>
                      <a:moveTo>
                        <a:pt x="59" y="233"/>
                      </a:moveTo>
                      <a:cubicBezTo>
                        <a:pt x="57" y="233"/>
                        <a:pt x="57" y="233"/>
                        <a:pt x="57" y="233"/>
                      </a:cubicBezTo>
                      <a:cubicBezTo>
                        <a:pt x="55" y="240"/>
                        <a:pt x="53" y="247"/>
                        <a:pt x="52" y="254"/>
                      </a:cubicBezTo>
                      <a:cubicBezTo>
                        <a:pt x="54" y="254"/>
                        <a:pt x="54" y="254"/>
                        <a:pt x="54" y="254"/>
                      </a:cubicBezTo>
                      <a:cubicBezTo>
                        <a:pt x="56" y="247"/>
                        <a:pt x="57" y="240"/>
                        <a:pt x="59" y="233"/>
                      </a:cubicBezTo>
                      <a:moveTo>
                        <a:pt x="68" y="102"/>
                      </a:moveTo>
                      <a:cubicBezTo>
                        <a:pt x="66" y="102"/>
                        <a:pt x="66" y="102"/>
                        <a:pt x="66" y="102"/>
                      </a:cubicBezTo>
                      <a:cubicBezTo>
                        <a:pt x="67" y="105"/>
                        <a:pt x="67" y="107"/>
                        <a:pt x="67" y="110"/>
                      </a:cubicBezTo>
                      <a:cubicBezTo>
                        <a:pt x="68" y="118"/>
                        <a:pt x="68" y="127"/>
                        <a:pt x="68" y="136"/>
                      </a:cubicBezTo>
                      <a:cubicBezTo>
                        <a:pt x="68" y="169"/>
                        <a:pt x="63" y="202"/>
                        <a:pt x="57" y="232"/>
                      </a:cubicBezTo>
                      <a:cubicBezTo>
                        <a:pt x="59" y="232"/>
                        <a:pt x="59" y="232"/>
                        <a:pt x="59" y="232"/>
                      </a:cubicBezTo>
                      <a:cubicBezTo>
                        <a:pt x="65" y="202"/>
                        <a:pt x="70" y="169"/>
                        <a:pt x="70" y="136"/>
                      </a:cubicBezTo>
                      <a:cubicBezTo>
                        <a:pt x="70" y="127"/>
                        <a:pt x="70" y="118"/>
                        <a:pt x="69" y="110"/>
                      </a:cubicBezTo>
                      <a:cubicBezTo>
                        <a:pt x="69" y="107"/>
                        <a:pt x="69" y="105"/>
                        <a:pt x="68" y="102"/>
                      </a:cubicBezTo>
                      <a:moveTo>
                        <a:pt x="70" y="0"/>
                      </a:moveTo>
                      <a:cubicBezTo>
                        <a:pt x="68" y="0"/>
                        <a:pt x="68" y="0"/>
                        <a:pt x="68" y="0"/>
                      </a:cubicBezTo>
                      <a:cubicBezTo>
                        <a:pt x="66" y="17"/>
                        <a:pt x="65" y="37"/>
                        <a:pt x="65" y="58"/>
                      </a:cubicBezTo>
                      <a:cubicBezTo>
                        <a:pt x="65" y="72"/>
                        <a:pt x="65" y="86"/>
                        <a:pt x="66" y="101"/>
                      </a:cubicBezTo>
                      <a:cubicBezTo>
                        <a:pt x="68" y="101"/>
                        <a:pt x="68" y="101"/>
                        <a:pt x="68" y="101"/>
                      </a:cubicBezTo>
                      <a:cubicBezTo>
                        <a:pt x="67" y="86"/>
                        <a:pt x="67" y="72"/>
                        <a:pt x="67" y="58"/>
                      </a:cubicBezTo>
                      <a:cubicBezTo>
                        <a:pt x="67" y="37"/>
                        <a:pt x="68" y="17"/>
                        <a:pt x="7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1" name="Freeform 161"/>
                <p:cNvSpPr/>
                <p:nvPr/>
              </p:nvSpPr>
              <p:spPr bwMode="auto">
                <a:xfrm>
                  <a:off x="-3494" y="3069"/>
                  <a:ext cx="4"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2" name="Freeform 162"/>
                <p:cNvSpPr/>
                <p:nvPr/>
              </p:nvSpPr>
              <p:spPr bwMode="auto">
                <a:xfrm>
                  <a:off x="-3433" y="2861"/>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3" name="Freeform 163"/>
                <p:cNvSpPr>
                  <a:spLocks noEditPoints="1"/>
                </p:cNvSpPr>
                <p:nvPr/>
              </p:nvSpPr>
              <p:spPr bwMode="auto">
                <a:xfrm>
                  <a:off x="-3629" y="3278"/>
                  <a:ext cx="76" cy="154"/>
                </a:xfrm>
                <a:custGeom>
                  <a:cxnLst>
                    <a:cxn ang="0">
                      <a:pos x="19" y="31"/>
                    </a:cxn>
                    <a:cxn ang="0">
                      <a:pos x="17" y="31"/>
                    </a:cxn>
                    <a:cxn ang="0">
                      <a:pos x="7" y="52"/>
                    </a:cxn>
                    <a:cxn ang="0">
                      <a:pos x="2" y="61"/>
                    </a:cxn>
                    <a:cxn ang="0">
                      <a:pos x="0" y="64"/>
                    </a:cxn>
                    <a:cxn ang="0">
                      <a:pos x="2" y="65"/>
                    </a:cxn>
                    <a:cxn ang="0">
                      <a:pos x="19" y="31"/>
                    </a:cxn>
                    <a:cxn ang="0">
                      <a:pos x="32" y="0"/>
                    </a:cxn>
                    <a:cxn ang="0">
                      <a:pos x="30" y="0"/>
                    </a:cxn>
                    <a:cxn ang="0">
                      <a:pos x="23" y="18"/>
                    </a:cxn>
                    <a:cxn ang="0">
                      <a:pos x="17" y="31"/>
                    </a:cxn>
                    <a:cxn ang="0">
                      <a:pos x="19" y="31"/>
                    </a:cxn>
                    <a:cxn ang="0">
                      <a:pos x="32" y="0"/>
                    </a:cxn>
                  </a:cxnLst>
                  <a:rect l="0" t="0" r="r" b="b"/>
                  <a:pathLst>
                    <a:path w="32" h="65">
                      <a:moveTo>
                        <a:pt x="19" y="31"/>
                      </a:moveTo>
                      <a:cubicBezTo>
                        <a:pt x="17" y="31"/>
                        <a:pt x="17" y="31"/>
                        <a:pt x="17" y="31"/>
                      </a:cubicBezTo>
                      <a:cubicBezTo>
                        <a:pt x="13" y="40"/>
                        <a:pt x="9" y="47"/>
                        <a:pt x="7" y="52"/>
                      </a:cubicBezTo>
                      <a:cubicBezTo>
                        <a:pt x="5" y="56"/>
                        <a:pt x="3" y="59"/>
                        <a:pt x="2" y="61"/>
                      </a:cubicBezTo>
                      <a:cubicBezTo>
                        <a:pt x="1" y="63"/>
                        <a:pt x="0" y="64"/>
                        <a:pt x="0" y="64"/>
                      </a:cubicBezTo>
                      <a:cubicBezTo>
                        <a:pt x="2" y="65"/>
                        <a:pt x="2" y="65"/>
                        <a:pt x="2" y="65"/>
                      </a:cubicBezTo>
                      <a:cubicBezTo>
                        <a:pt x="2" y="65"/>
                        <a:pt x="9" y="53"/>
                        <a:pt x="19" y="31"/>
                      </a:cubicBezTo>
                      <a:moveTo>
                        <a:pt x="32" y="0"/>
                      </a:moveTo>
                      <a:cubicBezTo>
                        <a:pt x="30" y="0"/>
                        <a:pt x="30" y="0"/>
                        <a:pt x="30" y="0"/>
                      </a:cubicBezTo>
                      <a:cubicBezTo>
                        <a:pt x="28" y="7"/>
                        <a:pt x="25" y="13"/>
                        <a:pt x="23" y="18"/>
                      </a:cubicBezTo>
                      <a:cubicBezTo>
                        <a:pt x="21" y="23"/>
                        <a:pt x="19" y="27"/>
                        <a:pt x="17" y="31"/>
                      </a:cubicBezTo>
                      <a:cubicBezTo>
                        <a:pt x="19" y="31"/>
                        <a:pt x="19" y="31"/>
                        <a:pt x="19" y="31"/>
                      </a:cubicBezTo>
                      <a:cubicBezTo>
                        <a:pt x="23" y="22"/>
                        <a:pt x="28" y="12"/>
                        <a:pt x="3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4" name="Freeform 164"/>
                <p:cNvSpPr/>
                <p:nvPr/>
              </p:nvSpPr>
              <p:spPr bwMode="auto">
                <a:xfrm>
                  <a:off x="-3421" y="2809"/>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5" name="Freeform 165"/>
                <p:cNvSpPr/>
                <p:nvPr/>
              </p:nvSpPr>
              <p:spPr bwMode="auto">
                <a:xfrm>
                  <a:off x="-3558" y="3276"/>
                  <a:ext cx="7" cy="2"/>
                </a:xfrm>
                <a:custGeom>
                  <a:cxnLst>
                    <a:cxn ang="0">
                      <a:pos x="3" y="0"/>
                    </a:cxn>
                    <a:cxn ang="0">
                      <a:pos x="1" y="0"/>
                    </a:cxn>
                    <a:cxn ang="0">
                      <a:pos x="0" y="1"/>
                    </a:cxn>
                    <a:cxn ang="0">
                      <a:pos x="2" y="1"/>
                    </a:cxn>
                    <a:cxn ang="0">
                      <a:pos x="3" y="0"/>
                    </a:cxn>
                  </a:cxnLst>
                  <a:rect l="0" t="0" r="r" b="b"/>
                  <a:pathLst>
                    <a:path w="3" h="1">
                      <a:moveTo>
                        <a:pt x="3" y="0"/>
                      </a:moveTo>
                      <a:cubicBezTo>
                        <a:pt x="1" y="0"/>
                        <a:pt x="1" y="0"/>
                        <a:pt x="1" y="0"/>
                      </a:cubicBezTo>
                      <a:cubicBezTo>
                        <a:pt x="0" y="0"/>
                        <a:pt x="0" y="1"/>
                        <a:pt x="0" y="1"/>
                      </a:cubicBezTo>
                      <a:cubicBezTo>
                        <a:pt x="2" y="1"/>
                        <a:pt x="2" y="1"/>
                        <a:pt x="2"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6" name="Freeform 166"/>
                <p:cNvSpPr/>
                <p:nvPr/>
              </p:nvSpPr>
              <p:spPr bwMode="auto">
                <a:xfrm>
                  <a:off x="-3589" y="3351"/>
                  <a:ext cx="5" cy="1"/>
                </a:xfrm>
                <a:custGeom>
                  <a:cxnLst>
                    <a:cxn ang="0">
                      <a:pos x="2" y="0"/>
                    </a:cxn>
                    <a:cxn ang="0">
                      <a:pos x="0" y="0"/>
                    </a:cxn>
                    <a:cxn ang="0">
                      <a:pos x="0" y="0"/>
                    </a:cxn>
                    <a:cxn ang="0">
                      <a:pos x="2" y="0"/>
                    </a:cxn>
                    <a:cxn ang="0">
                      <a:pos x="2" y="0"/>
                    </a:cxn>
                  </a:cxnLst>
                  <a:rect l="0" t="0" r="r" b="b"/>
                  <a:pathLst>
                    <a:path w="2">
                      <a:moveTo>
                        <a:pt x="2" y="0"/>
                      </a:moveTo>
                      <a:cubicBezTo>
                        <a:pt x="0" y="0"/>
                        <a:pt x="0" y="0"/>
                        <a:pt x="0" y="0"/>
                      </a:cubicBezTo>
                      <a:cubicBezTo>
                        <a:pt x="0" y="0"/>
                        <a:pt x="0" y="0"/>
                        <a:pt x="0" y="0"/>
                      </a:cubicBezTo>
                      <a:cubicBezTo>
                        <a:pt x="2" y="0"/>
                        <a:pt x="2" y="0"/>
                        <a:pt x="2" y="0"/>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7" name="Freeform 167"/>
                <p:cNvSpPr/>
                <p:nvPr/>
              </p:nvSpPr>
              <p:spPr bwMode="auto">
                <a:xfrm>
                  <a:off x="-3400"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8" name="Freeform 168"/>
                <p:cNvSpPr/>
                <p:nvPr/>
              </p:nvSpPr>
              <p:spPr bwMode="auto">
                <a:xfrm>
                  <a:off x="-3395" y="2256"/>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299" name="Freeform 169"/>
                <p:cNvSpPr/>
                <p:nvPr/>
              </p:nvSpPr>
              <p:spPr bwMode="auto">
                <a:xfrm>
                  <a:off x="-3201" y="1986"/>
                  <a:ext cx="3" cy="270"/>
                </a:xfrm>
                <a:custGeom>
                  <a:cxnLst>
                    <a:cxn ang="0">
                      <a:pos x="3" y="0"/>
                    </a:cxn>
                    <a:cxn ang="0">
                      <a:pos x="0" y="0"/>
                    </a:cxn>
                    <a:cxn ang="0">
                      <a:pos x="0" y="270"/>
                    </a:cxn>
                    <a:cxn ang="0">
                      <a:pos x="3" y="270"/>
                    </a:cxn>
                    <a:cxn ang="0">
                      <a:pos x="3" y="240"/>
                    </a:cxn>
                    <a:cxn ang="0">
                      <a:pos x="0" y="240"/>
                    </a:cxn>
                    <a:cxn ang="0">
                      <a:pos x="0" y="237"/>
                    </a:cxn>
                    <a:cxn ang="0">
                      <a:pos x="3" y="237"/>
                    </a:cxn>
                    <a:cxn ang="0">
                      <a:pos x="3" y="0"/>
                    </a:cxn>
                    <a:cxn ang="0">
                      <a:pos x="3" y="0"/>
                    </a:cxn>
                  </a:cxnLst>
                  <a:rect l="0" t="0" r="r" b="b"/>
                  <a:pathLst>
                    <a:path w="3" h="270">
                      <a:moveTo>
                        <a:pt x="3" y="0"/>
                      </a:moveTo>
                      <a:lnTo>
                        <a:pt x="0" y="0"/>
                      </a:lnTo>
                      <a:lnTo>
                        <a:pt x="0" y="270"/>
                      </a:lnTo>
                      <a:lnTo>
                        <a:pt x="3" y="270"/>
                      </a:lnTo>
                      <a:lnTo>
                        <a:pt x="3" y="240"/>
                      </a:lnTo>
                      <a:lnTo>
                        <a:pt x="0" y="240"/>
                      </a:lnTo>
                      <a:lnTo>
                        <a:pt x="0" y="237"/>
                      </a:lnTo>
                      <a:lnTo>
                        <a:pt x="3" y="237"/>
                      </a:lnTo>
                      <a:lnTo>
                        <a:pt x="3" y="0"/>
                      </a:lnTo>
                      <a:lnTo>
                        <a:pt x="3"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0" name="Freeform 170"/>
                <p:cNvSpPr/>
                <p:nvPr/>
              </p:nvSpPr>
              <p:spPr bwMode="auto">
                <a:xfrm>
                  <a:off x="-3201" y="2223"/>
                  <a:ext cx="3" cy="3"/>
                </a:xfrm>
                <a:custGeom>
                  <a:cxnLst>
                    <a:cxn ang="0">
                      <a:pos x="3" y="0"/>
                    </a:cxn>
                    <a:cxn ang="0">
                      <a:pos x="0" y="0"/>
                    </a:cxn>
                    <a:cxn ang="0">
                      <a:pos x="0" y="3"/>
                    </a:cxn>
                    <a:cxn ang="0">
                      <a:pos x="3" y="3"/>
                    </a:cxn>
                    <a:cxn ang="0">
                      <a:pos x="3" y="0"/>
                    </a:cxn>
                    <a:cxn ang="0">
                      <a:pos x="3" y="0"/>
                    </a:cxn>
                  </a:cxnLst>
                  <a:rect l="0" t="0" r="r" b="b"/>
                  <a:pathLst>
                    <a:path w="3" h="3">
                      <a:moveTo>
                        <a:pt x="3" y="0"/>
                      </a:moveTo>
                      <a:lnTo>
                        <a:pt x="0" y="0"/>
                      </a:lnTo>
                      <a:lnTo>
                        <a:pt x="0" y="3"/>
                      </a:lnTo>
                      <a:lnTo>
                        <a:pt x="3" y="3"/>
                      </a:lnTo>
                      <a:lnTo>
                        <a:pt x="3" y="0"/>
                      </a:lnTo>
                      <a:lnTo>
                        <a:pt x="3"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1" name="Freeform 171"/>
                <p:cNvSpPr>
                  <a:spLocks noEditPoints="1"/>
                </p:cNvSpPr>
                <p:nvPr/>
              </p:nvSpPr>
              <p:spPr bwMode="auto">
                <a:xfrm>
                  <a:off x="-3203" y="1524"/>
                  <a:ext cx="7" cy="998"/>
                </a:xfrm>
                <a:custGeom>
                  <a:cxnLst>
                    <a:cxn ang="0">
                      <a:pos x="7" y="977"/>
                    </a:cxn>
                    <a:cxn ang="0">
                      <a:pos x="5" y="977"/>
                    </a:cxn>
                    <a:cxn ang="0">
                      <a:pos x="5" y="998"/>
                    </a:cxn>
                    <a:cxn ang="0">
                      <a:pos x="7" y="998"/>
                    </a:cxn>
                    <a:cxn ang="0">
                      <a:pos x="7" y="977"/>
                    </a:cxn>
                    <a:cxn ang="0">
                      <a:pos x="7" y="977"/>
                    </a:cxn>
                    <a:cxn ang="0">
                      <a:pos x="5" y="735"/>
                    </a:cxn>
                    <a:cxn ang="0">
                      <a:pos x="2" y="735"/>
                    </a:cxn>
                    <a:cxn ang="0">
                      <a:pos x="5" y="974"/>
                    </a:cxn>
                    <a:cxn ang="0">
                      <a:pos x="7" y="974"/>
                    </a:cxn>
                    <a:cxn ang="0">
                      <a:pos x="5" y="735"/>
                    </a:cxn>
                    <a:cxn ang="0">
                      <a:pos x="5" y="735"/>
                    </a:cxn>
                    <a:cxn ang="0">
                      <a:pos x="2" y="232"/>
                    </a:cxn>
                    <a:cxn ang="0">
                      <a:pos x="0" y="232"/>
                    </a:cxn>
                    <a:cxn ang="0">
                      <a:pos x="2" y="460"/>
                    </a:cxn>
                    <a:cxn ang="0">
                      <a:pos x="2" y="460"/>
                    </a:cxn>
                    <a:cxn ang="0">
                      <a:pos x="2" y="232"/>
                    </a:cxn>
                    <a:cxn ang="0">
                      <a:pos x="2" y="232"/>
                    </a:cxn>
                    <a:cxn ang="0">
                      <a:pos x="2" y="0"/>
                    </a:cxn>
                    <a:cxn ang="0">
                      <a:pos x="0" y="0"/>
                    </a:cxn>
                    <a:cxn ang="0">
                      <a:pos x="0" y="230"/>
                    </a:cxn>
                    <a:cxn ang="0">
                      <a:pos x="2" y="230"/>
                    </a:cxn>
                    <a:cxn ang="0">
                      <a:pos x="2" y="0"/>
                    </a:cxn>
                    <a:cxn ang="0">
                      <a:pos x="2" y="0"/>
                    </a:cxn>
                  </a:cxnLst>
                  <a:rect l="0" t="0" r="r" b="b"/>
                  <a:pathLst>
                    <a:path w="7" h="998">
                      <a:moveTo>
                        <a:pt x="7" y="977"/>
                      </a:moveTo>
                      <a:lnTo>
                        <a:pt x="5" y="977"/>
                      </a:lnTo>
                      <a:lnTo>
                        <a:pt x="5" y="998"/>
                      </a:lnTo>
                      <a:lnTo>
                        <a:pt x="7" y="998"/>
                      </a:lnTo>
                      <a:lnTo>
                        <a:pt x="7" y="977"/>
                      </a:lnTo>
                      <a:lnTo>
                        <a:pt x="7" y="977"/>
                      </a:lnTo>
                      <a:close/>
                      <a:moveTo>
                        <a:pt x="5" y="735"/>
                      </a:moveTo>
                      <a:lnTo>
                        <a:pt x="2" y="735"/>
                      </a:lnTo>
                      <a:lnTo>
                        <a:pt x="5" y="974"/>
                      </a:lnTo>
                      <a:lnTo>
                        <a:pt x="7" y="974"/>
                      </a:lnTo>
                      <a:lnTo>
                        <a:pt x="5" y="735"/>
                      </a:lnTo>
                      <a:lnTo>
                        <a:pt x="5" y="735"/>
                      </a:lnTo>
                      <a:close/>
                      <a:moveTo>
                        <a:pt x="2" y="232"/>
                      </a:moveTo>
                      <a:lnTo>
                        <a:pt x="0" y="232"/>
                      </a:lnTo>
                      <a:lnTo>
                        <a:pt x="2" y="460"/>
                      </a:lnTo>
                      <a:lnTo>
                        <a:pt x="2" y="460"/>
                      </a:lnTo>
                      <a:lnTo>
                        <a:pt x="2" y="232"/>
                      </a:lnTo>
                      <a:lnTo>
                        <a:pt x="2" y="232"/>
                      </a:lnTo>
                      <a:close/>
                      <a:moveTo>
                        <a:pt x="2" y="0"/>
                      </a:moveTo>
                      <a:lnTo>
                        <a:pt x="0" y="0"/>
                      </a:lnTo>
                      <a:lnTo>
                        <a:pt x="0" y="230"/>
                      </a:lnTo>
                      <a:lnTo>
                        <a:pt x="2" y="230"/>
                      </a:lnTo>
                      <a:lnTo>
                        <a:pt x="2" y="0"/>
                      </a:lnTo>
                      <a:lnTo>
                        <a:pt x="2"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2" name="Freeform 172"/>
                <p:cNvSpPr/>
                <p:nvPr/>
              </p:nvSpPr>
              <p:spPr bwMode="auto">
                <a:xfrm>
                  <a:off x="-3203" y="1754"/>
                  <a:ext cx="2" cy="2"/>
                </a:xfrm>
                <a:custGeom>
                  <a:cxnLst>
                    <a:cxn ang="0">
                      <a:pos x="2" y="0"/>
                    </a:cxn>
                    <a:cxn ang="0">
                      <a:pos x="0" y="0"/>
                    </a:cxn>
                    <a:cxn ang="0">
                      <a:pos x="0" y="2"/>
                    </a:cxn>
                    <a:cxn ang="0">
                      <a:pos x="2" y="2"/>
                    </a:cxn>
                    <a:cxn ang="0">
                      <a:pos x="2" y="0"/>
                    </a:cxn>
                    <a:cxn ang="0">
                      <a:pos x="2" y="0"/>
                    </a:cxn>
                  </a:cxnLst>
                  <a:rect l="0" t="0" r="r" b="b"/>
                  <a:pathLst>
                    <a:path w="2" h="2">
                      <a:moveTo>
                        <a:pt x="2" y="0"/>
                      </a:moveTo>
                      <a:lnTo>
                        <a:pt x="0" y="0"/>
                      </a:lnTo>
                      <a:lnTo>
                        <a:pt x="0" y="2"/>
                      </a:lnTo>
                      <a:lnTo>
                        <a:pt x="2" y="2"/>
                      </a:lnTo>
                      <a:lnTo>
                        <a:pt x="2" y="0"/>
                      </a:lnTo>
                      <a:lnTo>
                        <a:pt x="2"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3" name="Freeform 173"/>
                <p:cNvSpPr/>
                <p:nvPr/>
              </p:nvSpPr>
              <p:spPr bwMode="auto">
                <a:xfrm>
                  <a:off x="-3198" y="2498"/>
                  <a:ext cx="2" cy="3"/>
                </a:xfrm>
                <a:custGeom>
                  <a:cxnLst>
                    <a:cxn ang="0">
                      <a:pos x="2" y="0"/>
                    </a:cxn>
                    <a:cxn ang="0">
                      <a:pos x="0" y="0"/>
                    </a:cxn>
                    <a:cxn ang="0">
                      <a:pos x="0" y="3"/>
                    </a:cxn>
                    <a:cxn ang="0">
                      <a:pos x="2" y="3"/>
                    </a:cxn>
                    <a:cxn ang="0">
                      <a:pos x="2" y="0"/>
                    </a:cxn>
                    <a:cxn ang="0">
                      <a:pos x="2" y="0"/>
                    </a:cxn>
                  </a:cxnLst>
                  <a:rect l="0" t="0" r="r" b="b"/>
                  <a:pathLst>
                    <a:path w="2" h="3">
                      <a:moveTo>
                        <a:pt x="2" y="0"/>
                      </a:moveTo>
                      <a:lnTo>
                        <a:pt x="0" y="0"/>
                      </a:lnTo>
                      <a:lnTo>
                        <a:pt x="0" y="3"/>
                      </a:lnTo>
                      <a:lnTo>
                        <a:pt x="2" y="3"/>
                      </a:lnTo>
                      <a:lnTo>
                        <a:pt x="2" y="0"/>
                      </a:lnTo>
                      <a:lnTo>
                        <a:pt x="2"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4" name="Freeform 174"/>
                <p:cNvSpPr/>
                <p:nvPr/>
              </p:nvSpPr>
              <p:spPr bwMode="auto">
                <a:xfrm>
                  <a:off x="-3201" y="2256"/>
                  <a:ext cx="3" cy="3"/>
                </a:xfrm>
                <a:custGeom>
                  <a:cxnLst>
                    <a:cxn ang="0">
                      <a:pos x="3" y="0"/>
                    </a:cxn>
                    <a:cxn ang="0">
                      <a:pos x="0" y="0"/>
                    </a:cxn>
                    <a:cxn ang="0">
                      <a:pos x="0" y="3"/>
                    </a:cxn>
                    <a:cxn ang="0">
                      <a:pos x="3" y="3"/>
                    </a:cxn>
                    <a:cxn ang="0">
                      <a:pos x="3" y="0"/>
                    </a:cxn>
                    <a:cxn ang="0">
                      <a:pos x="3" y="0"/>
                    </a:cxn>
                  </a:cxnLst>
                  <a:rect l="0" t="0" r="r" b="b"/>
                  <a:pathLst>
                    <a:path w="3" h="3">
                      <a:moveTo>
                        <a:pt x="3" y="0"/>
                      </a:moveTo>
                      <a:lnTo>
                        <a:pt x="0" y="0"/>
                      </a:lnTo>
                      <a:lnTo>
                        <a:pt x="0" y="3"/>
                      </a:lnTo>
                      <a:lnTo>
                        <a:pt x="3" y="3"/>
                      </a:lnTo>
                      <a:lnTo>
                        <a:pt x="3" y="0"/>
                      </a:lnTo>
                      <a:lnTo>
                        <a:pt x="3"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5" name="Freeform 175"/>
                <p:cNvSpPr>
                  <a:spLocks noEditPoints="1"/>
                </p:cNvSpPr>
                <p:nvPr/>
              </p:nvSpPr>
              <p:spPr bwMode="auto">
                <a:xfrm>
                  <a:off x="-3161" y="1524"/>
                  <a:ext cx="152" cy="732"/>
                </a:xfrm>
                <a:custGeom>
                  <a:cxnLst>
                    <a:cxn ang="0">
                      <a:pos x="50" y="195"/>
                    </a:cxn>
                    <a:cxn ang="0">
                      <a:pos x="48" y="195"/>
                    </a:cxn>
                    <a:cxn ang="0">
                      <a:pos x="62" y="309"/>
                    </a:cxn>
                    <a:cxn ang="0">
                      <a:pos x="64" y="309"/>
                    </a:cxn>
                    <a:cxn ang="0">
                      <a:pos x="50" y="195"/>
                    </a:cxn>
                    <a:cxn ang="0">
                      <a:pos x="29" y="98"/>
                    </a:cxn>
                    <a:cxn ang="0">
                      <a:pos x="27" y="98"/>
                    </a:cxn>
                    <a:cxn ang="0">
                      <a:pos x="48" y="194"/>
                    </a:cxn>
                    <a:cxn ang="0">
                      <a:pos x="50" y="194"/>
                    </a:cxn>
                    <a:cxn ang="0">
                      <a:pos x="29" y="98"/>
                    </a:cxn>
                    <a:cxn ang="0">
                      <a:pos x="2" y="0"/>
                    </a:cxn>
                    <a:cxn ang="0">
                      <a:pos x="0" y="0"/>
                    </a:cxn>
                    <a:cxn ang="0">
                      <a:pos x="2" y="9"/>
                    </a:cxn>
                    <a:cxn ang="0">
                      <a:pos x="19" y="66"/>
                    </a:cxn>
                    <a:cxn ang="0">
                      <a:pos x="21" y="66"/>
                    </a:cxn>
                    <a:cxn ang="0">
                      <a:pos x="21" y="67"/>
                    </a:cxn>
                    <a:cxn ang="0">
                      <a:pos x="19" y="67"/>
                    </a:cxn>
                    <a:cxn ang="0">
                      <a:pos x="27" y="97"/>
                    </a:cxn>
                    <a:cxn ang="0">
                      <a:pos x="29" y="97"/>
                    </a:cxn>
                    <a:cxn ang="0">
                      <a:pos x="2" y="0"/>
                    </a:cxn>
                  </a:cxnLst>
                  <a:rect l="0" t="0" r="r" b="b"/>
                  <a:pathLst>
                    <a:path w="64" h="309">
                      <a:moveTo>
                        <a:pt x="50" y="195"/>
                      </a:moveTo>
                      <a:cubicBezTo>
                        <a:pt x="48" y="195"/>
                        <a:pt x="48" y="195"/>
                        <a:pt x="48" y="195"/>
                      </a:cubicBezTo>
                      <a:cubicBezTo>
                        <a:pt x="55" y="233"/>
                        <a:pt x="61" y="273"/>
                        <a:pt x="62" y="309"/>
                      </a:cubicBezTo>
                      <a:cubicBezTo>
                        <a:pt x="64" y="309"/>
                        <a:pt x="64" y="309"/>
                        <a:pt x="64" y="309"/>
                      </a:cubicBezTo>
                      <a:cubicBezTo>
                        <a:pt x="63" y="273"/>
                        <a:pt x="57" y="233"/>
                        <a:pt x="50" y="195"/>
                      </a:cubicBezTo>
                      <a:moveTo>
                        <a:pt x="29" y="98"/>
                      </a:moveTo>
                      <a:cubicBezTo>
                        <a:pt x="27" y="98"/>
                        <a:pt x="27" y="98"/>
                        <a:pt x="27" y="98"/>
                      </a:cubicBezTo>
                      <a:cubicBezTo>
                        <a:pt x="34" y="127"/>
                        <a:pt x="42" y="160"/>
                        <a:pt x="48" y="194"/>
                      </a:cubicBezTo>
                      <a:cubicBezTo>
                        <a:pt x="50" y="194"/>
                        <a:pt x="50" y="194"/>
                        <a:pt x="50" y="194"/>
                      </a:cubicBezTo>
                      <a:cubicBezTo>
                        <a:pt x="44" y="160"/>
                        <a:pt x="36" y="127"/>
                        <a:pt x="29" y="98"/>
                      </a:cubicBezTo>
                      <a:moveTo>
                        <a:pt x="2" y="0"/>
                      </a:moveTo>
                      <a:cubicBezTo>
                        <a:pt x="0" y="0"/>
                        <a:pt x="0" y="0"/>
                        <a:pt x="0" y="0"/>
                      </a:cubicBezTo>
                      <a:cubicBezTo>
                        <a:pt x="0" y="0"/>
                        <a:pt x="1" y="3"/>
                        <a:pt x="2" y="9"/>
                      </a:cubicBezTo>
                      <a:cubicBezTo>
                        <a:pt x="5" y="19"/>
                        <a:pt x="12" y="40"/>
                        <a:pt x="19" y="66"/>
                      </a:cubicBezTo>
                      <a:cubicBezTo>
                        <a:pt x="21" y="66"/>
                        <a:pt x="21" y="66"/>
                        <a:pt x="21" y="66"/>
                      </a:cubicBezTo>
                      <a:cubicBezTo>
                        <a:pt x="21" y="67"/>
                        <a:pt x="21" y="67"/>
                        <a:pt x="21" y="67"/>
                      </a:cubicBezTo>
                      <a:cubicBezTo>
                        <a:pt x="19" y="67"/>
                        <a:pt x="19" y="67"/>
                        <a:pt x="19" y="67"/>
                      </a:cubicBezTo>
                      <a:cubicBezTo>
                        <a:pt x="21" y="77"/>
                        <a:pt x="24" y="87"/>
                        <a:pt x="27" y="97"/>
                      </a:cubicBezTo>
                      <a:cubicBezTo>
                        <a:pt x="29" y="97"/>
                        <a:pt x="29" y="97"/>
                        <a:pt x="29" y="97"/>
                      </a:cubicBezTo>
                      <a:cubicBezTo>
                        <a:pt x="15" y="41"/>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6" name="Freeform 176"/>
                <p:cNvSpPr/>
                <p:nvPr/>
              </p:nvSpPr>
              <p:spPr bwMode="auto">
                <a:xfrm>
                  <a:off x="-3097" y="1754"/>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7" name="Freeform 177"/>
                <p:cNvSpPr/>
                <p:nvPr/>
              </p:nvSpPr>
              <p:spPr bwMode="auto">
                <a:xfrm>
                  <a:off x="-3116" y="1681"/>
                  <a:ext cx="5" cy="2"/>
                </a:xfrm>
                <a:custGeom>
                  <a:cxnLst>
                    <a:cxn ang="0">
                      <a:pos x="0" y="0"/>
                    </a:cxn>
                    <a:cxn ang="0">
                      <a:pos x="0" y="1"/>
                    </a:cxn>
                    <a:cxn ang="0">
                      <a:pos x="2" y="1"/>
                    </a:cxn>
                    <a:cxn ang="0">
                      <a:pos x="2" y="0"/>
                    </a:cxn>
                  </a:cxnLst>
                  <a:rect l="0" t="0" r="r" b="b"/>
                  <a:pathLst>
                    <a:path w="2" h="1">
                      <a:moveTo>
                        <a:pt x="0" y="0"/>
                      </a:move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8" name="Line 178"/>
                <p:cNvSpPr>
                  <a:spLocks noChangeShapeType="1"/>
                </p:cNvSpPr>
                <p:nvPr/>
              </p:nvSpPr>
              <p:spPr bwMode="auto">
                <a:xfrm>
                  <a:off x="-3111" y="1681"/>
                  <a:ext cx="1" cy="1"/>
                </a:xfrm>
                <a:prstGeom prst="line">
                  <a:avLst/>
                </a:prstGeom>
                <a:no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09" name="Line 179"/>
                <p:cNvSpPr>
                  <a:spLocks noChangeShapeType="1"/>
                </p:cNvSpPr>
                <p:nvPr/>
              </p:nvSpPr>
              <p:spPr bwMode="auto">
                <a:xfrm>
                  <a:off x="-3111" y="1681"/>
                  <a:ext cx="1" cy="1"/>
                </a:xfrm>
                <a:prstGeom prst="line">
                  <a:avLst/>
                </a:prstGeom>
                <a:no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0" name="Freeform 180"/>
                <p:cNvSpPr>
                  <a:spLocks noEditPoints="1"/>
                </p:cNvSpPr>
                <p:nvPr/>
              </p:nvSpPr>
              <p:spPr bwMode="auto">
                <a:xfrm>
                  <a:off x="-3014" y="2259"/>
                  <a:ext cx="92" cy="1017"/>
                </a:xfrm>
                <a:custGeom>
                  <a:cxnLst>
                    <a:cxn ang="0">
                      <a:pos x="26" y="343"/>
                    </a:cxn>
                    <a:cxn ang="0">
                      <a:pos x="24" y="343"/>
                    </a:cxn>
                    <a:cxn ang="0">
                      <a:pos x="37" y="429"/>
                    </a:cxn>
                    <a:cxn ang="0">
                      <a:pos x="39" y="429"/>
                    </a:cxn>
                    <a:cxn ang="0">
                      <a:pos x="30" y="378"/>
                    </a:cxn>
                    <a:cxn ang="0">
                      <a:pos x="26" y="345"/>
                    </a:cxn>
                    <a:cxn ang="0">
                      <a:pos x="26" y="343"/>
                    </a:cxn>
                    <a:cxn ang="0">
                      <a:pos x="13" y="255"/>
                    </a:cxn>
                    <a:cxn ang="0">
                      <a:pos x="11" y="255"/>
                    </a:cxn>
                    <a:cxn ang="0">
                      <a:pos x="23" y="333"/>
                    </a:cxn>
                    <a:cxn ang="0">
                      <a:pos x="23" y="333"/>
                    </a:cxn>
                    <a:cxn ang="0">
                      <a:pos x="24" y="342"/>
                    </a:cxn>
                    <a:cxn ang="0">
                      <a:pos x="26" y="342"/>
                    </a:cxn>
                    <a:cxn ang="0">
                      <a:pos x="25" y="333"/>
                    </a:cxn>
                    <a:cxn ang="0">
                      <a:pos x="25" y="333"/>
                    </a:cxn>
                    <a:cxn ang="0">
                      <a:pos x="25" y="333"/>
                    </a:cxn>
                    <a:cxn ang="0">
                      <a:pos x="13" y="255"/>
                    </a:cxn>
                    <a:cxn ang="0">
                      <a:pos x="10" y="233"/>
                    </a:cxn>
                    <a:cxn ang="0">
                      <a:pos x="8" y="233"/>
                    </a:cxn>
                    <a:cxn ang="0">
                      <a:pos x="11" y="254"/>
                    </a:cxn>
                    <a:cxn ang="0">
                      <a:pos x="13" y="254"/>
                    </a:cxn>
                    <a:cxn ang="0">
                      <a:pos x="10" y="233"/>
                    </a:cxn>
                    <a:cxn ang="0">
                      <a:pos x="4" y="102"/>
                    </a:cxn>
                    <a:cxn ang="0">
                      <a:pos x="2" y="102"/>
                    </a:cxn>
                    <a:cxn ang="0">
                      <a:pos x="2" y="113"/>
                    </a:cxn>
                    <a:cxn ang="0">
                      <a:pos x="2" y="132"/>
                    </a:cxn>
                    <a:cxn ang="0">
                      <a:pos x="8" y="232"/>
                    </a:cxn>
                    <a:cxn ang="0">
                      <a:pos x="10" y="232"/>
                    </a:cxn>
                    <a:cxn ang="0">
                      <a:pos x="4" y="132"/>
                    </a:cxn>
                    <a:cxn ang="0">
                      <a:pos x="4" y="118"/>
                    </a:cxn>
                    <a:cxn ang="0">
                      <a:pos x="4" y="113"/>
                    </a:cxn>
                    <a:cxn ang="0">
                      <a:pos x="4" y="113"/>
                    </a:cxn>
                    <a:cxn ang="0">
                      <a:pos x="4" y="113"/>
                    </a:cxn>
                    <a:cxn ang="0">
                      <a:pos x="4" y="102"/>
                    </a:cxn>
                    <a:cxn ang="0">
                      <a:pos x="2" y="0"/>
                    </a:cxn>
                    <a:cxn ang="0">
                      <a:pos x="0" y="0"/>
                    </a:cxn>
                    <a:cxn ang="0">
                      <a:pos x="0" y="5"/>
                    </a:cxn>
                    <a:cxn ang="0">
                      <a:pos x="0" y="5"/>
                    </a:cxn>
                    <a:cxn ang="0">
                      <a:pos x="0" y="5"/>
                    </a:cxn>
                    <a:cxn ang="0">
                      <a:pos x="0" y="5"/>
                    </a:cxn>
                    <a:cxn ang="0">
                      <a:pos x="2" y="101"/>
                    </a:cxn>
                    <a:cxn ang="0">
                      <a:pos x="4" y="101"/>
                    </a:cxn>
                    <a:cxn ang="0">
                      <a:pos x="2" y="5"/>
                    </a:cxn>
                    <a:cxn ang="0">
                      <a:pos x="2" y="5"/>
                    </a:cxn>
                    <a:cxn ang="0">
                      <a:pos x="2" y="0"/>
                    </a:cxn>
                  </a:cxnLst>
                  <a:rect l="0" t="0" r="r" b="b"/>
                  <a:pathLst>
                    <a:path w="39" h="429">
                      <a:moveTo>
                        <a:pt x="26" y="343"/>
                      </a:moveTo>
                      <a:cubicBezTo>
                        <a:pt x="24" y="343"/>
                        <a:pt x="24" y="343"/>
                        <a:pt x="24" y="343"/>
                      </a:cubicBezTo>
                      <a:cubicBezTo>
                        <a:pt x="26" y="358"/>
                        <a:pt x="29" y="390"/>
                        <a:pt x="37" y="429"/>
                      </a:cubicBezTo>
                      <a:cubicBezTo>
                        <a:pt x="39" y="429"/>
                        <a:pt x="39" y="429"/>
                        <a:pt x="39" y="429"/>
                      </a:cubicBezTo>
                      <a:cubicBezTo>
                        <a:pt x="35" y="410"/>
                        <a:pt x="32" y="393"/>
                        <a:pt x="30" y="378"/>
                      </a:cubicBezTo>
                      <a:cubicBezTo>
                        <a:pt x="28" y="364"/>
                        <a:pt x="27" y="353"/>
                        <a:pt x="26" y="345"/>
                      </a:cubicBezTo>
                      <a:cubicBezTo>
                        <a:pt x="26" y="344"/>
                        <a:pt x="26" y="344"/>
                        <a:pt x="26" y="343"/>
                      </a:cubicBezTo>
                      <a:moveTo>
                        <a:pt x="13" y="255"/>
                      </a:moveTo>
                      <a:cubicBezTo>
                        <a:pt x="11" y="255"/>
                        <a:pt x="11" y="255"/>
                        <a:pt x="11" y="255"/>
                      </a:cubicBezTo>
                      <a:cubicBezTo>
                        <a:pt x="14" y="279"/>
                        <a:pt x="18" y="305"/>
                        <a:pt x="23" y="333"/>
                      </a:cubicBezTo>
                      <a:cubicBezTo>
                        <a:pt x="23" y="333"/>
                        <a:pt x="23" y="333"/>
                        <a:pt x="23" y="333"/>
                      </a:cubicBezTo>
                      <a:cubicBezTo>
                        <a:pt x="23" y="334"/>
                        <a:pt x="24" y="337"/>
                        <a:pt x="24" y="342"/>
                      </a:cubicBezTo>
                      <a:cubicBezTo>
                        <a:pt x="26" y="342"/>
                        <a:pt x="26" y="342"/>
                        <a:pt x="26" y="342"/>
                      </a:cubicBezTo>
                      <a:cubicBezTo>
                        <a:pt x="25" y="336"/>
                        <a:pt x="25" y="333"/>
                        <a:pt x="25" y="333"/>
                      </a:cubicBezTo>
                      <a:cubicBezTo>
                        <a:pt x="25" y="333"/>
                        <a:pt x="25" y="333"/>
                        <a:pt x="25" y="333"/>
                      </a:cubicBezTo>
                      <a:cubicBezTo>
                        <a:pt x="25" y="333"/>
                        <a:pt x="25" y="333"/>
                        <a:pt x="25" y="333"/>
                      </a:cubicBezTo>
                      <a:cubicBezTo>
                        <a:pt x="20" y="305"/>
                        <a:pt x="16" y="279"/>
                        <a:pt x="13" y="255"/>
                      </a:cubicBezTo>
                      <a:moveTo>
                        <a:pt x="10" y="233"/>
                      </a:moveTo>
                      <a:cubicBezTo>
                        <a:pt x="8" y="233"/>
                        <a:pt x="8" y="233"/>
                        <a:pt x="8" y="233"/>
                      </a:cubicBezTo>
                      <a:cubicBezTo>
                        <a:pt x="9" y="240"/>
                        <a:pt x="10" y="247"/>
                        <a:pt x="11" y="254"/>
                      </a:cubicBezTo>
                      <a:cubicBezTo>
                        <a:pt x="13" y="254"/>
                        <a:pt x="13" y="254"/>
                        <a:pt x="13" y="254"/>
                      </a:cubicBezTo>
                      <a:cubicBezTo>
                        <a:pt x="12" y="247"/>
                        <a:pt x="11" y="240"/>
                        <a:pt x="10" y="233"/>
                      </a:cubicBezTo>
                      <a:moveTo>
                        <a:pt x="4" y="102"/>
                      </a:moveTo>
                      <a:cubicBezTo>
                        <a:pt x="2" y="102"/>
                        <a:pt x="2" y="102"/>
                        <a:pt x="2" y="102"/>
                      </a:cubicBezTo>
                      <a:cubicBezTo>
                        <a:pt x="2" y="105"/>
                        <a:pt x="2" y="109"/>
                        <a:pt x="2" y="113"/>
                      </a:cubicBezTo>
                      <a:cubicBezTo>
                        <a:pt x="2" y="113"/>
                        <a:pt x="2" y="120"/>
                        <a:pt x="2" y="132"/>
                      </a:cubicBezTo>
                      <a:cubicBezTo>
                        <a:pt x="2" y="152"/>
                        <a:pt x="3" y="186"/>
                        <a:pt x="8" y="232"/>
                      </a:cubicBezTo>
                      <a:cubicBezTo>
                        <a:pt x="10" y="232"/>
                        <a:pt x="10" y="232"/>
                        <a:pt x="10" y="232"/>
                      </a:cubicBezTo>
                      <a:cubicBezTo>
                        <a:pt x="5" y="186"/>
                        <a:pt x="4" y="152"/>
                        <a:pt x="4" y="132"/>
                      </a:cubicBezTo>
                      <a:cubicBezTo>
                        <a:pt x="4" y="126"/>
                        <a:pt x="4" y="121"/>
                        <a:pt x="4" y="118"/>
                      </a:cubicBezTo>
                      <a:cubicBezTo>
                        <a:pt x="4" y="115"/>
                        <a:pt x="4" y="113"/>
                        <a:pt x="4" y="113"/>
                      </a:cubicBezTo>
                      <a:cubicBezTo>
                        <a:pt x="4" y="113"/>
                        <a:pt x="4" y="113"/>
                        <a:pt x="4" y="113"/>
                      </a:cubicBezTo>
                      <a:cubicBezTo>
                        <a:pt x="4" y="113"/>
                        <a:pt x="4" y="113"/>
                        <a:pt x="4" y="113"/>
                      </a:cubicBezTo>
                      <a:cubicBezTo>
                        <a:pt x="4" y="109"/>
                        <a:pt x="4" y="106"/>
                        <a:pt x="4" y="102"/>
                      </a:cubicBezTo>
                      <a:moveTo>
                        <a:pt x="2" y="0"/>
                      </a:moveTo>
                      <a:cubicBezTo>
                        <a:pt x="0" y="0"/>
                        <a:pt x="0" y="0"/>
                        <a:pt x="0" y="0"/>
                      </a:cubicBezTo>
                      <a:cubicBezTo>
                        <a:pt x="0" y="1"/>
                        <a:pt x="0" y="3"/>
                        <a:pt x="0" y="5"/>
                      </a:cubicBezTo>
                      <a:cubicBezTo>
                        <a:pt x="0" y="5"/>
                        <a:pt x="0" y="5"/>
                        <a:pt x="0" y="5"/>
                      </a:cubicBezTo>
                      <a:cubicBezTo>
                        <a:pt x="0" y="5"/>
                        <a:pt x="0" y="5"/>
                        <a:pt x="0" y="5"/>
                      </a:cubicBezTo>
                      <a:cubicBezTo>
                        <a:pt x="0" y="5"/>
                        <a:pt x="0" y="5"/>
                        <a:pt x="0" y="5"/>
                      </a:cubicBezTo>
                      <a:cubicBezTo>
                        <a:pt x="0" y="6"/>
                        <a:pt x="1" y="19"/>
                        <a:pt x="2" y="101"/>
                      </a:cubicBezTo>
                      <a:cubicBezTo>
                        <a:pt x="4" y="101"/>
                        <a:pt x="4" y="101"/>
                        <a:pt x="4" y="101"/>
                      </a:cubicBezTo>
                      <a:cubicBezTo>
                        <a:pt x="3" y="13"/>
                        <a:pt x="2" y="5"/>
                        <a:pt x="2" y="5"/>
                      </a:cubicBezTo>
                      <a:cubicBezTo>
                        <a:pt x="2" y="5"/>
                        <a:pt x="2" y="5"/>
                        <a:pt x="2" y="5"/>
                      </a:cubicBezTo>
                      <a:cubicBezTo>
                        <a:pt x="2" y="3"/>
                        <a:pt x="2"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1" name="Freeform 181"/>
                <p:cNvSpPr/>
                <p:nvPr/>
              </p:nvSpPr>
              <p:spPr bwMode="auto">
                <a:xfrm>
                  <a:off x="-2957" y="3069"/>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2" name="Freeform 182"/>
                <p:cNvSpPr/>
                <p:nvPr/>
              </p:nvSpPr>
              <p:spPr bwMode="auto">
                <a:xfrm>
                  <a:off x="-2988" y="2861"/>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3" name="Freeform 183"/>
                <p:cNvSpPr/>
                <p:nvPr/>
              </p:nvSpPr>
              <p:spPr bwMode="auto">
                <a:xfrm>
                  <a:off x="-2926" y="3278"/>
                  <a:ext cx="23" cy="76"/>
                </a:xfrm>
                <a:custGeom>
                  <a:cxnLst>
                    <a:cxn ang="0">
                      <a:pos x="2" y="0"/>
                    </a:cxn>
                    <a:cxn ang="0">
                      <a:pos x="0" y="0"/>
                    </a:cxn>
                    <a:cxn ang="0">
                      <a:pos x="8" y="32"/>
                    </a:cxn>
                    <a:cxn ang="0">
                      <a:pos x="10" y="32"/>
                    </a:cxn>
                    <a:cxn ang="0">
                      <a:pos x="2" y="0"/>
                    </a:cxn>
                  </a:cxnLst>
                  <a:rect l="0" t="0" r="r" b="b"/>
                  <a:pathLst>
                    <a:path w="10" h="32">
                      <a:moveTo>
                        <a:pt x="2" y="0"/>
                      </a:moveTo>
                      <a:cubicBezTo>
                        <a:pt x="0" y="0"/>
                        <a:pt x="0" y="0"/>
                        <a:pt x="0" y="0"/>
                      </a:cubicBezTo>
                      <a:cubicBezTo>
                        <a:pt x="2" y="10"/>
                        <a:pt x="5" y="21"/>
                        <a:pt x="8" y="32"/>
                      </a:cubicBezTo>
                      <a:cubicBezTo>
                        <a:pt x="10" y="32"/>
                        <a:pt x="10" y="32"/>
                        <a:pt x="10" y="32"/>
                      </a:cubicBezTo>
                      <a:cubicBezTo>
                        <a:pt x="7" y="21"/>
                        <a:pt x="5" y="1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4" name="Freeform 184"/>
                <p:cNvSpPr/>
                <p:nvPr/>
              </p:nvSpPr>
              <p:spPr bwMode="auto">
                <a:xfrm>
                  <a:off x="-2995" y="2809"/>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5" name="Freeform 185"/>
                <p:cNvSpPr/>
                <p:nvPr/>
              </p:nvSpPr>
              <p:spPr bwMode="auto">
                <a:xfrm>
                  <a:off x="-2926" y="3276"/>
                  <a:ext cx="4"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6" name="Freeform 186"/>
                <p:cNvSpPr/>
                <p:nvPr/>
              </p:nvSpPr>
              <p:spPr bwMode="auto">
                <a:xfrm>
                  <a:off x="-2907" y="3356"/>
                  <a:ext cx="19" cy="57"/>
                </a:xfrm>
                <a:custGeom>
                  <a:cxnLst>
                    <a:cxn ang="0">
                      <a:pos x="2" y="0"/>
                    </a:cxn>
                    <a:cxn ang="0">
                      <a:pos x="0" y="0"/>
                    </a:cxn>
                    <a:cxn ang="0">
                      <a:pos x="6" y="24"/>
                    </a:cxn>
                    <a:cxn ang="0">
                      <a:pos x="8" y="24"/>
                    </a:cxn>
                    <a:cxn ang="0">
                      <a:pos x="2" y="0"/>
                    </a:cxn>
                  </a:cxnLst>
                  <a:rect l="0" t="0" r="r" b="b"/>
                  <a:pathLst>
                    <a:path w="8" h="24">
                      <a:moveTo>
                        <a:pt x="2" y="0"/>
                      </a:moveTo>
                      <a:cubicBezTo>
                        <a:pt x="0" y="0"/>
                        <a:pt x="0" y="0"/>
                        <a:pt x="0" y="0"/>
                      </a:cubicBezTo>
                      <a:cubicBezTo>
                        <a:pt x="2" y="8"/>
                        <a:pt x="4" y="16"/>
                        <a:pt x="6" y="24"/>
                      </a:cubicBezTo>
                      <a:cubicBezTo>
                        <a:pt x="8" y="24"/>
                        <a:pt x="8" y="24"/>
                        <a:pt x="8" y="24"/>
                      </a:cubicBezTo>
                      <a:cubicBezTo>
                        <a:pt x="6" y="16"/>
                        <a:pt x="4" y="8"/>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7" name="Freeform 187"/>
                <p:cNvSpPr/>
                <p:nvPr/>
              </p:nvSpPr>
              <p:spPr bwMode="auto">
                <a:xfrm>
                  <a:off x="-2907" y="3354"/>
                  <a:ext cx="4"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1"/>
                        <a:pt x="2"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8" name="Freeform 188"/>
                <p:cNvSpPr/>
                <p:nvPr/>
              </p:nvSpPr>
              <p:spPr bwMode="auto">
                <a:xfrm>
                  <a:off x="-3009"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19" name="Freeform 189"/>
                <p:cNvSpPr/>
                <p:nvPr/>
              </p:nvSpPr>
              <p:spPr bwMode="auto">
                <a:xfrm>
                  <a:off x="-3014" y="2256"/>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0" name="Freeform 190"/>
                <p:cNvSpPr/>
                <p:nvPr/>
              </p:nvSpPr>
              <p:spPr bwMode="auto">
                <a:xfrm>
                  <a:off x="-2903" y="1986"/>
                  <a:ext cx="83" cy="270"/>
                </a:xfrm>
                <a:custGeom>
                  <a:cxnLst>
                    <a:cxn ang="0">
                      <a:pos x="2" y="0"/>
                    </a:cxn>
                    <a:cxn ang="0">
                      <a:pos x="0" y="0"/>
                    </a:cxn>
                    <a:cxn ang="0">
                      <a:pos x="0" y="5"/>
                    </a:cxn>
                    <a:cxn ang="0">
                      <a:pos x="1" y="5"/>
                    </a:cxn>
                    <a:cxn ang="0">
                      <a:pos x="1" y="5"/>
                    </a:cxn>
                    <a:cxn ang="0">
                      <a:pos x="2" y="8"/>
                    </a:cxn>
                    <a:cxn ang="0">
                      <a:pos x="33" y="114"/>
                    </a:cxn>
                    <a:cxn ang="0">
                      <a:pos x="35" y="114"/>
                    </a:cxn>
                    <a:cxn ang="0">
                      <a:pos x="32" y="101"/>
                    </a:cxn>
                    <a:cxn ang="0">
                      <a:pos x="30" y="101"/>
                    </a:cxn>
                    <a:cxn ang="0">
                      <a:pos x="30" y="100"/>
                    </a:cxn>
                    <a:cxn ang="0">
                      <a:pos x="32" y="100"/>
                    </a:cxn>
                    <a:cxn ang="0">
                      <a:pos x="2" y="4"/>
                    </a:cxn>
                    <a:cxn ang="0">
                      <a:pos x="2" y="0"/>
                    </a:cxn>
                  </a:cxnLst>
                  <a:rect l="0" t="0" r="r" b="b"/>
                  <a:pathLst>
                    <a:path w="35" h="114">
                      <a:moveTo>
                        <a:pt x="2" y="0"/>
                      </a:moveTo>
                      <a:cubicBezTo>
                        <a:pt x="0" y="0"/>
                        <a:pt x="0" y="0"/>
                        <a:pt x="0" y="0"/>
                      </a:cubicBezTo>
                      <a:cubicBezTo>
                        <a:pt x="0" y="1"/>
                        <a:pt x="0" y="3"/>
                        <a:pt x="0" y="5"/>
                      </a:cubicBezTo>
                      <a:cubicBezTo>
                        <a:pt x="1" y="5"/>
                        <a:pt x="1" y="5"/>
                        <a:pt x="1" y="5"/>
                      </a:cubicBezTo>
                      <a:cubicBezTo>
                        <a:pt x="1" y="5"/>
                        <a:pt x="1" y="5"/>
                        <a:pt x="1" y="5"/>
                      </a:cubicBezTo>
                      <a:cubicBezTo>
                        <a:pt x="1" y="5"/>
                        <a:pt x="1" y="6"/>
                        <a:pt x="2" y="8"/>
                      </a:cubicBezTo>
                      <a:cubicBezTo>
                        <a:pt x="7" y="20"/>
                        <a:pt x="23" y="60"/>
                        <a:pt x="33" y="114"/>
                      </a:cubicBezTo>
                      <a:cubicBezTo>
                        <a:pt x="35" y="114"/>
                        <a:pt x="35" y="114"/>
                        <a:pt x="35" y="114"/>
                      </a:cubicBezTo>
                      <a:cubicBezTo>
                        <a:pt x="34" y="109"/>
                        <a:pt x="33" y="105"/>
                        <a:pt x="32" y="101"/>
                      </a:cubicBezTo>
                      <a:cubicBezTo>
                        <a:pt x="30" y="101"/>
                        <a:pt x="30" y="101"/>
                        <a:pt x="30" y="101"/>
                      </a:cubicBezTo>
                      <a:cubicBezTo>
                        <a:pt x="30" y="100"/>
                        <a:pt x="30" y="100"/>
                        <a:pt x="30" y="100"/>
                      </a:cubicBezTo>
                      <a:cubicBezTo>
                        <a:pt x="32" y="100"/>
                        <a:pt x="32" y="100"/>
                        <a:pt x="32" y="100"/>
                      </a:cubicBezTo>
                      <a:cubicBezTo>
                        <a:pt x="20" y="45"/>
                        <a:pt x="3" y="7"/>
                        <a:pt x="2" y="4"/>
                      </a:cubicBezTo>
                      <a:cubicBezTo>
                        <a:pt x="2" y="3"/>
                        <a:pt x="2" y="1"/>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1" name="Freeform 191"/>
                <p:cNvSpPr/>
                <p:nvPr/>
              </p:nvSpPr>
              <p:spPr bwMode="auto">
                <a:xfrm>
                  <a:off x="-2832" y="2223"/>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2" name="Freeform 192"/>
                <p:cNvSpPr>
                  <a:spLocks noEditPoints="1"/>
                </p:cNvSpPr>
                <p:nvPr/>
              </p:nvSpPr>
              <p:spPr bwMode="auto">
                <a:xfrm>
                  <a:off x="-3113" y="1522"/>
                  <a:ext cx="215" cy="462"/>
                </a:xfrm>
                <a:custGeom>
                  <a:cxnLst>
                    <a:cxn ang="0">
                      <a:pos x="67" y="99"/>
                    </a:cxn>
                    <a:cxn ang="0">
                      <a:pos x="65" y="99"/>
                    </a:cxn>
                    <a:cxn ang="0">
                      <a:pos x="89" y="195"/>
                    </a:cxn>
                    <a:cxn ang="0">
                      <a:pos x="91" y="195"/>
                    </a:cxn>
                    <a:cxn ang="0">
                      <a:pos x="67" y="99"/>
                    </a:cxn>
                    <a:cxn ang="0">
                      <a:pos x="53" y="68"/>
                    </a:cxn>
                    <a:cxn ang="0">
                      <a:pos x="53" y="68"/>
                    </a:cxn>
                    <a:cxn ang="0">
                      <a:pos x="51" y="68"/>
                    </a:cxn>
                    <a:cxn ang="0">
                      <a:pos x="64" y="98"/>
                    </a:cxn>
                    <a:cxn ang="0">
                      <a:pos x="66" y="98"/>
                    </a:cxn>
                    <a:cxn ang="0">
                      <a:pos x="53" y="68"/>
                    </a:cxn>
                    <a:cxn ang="0">
                      <a:pos x="2" y="0"/>
                    </a:cxn>
                    <a:cxn ang="0">
                      <a:pos x="1" y="0"/>
                    </a:cxn>
                    <a:cxn ang="0">
                      <a:pos x="0" y="1"/>
                    </a:cxn>
                    <a:cxn ang="0">
                      <a:pos x="1" y="2"/>
                    </a:cxn>
                    <a:cxn ang="0">
                      <a:pos x="50" y="67"/>
                    </a:cxn>
                    <a:cxn ang="0">
                      <a:pos x="52" y="67"/>
                    </a:cxn>
                    <a:cxn ang="0">
                      <a:pos x="2" y="0"/>
                    </a:cxn>
                  </a:cxnLst>
                  <a:rect l="0" t="0" r="r" b="b"/>
                  <a:pathLst>
                    <a:path w="91" h="195">
                      <a:moveTo>
                        <a:pt x="67" y="99"/>
                      </a:moveTo>
                      <a:cubicBezTo>
                        <a:pt x="65" y="99"/>
                        <a:pt x="65" y="99"/>
                        <a:pt x="65" y="99"/>
                      </a:cubicBezTo>
                      <a:cubicBezTo>
                        <a:pt x="75" y="125"/>
                        <a:pt x="84" y="157"/>
                        <a:pt x="89" y="195"/>
                      </a:cubicBezTo>
                      <a:cubicBezTo>
                        <a:pt x="91" y="195"/>
                        <a:pt x="91" y="195"/>
                        <a:pt x="91" y="195"/>
                      </a:cubicBezTo>
                      <a:cubicBezTo>
                        <a:pt x="86" y="157"/>
                        <a:pt x="77" y="125"/>
                        <a:pt x="67" y="99"/>
                      </a:cubicBezTo>
                      <a:moveTo>
                        <a:pt x="53" y="68"/>
                      </a:moveTo>
                      <a:cubicBezTo>
                        <a:pt x="53" y="68"/>
                        <a:pt x="53" y="68"/>
                        <a:pt x="53" y="68"/>
                      </a:cubicBezTo>
                      <a:cubicBezTo>
                        <a:pt x="51" y="68"/>
                        <a:pt x="51" y="68"/>
                        <a:pt x="51" y="68"/>
                      </a:cubicBezTo>
                      <a:cubicBezTo>
                        <a:pt x="55" y="77"/>
                        <a:pt x="60" y="87"/>
                        <a:pt x="64" y="98"/>
                      </a:cubicBezTo>
                      <a:cubicBezTo>
                        <a:pt x="66" y="98"/>
                        <a:pt x="66" y="98"/>
                        <a:pt x="66" y="98"/>
                      </a:cubicBezTo>
                      <a:cubicBezTo>
                        <a:pt x="62" y="87"/>
                        <a:pt x="57" y="77"/>
                        <a:pt x="53" y="68"/>
                      </a:cubicBezTo>
                      <a:moveTo>
                        <a:pt x="2" y="0"/>
                      </a:moveTo>
                      <a:cubicBezTo>
                        <a:pt x="1" y="0"/>
                        <a:pt x="1" y="0"/>
                        <a:pt x="1" y="0"/>
                      </a:cubicBezTo>
                      <a:cubicBezTo>
                        <a:pt x="0" y="1"/>
                        <a:pt x="0" y="1"/>
                        <a:pt x="0" y="1"/>
                      </a:cubicBezTo>
                      <a:cubicBezTo>
                        <a:pt x="1" y="2"/>
                        <a:pt x="1" y="2"/>
                        <a:pt x="1" y="2"/>
                      </a:cubicBezTo>
                      <a:cubicBezTo>
                        <a:pt x="6" y="6"/>
                        <a:pt x="28" y="26"/>
                        <a:pt x="50" y="67"/>
                      </a:cubicBezTo>
                      <a:cubicBezTo>
                        <a:pt x="52" y="67"/>
                        <a:pt x="52" y="67"/>
                        <a:pt x="52" y="67"/>
                      </a:cubicBezTo>
                      <a:cubicBezTo>
                        <a:pt x="30" y="24"/>
                        <a:pt x="6" y="3"/>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3" name="Freeform 193"/>
                <p:cNvSpPr/>
                <p:nvPr/>
              </p:nvSpPr>
              <p:spPr bwMode="auto">
                <a:xfrm>
                  <a:off x="-2962" y="1754"/>
                  <a:ext cx="7" cy="2"/>
                </a:xfrm>
                <a:custGeom>
                  <a:cxnLst>
                    <a:cxn ang="0">
                      <a:pos x="2" y="0"/>
                    </a:cxn>
                    <a:cxn ang="0">
                      <a:pos x="0" y="0"/>
                    </a:cxn>
                    <a:cxn ang="0">
                      <a:pos x="1" y="1"/>
                    </a:cxn>
                    <a:cxn ang="0">
                      <a:pos x="3" y="1"/>
                    </a:cxn>
                    <a:cxn ang="0">
                      <a:pos x="2" y="0"/>
                    </a:cxn>
                  </a:cxnLst>
                  <a:rect l="0" t="0" r="r" b="b"/>
                  <a:pathLst>
                    <a:path w="3" h="1">
                      <a:moveTo>
                        <a:pt x="2" y="0"/>
                      </a:moveTo>
                      <a:cubicBezTo>
                        <a:pt x="0" y="0"/>
                        <a:pt x="0" y="0"/>
                        <a:pt x="0" y="0"/>
                      </a:cubicBezTo>
                      <a:cubicBezTo>
                        <a:pt x="0" y="0"/>
                        <a:pt x="0" y="1"/>
                        <a:pt x="1" y="1"/>
                      </a:cubicBezTo>
                      <a:cubicBezTo>
                        <a:pt x="3" y="1"/>
                        <a:pt x="3" y="1"/>
                        <a:pt x="3"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4" name="Freeform 194"/>
                <p:cNvSpPr/>
                <p:nvPr/>
              </p:nvSpPr>
              <p:spPr bwMode="auto">
                <a:xfrm>
                  <a:off x="-2990" y="1681"/>
                  <a:ext cx="2" cy="2"/>
                </a:xfrm>
                <a:custGeom>
                  <a:cxnLst>
                    <a:cxn ang="0">
                      <a:pos x="1" y="1"/>
                    </a:cxn>
                    <a:cxn ang="0">
                      <a:pos x="0" y="0"/>
                    </a:cxn>
                  </a:cxnLst>
                  <a:rect l="0" t="0" r="r" b="b"/>
                  <a:pathLst>
                    <a:path w="1" h="1">
                      <a:moveTo>
                        <a:pt x="1" y="1"/>
                      </a:moveTo>
                      <a:cubicBezTo>
                        <a:pt x="1" y="1"/>
                        <a:pt x="0" y="1"/>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5" name="Freeform 195"/>
                <p:cNvSpPr/>
                <p:nvPr/>
              </p:nvSpPr>
              <p:spPr bwMode="auto">
                <a:xfrm>
                  <a:off x="-2995" y="1681"/>
                  <a:ext cx="5" cy="2"/>
                </a:xfrm>
                <a:custGeom>
                  <a:cxnLst>
                    <a:cxn ang="0">
                      <a:pos x="2" y="0"/>
                    </a:cxn>
                    <a:cxn ang="0">
                      <a:pos x="0" y="0"/>
                    </a:cxn>
                    <a:cxn ang="0">
                      <a:pos x="1" y="1"/>
                    </a:cxn>
                  </a:cxnLst>
                  <a:rect l="0" t="0" r="r" b="b"/>
                  <a:pathLst>
                    <a:path w="2" h="1">
                      <a:moveTo>
                        <a:pt x="2" y="0"/>
                      </a:moveTo>
                      <a:cubicBezTo>
                        <a:pt x="0" y="0"/>
                        <a:pt x="0" y="0"/>
                        <a:pt x="0" y="0"/>
                      </a:cubicBezTo>
                      <a:cubicBezTo>
                        <a:pt x="0" y="1"/>
                        <a:pt x="0" y="1"/>
                        <a:pt x="1" y="1"/>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6" name="Freeform 196"/>
                <p:cNvSpPr>
                  <a:spLocks noEditPoints="1"/>
                </p:cNvSpPr>
                <p:nvPr/>
              </p:nvSpPr>
              <p:spPr bwMode="auto">
                <a:xfrm>
                  <a:off x="-2824" y="2259"/>
                  <a:ext cx="26" cy="1017"/>
                </a:xfrm>
                <a:custGeom>
                  <a:cxnLst>
                    <a:cxn ang="0">
                      <a:pos x="8" y="343"/>
                    </a:cxn>
                    <a:cxn ang="0">
                      <a:pos x="6" y="343"/>
                    </a:cxn>
                    <a:cxn ang="0">
                      <a:pos x="6" y="429"/>
                    </a:cxn>
                    <a:cxn ang="0">
                      <a:pos x="8" y="429"/>
                    </a:cxn>
                    <a:cxn ang="0">
                      <a:pos x="8" y="343"/>
                    </a:cxn>
                    <a:cxn ang="0">
                      <a:pos x="11" y="233"/>
                    </a:cxn>
                    <a:cxn ang="0">
                      <a:pos x="9" y="233"/>
                    </a:cxn>
                    <a:cxn ang="0">
                      <a:pos x="5" y="333"/>
                    </a:cxn>
                    <a:cxn ang="0">
                      <a:pos x="6" y="342"/>
                    </a:cxn>
                    <a:cxn ang="0">
                      <a:pos x="8" y="342"/>
                    </a:cxn>
                    <a:cxn ang="0">
                      <a:pos x="8" y="333"/>
                    </a:cxn>
                    <a:cxn ang="0">
                      <a:pos x="11" y="233"/>
                    </a:cxn>
                    <a:cxn ang="0">
                      <a:pos x="10" y="102"/>
                    </a:cxn>
                    <a:cxn ang="0">
                      <a:pos x="8" y="102"/>
                    </a:cxn>
                    <a:cxn ang="0">
                      <a:pos x="9" y="178"/>
                    </a:cxn>
                    <a:cxn ang="0">
                      <a:pos x="9" y="232"/>
                    </a:cxn>
                    <a:cxn ang="0">
                      <a:pos x="11" y="232"/>
                    </a:cxn>
                    <a:cxn ang="0">
                      <a:pos x="11" y="178"/>
                    </a:cxn>
                    <a:cxn ang="0">
                      <a:pos x="10" y="102"/>
                    </a:cxn>
                    <a:cxn ang="0">
                      <a:pos x="2" y="0"/>
                    </a:cxn>
                    <a:cxn ang="0">
                      <a:pos x="0" y="0"/>
                    </a:cxn>
                    <a:cxn ang="0">
                      <a:pos x="7" y="60"/>
                    </a:cxn>
                    <a:cxn ang="0">
                      <a:pos x="7" y="69"/>
                    </a:cxn>
                    <a:cxn ang="0">
                      <a:pos x="8" y="101"/>
                    </a:cxn>
                    <a:cxn ang="0">
                      <a:pos x="10" y="101"/>
                    </a:cxn>
                    <a:cxn ang="0">
                      <a:pos x="9" y="60"/>
                    </a:cxn>
                    <a:cxn ang="0">
                      <a:pos x="2" y="0"/>
                    </a:cxn>
                  </a:cxnLst>
                  <a:rect l="0" t="0" r="r" b="b"/>
                  <a:pathLst>
                    <a:path w="11" h="429">
                      <a:moveTo>
                        <a:pt x="8" y="343"/>
                      </a:moveTo>
                      <a:cubicBezTo>
                        <a:pt x="6" y="343"/>
                        <a:pt x="6" y="343"/>
                        <a:pt x="6" y="343"/>
                      </a:cubicBezTo>
                      <a:cubicBezTo>
                        <a:pt x="6" y="429"/>
                        <a:pt x="6" y="429"/>
                        <a:pt x="6" y="429"/>
                      </a:cubicBezTo>
                      <a:cubicBezTo>
                        <a:pt x="8" y="429"/>
                        <a:pt x="8" y="429"/>
                        <a:pt x="8" y="429"/>
                      </a:cubicBezTo>
                      <a:cubicBezTo>
                        <a:pt x="8" y="343"/>
                        <a:pt x="8" y="343"/>
                        <a:pt x="8" y="343"/>
                      </a:cubicBezTo>
                      <a:moveTo>
                        <a:pt x="11" y="233"/>
                      </a:moveTo>
                      <a:cubicBezTo>
                        <a:pt x="9" y="233"/>
                        <a:pt x="9" y="233"/>
                        <a:pt x="9" y="233"/>
                      </a:cubicBezTo>
                      <a:cubicBezTo>
                        <a:pt x="8" y="264"/>
                        <a:pt x="7" y="298"/>
                        <a:pt x="5" y="333"/>
                      </a:cubicBezTo>
                      <a:cubicBezTo>
                        <a:pt x="6" y="342"/>
                        <a:pt x="6" y="342"/>
                        <a:pt x="6" y="342"/>
                      </a:cubicBezTo>
                      <a:cubicBezTo>
                        <a:pt x="8" y="342"/>
                        <a:pt x="8" y="342"/>
                        <a:pt x="8" y="342"/>
                      </a:cubicBezTo>
                      <a:cubicBezTo>
                        <a:pt x="8" y="333"/>
                        <a:pt x="8" y="333"/>
                        <a:pt x="8" y="333"/>
                      </a:cubicBezTo>
                      <a:cubicBezTo>
                        <a:pt x="9" y="298"/>
                        <a:pt x="10" y="264"/>
                        <a:pt x="11" y="233"/>
                      </a:cubicBezTo>
                      <a:moveTo>
                        <a:pt x="10" y="102"/>
                      </a:moveTo>
                      <a:cubicBezTo>
                        <a:pt x="8" y="102"/>
                        <a:pt x="8" y="102"/>
                        <a:pt x="8" y="102"/>
                      </a:cubicBezTo>
                      <a:cubicBezTo>
                        <a:pt x="9" y="122"/>
                        <a:pt x="9" y="147"/>
                        <a:pt x="9" y="178"/>
                      </a:cubicBezTo>
                      <a:cubicBezTo>
                        <a:pt x="9" y="195"/>
                        <a:pt x="9" y="213"/>
                        <a:pt x="9" y="232"/>
                      </a:cubicBezTo>
                      <a:cubicBezTo>
                        <a:pt x="11" y="232"/>
                        <a:pt x="11" y="232"/>
                        <a:pt x="11" y="232"/>
                      </a:cubicBezTo>
                      <a:cubicBezTo>
                        <a:pt x="11" y="213"/>
                        <a:pt x="11" y="195"/>
                        <a:pt x="11" y="178"/>
                      </a:cubicBezTo>
                      <a:cubicBezTo>
                        <a:pt x="11" y="147"/>
                        <a:pt x="11" y="122"/>
                        <a:pt x="10" y="102"/>
                      </a:cubicBezTo>
                      <a:moveTo>
                        <a:pt x="2" y="0"/>
                      </a:moveTo>
                      <a:cubicBezTo>
                        <a:pt x="0" y="0"/>
                        <a:pt x="0" y="0"/>
                        <a:pt x="0" y="0"/>
                      </a:cubicBezTo>
                      <a:cubicBezTo>
                        <a:pt x="3" y="18"/>
                        <a:pt x="6" y="39"/>
                        <a:pt x="7" y="60"/>
                      </a:cubicBezTo>
                      <a:cubicBezTo>
                        <a:pt x="7" y="60"/>
                        <a:pt x="7" y="63"/>
                        <a:pt x="7" y="69"/>
                      </a:cubicBezTo>
                      <a:cubicBezTo>
                        <a:pt x="8" y="76"/>
                        <a:pt x="8" y="87"/>
                        <a:pt x="8" y="101"/>
                      </a:cubicBezTo>
                      <a:cubicBezTo>
                        <a:pt x="10" y="101"/>
                        <a:pt x="10" y="101"/>
                        <a:pt x="10" y="101"/>
                      </a:cubicBezTo>
                      <a:cubicBezTo>
                        <a:pt x="10" y="75"/>
                        <a:pt x="9" y="60"/>
                        <a:pt x="9" y="60"/>
                      </a:cubicBezTo>
                      <a:cubicBezTo>
                        <a:pt x="8" y="39"/>
                        <a:pt x="5" y="18"/>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7" name="Freeform 197"/>
                <p:cNvSpPr/>
                <p:nvPr/>
              </p:nvSpPr>
              <p:spPr bwMode="auto">
                <a:xfrm>
                  <a:off x="-2810" y="3069"/>
                  <a:ext cx="4" cy="3"/>
                </a:xfrm>
                <a:custGeom>
                  <a:cxnLst>
                    <a:cxn ang="0">
                      <a:pos x="4" y="0"/>
                    </a:cxn>
                    <a:cxn ang="0">
                      <a:pos x="0" y="0"/>
                    </a:cxn>
                    <a:cxn ang="0">
                      <a:pos x="0" y="3"/>
                    </a:cxn>
                    <a:cxn ang="0">
                      <a:pos x="4" y="3"/>
                    </a:cxn>
                    <a:cxn ang="0">
                      <a:pos x="4" y="0"/>
                    </a:cxn>
                    <a:cxn ang="0">
                      <a:pos x="4" y="0"/>
                    </a:cxn>
                  </a:cxnLst>
                  <a:rect l="0" t="0" r="r" b="b"/>
                  <a:pathLst>
                    <a:path w="4" h="3">
                      <a:moveTo>
                        <a:pt x="4" y="0"/>
                      </a:moveTo>
                      <a:lnTo>
                        <a:pt x="0" y="0"/>
                      </a:lnTo>
                      <a:lnTo>
                        <a:pt x="0" y="3"/>
                      </a:lnTo>
                      <a:lnTo>
                        <a:pt x="4" y="3"/>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8" name="Freeform 198"/>
                <p:cNvSpPr/>
                <p:nvPr/>
              </p:nvSpPr>
              <p:spPr bwMode="auto">
                <a:xfrm>
                  <a:off x="-2810" y="3278"/>
                  <a:ext cx="4" cy="76"/>
                </a:xfrm>
                <a:custGeom>
                  <a:cxnLst>
                    <a:cxn ang="0">
                      <a:pos x="4" y="0"/>
                    </a:cxn>
                    <a:cxn ang="0">
                      <a:pos x="0" y="0"/>
                    </a:cxn>
                    <a:cxn ang="0">
                      <a:pos x="0" y="76"/>
                    </a:cxn>
                    <a:cxn ang="0">
                      <a:pos x="4" y="76"/>
                    </a:cxn>
                    <a:cxn ang="0">
                      <a:pos x="4" y="0"/>
                    </a:cxn>
                    <a:cxn ang="0">
                      <a:pos x="4" y="0"/>
                    </a:cxn>
                  </a:cxnLst>
                  <a:rect l="0" t="0" r="r" b="b"/>
                  <a:pathLst>
                    <a:path w="4" h="76">
                      <a:moveTo>
                        <a:pt x="4" y="0"/>
                      </a:moveTo>
                      <a:lnTo>
                        <a:pt x="0" y="0"/>
                      </a:lnTo>
                      <a:lnTo>
                        <a:pt x="0" y="76"/>
                      </a:lnTo>
                      <a:lnTo>
                        <a:pt x="4" y="76"/>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29" name="Freeform 199"/>
                <p:cNvSpPr/>
                <p:nvPr/>
              </p:nvSpPr>
              <p:spPr bwMode="auto">
                <a:xfrm>
                  <a:off x="-2803" y="2809"/>
                  <a:ext cx="5" cy="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30" name="Freeform 200"/>
                <p:cNvSpPr/>
                <p:nvPr/>
              </p:nvSpPr>
              <p:spPr bwMode="auto">
                <a:xfrm>
                  <a:off x="-2810" y="3276"/>
                  <a:ext cx="4" cy="2"/>
                </a:xfrm>
                <a:custGeom>
                  <a:cxnLst>
                    <a:cxn ang="0">
                      <a:pos x="4" y="0"/>
                    </a:cxn>
                    <a:cxn ang="0">
                      <a:pos x="0" y="0"/>
                    </a:cxn>
                    <a:cxn ang="0">
                      <a:pos x="0" y="2"/>
                    </a:cxn>
                    <a:cxn ang="0">
                      <a:pos x="4" y="2"/>
                    </a:cxn>
                    <a:cxn ang="0">
                      <a:pos x="4" y="0"/>
                    </a:cxn>
                    <a:cxn ang="0">
                      <a:pos x="4" y="0"/>
                    </a:cxn>
                  </a:cxnLst>
                  <a:rect l="0" t="0" r="r" b="b"/>
                  <a:pathLst>
                    <a:path w="4" h="2">
                      <a:moveTo>
                        <a:pt x="4" y="0"/>
                      </a:moveTo>
                      <a:lnTo>
                        <a:pt x="0" y="0"/>
                      </a:lnTo>
                      <a:lnTo>
                        <a:pt x="0" y="2"/>
                      </a:lnTo>
                      <a:lnTo>
                        <a:pt x="4" y="2"/>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31" name="Freeform 201"/>
                <p:cNvSpPr/>
                <p:nvPr/>
              </p:nvSpPr>
              <p:spPr bwMode="auto">
                <a:xfrm>
                  <a:off x="-2810" y="3356"/>
                  <a:ext cx="4" cy="71"/>
                </a:xfrm>
                <a:custGeom>
                  <a:cxnLst>
                    <a:cxn ang="0">
                      <a:pos x="4" y="0"/>
                    </a:cxn>
                    <a:cxn ang="0">
                      <a:pos x="0" y="0"/>
                    </a:cxn>
                    <a:cxn ang="0">
                      <a:pos x="0" y="71"/>
                    </a:cxn>
                    <a:cxn ang="0">
                      <a:pos x="4" y="71"/>
                    </a:cxn>
                    <a:cxn ang="0">
                      <a:pos x="4" y="0"/>
                    </a:cxn>
                    <a:cxn ang="0">
                      <a:pos x="4" y="0"/>
                    </a:cxn>
                  </a:cxnLst>
                  <a:rect l="0" t="0" r="r" b="b"/>
                  <a:pathLst>
                    <a:path w="4" h="71">
                      <a:moveTo>
                        <a:pt x="4" y="0"/>
                      </a:moveTo>
                      <a:lnTo>
                        <a:pt x="0" y="0"/>
                      </a:lnTo>
                      <a:lnTo>
                        <a:pt x="0" y="71"/>
                      </a:lnTo>
                      <a:lnTo>
                        <a:pt x="4" y="71"/>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32" name="Freeform 202"/>
                <p:cNvSpPr/>
                <p:nvPr/>
              </p:nvSpPr>
              <p:spPr bwMode="auto">
                <a:xfrm>
                  <a:off x="-2810" y="3354"/>
                  <a:ext cx="4" cy="2"/>
                </a:xfrm>
                <a:custGeom>
                  <a:cxnLst>
                    <a:cxn ang="0">
                      <a:pos x="4" y="0"/>
                    </a:cxn>
                    <a:cxn ang="0">
                      <a:pos x="0" y="0"/>
                    </a:cxn>
                    <a:cxn ang="0">
                      <a:pos x="0" y="2"/>
                    </a:cxn>
                    <a:cxn ang="0">
                      <a:pos x="4" y="2"/>
                    </a:cxn>
                    <a:cxn ang="0">
                      <a:pos x="4" y="0"/>
                    </a:cxn>
                    <a:cxn ang="0">
                      <a:pos x="4" y="0"/>
                    </a:cxn>
                  </a:cxnLst>
                  <a:rect l="0" t="0" r="r" b="b"/>
                  <a:pathLst>
                    <a:path w="4" h="2">
                      <a:moveTo>
                        <a:pt x="4" y="0"/>
                      </a:moveTo>
                      <a:lnTo>
                        <a:pt x="0" y="0"/>
                      </a:lnTo>
                      <a:lnTo>
                        <a:pt x="0" y="2"/>
                      </a:lnTo>
                      <a:lnTo>
                        <a:pt x="4" y="2"/>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33" name="Freeform 203"/>
                <p:cNvSpPr/>
                <p:nvPr/>
              </p:nvSpPr>
              <p:spPr bwMode="auto">
                <a:xfrm>
                  <a:off x="-2806" y="2498"/>
                  <a:ext cx="5"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334" name="Freeform 204"/>
                <p:cNvSpPr/>
                <p:nvPr/>
              </p:nvSpPr>
              <p:spPr bwMode="auto">
                <a:xfrm>
                  <a:off x="-2824" y="2256"/>
                  <a:ext cx="4" cy="3"/>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grpSp>
          <p:sp>
            <p:nvSpPr>
              <p:cNvPr id="41" name="Freeform 206"/>
              <p:cNvSpPr/>
              <p:nvPr/>
            </p:nvSpPr>
            <p:spPr bwMode="auto">
              <a:xfrm>
                <a:off x="-4870447" y="2416173"/>
                <a:ext cx="349249" cy="368300"/>
              </a:xfrm>
              <a:custGeom>
                <a:cxnLst>
                  <a:cxn ang="0">
                    <a:pos x="0" y="0"/>
                  </a:cxn>
                  <a:cxn ang="0">
                    <a:pos x="0" y="1"/>
                  </a:cxn>
                  <a:cxn ang="0">
                    <a:pos x="1" y="2"/>
                  </a:cxn>
                  <a:cxn ang="0">
                    <a:pos x="91" y="98"/>
                  </a:cxn>
                  <a:cxn ang="0">
                    <a:pos x="93" y="98"/>
                  </a:cxn>
                  <a:cxn ang="0">
                    <a:pos x="71" y="68"/>
                  </a:cxn>
                  <a:cxn ang="0">
                    <a:pos x="70" y="68"/>
                  </a:cxn>
                  <a:cxn ang="0">
                    <a:pos x="70" y="68"/>
                  </a:cxn>
                  <a:cxn ang="0">
                    <a:pos x="0" y="0"/>
                  </a:cxn>
                </a:cxnLst>
                <a:rect l="0" t="0" r="r" b="b"/>
                <a:pathLst>
                  <a:path w="93" h="98">
                    <a:moveTo>
                      <a:pt x="0" y="0"/>
                    </a:moveTo>
                    <a:cubicBezTo>
                      <a:pt x="0" y="1"/>
                      <a:pt x="0" y="1"/>
                      <a:pt x="0" y="1"/>
                    </a:cubicBezTo>
                    <a:cubicBezTo>
                      <a:pt x="0" y="1"/>
                      <a:pt x="0" y="2"/>
                      <a:pt x="1" y="2"/>
                    </a:cubicBezTo>
                    <a:cubicBezTo>
                      <a:pt x="9" y="6"/>
                      <a:pt x="41" y="26"/>
                      <a:pt x="91" y="98"/>
                    </a:cubicBezTo>
                    <a:cubicBezTo>
                      <a:pt x="93" y="98"/>
                      <a:pt x="93" y="98"/>
                      <a:pt x="93" y="98"/>
                    </a:cubicBezTo>
                    <a:cubicBezTo>
                      <a:pt x="85" y="87"/>
                      <a:pt x="77" y="77"/>
                      <a:pt x="71" y="68"/>
                    </a:cubicBezTo>
                    <a:cubicBezTo>
                      <a:pt x="70" y="68"/>
                      <a:pt x="70" y="68"/>
                      <a:pt x="70" y="68"/>
                    </a:cubicBezTo>
                    <a:cubicBezTo>
                      <a:pt x="70" y="68"/>
                      <a:pt x="70" y="68"/>
                      <a:pt x="70" y="68"/>
                    </a:cubicBezTo>
                    <a:cubicBezTo>
                      <a:pt x="26" y="11"/>
                      <a:pt x="0" y="1"/>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42" name="Freeform 207"/>
              <p:cNvSpPr/>
              <p:nvPr/>
            </p:nvSpPr>
            <p:spPr bwMode="auto">
              <a:xfrm>
                <a:off x="-4608511" y="2671760"/>
                <a:ext cx="4762" cy="1587"/>
              </a:xfrm>
              <a:custGeom>
                <a:cxnLst>
                  <a:cxn ang="0">
                    <a:pos x="0" y="0"/>
                  </a:cxn>
                  <a:cxn ang="0">
                    <a:pos x="0" y="0"/>
                  </a:cxn>
                  <a:cxn ang="0">
                    <a:pos x="1" y="0"/>
                  </a:cxn>
                  <a:cxn ang="0">
                    <a:pos x="0" y="0"/>
                  </a:cxn>
                </a:cxnLst>
                <a:rect l="0" t="0" r="r" b="b"/>
                <a:pathLst>
                  <a:path w="1">
                    <a:moveTo>
                      <a:pt x="0" y="0"/>
                    </a:moveTo>
                    <a:cubicBezTo>
                      <a:pt x="0" y="0"/>
                      <a:pt x="0" y="0"/>
                      <a:pt x="0" y="0"/>
                    </a:cubicBezTo>
                    <a:cubicBezTo>
                      <a:pt x="1" y="0"/>
                      <a:pt x="1" y="0"/>
                      <a:pt x="1" y="0"/>
                    </a:cubicBezTo>
                    <a:cubicBezTo>
                      <a:pt x="0" y="0"/>
                      <a:pt x="0" y="0"/>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43" name="Freeform 208"/>
              <p:cNvSpPr/>
              <p:nvPr/>
            </p:nvSpPr>
            <p:spPr bwMode="auto">
              <a:xfrm>
                <a:off x="-4818061" y="2419348"/>
                <a:ext cx="481013" cy="365125"/>
              </a:xfrm>
              <a:custGeom>
                <a:cxnLst>
                  <a:cxn ang="0">
                    <a:pos x="1" y="0"/>
                  </a:cxn>
                  <a:cxn ang="0">
                    <a:pos x="0" y="1"/>
                  </a:cxn>
                  <a:cxn ang="0">
                    <a:pos x="3" y="1"/>
                  </a:cxn>
                  <a:cxn ang="0">
                    <a:pos x="102" y="66"/>
                  </a:cxn>
                  <a:cxn ang="0">
                    <a:pos x="103" y="66"/>
                  </a:cxn>
                  <a:cxn ang="0">
                    <a:pos x="103" y="67"/>
                  </a:cxn>
                  <a:cxn ang="0">
                    <a:pos x="103" y="67"/>
                  </a:cxn>
                  <a:cxn ang="0">
                    <a:pos x="127" y="97"/>
                  </a:cxn>
                  <a:cxn ang="0">
                    <a:pos x="128" y="97"/>
                  </a:cxn>
                  <a:cxn ang="0">
                    <a:pos x="1" y="0"/>
                  </a:cxn>
                </a:cxnLst>
                <a:rect l="0" t="0" r="r" b="b"/>
                <a:pathLst>
                  <a:path w="128" h="97">
                    <a:moveTo>
                      <a:pt x="1" y="0"/>
                    </a:moveTo>
                    <a:cubicBezTo>
                      <a:pt x="0" y="1"/>
                      <a:pt x="0" y="1"/>
                      <a:pt x="0" y="1"/>
                    </a:cubicBezTo>
                    <a:cubicBezTo>
                      <a:pt x="0" y="1"/>
                      <a:pt x="1" y="1"/>
                      <a:pt x="3" y="1"/>
                    </a:cubicBezTo>
                    <a:cubicBezTo>
                      <a:pt x="15" y="4"/>
                      <a:pt x="57" y="19"/>
                      <a:pt x="102" y="66"/>
                    </a:cubicBezTo>
                    <a:cubicBezTo>
                      <a:pt x="103" y="66"/>
                      <a:pt x="103" y="66"/>
                      <a:pt x="103" y="66"/>
                    </a:cubicBezTo>
                    <a:cubicBezTo>
                      <a:pt x="103" y="67"/>
                      <a:pt x="103" y="67"/>
                      <a:pt x="103" y="67"/>
                    </a:cubicBezTo>
                    <a:cubicBezTo>
                      <a:pt x="103" y="67"/>
                      <a:pt x="103" y="67"/>
                      <a:pt x="103" y="67"/>
                    </a:cubicBezTo>
                    <a:cubicBezTo>
                      <a:pt x="111" y="76"/>
                      <a:pt x="119" y="86"/>
                      <a:pt x="127" y="97"/>
                    </a:cubicBezTo>
                    <a:cubicBezTo>
                      <a:pt x="128" y="97"/>
                      <a:pt x="128" y="97"/>
                      <a:pt x="128" y="97"/>
                    </a:cubicBezTo>
                    <a:cubicBezTo>
                      <a:pt x="68" y="13"/>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44" name="Freeform 209"/>
              <p:cNvSpPr/>
              <p:nvPr/>
            </p:nvSpPr>
            <p:spPr bwMode="auto">
              <a:xfrm>
                <a:off x="-4435474" y="2668584"/>
                <a:ext cx="4762" cy="3175"/>
              </a:xfrm>
              <a:custGeom>
                <a:cxnLst>
                  <a:cxn ang="0">
                    <a:pos x="1" y="0"/>
                  </a:cxn>
                  <a:cxn ang="0">
                    <a:pos x="0" y="0"/>
                  </a:cxn>
                  <a:cxn ang="0">
                    <a:pos x="1" y="1"/>
                  </a:cxn>
                  <a:cxn ang="0">
                    <a:pos x="1" y="1"/>
                  </a:cxn>
                  <a:cxn ang="0">
                    <a:pos x="1" y="0"/>
                  </a:cxn>
                </a:cxnLst>
                <a:rect l="0" t="0" r="r" b="b"/>
                <a:pathLst>
                  <a:path w="1" h="1">
                    <a:moveTo>
                      <a:pt x="1" y="0"/>
                    </a:moveTo>
                    <a:cubicBezTo>
                      <a:pt x="0" y="0"/>
                      <a:pt x="0" y="0"/>
                      <a:pt x="0" y="0"/>
                    </a:cubicBezTo>
                    <a:cubicBezTo>
                      <a:pt x="0" y="1"/>
                      <a:pt x="0" y="1"/>
                      <a:pt x="1"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45" name="Freeform 210"/>
              <p:cNvSpPr>
                <a:spLocks noEditPoints="1"/>
              </p:cNvSpPr>
              <p:nvPr/>
            </p:nvSpPr>
            <p:spPr bwMode="auto">
              <a:xfrm>
                <a:off x="-2679699" y="3152772"/>
                <a:ext cx="71438" cy="428625"/>
              </a:xfrm>
              <a:custGeom>
                <a:cxnLst>
                  <a:cxn ang="0">
                    <a:pos x="17" y="101"/>
                  </a:cxn>
                  <a:cxn ang="0">
                    <a:pos x="15" y="101"/>
                  </a:cxn>
                  <a:cxn ang="0">
                    <a:pos x="16" y="110"/>
                  </a:cxn>
                  <a:cxn ang="0">
                    <a:pos x="16" y="110"/>
                  </a:cxn>
                  <a:cxn ang="0">
                    <a:pos x="16" y="110"/>
                  </a:cxn>
                  <a:cxn ang="0">
                    <a:pos x="17" y="114"/>
                  </a:cxn>
                  <a:cxn ang="0">
                    <a:pos x="19" y="114"/>
                  </a:cxn>
                  <a:cxn ang="0">
                    <a:pos x="18" y="109"/>
                  </a:cxn>
                  <a:cxn ang="0">
                    <a:pos x="18" y="109"/>
                  </a:cxn>
                  <a:cxn ang="0">
                    <a:pos x="17" y="101"/>
                  </a:cxn>
                  <a:cxn ang="0">
                    <a:pos x="2" y="0"/>
                  </a:cxn>
                  <a:cxn ang="0">
                    <a:pos x="0" y="0"/>
                  </a:cxn>
                  <a:cxn ang="0">
                    <a:pos x="15" y="100"/>
                  </a:cxn>
                  <a:cxn ang="0">
                    <a:pos x="17" y="100"/>
                  </a:cxn>
                  <a:cxn ang="0">
                    <a:pos x="2" y="0"/>
                  </a:cxn>
                </a:cxnLst>
                <a:rect l="0" t="0" r="r" b="b"/>
                <a:pathLst>
                  <a:path w="19" h="114">
                    <a:moveTo>
                      <a:pt x="17" y="101"/>
                    </a:moveTo>
                    <a:cubicBezTo>
                      <a:pt x="15" y="101"/>
                      <a:pt x="15" y="101"/>
                      <a:pt x="15" y="101"/>
                    </a:cubicBezTo>
                    <a:cubicBezTo>
                      <a:pt x="16" y="104"/>
                      <a:pt x="16" y="107"/>
                      <a:pt x="16" y="110"/>
                    </a:cubicBezTo>
                    <a:cubicBezTo>
                      <a:pt x="16" y="110"/>
                      <a:pt x="16" y="110"/>
                      <a:pt x="16" y="110"/>
                    </a:cubicBezTo>
                    <a:cubicBezTo>
                      <a:pt x="16" y="110"/>
                      <a:pt x="16" y="110"/>
                      <a:pt x="16" y="110"/>
                    </a:cubicBezTo>
                    <a:cubicBezTo>
                      <a:pt x="16" y="110"/>
                      <a:pt x="16" y="111"/>
                      <a:pt x="17" y="114"/>
                    </a:cubicBezTo>
                    <a:cubicBezTo>
                      <a:pt x="19" y="114"/>
                      <a:pt x="19" y="114"/>
                      <a:pt x="19" y="114"/>
                    </a:cubicBezTo>
                    <a:cubicBezTo>
                      <a:pt x="18" y="111"/>
                      <a:pt x="18" y="109"/>
                      <a:pt x="18" y="109"/>
                    </a:cubicBezTo>
                    <a:cubicBezTo>
                      <a:pt x="18" y="109"/>
                      <a:pt x="18" y="109"/>
                      <a:pt x="18" y="109"/>
                    </a:cubicBezTo>
                    <a:cubicBezTo>
                      <a:pt x="18" y="106"/>
                      <a:pt x="18" y="104"/>
                      <a:pt x="17" y="101"/>
                    </a:cubicBezTo>
                    <a:moveTo>
                      <a:pt x="2" y="0"/>
                    </a:moveTo>
                    <a:cubicBezTo>
                      <a:pt x="0" y="0"/>
                      <a:pt x="0" y="0"/>
                      <a:pt x="0" y="0"/>
                    </a:cubicBezTo>
                    <a:cubicBezTo>
                      <a:pt x="6" y="29"/>
                      <a:pt x="11" y="62"/>
                      <a:pt x="15" y="100"/>
                    </a:cubicBezTo>
                    <a:cubicBezTo>
                      <a:pt x="17" y="100"/>
                      <a:pt x="17" y="100"/>
                      <a:pt x="17" y="100"/>
                    </a:cubicBezTo>
                    <a:cubicBezTo>
                      <a:pt x="13" y="62"/>
                      <a:pt x="8" y="29"/>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46" name="Freeform 211"/>
              <p:cNvSpPr/>
              <p:nvPr/>
            </p:nvSpPr>
            <p:spPr bwMode="auto">
              <a:xfrm>
                <a:off x="-2624136" y="3529009"/>
                <a:ext cx="7937" cy="476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47" name="Freeform 212"/>
              <p:cNvSpPr>
                <a:spLocks noEditPoints="1"/>
              </p:cNvSpPr>
              <p:nvPr/>
            </p:nvSpPr>
            <p:spPr bwMode="auto">
              <a:xfrm>
                <a:off x="-2811462" y="3586159"/>
                <a:ext cx="233364" cy="1614486"/>
              </a:xfrm>
              <a:custGeom>
                <a:cxnLst>
                  <a:cxn ang="0">
                    <a:pos x="31" y="343"/>
                  </a:cxn>
                  <a:cxn ang="0">
                    <a:pos x="29" y="343"/>
                  </a:cxn>
                  <a:cxn ang="0">
                    <a:pos x="0" y="429"/>
                  </a:cxn>
                  <a:cxn ang="0">
                    <a:pos x="2" y="429"/>
                  </a:cxn>
                  <a:cxn ang="0">
                    <a:pos x="31" y="343"/>
                  </a:cxn>
                  <a:cxn ang="0">
                    <a:pos x="55" y="233"/>
                  </a:cxn>
                  <a:cxn ang="0">
                    <a:pos x="53" y="233"/>
                  </a:cxn>
                  <a:cxn ang="0">
                    <a:pos x="52" y="239"/>
                  </a:cxn>
                  <a:cxn ang="0">
                    <a:pos x="29" y="342"/>
                  </a:cxn>
                  <a:cxn ang="0">
                    <a:pos x="29" y="342"/>
                  </a:cxn>
                  <a:cxn ang="0">
                    <a:pos x="31" y="342"/>
                  </a:cxn>
                  <a:cxn ang="0">
                    <a:pos x="55" y="233"/>
                  </a:cxn>
                  <a:cxn ang="0">
                    <a:pos x="61" y="102"/>
                  </a:cxn>
                  <a:cxn ang="0">
                    <a:pos x="59" y="102"/>
                  </a:cxn>
                  <a:cxn ang="0">
                    <a:pos x="60" y="129"/>
                  </a:cxn>
                  <a:cxn ang="0">
                    <a:pos x="54" y="231"/>
                  </a:cxn>
                  <a:cxn ang="0">
                    <a:pos x="54" y="231"/>
                  </a:cxn>
                  <a:cxn ang="0">
                    <a:pos x="54" y="232"/>
                  </a:cxn>
                  <a:cxn ang="0">
                    <a:pos x="56" y="232"/>
                  </a:cxn>
                  <a:cxn ang="0">
                    <a:pos x="56" y="231"/>
                  </a:cxn>
                  <a:cxn ang="0">
                    <a:pos x="56" y="231"/>
                  </a:cxn>
                  <a:cxn ang="0">
                    <a:pos x="62" y="129"/>
                  </a:cxn>
                  <a:cxn ang="0">
                    <a:pos x="61" y="102"/>
                  </a:cxn>
                  <a:cxn ang="0">
                    <a:pos x="54" y="0"/>
                  </a:cxn>
                  <a:cxn ang="0">
                    <a:pos x="52" y="0"/>
                  </a:cxn>
                  <a:cxn ang="0">
                    <a:pos x="53" y="5"/>
                  </a:cxn>
                  <a:cxn ang="0">
                    <a:pos x="59" y="101"/>
                  </a:cxn>
                  <a:cxn ang="0">
                    <a:pos x="61" y="101"/>
                  </a:cxn>
                  <a:cxn ang="0">
                    <a:pos x="54" y="0"/>
                  </a:cxn>
                </a:cxnLst>
                <a:rect l="0" t="0" r="r" b="b"/>
                <a:pathLst>
                  <a:path w="62" h="429">
                    <a:moveTo>
                      <a:pt x="31" y="343"/>
                    </a:moveTo>
                    <a:cubicBezTo>
                      <a:pt x="29" y="343"/>
                      <a:pt x="29" y="343"/>
                      <a:pt x="29" y="343"/>
                    </a:cubicBezTo>
                    <a:cubicBezTo>
                      <a:pt x="18" y="386"/>
                      <a:pt x="8" y="411"/>
                      <a:pt x="0" y="429"/>
                    </a:cubicBezTo>
                    <a:cubicBezTo>
                      <a:pt x="2" y="429"/>
                      <a:pt x="2" y="429"/>
                      <a:pt x="2" y="429"/>
                    </a:cubicBezTo>
                    <a:cubicBezTo>
                      <a:pt x="10" y="411"/>
                      <a:pt x="20" y="385"/>
                      <a:pt x="31" y="343"/>
                    </a:cubicBezTo>
                    <a:moveTo>
                      <a:pt x="55" y="233"/>
                    </a:moveTo>
                    <a:cubicBezTo>
                      <a:pt x="53" y="233"/>
                      <a:pt x="53" y="233"/>
                      <a:pt x="53" y="233"/>
                    </a:cubicBezTo>
                    <a:cubicBezTo>
                      <a:pt x="53" y="234"/>
                      <a:pt x="53" y="236"/>
                      <a:pt x="52" y="239"/>
                    </a:cubicBezTo>
                    <a:cubicBezTo>
                      <a:pt x="50" y="254"/>
                      <a:pt x="42" y="290"/>
                      <a:pt x="29" y="342"/>
                    </a:cubicBezTo>
                    <a:cubicBezTo>
                      <a:pt x="29" y="342"/>
                      <a:pt x="29" y="342"/>
                      <a:pt x="29" y="342"/>
                    </a:cubicBezTo>
                    <a:cubicBezTo>
                      <a:pt x="31" y="342"/>
                      <a:pt x="31" y="342"/>
                      <a:pt x="31" y="342"/>
                    </a:cubicBezTo>
                    <a:cubicBezTo>
                      <a:pt x="46" y="282"/>
                      <a:pt x="54" y="242"/>
                      <a:pt x="55" y="233"/>
                    </a:cubicBezTo>
                    <a:moveTo>
                      <a:pt x="61" y="102"/>
                    </a:moveTo>
                    <a:cubicBezTo>
                      <a:pt x="59" y="102"/>
                      <a:pt x="59" y="102"/>
                      <a:pt x="59" y="102"/>
                    </a:cubicBezTo>
                    <a:cubicBezTo>
                      <a:pt x="60" y="111"/>
                      <a:pt x="60" y="119"/>
                      <a:pt x="60" y="129"/>
                    </a:cubicBezTo>
                    <a:cubicBezTo>
                      <a:pt x="60" y="161"/>
                      <a:pt x="58" y="196"/>
                      <a:pt x="54" y="231"/>
                    </a:cubicBezTo>
                    <a:cubicBezTo>
                      <a:pt x="54" y="231"/>
                      <a:pt x="54" y="231"/>
                      <a:pt x="54" y="231"/>
                    </a:cubicBezTo>
                    <a:cubicBezTo>
                      <a:pt x="54" y="231"/>
                      <a:pt x="54" y="231"/>
                      <a:pt x="54" y="232"/>
                    </a:cubicBezTo>
                    <a:cubicBezTo>
                      <a:pt x="56" y="232"/>
                      <a:pt x="56" y="232"/>
                      <a:pt x="56" y="232"/>
                    </a:cubicBezTo>
                    <a:cubicBezTo>
                      <a:pt x="56" y="231"/>
                      <a:pt x="56" y="231"/>
                      <a:pt x="56" y="231"/>
                    </a:cubicBezTo>
                    <a:cubicBezTo>
                      <a:pt x="56" y="231"/>
                      <a:pt x="56" y="231"/>
                      <a:pt x="56" y="231"/>
                    </a:cubicBezTo>
                    <a:cubicBezTo>
                      <a:pt x="60" y="196"/>
                      <a:pt x="62" y="161"/>
                      <a:pt x="62" y="129"/>
                    </a:cubicBezTo>
                    <a:cubicBezTo>
                      <a:pt x="62" y="119"/>
                      <a:pt x="62" y="111"/>
                      <a:pt x="61" y="102"/>
                    </a:cubicBezTo>
                    <a:moveTo>
                      <a:pt x="54" y="0"/>
                    </a:moveTo>
                    <a:cubicBezTo>
                      <a:pt x="52" y="0"/>
                      <a:pt x="52" y="0"/>
                      <a:pt x="52" y="0"/>
                    </a:cubicBezTo>
                    <a:cubicBezTo>
                      <a:pt x="52" y="1"/>
                      <a:pt x="52" y="3"/>
                      <a:pt x="53" y="5"/>
                    </a:cubicBezTo>
                    <a:cubicBezTo>
                      <a:pt x="55" y="22"/>
                      <a:pt x="58" y="57"/>
                      <a:pt x="59" y="101"/>
                    </a:cubicBezTo>
                    <a:cubicBezTo>
                      <a:pt x="61" y="101"/>
                      <a:pt x="61" y="101"/>
                      <a:pt x="61" y="101"/>
                    </a:cubicBezTo>
                    <a:cubicBezTo>
                      <a:pt x="60" y="51"/>
                      <a:pt x="56" y="13"/>
                      <a:pt x="54"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48" name="Freeform 213"/>
              <p:cNvSpPr/>
              <p:nvPr/>
            </p:nvSpPr>
            <p:spPr bwMode="auto">
              <a:xfrm>
                <a:off x="-2703512" y="4872033"/>
                <a:ext cx="7937" cy="4762"/>
              </a:xfrm>
              <a:custGeom>
                <a:cxnLst>
                  <a:cxn ang="0">
                    <a:pos x="2" y="0"/>
                  </a:cxn>
                  <a:cxn ang="0">
                    <a:pos x="0" y="0"/>
                  </a:cxn>
                  <a:cxn ang="0">
                    <a:pos x="0" y="1"/>
                  </a:cxn>
                  <a:cxn ang="0">
                    <a:pos x="2" y="1"/>
                  </a:cxn>
                  <a:cxn ang="0">
                    <a:pos x="2" y="0"/>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1"/>
                      <a:pt x="2" y="1"/>
                      <a:pt x="2" y="0"/>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49" name="Freeform 214"/>
              <p:cNvSpPr>
                <a:spLocks noEditPoints="1"/>
              </p:cNvSpPr>
              <p:nvPr/>
            </p:nvSpPr>
            <p:spPr bwMode="auto">
              <a:xfrm>
                <a:off x="-2954336" y="2419348"/>
                <a:ext cx="280987" cy="2954335"/>
              </a:xfrm>
              <a:custGeom>
                <a:cxnLst>
                  <a:cxn ang="0">
                    <a:pos x="39" y="740"/>
                  </a:cxn>
                  <a:cxn ang="0">
                    <a:pos x="37" y="740"/>
                  </a:cxn>
                  <a:cxn ang="0">
                    <a:pos x="19" y="774"/>
                  </a:cxn>
                  <a:cxn ang="0">
                    <a:pos x="19" y="774"/>
                  </a:cxn>
                  <a:cxn ang="0">
                    <a:pos x="15" y="784"/>
                  </a:cxn>
                  <a:cxn ang="0">
                    <a:pos x="16" y="785"/>
                  </a:cxn>
                  <a:cxn ang="0">
                    <a:pos x="21" y="775"/>
                  </a:cxn>
                  <a:cxn ang="0">
                    <a:pos x="21" y="775"/>
                  </a:cxn>
                  <a:cxn ang="0">
                    <a:pos x="22" y="773"/>
                  </a:cxn>
                  <a:cxn ang="0">
                    <a:pos x="21" y="773"/>
                  </a:cxn>
                  <a:cxn ang="0">
                    <a:pos x="21" y="772"/>
                  </a:cxn>
                  <a:cxn ang="0">
                    <a:pos x="22" y="772"/>
                  </a:cxn>
                  <a:cxn ang="0">
                    <a:pos x="39" y="740"/>
                  </a:cxn>
                  <a:cxn ang="0">
                    <a:pos x="49" y="98"/>
                  </a:cxn>
                  <a:cxn ang="0">
                    <a:pos x="47" y="98"/>
                  </a:cxn>
                  <a:cxn ang="0">
                    <a:pos x="73" y="194"/>
                  </a:cxn>
                  <a:cxn ang="0">
                    <a:pos x="75" y="194"/>
                  </a:cxn>
                  <a:cxn ang="0">
                    <a:pos x="49" y="98"/>
                  </a:cxn>
                  <a:cxn ang="0">
                    <a:pos x="1" y="0"/>
                  </a:cxn>
                  <a:cxn ang="0">
                    <a:pos x="0" y="1"/>
                  </a:cxn>
                  <a:cxn ang="0">
                    <a:pos x="1" y="2"/>
                  </a:cxn>
                  <a:cxn ang="0">
                    <a:pos x="47" y="97"/>
                  </a:cxn>
                  <a:cxn ang="0">
                    <a:pos x="49" y="97"/>
                  </a:cxn>
                  <a:cxn ang="0">
                    <a:pos x="1" y="0"/>
                  </a:cxn>
                </a:cxnLst>
                <a:rect l="0" t="0" r="r" b="b"/>
                <a:pathLst>
                  <a:path w="75" h="785">
                    <a:moveTo>
                      <a:pt x="39" y="740"/>
                    </a:moveTo>
                    <a:cubicBezTo>
                      <a:pt x="37" y="740"/>
                      <a:pt x="37" y="740"/>
                      <a:pt x="37" y="740"/>
                    </a:cubicBezTo>
                    <a:cubicBezTo>
                      <a:pt x="30" y="755"/>
                      <a:pt x="24" y="764"/>
                      <a:pt x="19" y="774"/>
                    </a:cubicBezTo>
                    <a:cubicBezTo>
                      <a:pt x="19" y="774"/>
                      <a:pt x="19" y="774"/>
                      <a:pt x="19" y="774"/>
                    </a:cubicBezTo>
                    <a:cubicBezTo>
                      <a:pt x="15" y="784"/>
                      <a:pt x="15" y="784"/>
                      <a:pt x="15" y="784"/>
                    </a:cubicBezTo>
                    <a:cubicBezTo>
                      <a:pt x="16" y="785"/>
                      <a:pt x="16" y="785"/>
                      <a:pt x="16" y="785"/>
                    </a:cubicBezTo>
                    <a:cubicBezTo>
                      <a:pt x="21" y="775"/>
                      <a:pt x="21" y="775"/>
                      <a:pt x="21" y="775"/>
                    </a:cubicBezTo>
                    <a:cubicBezTo>
                      <a:pt x="21" y="775"/>
                      <a:pt x="21" y="775"/>
                      <a:pt x="21" y="775"/>
                    </a:cubicBezTo>
                    <a:cubicBezTo>
                      <a:pt x="21" y="774"/>
                      <a:pt x="21" y="774"/>
                      <a:pt x="22" y="773"/>
                    </a:cubicBezTo>
                    <a:cubicBezTo>
                      <a:pt x="21" y="773"/>
                      <a:pt x="21" y="773"/>
                      <a:pt x="21" y="773"/>
                    </a:cubicBezTo>
                    <a:cubicBezTo>
                      <a:pt x="21" y="772"/>
                      <a:pt x="21" y="772"/>
                      <a:pt x="21" y="772"/>
                    </a:cubicBezTo>
                    <a:cubicBezTo>
                      <a:pt x="22" y="772"/>
                      <a:pt x="22" y="772"/>
                      <a:pt x="22" y="772"/>
                    </a:cubicBezTo>
                    <a:cubicBezTo>
                      <a:pt x="27" y="763"/>
                      <a:pt x="33" y="754"/>
                      <a:pt x="39" y="740"/>
                    </a:cubicBezTo>
                    <a:moveTo>
                      <a:pt x="49" y="98"/>
                    </a:moveTo>
                    <a:cubicBezTo>
                      <a:pt x="47" y="98"/>
                      <a:pt x="47" y="98"/>
                      <a:pt x="47" y="98"/>
                    </a:cubicBezTo>
                    <a:cubicBezTo>
                      <a:pt x="56" y="124"/>
                      <a:pt x="65" y="156"/>
                      <a:pt x="73" y="194"/>
                    </a:cubicBezTo>
                    <a:cubicBezTo>
                      <a:pt x="75" y="194"/>
                      <a:pt x="75" y="194"/>
                      <a:pt x="75" y="194"/>
                    </a:cubicBezTo>
                    <a:cubicBezTo>
                      <a:pt x="67" y="156"/>
                      <a:pt x="58" y="124"/>
                      <a:pt x="49" y="98"/>
                    </a:cubicBezTo>
                    <a:moveTo>
                      <a:pt x="1" y="0"/>
                    </a:moveTo>
                    <a:cubicBezTo>
                      <a:pt x="0" y="1"/>
                      <a:pt x="0" y="1"/>
                      <a:pt x="0" y="1"/>
                    </a:cubicBezTo>
                    <a:cubicBezTo>
                      <a:pt x="0" y="1"/>
                      <a:pt x="0" y="1"/>
                      <a:pt x="1" y="2"/>
                    </a:cubicBezTo>
                    <a:cubicBezTo>
                      <a:pt x="5" y="7"/>
                      <a:pt x="26" y="36"/>
                      <a:pt x="47" y="97"/>
                    </a:cubicBezTo>
                    <a:cubicBezTo>
                      <a:pt x="49" y="97"/>
                      <a:pt x="49" y="97"/>
                      <a:pt x="49" y="97"/>
                    </a:cubicBezTo>
                    <a:cubicBezTo>
                      <a:pt x="25" y="28"/>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0" name="Freeform 215"/>
              <p:cNvSpPr/>
              <p:nvPr/>
            </p:nvSpPr>
            <p:spPr bwMode="auto">
              <a:xfrm>
                <a:off x="-2778124" y="2784471"/>
                <a:ext cx="7937" cy="3175"/>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1" name="Freeform 216"/>
              <p:cNvSpPr/>
              <p:nvPr/>
            </p:nvSpPr>
            <p:spPr bwMode="auto">
              <a:xfrm>
                <a:off x="-2613024" y="4459284"/>
                <a:ext cx="11114" cy="3175"/>
              </a:xfrm>
              <a:custGeom>
                <a:cxnLst>
                  <a:cxn ang="0">
                    <a:pos x="3" y="0"/>
                  </a:cxn>
                  <a:cxn ang="0">
                    <a:pos x="1" y="0"/>
                  </a:cxn>
                  <a:cxn ang="0">
                    <a:pos x="0" y="1"/>
                  </a:cxn>
                  <a:cxn ang="0">
                    <a:pos x="2" y="1"/>
                  </a:cxn>
                  <a:cxn ang="0">
                    <a:pos x="3" y="0"/>
                  </a:cxn>
                </a:cxnLst>
                <a:rect l="0" t="0" r="r" b="b"/>
                <a:pathLst>
                  <a:path w="3" h="1">
                    <a:moveTo>
                      <a:pt x="3" y="0"/>
                    </a:moveTo>
                    <a:cubicBezTo>
                      <a:pt x="1" y="0"/>
                      <a:pt x="1" y="0"/>
                      <a:pt x="1" y="0"/>
                    </a:cubicBezTo>
                    <a:cubicBezTo>
                      <a:pt x="1" y="0"/>
                      <a:pt x="1" y="1"/>
                      <a:pt x="0" y="1"/>
                    </a:cubicBezTo>
                    <a:cubicBezTo>
                      <a:pt x="2" y="1"/>
                      <a:pt x="2" y="1"/>
                      <a:pt x="2" y="1"/>
                    </a:cubicBezTo>
                    <a:cubicBezTo>
                      <a:pt x="3" y="1"/>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2" name="Freeform 217"/>
              <p:cNvSpPr/>
              <p:nvPr/>
            </p:nvSpPr>
            <p:spPr bwMode="auto">
              <a:xfrm>
                <a:off x="-2816223" y="5200645"/>
                <a:ext cx="12700" cy="3175"/>
              </a:xfrm>
              <a:custGeom>
                <a:cxnLst>
                  <a:cxn ang="0">
                    <a:pos x="3" y="0"/>
                  </a:cxn>
                  <a:cxn ang="0">
                    <a:pos x="1" y="0"/>
                  </a:cxn>
                  <a:cxn ang="0">
                    <a:pos x="0" y="1"/>
                  </a:cxn>
                  <a:cxn ang="0">
                    <a:pos x="2" y="1"/>
                  </a:cxn>
                  <a:cxn ang="0">
                    <a:pos x="3" y="0"/>
                  </a:cxn>
                </a:cxnLst>
                <a:rect l="0" t="0" r="r" b="b"/>
                <a:pathLst>
                  <a:path w="3" h="1">
                    <a:moveTo>
                      <a:pt x="3" y="0"/>
                    </a:moveTo>
                    <a:cubicBezTo>
                      <a:pt x="1" y="0"/>
                      <a:pt x="1" y="0"/>
                      <a:pt x="1" y="0"/>
                    </a:cubicBezTo>
                    <a:cubicBezTo>
                      <a:pt x="0" y="0"/>
                      <a:pt x="0" y="1"/>
                      <a:pt x="0" y="1"/>
                    </a:cubicBezTo>
                    <a:cubicBezTo>
                      <a:pt x="2" y="1"/>
                      <a:pt x="2" y="1"/>
                      <a:pt x="2" y="1"/>
                    </a:cubicBezTo>
                    <a:cubicBezTo>
                      <a:pt x="3" y="1"/>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3" name="Freeform 218"/>
              <p:cNvSpPr/>
              <p:nvPr/>
            </p:nvSpPr>
            <p:spPr bwMode="auto">
              <a:xfrm>
                <a:off x="-2874962" y="5324470"/>
                <a:ext cx="3175" cy="3175"/>
              </a:xfrm>
              <a:custGeom>
                <a:cxnLst>
                  <a:cxn ang="0">
                    <a:pos x="1" y="0"/>
                  </a:cxn>
                  <a:cxn ang="0">
                    <a:pos x="0" y="0"/>
                  </a:cxn>
                  <a:cxn ang="0">
                    <a:pos x="0" y="1"/>
                  </a:cxn>
                  <a:cxn ang="0">
                    <a:pos x="1" y="1"/>
                  </a:cxn>
                  <a:cxn ang="0">
                    <a:pos x="1" y="0"/>
                  </a:cxn>
                </a:cxnLst>
                <a:rect l="0" t="0" r="r" b="b"/>
                <a:pathLst>
                  <a:path w="1" h="1">
                    <a:moveTo>
                      <a:pt x="1" y="0"/>
                    </a:moveTo>
                    <a:cubicBezTo>
                      <a:pt x="0" y="0"/>
                      <a:pt x="0" y="0"/>
                      <a:pt x="0" y="0"/>
                    </a:cubicBezTo>
                    <a:cubicBezTo>
                      <a:pt x="0" y="1"/>
                      <a:pt x="0" y="1"/>
                      <a:pt x="0" y="1"/>
                    </a:cubicBezTo>
                    <a:cubicBezTo>
                      <a:pt x="1" y="1"/>
                      <a:pt x="1" y="1"/>
                      <a:pt x="1" y="1"/>
                    </a:cubicBezTo>
                    <a:cubicBezTo>
                      <a:pt x="1" y="1"/>
                      <a:pt x="1" y="1"/>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4" name="Freeform 219"/>
              <p:cNvSpPr/>
              <p:nvPr/>
            </p:nvSpPr>
            <p:spPr bwMode="auto">
              <a:xfrm>
                <a:off x="-2590798" y="3965572"/>
                <a:ext cx="7937" cy="476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1"/>
                      <a:pt x="0" y="1"/>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5" name="Freeform 220"/>
              <p:cNvSpPr/>
              <p:nvPr/>
            </p:nvSpPr>
            <p:spPr bwMode="auto">
              <a:xfrm>
                <a:off x="-2616199" y="3581397"/>
                <a:ext cx="7937" cy="4762"/>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6" name="Freeform 221"/>
              <p:cNvSpPr/>
              <p:nvPr/>
            </p:nvSpPr>
            <p:spPr bwMode="auto">
              <a:xfrm>
                <a:off x="-5802311" y="3149597"/>
                <a:ext cx="11114" cy="3175"/>
              </a:xfrm>
              <a:custGeom>
                <a:cxnLst>
                  <a:cxn ang="0">
                    <a:pos x="3" y="0"/>
                  </a:cxn>
                  <a:cxn ang="0">
                    <a:pos x="0" y="0"/>
                  </a:cxn>
                  <a:cxn ang="0">
                    <a:pos x="0" y="1"/>
                  </a:cxn>
                  <a:cxn ang="0">
                    <a:pos x="2" y="1"/>
                  </a:cxn>
                  <a:cxn ang="0">
                    <a:pos x="2" y="1"/>
                  </a:cxn>
                  <a:cxn ang="0">
                    <a:pos x="2" y="0"/>
                  </a:cxn>
                  <a:cxn ang="0">
                    <a:pos x="2" y="0"/>
                  </a:cxn>
                  <a:cxn ang="0">
                    <a:pos x="3" y="0"/>
                  </a:cxn>
                </a:cxnLst>
                <a:rect l="0" t="0" r="r" b="b"/>
                <a:pathLst>
                  <a:path w="3" h="1">
                    <a:moveTo>
                      <a:pt x="3" y="0"/>
                    </a:moveTo>
                    <a:cubicBezTo>
                      <a:pt x="0" y="0"/>
                      <a:pt x="0" y="0"/>
                      <a:pt x="0" y="0"/>
                    </a:cubicBezTo>
                    <a:cubicBezTo>
                      <a:pt x="0" y="0"/>
                      <a:pt x="0" y="0"/>
                      <a:pt x="0" y="1"/>
                    </a:cubicBezTo>
                    <a:cubicBezTo>
                      <a:pt x="2" y="1"/>
                      <a:pt x="2" y="1"/>
                      <a:pt x="2" y="1"/>
                    </a:cubicBezTo>
                    <a:cubicBezTo>
                      <a:pt x="2" y="1"/>
                      <a:pt x="2" y="1"/>
                      <a:pt x="2" y="1"/>
                    </a:cubicBezTo>
                    <a:cubicBezTo>
                      <a:pt x="2" y="0"/>
                      <a:pt x="2" y="0"/>
                      <a:pt x="2" y="0"/>
                    </a:cubicBezTo>
                    <a:cubicBezTo>
                      <a:pt x="2" y="0"/>
                      <a:pt x="2" y="0"/>
                      <a:pt x="2" y="0"/>
                    </a:cubicBezTo>
                    <a:cubicBezTo>
                      <a:pt x="2" y="0"/>
                      <a:pt x="2"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7" name="Freeform 222"/>
              <p:cNvSpPr/>
              <p:nvPr/>
            </p:nvSpPr>
            <p:spPr bwMode="auto">
              <a:xfrm>
                <a:off x="-5565772" y="3149597"/>
                <a:ext cx="7937" cy="3175"/>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8" name="Freeform 223"/>
              <p:cNvSpPr/>
              <p:nvPr/>
            </p:nvSpPr>
            <p:spPr bwMode="auto">
              <a:xfrm>
                <a:off x="-5326061" y="3149597"/>
                <a:ext cx="7937" cy="3175"/>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59" name="Freeform 224"/>
              <p:cNvSpPr/>
              <p:nvPr/>
            </p:nvSpPr>
            <p:spPr bwMode="auto">
              <a:xfrm>
                <a:off x="-5081586" y="3149597"/>
                <a:ext cx="4762" cy="3175"/>
              </a:xfrm>
              <a:custGeom>
                <a:cxnLst>
                  <a:cxn ang="0">
                    <a:pos x="0" y="0"/>
                  </a:cxn>
                  <a:cxn ang="0">
                    <a:pos x="0" y="0"/>
                  </a:cxn>
                  <a:cxn ang="0">
                    <a:pos x="0" y="2"/>
                  </a:cxn>
                  <a:cxn ang="0">
                    <a:pos x="3" y="2"/>
                  </a:cxn>
                  <a:cxn ang="0">
                    <a:pos x="0" y="0"/>
                  </a:cxn>
                  <a:cxn ang="0">
                    <a:pos x="0" y="0"/>
                  </a:cxn>
                </a:cxnLst>
                <a:rect l="0" t="0" r="r" b="b"/>
                <a:pathLst>
                  <a:path w="3" h="2">
                    <a:moveTo>
                      <a:pt x="0" y="0"/>
                    </a:moveTo>
                    <a:lnTo>
                      <a:pt x="0" y="0"/>
                    </a:lnTo>
                    <a:lnTo>
                      <a:pt x="0" y="2"/>
                    </a:lnTo>
                    <a:lnTo>
                      <a:pt x="3" y="2"/>
                    </a:lnTo>
                    <a:lnTo>
                      <a:pt x="0" y="0"/>
                    </a:lnTo>
                    <a:lnTo>
                      <a:pt x="0"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0" name="Freeform 225"/>
              <p:cNvSpPr/>
              <p:nvPr/>
            </p:nvSpPr>
            <p:spPr bwMode="auto">
              <a:xfrm>
                <a:off x="-4837111" y="3149597"/>
                <a:ext cx="7937" cy="3175"/>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1" name="Freeform 226"/>
              <p:cNvSpPr/>
              <p:nvPr/>
            </p:nvSpPr>
            <p:spPr bwMode="auto">
              <a:xfrm>
                <a:off x="-4608511" y="3149597"/>
                <a:ext cx="7937" cy="3175"/>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2" name="Freeform 227"/>
              <p:cNvSpPr/>
              <p:nvPr/>
            </p:nvSpPr>
            <p:spPr bwMode="auto">
              <a:xfrm>
                <a:off x="-1955799" y="3149597"/>
                <a:ext cx="7937" cy="3175"/>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3" name="Freeform 228"/>
              <p:cNvSpPr/>
              <p:nvPr/>
            </p:nvSpPr>
            <p:spPr bwMode="auto">
              <a:xfrm>
                <a:off x="-3641723" y="3149597"/>
                <a:ext cx="6350" cy="3175"/>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4" name="Freeform 229"/>
              <p:cNvSpPr/>
              <p:nvPr/>
            </p:nvSpPr>
            <p:spPr bwMode="auto">
              <a:xfrm>
                <a:off x="-3421062" y="3149597"/>
                <a:ext cx="11114" cy="3175"/>
              </a:xfrm>
              <a:custGeom>
                <a:cxnLst>
                  <a:cxn ang="0">
                    <a:pos x="3" y="0"/>
                  </a:cxn>
                  <a:cxn ang="0">
                    <a:pos x="1" y="0"/>
                  </a:cxn>
                  <a:cxn ang="0">
                    <a:pos x="0" y="1"/>
                  </a:cxn>
                  <a:cxn ang="0">
                    <a:pos x="3" y="1"/>
                  </a:cxn>
                  <a:cxn ang="0">
                    <a:pos x="3" y="0"/>
                  </a:cxn>
                </a:cxnLst>
                <a:rect l="0" t="0" r="r" b="b"/>
                <a:pathLst>
                  <a:path w="3" h="1">
                    <a:moveTo>
                      <a:pt x="3" y="0"/>
                    </a:moveTo>
                    <a:cubicBezTo>
                      <a:pt x="1" y="0"/>
                      <a:pt x="1" y="0"/>
                      <a:pt x="1" y="0"/>
                    </a:cubicBezTo>
                    <a:cubicBezTo>
                      <a:pt x="1" y="0"/>
                      <a:pt x="1" y="0"/>
                      <a:pt x="0"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5" name="Freeform 230"/>
              <p:cNvSpPr/>
              <p:nvPr/>
            </p:nvSpPr>
            <p:spPr bwMode="auto">
              <a:xfrm>
                <a:off x="-3171824" y="3149597"/>
                <a:ext cx="6350" cy="3175"/>
              </a:xfrm>
              <a:custGeom>
                <a:cxnLst>
                  <a:cxn ang="0">
                    <a:pos x="4" y="0"/>
                  </a:cxn>
                  <a:cxn ang="0">
                    <a:pos x="0" y="0"/>
                  </a:cxn>
                  <a:cxn ang="0">
                    <a:pos x="0" y="2"/>
                  </a:cxn>
                  <a:cxn ang="0">
                    <a:pos x="4" y="2"/>
                  </a:cxn>
                  <a:cxn ang="0">
                    <a:pos x="4" y="0"/>
                  </a:cxn>
                  <a:cxn ang="0">
                    <a:pos x="4" y="0"/>
                  </a:cxn>
                </a:cxnLst>
                <a:rect l="0" t="0" r="r" b="b"/>
                <a:pathLst>
                  <a:path w="4" h="2">
                    <a:moveTo>
                      <a:pt x="4" y="0"/>
                    </a:moveTo>
                    <a:lnTo>
                      <a:pt x="0" y="0"/>
                    </a:lnTo>
                    <a:lnTo>
                      <a:pt x="0" y="2"/>
                    </a:lnTo>
                    <a:lnTo>
                      <a:pt x="4" y="2"/>
                    </a:lnTo>
                    <a:lnTo>
                      <a:pt x="4" y="0"/>
                    </a:lnTo>
                    <a:lnTo>
                      <a:pt x="4"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6" name="Freeform 231"/>
              <p:cNvSpPr/>
              <p:nvPr/>
            </p:nvSpPr>
            <p:spPr bwMode="auto">
              <a:xfrm>
                <a:off x="-2920998" y="3149597"/>
                <a:ext cx="7937" cy="3175"/>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7" name="Freeform 232"/>
              <p:cNvSpPr/>
              <p:nvPr/>
            </p:nvSpPr>
            <p:spPr bwMode="auto">
              <a:xfrm>
                <a:off x="-2398712" y="3149597"/>
                <a:ext cx="4762" cy="3175"/>
              </a:xfrm>
              <a:custGeom>
                <a:cxnLst>
                  <a:cxn ang="0">
                    <a:pos x="1" y="0"/>
                  </a:cxn>
                  <a:cxn ang="0">
                    <a:pos x="0" y="0"/>
                  </a:cxn>
                  <a:cxn ang="0">
                    <a:pos x="0" y="1"/>
                  </a:cxn>
                  <a:cxn ang="0">
                    <a:pos x="1" y="1"/>
                  </a:cxn>
                  <a:cxn ang="0">
                    <a:pos x="1" y="0"/>
                  </a:cxn>
                </a:cxnLst>
                <a:rect l="0" t="0" r="r" b="b"/>
                <a:pathLst>
                  <a:path w="1" h="1">
                    <a:moveTo>
                      <a:pt x="1" y="0"/>
                    </a:moveTo>
                    <a:cubicBezTo>
                      <a:pt x="0" y="0"/>
                      <a:pt x="0" y="0"/>
                      <a:pt x="0" y="0"/>
                    </a:cubicBezTo>
                    <a:cubicBezTo>
                      <a:pt x="0" y="0"/>
                      <a:pt x="0" y="0"/>
                      <a:pt x="0"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8" name="Freeform 233"/>
              <p:cNvSpPr/>
              <p:nvPr/>
            </p:nvSpPr>
            <p:spPr bwMode="auto">
              <a:xfrm>
                <a:off x="-2187574" y="3149597"/>
                <a:ext cx="11114" cy="3175"/>
              </a:xfrm>
              <a:custGeom>
                <a:cxnLst>
                  <a:cxn ang="0">
                    <a:pos x="3" y="0"/>
                  </a:cxn>
                  <a:cxn ang="0">
                    <a:pos x="0" y="0"/>
                  </a:cxn>
                  <a:cxn ang="0">
                    <a:pos x="1" y="1"/>
                  </a:cxn>
                  <a:cxn ang="0">
                    <a:pos x="3" y="1"/>
                  </a:cxn>
                  <a:cxn ang="0">
                    <a:pos x="3" y="0"/>
                  </a:cxn>
                </a:cxnLst>
                <a:rect l="0" t="0" r="r" b="b"/>
                <a:pathLst>
                  <a:path w="3" h="1">
                    <a:moveTo>
                      <a:pt x="3" y="0"/>
                    </a:moveTo>
                    <a:cubicBezTo>
                      <a:pt x="0" y="0"/>
                      <a:pt x="0" y="0"/>
                      <a:pt x="0" y="0"/>
                    </a:cubicBezTo>
                    <a:cubicBezTo>
                      <a:pt x="1" y="0"/>
                      <a:pt x="1" y="0"/>
                      <a:pt x="1"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69" name="Freeform 234"/>
              <p:cNvSpPr/>
              <p:nvPr/>
            </p:nvSpPr>
            <p:spPr bwMode="auto">
              <a:xfrm>
                <a:off x="-1516062" y="3149597"/>
                <a:ext cx="11114" cy="3175"/>
              </a:xfrm>
              <a:custGeom>
                <a:cxnLst>
                  <a:cxn ang="0">
                    <a:pos x="2" y="0"/>
                  </a:cxn>
                  <a:cxn ang="0">
                    <a:pos x="0" y="0"/>
                  </a:cxn>
                  <a:cxn ang="0">
                    <a:pos x="0" y="1"/>
                  </a:cxn>
                  <a:cxn ang="0">
                    <a:pos x="3" y="1"/>
                  </a:cxn>
                  <a:cxn ang="0">
                    <a:pos x="2" y="0"/>
                  </a:cxn>
                </a:cxnLst>
                <a:rect l="0" t="0" r="r" b="b"/>
                <a:pathLst>
                  <a:path w="3" h="1">
                    <a:moveTo>
                      <a:pt x="2" y="0"/>
                    </a:moveTo>
                    <a:cubicBezTo>
                      <a:pt x="0" y="0"/>
                      <a:pt x="0" y="0"/>
                      <a:pt x="0" y="0"/>
                    </a:cubicBezTo>
                    <a:cubicBezTo>
                      <a:pt x="0" y="0"/>
                      <a:pt x="0" y="0"/>
                      <a:pt x="0" y="1"/>
                    </a:cubicBezTo>
                    <a:cubicBezTo>
                      <a:pt x="3" y="1"/>
                      <a:pt x="3" y="1"/>
                      <a:pt x="3" y="1"/>
                    </a:cubicBezTo>
                    <a:cubicBezTo>
                      <a:pt x="3"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0" name="Freeform 235"/>
              <p:cNvSpPr/>
              <p:nvPr/>
            </p:nvSpPr>
            <p:spPr bwMode="auto">
              <a:xfrm>
                <a:off x="-1747838" y="3149597"/>
                <a:ext cx="11114" cy="3175"/>
              </a:xfrm>
              <a:custGeom>
                <a:cxnLst>
                  <a:cxn ang="0">
                    <a:pos x="3" y="0"/>
                  </a:cxn>
                  <a:cxn ang="0">
                    <a:pos x="0" y="0"/>
                  </a:cxn>
                  <a:cxn ang="0">
                    <a:pos x="1" y="1"/>
                  </a:cxn>
                  <a:cxn ang="0">
                    <a:pos x="3" y="1"/>
                  </a:cxn>
                  <a:cxn ang="0">
                    <a:pos x="3" y="0"/>
                  </a:cxn>
                </a:cxnLst>
                <a:rect l="0" t="0" r="r" b="b"/>
                <a:pathLst>
                  <a:path w="3" h="1">
                    <a:moveTo>
                      <a:pt x="3" y="0"/>
                    </a:moveTo>
                    <a:cubicBezTo>
                      <a:pt x="0" y="0"/>
                      <a:pt x="0" y="0"/>
                      <a:pt x="0" y="0"/>
                    </a:cubicBezTo>
                    <a:cubicBezTo>
                      <a:pt x="0" y="0"/>
                      <a:pt x="1" y="0"/>
                      <a:pt x="1" y="1"/>
                    </a:cubicBezTo>
                    <a:cubicBezTo>
                      <a:pt x="3" y="1"/>
                      <a:pt x="3" y="1"/>
                      <a:pt x="3" y="1"/>
                    </a:cubicBezTo>
                    <a:cubicBezTo>
                      <a:pt x="3" y="0"/>
                      <a:pt x="3" y="0"/>
                      <a:pt x="3"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1" name="Freeform 236"/>
              <p:cNvSpPr/>
              <p:nvPr/>
            </p:nvSpPr>
            <p:spPr bwMode="auto">
              <a:xfrm>
                <a:off x="-2679699" y="3149597"/>
                <a:ext cx="6350" cy="3175"/>
              </a:xfrm>
              <a:custGeom>
                <a:cxnLst>
                  <a:cxn ang="0">
                    <a:pos x="2" y="0"/>
                  </a:cxn>
                  <a:cxn ang="0">
                    <a:pos x="0" y="0"/>
                  </a:cxn>
                  <a:cxn ang="0">
                    <a:pos x="0" y="1"/>
                  </a:cxn>
                  <a:cxn ang="0">
                    <a:pos x="2" y="1"/>
                  </a:cxn>
                  <a:cxn ang="0">
                    <a:pos x="2" y="0"/>
                  </a:cxn>
                </a:cxnLst>
                <a:rect l="0" t="0" r="r" b="b"/>
                <a:pathLst>
                  <a:path w="2" h="1">
                    <a:moveTo>
                      <a:pt x="2" y="0"/>
                    </a:moveTo>
                    <a:cubicBezTo>
                      <a:pt x="0" y="0"/>
                      <a:pt x="0" y="0"/>
                      <a:pt x="0" y="0"/>
                    </a:cubicBezTo>
                    <a:cubicBezTo>
                      <a:pt x="0" y="0"/>
                      <a:pt x="0" y="0"/>
                      <a:pt x="0"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2" name="Freeform 237"/>
              <p:cNvSpPr>
                <a:spLocks noEditPoints="1"/>
              </p:cNvSpPr>
              <p:nvPr/>
            </p:nvSpPr>
            <p:spPr bwMode="auto">
              <a:xfrm>
                <a:off x="-6346822" y="2366960"/>
                <a:ext cx="5613397" cy="3281360"/>
              </a:xfrm>
              <a:custGeom>
                <a:cxnLst>
                  <a:cxn ang="0">
                    <a:pos x="215" y="38"/>
                  </a:cxn>
                  <a:cxn ang="0">
                    <a:pos x="535" y="111"/>
                  </a:cxn>
                  <a:cxn ang="0">
                    <a:pos x="485" y="112"/>
                  </a:cxn>
                  <a:cxn ang="0">
                    <a:pos x="527" y="211"/>
                  </a:cxn>
                  <a:cxn ang="0">
                    <a:pos x="575" y="331"/>
                  </a:cxn>
                  <a:cxn ang="0">
                    <a:pos x="605" y="324"/>
                  </a:cxn>
                  <a:cxn ang="0">
                    <a:pos x="651" y="221"/>
                  </a:cxn>
                  <a:cxn ang="0">
                    <a:pos x="704" y="118"/>
                  </a:cxn>
                  <a:cxn ang="0">
                    <a:pos x="688" y="109"/>
                  </a:cxn>
                  <a:cxn ang="0">
                    <a:pos x="894" y="6"/>
                  </a:cxn>
                  <a:cxn ang="0">
                    <a:pos x="1266" y="104"/>
                  </a:cxn>
                  <a:cxn ang="0">
                    <a:pos x="1344" y="208"/>
                  </a:cxn>
                  <a:cxn ang="0">
                    <a:pos x="1450" y="323"/>
                  </a:cxn>
                  <a:cxn ang="0">
                    <a:pos x="1492" y="475"/>
                  </a:cxn>
                  <a:cxn ang="0">
                    <a:pos x="1467" y="667"/>
                  </a:cxn>
                  <a:cxn ang="0">
                    <a:pos x="1428" y="807"/>
                  </a:cxn>
                  <a:cxn ang="0">
                    <a:pos x="1219" y="787"/>
                  </a:cxn>
                  <a:cxn ang="0">
                    <a:pos x="1138" y="666"/>
                  </a:cxn>
                  <a:cxn ang="0">
                    <a:pos x="1104" y="556"/>
                  </a:cxn>
                  <a:cxn ang="0">
                    <a:pos x="1085" y="446"/>
                  </a:cxn>
                  <a:cxn ang="0">
                    <a:pos x="1057" y="579"/>
                  </a:cxn>
                  <a:cxn ang="0">
                    <a:pos x="1023" y="667"/>
                  </a:cxn>
                  <a:cxn ang="0">
                    <a:pos x="958" y="787"/>
                  </a:cxn>
                  <a:cxn ang="0">
                    <a:pos x="749" y="787"/>
                  </a:cxn>
                  <a:cxn ang="0">
                    <a:pos x="712" y="667"/>
                  </a:cxn>
                  <a:cxn ang="0">
                    <a:pos x="679" y="557"/>
                  </a:cxn>
                  <a:cxn ang="0">
                    <a:pos x="669" y="459"/>
                  </a:cxn>
                  <a:cxn ang="0">
                    <a:pos x="625" y="668"/>
                  </a:cxn>
                  <a:cxn ang="0">
                    <a:pos x="584" y="786"/>
                  </a:cxn>
                  <a:cxn ang="0">
                    <a:pos x="502" y="863"/>
                  </a:cxn>
                  <a:cxn ang="0">
                    <a:pos x="417" y="787"/>
                  </a:cxn>
                  <a:cxn ang="0">
                    <a:pos x="403" y="753"/>
                  </a:cxn>
                  <a:cxn ang="0">
                    <a:pos x="353" y="578"/>
                  </a:cxn>
                  <a:cxn ang="0">
                    <a:pos x="339" y="435"/>
                  </a:cxn>
                  <a:cxn ang="0">
                    <a:pos x="319" y="557"/>
                  </a:cxn>
                  <a:cxn ang="0">
                    <a:pos x="270" y="668"/>
                  </a:cxn>
                  <a:cxn ang="0">
                    <a:pos x="214" y="785"/>
                  </a:cxn>
                  <a:cxn ang="0">
                    <a:pos x="46" y="785"/>
                  </a:cxn>
                  <a:cxn ang="0">
                    <a:pos x="28" y="667"/>
                  </a:cxn>
                  <a:cxn ang="0">
                    <a:pos x="10" y="574"/>
                  </a:cxn>
                  <a:cxn ang="0">
                    <a:pos x="1" y="452"/>
                  </a:cxn>
                  <a:cxn ang="0">
                    <a:pos x="23" y="324"/>
                  </a:cxn>
                  <a:cxn ang="0">
                    <a:pos x="29" y="309"/>
                  </a:cxn>
                  <a:cxn ang="0">
                    <a:pos x="84" y="209"/>
                  </a:cxn>
                  <a:cxn ang="0">
                    <a:pos x="162" y="81"/>
                  </a:cxn>
                  <a:cxn ang="0">
                    <a:pos x="214" y="36"/>
                  </a:cxn>
                  <a:cxn ang="0">
                    <a:pos x="23" y="318"/>
                  </a:cxn>
                  <a:cxn ang="0">
                    <a:pos x="38" y="769"/>
                  </a:cxn>
                  <a:cxn ang="0">
                    <a:pos x="273" y="667"/>
                  </a:cxn>
                  <a:cxn ang="0">
                    <a:pos x="464" y="848"/>
                  </a:cxn>
                  <a:cxn ang="0">
                    <a:pos x="590" y="776"/>
                  </a:cxn>
                  <a:cxn ang="0">
                    <a:pos x="899" y="852"/>
                  </a:cxn>
                  <a:cxn ang="0">
                    <a:pos x="1345" y="872"/>
                  </a:cxn>
                  <a:cxn ang="0">
                    <a:pos x="1474" y="366"/>
                  </a:cxn>
                  <a:cxn ang="0">
                    <a:pos x="1236" y="87"/>
                  </a:cxn>
                  <a:cxn ang="0">
                    <a:pos x="742" y="53"/>
                  </a:cxn>
                  <a:cxn ang="0">
                    <a:pos x="577" y="331"/>
                  </a:cxn>
                </a:cxnLst>
                <a:rect l="0" t="0" r="r" b="b"/>
                <a:pathLst>
                  <a:path w="1494" h="872">
                    <a:moveTo>
                      <a:pt x="484" y="111"/>
                    </a:moveTo>
                    <a:cubicBezTo>
                      <a:pt x="484" y="111"/>
                      <a:pt x="484" y="111"/>
                      <a:pt x="484" y="111"/>
                    </a:cubicBezTo>
                    <a:cubicBezTo>
                      <a:pt x="485" y="111"/>
                      <a:pt x="485" y="111"/>
                      <a:pt x="485" y="111"/>
                    </a:cubicBezTo>
                    <a:cubicBezTo>
                      <a:pt x="485" y="111"/>
                      <a:pt x="485" y="111"/>
                      <a:pt x="484" y="111"/>
                    </a:cubicBezTo>
                    <a:cubicBezTo>
                      <a:pt x="484" y="111"/>
                      <a:pt x="484" y="111"/>
                      <a:pt x="484" y="111"/>
                    </a:cubicBezTo>
                    <a:moveTo>
                      <a:pt x="165" y="78"/>
                    </a:moveTo>
                    <a:cubicBezTo>
                      <a:pt x="166" y="78"/>
                      <a:pt x="169" y="75"/>
                      <a:pt x="173" y="71"/>
                    </a:cubicBezTo>
                    <a:cubicBezTo>
                      <a:pt x="175" y="69"/>
                      <a:pt x="178" y="67"/>
                      <a:pt x="180" y="65"/>
                    </a:cubicBezTo>
                    <a:cubicBezTo>
                      <a:pt x="191" y="56"/>
                      <a:pt x="205" y="44"/>
                      <a:pt x="215" y="38"/>
                    </a:cubicBezTo>
                    <a:cubicBezTo>
                      <a:pt x="224" y="33"/>
                      <a:pt x="240" y="25"/>
                      <a:pt x="255" y="18"/>
                    </a:cubicBezTo>
                    <a:cubicBezTo>
                      <a:pt x="271" y="12"/>
                      <a:pt x="286" y="6"/>
                      <a:pt x="292" y="5"/>
                    </a:cubicBezTo>
                    <a:cubicBezTo>
                      <a:pt x="299" y="4"/>
                      <a:pt x="312" y="1"/>
                      <a:pt x="331" y="1"/>
                    </a:cubicBezTo>
                    <a:cubicBezTo>
                      <a:pt x="347" y="1"/>
                      <a:pt x="367" y="3"/>
                      <a:pt x="390" y="8"/>
                    </a:cubicBezTo>
                    <a:cubicBezTo>
                      <a:pt x="429" y="17"/>
                      <a:pt x="474" y="38"/>
                      <a:pt x="501" y="55"/>
                    </a:cubicBezTo>
                    <a:cubicBezTo>
                      <a:pt x="509" y="60"/>
                      <a:pt x="525" y="74"/>
                      <a:pt x="539" y="88"/>
                    </a:cubicBezTo>
                    <a:cubicBezTo>
                      <a:pt x="546" y="94"/>
                      <a:pt x="553" y="100"/>
                      <a:pt x="558" y="105"/>
                    </a:cubicBezTo>
                    <a:cubicBezTo>
                      <a:pt x="561" y="107"/>
                      <a:pt x="563" y="109"/>
                      <a:pt x="564" y="111"/>
                    </a:cubicBezTo>
                    <a:cubicBezTo>
                      <a:pt x="535" y="111"/>
                      <a:pt x="535" y="111"/>
                      <a:pt x="535" y="111"/>
                    </a:cubicBezTo>
                    <a:cubicBezTo>
                      <a:pt x="535" y="111"/>
                      <a:pt x="535" y="111"/>
                      <a:pt x="535" y="111"/>
                    </a:cubicBezTo>
                    <a:cubicBezTo>
                      <a:pt x="534" y="112"/>
                      <a:pt x="534" y="112"/>
                      <a:pt x="534" y="112"/>
                    </a:cubicBezTo>
                    <a:cubicBezTo>
                      <a:pt x="534" y="111"/>
                      <a:pt x="534" y="111"/>
                      <a:pt x="534" y="111"/>
                    </a:cubicBezTo>
                    <a:cubicBezTo>
                      <a:pt x="486" y="111"/>
                      <a:pt x="486" y="111"/>
                      <a:pt x="486" y="111"/>
                    </a:cubicBezTo>
                    <a:cubicBezTo>
                      <a:pt x="486" y="111"/>
                      <a:pt x="486" y="111"/>
                      <a:pt x="486" y="111"/>
                    </a:cubicBezTo>
                    <a:cubicBezTo>
                      <a:pt x="486" y="112"/>
                      <a:pt x="486" y="112"/>
                      <a:pt x="486" y="112"/>
                    </a:cubicBezTo>
                    <a:cubicBezTo>
                      <a:pt x="486" y="112"/>
                      <a:pt x="486" y="112"/>
                      <a:pt x="486" y="112"/>
                    </a:cubicBezTo>
                    <a:cubicBezTo>
                      <a:pt x="485" y="112"/>
                      <a:pt x="485" y="112"/>
                      <a:pt x="485" y="112"/>
                    </a:cubicBezTo>
                    <a:cubicBezTo>
                      <a:pt x="485" y="112"/>
                      <a:pt x="485" y="112"/>
                      <a:pt x="485" y="112"/>
                    </a:cubicBezTo>
                    <a:cubicBezTo>
                      <a:pt x="485" y="112"/>
                      <a:pt x="487" y="116"/>
                      <a:pt x="490" y="122"/>
                    </a:cubicBezTo>
                    <a:cubicBezTo>
                      <a:pt x="499" y="140"/>
                      <a:pt x="517" y="179"/>
                      <a:pt x="525" y="208"/>
                    </a:cubicBezTo>
                    <a:cubicBezTo>
                      <a:pt x="525" y="208"/>
                      <a:pt x="525" y="208"/>
                      <a:pt x="525" y="208"/>
                    </a:cubicBezTo>
                    <a:cubicBezTo>
                      <a:pt x="525" y="209"/>
                      <a:pt x="525" y="209"/>
                      <a:pt x="525" y="209"/>
                    </a:cubicBezTo>
                    <a:cubicBezTo>
                      <a:pt x="525" y="209"/>
                      <a:pt x="525" y="209"/>
                      <a:pt x="525" y="209"/>
                    </a:cubicBezTo>
                    <a:cubicBezTo>
                      <a:pt x="525" y="209"/>
                      <a:pt x="525" y="209"/>
                      <a:pt x="525" y="209"/>
                    </a:cubicBezTo>
                    <a:cubicBezTo>
                      <a:pt x="525" y="209"/>
                      <a:pt x="525" y="209"/>
                      <a:pt x="525" y="209"/>
                    </a:cubicBezTo>
                    <a:cubicBezTo>
                      <a:pt x="525" y="209"/>
                      <a:pt x="525" y="209"/>
                      <a:pt x="525" y="209"/>
                    </a:cubicBezTo>
                    <a:cubicBezTo>
                      <a:pt x="525" y="209"/>
                      <a:pt x="526" y="210"/>
                      <a:pt x="527" y="211"/>
                    </a:cubicBezTo>
                    <a:cubicBezTo>
                      <a:pt x="533" y="220"/>
                      <a:pt x="556" y="254"/>
                      <a:pt x="570" y="309"/>
                    </a:cubicBezTo>
                    <a:cubicBezTo>
                      <a:pt x="571" y="309"/>
                      <a:pt x="571" y="309"/>
                      <a:pt x="571" y="309"/>
                    </a:cubicBezTo>
                    <a:cubicBezTo>
                      <a:pt x="571" y="310"/>
                      <a:pt x="571" y="310"/>
                      <a:pt x="571" y="310"/>
                    </a:cubicBezTo>
                    <a:cubicBezTo>
                      <a:pt x="570" y="310"/>
                      <a:pt x="570" y="310"/>
                      <a:pt x="570" y="310"/>
                    </a:cubicBezTo>
                    <a:cubicBezTo>
                      <a:pt x="571" y="314"/>
                      <a:pt x="572" y="318"/>
                      <a:pt x="573" y="323"/>
                    </a:cubicBezTo>
                    <a:cubicBezTo>
                      <a:pt x="574" y="323"/>
                      <a:pt x="574" y="323"/>
                      <a:pt x="574" y="323"/>
                    </a:cubicBezTo>
                    <a:cubicBezTo>
                      <a:pt x="574" y="324"/>
                      <a:pt x="574" y="324"/>
                      <a:pt x="574" y="324"/>
                    </a:cubicBezTo>
                    <a:cubicBezTo>
                      <a:pt x="573" y="324"/>
                      <a:pt x="573" y="324"/>
                      <a:pt x="573" y="324"/>
                    </a:cubicBezTo>
                    <a:cubicBezTo>
                      <a:pt x="574" y="326"/>
                      <a:pt x="574" y="329"/>
                      <a:pt x="575" y="331"/>
                    </a:cubicBezTo>
                    <a:cubicBezTo>
                      <a:pt x="575" y="331"/>
                      <a:pt x="575" y="333"/>
                      <a:pt x="576" y="337"/>
                    </a:cubicBezTo>
                    <a:cubicBezTo>
                      <a:pt x="579" y="349"/>
                      <a:pt x="584" y="376"/>
                      <a:pt x="587" y="402"/>
                    </a:cubicBezTo>
                    <a:cubicBezTo>
                      <a:pt x="587" y="402"/>
                      <a:pt x="587" y="402"/>
                      <a:pt x="587" y="402"/>
                    </a:cubicBezTo>
                    <a:cubicBezTo>
                      <a:pt x="588" y="406"/>
                      <a:pt x="588" y="406"/>
                      <a:pt x="588" y="406"/>
                    </a:cubicBezTo>
                    <a:cubicBezTo>
                      <a:pt x="588" y="406"/>
                      <a:pt x="588" y="406"/>
                      <a:pt x="588" y="406"/>
                    </a:cubicBezTo>
                    <a:cubicBezTo>
                      <a:pt x="590" y="405"/>
                      <a:pt x="590" y="405"/>
                      <a:pt x="590" y="405"/>
                    </a:cubicBezTo>
                    <a:cubicBezTo>
                      <a:pt x="590" y="405"/>
                      <a:pt x="590" y="405"/>
                      <a:pt x="590" y="405"/>
                    </a:cubicBezTo>
                    <a:cubicBezTo>
                      <a:pt x="592" y="385"/>
                      <a:pt x="592" y="385"/>
                      <a:pt x="592" y="385"/>
                    </a:cubicBezTo>
                    <a:cubicBezTo>
                      <a:pt x="595" y="363"/>
                      <a:pt x="600" y="342"/>
                      <a:pt x="605" y="324"/>
                    </a:cubicBezTo>
                    <a:cubicBezTo>
                      <a:pt x="604" y="324"/>
                      <a:pt x="604" y="324"/>
                      <a:pt x="604" y="324"/>
                    </a:cubicBezTo>
                    <a:cubicBezTo>
                      <a:pt x="604" y="323"/>
                      <a:pt x="604" y="323"/>
                      <a:pt x="604" y="323"/>
                    </a:cubicBezTo>
                    <a:cubicBezTo>
                      <a:pt x="605" y="323"/>
                      <a:pt x="605" y="323"/>
                      <a:pt x="605" y="323"/>
                    </a:cubicBezTo>
                    <a:cubicBezTo>
                      <a:pt x="606" y="318"/>
                      <a:pt x="608" y="314"/>
                      <a:pt x="609" y="310"/>
                    </a:cubicBezTo>
                    <a:cubicBezTo>
                      <a:pt x="608" y="310"/>
                      <a:pt x="608" y="310"/>
                      <a:pt x="608" y="310"/>
                    </a:cubicBezTo>
                    <a:cubicBezTo>
                      <a:pt x="608" y="309"/>
                      <a:pt x="608" y="309"/>
                      <a:pt x="608" y="309"/>
                    </a:cubicBezTo>
                    <a:cubicBezTo>
                      <a:pt x="609" y="309"/>
                      <a:pt x="609" y="309"/>
                      <a:pt x="609" y="309"/>
                    </a:cubicBezTo>
                    <a:cubicBezTo>
                      <a:pt x="616" y="288"/>
                      <a:pt x="624" y="271"/>
                      <a:pt x="631" y="256"/>
                    </a:cubicBezTo>
                    <a:cubicBezTo>
                      <a:pt x="639" y="241"/>
                      <a:pt x="646" y="229"/>
                      <a:pt x="651" y="221"/>
                    </a:cubicBezTo>
                    <a:cubicBezTo>
                      <a:pt x="654" y="217"/>
                      <a:pt x="656" y="214"/>
                      <a:pt x="657" y="212"/>
                    </a:cubicBezTo>
                    <a:cubicBezTo>
                      <a:pt x="659" y="210"/>
                      <a:pt x="660" y="209"/>
                      <a:pt x="660" y="209"/>
                    </a:cubicBezTo>
                    <a:cubicBezTo>
                      <a:pt x="660" y="209"/>
                      <a:pt x="660" y="209"/>
                      <a:pt x="660" y="209"/>
                    </a:cubicBezTo>
                    <a:cubicBezTo>
                      <a:pt x="660" y="209"/>
                      <a:pt x="660" y="209"/>
                      <a:pt x="660" y="209"/>
                    </a:cubicBezTo>
                    <a:cubicBezTo>
                      <a:pt x="659" y="209"/>
                      <a:pt x="659" y="209"/>
                      <a:pt x="659" y="209"/>
                    </a:cubicBezTo>
                    <a:cubicBezTo>
                      <a:pt x="659" y="208"/>
                      <a:pt x="659" y="208"/>
                      <a:pt x="659" y="208"/>
                    </a:cubicBezTo>
                    <a:cubicBezTo>
                      <a:pt x="660" y="208"/>
                      <a:pt x="660" y="208"/>
                      <a:pt x="660" y="208"/>
                    </a:cubicBezTo>
                    <a:cubicBezTo>
                      <a:pt x="670" y="174"/>
                      <a:pt x="682" y="151"/>
                      <a:pt x="692" y="135"/>
                    </a:cubicBezTo>
                    <a:cubicBezTo>
                      <a:pt x="696" y="127"/>
                      <a:pt x="701" y="121"/>
                      <a:pt x="704" y="118"/>
                    </a:cubicBezTo>
                    <a:cubicBezTo>
                      <a:pt x="705" y="116"/>
                      <a:pt x="706" y="114"/>
                      <a:pt x="707" y="114"/>
                    </a:cubicBezTo>
                    <a:cubicBezTo>
                      <a:pt x="708" y="113"/>
                      <a:pt x="708" y="112"/>
                      <a:pt x="708" y="112"/>
                    </a:cubicBezTo>
                    <a:cubicBezTo>
                      <a:pt x="708" y="112"/>
                      <a:pt x="708" y="112"/>
                      <a:pt x="708" y="112"/>
                    </a:cubicBezTo>
                    <a:cubicBezTo>
                      <a:pt x="707" y="112"/>
                      <a:pt x="707" y="112"/>
                      <a:pt x="707" y="112"/>
                    </a:cubicBezTo>
                    <a:cubicBezTo>
                      <a:pt x="707" y="111"/>
                      <a:pt x="707" y="111"/>
                      <a:pt x="707" y="111"/>
                    </a:cubicBezTo>
                    <a:cubicBezTo>
                      <a:pt x="709" y="111"/>
                      <a:pt x="709" y="111"/>
                      <a:pt x="709" y="111"/>
                    </a:cubicBezTo>
                    <a:cubicBezTo>
                      <a:pt x="710" y="111"/>
                      <a:pt x="710" y="111"/>
                      <a:pt x="710" y="111"/>
                    </a:cubicBezTo>
                    <a:cubicBezTo>
                      <a:pt x="687" y="110"/>
                      <a:pt x="687" y="110"/>
                      <a:pt x="687" y="110"/>
                    </a:cubicBezTo>
                    <a:cubicBezTo>
                      <a:pt x="687" y="110"/>
                      <a:pt x="687" y="110"/>
                      <a:pt x="688" y="109"/>
                    </a:cubicBezTo>
                    <a:cubicBezTo>
                      <a:pt x="689" y="107"/>
                      <a:pt x="691" y="105"/>
                      <a:pt x="694" y="102"/>
                    </a:cubicBezTo>
                    <a:cubicBezTo>
                      <a:pt x="698" y="96"/>
                      <a:pt x="704" y="89"/>
                      <a:pt x="712" y="81"/>
                    </a:cubicBezTo>
                    <a:cubicBezTo>
                      <a:pt x="712" y="81"/>
                      <a:pt x="712" y="81"/>
                      <a:pt x="712" y="81"/>
                    </a:cubicBezTo>
                    <a:cubicBezTo>
                      <a:pt x="712" y="80"/>
                      <a:pt x="712" y="80"/>
                      <a:pt x="712" y="80"/>
                    </a:cubicBezTo>
                    <a:cubicBezTo>
                      <a:pt x="713" y="80"/>
                      <a:pt x="713" y="80"/>
                      <a:pt x="713" y="80"/>
                    </a:cubicBezTo>
                    <a:cubicBezTo>
                      <a:pt x="721" y="72"/>
                      <a:pt x="731" y="63"/>
                      <a:pt x="743" y="55"/>
                    </a:cubicBezTo>
                    <a:cubicBezTo>
                      <a:pt x="758" y="43"/>
                      <a:pt x="775" y="33"/>
                      <a:pt x="795" y="24"/>
                    </a:cubicBezTo>
                    <a:cubicBezTo>
                      <a:pt x="820" y="13"/>
                      <a:pt x="849" y="5"/>
                      <a:pt x="881" y="5"/>
                    </a:cubicBezTo>
                    <a:cubicBezTo>
                      <a:pt x="885" y="5"/>
                      <a:pt x="890" y="6"/>
                      <a:pt x="894" y="6"/>
                    </a:cubicBezTo>
                    <a:cubicBezTo>
                      <a:pt x="894" y="6"/>
                      <a:pt x="894" y="6"/>
                      <a:pt x="894" y="6"/>
                    </a:cubicBezTo>
                    <a:cubicBezTo>
                      <a:pt x="894" y="6"/>
                      <a:pt x="894" y="6"/>
                      <a:pt x="894" y="6"/>
                    </a:cubicBezTo>
                    <a:cubicBezTo>
                      <a:pt x="894" y="6"/>
                      <a:pt x="896" y="6"/>
                      <a:pt x="900" y="6"/>
                    </a:cubicBezTo>
                    <a:cubicBezTo>
                      <a:pt x="918" y="6"/>
                      <a:pt x="971" y="7"/>
                      <a:pt x="1029" y="19"/>
                    </a:cubicBezTo>
                    <a:cubicBezTo>
                      <a:pt x="1083" y="31"/>
                      <a:pt x="1129" y="40"/>
                      <a:pt x="1203" y="73"/>
                    </a:cubicBezTo>
                    <a:cubicBezTo>
                      <a:pt x="1207" y="75"/>
                      <a:pt x="1210" y="76"/>
                      <a:pt x="1214" y="78"/>
                    </a:cubicBezTo>
                    <a:cubicBezTo>
                      <a:pt x="1217" y="80"/>
                      <a:pt x="1221" y="81"/>
                      <a:pt x="1225" y="83"/>
                    </a:cubicBezTo>
                    <a:cubicBezTo>
                      <a:pt x="1228" y="85"/>
                      <a:pt x="1232" y="87"/>
                      <a:pt x="1235" y="88"/>
                    </a:cubicBezTo>
                    <a:cubicBezTo>
                      <a:pt x="1245" y="93"/>
                      <a:pt x="1255" y="98"/>
                      <a:pt x="1266" y="104"/>
                    </a:cubicBezTo>
                    <a:cubicBezTo>
                      <a:pt x="1274" y="109"/>
                      <a:pt x="1283" y="113"/>
                      <a:pt x="1292" y="118"/>
                    </a:cubicBezTo>
                    <a:cubicBezTo>
                      <a:pt x="1292" y="118"/>
                      <a:pt x="1294" y="120"/>
                      <a:pt x="1299" y="122"/>
                    </a:cubicBezTo>
                    <a:cubicBezTo>
                      <a:pt x="1303" y="125"/>
                      <a:pt x="1309" y="129"/>
                      <a:pt x="1317" y="134"/>
                    </a:cubicBezTo>
                    <a:cubicBezTo>
                      <a:pt x="1318" y="135"/>
                      <a:pt x="1319" y="136"/>
                      <a:pt x="1321" y="137"/>
                    </a:cubicBezTo>
                    <a:cubicBezTo>
                      <a:pt x="1322" y="138"/>
                      <a:pt x="1324" y="139"/>
                      <a:pt x="1325" y="140"/>
                    </a:cubicBezTo>
                    <a:cubicBezTo>
                      <a:pt x="1349" y="156"/>
                      <a:pt x="1380" y="179"/>
                      <a:pt x="1404" y="207"/>
                    </a:cubicBezTo>
                    <a:cubicBezTo>
                      <a:pt x="1344" y="207"/>
                      <a:pt x="1344" y="207"/>
                      <a:pt x="1344" y="207"/>
                    </a:cubicBezTo>
                    <a:cubicBezTo>
                      <a:pt x="1344" y="207"/>
                      <a:pt x="1344" y="208"/>
                      <a:pt x="1345" y="208"/>
                    </a:cubicBezTo>
                    <a:cubicBezTo>
                      <a:pt x="1344" y="208"/>
                      <a:pt x="1344" y="208"/>
                      <a:pt x="1344" y="208"/>
                    </a:cubicBezTo>
                    <a:cubicBezTo>
                      <a:pt x="1344" y="209"/>
                      <a:pt x="1344" y="209"/>
                      <a:pt x="1344" y="209"/>
                    </a:cubicBezTo>
                    <a:cubicBezTo>
                      <a:pt x="1343" y="209"/>
                      <a:pt x="1343" y="209"/>
                      <a:pt x="1343" y="209"/>
                    </a:cubicBezTo>
                    <a:cubicBezTo>
                      <a:pt x="1344" y="209"/>
                      <a:pt x="1344" y="209"/>
                      <a:pt x="1344" y="209"/>
                    </a:cubicBezTo>
                    <a:cubicBezTo>
                      <a:pt x="1344" y="209"/>
                      <a:pt x="1345" y="210"/>
                      <a:pt x="1348" y="212"/>
                    </a:cubicBezTo>
                    <a:cubicBezTo>
                      <a:pt x="1362" y="224"/>
                      <a:pt x="1407" y="263"/>
                      <a:pt x="1440" y="309"/>
                    </a:cubicBezTo>
                    <a:cubicBezTo>
                      <a:pt x="1442" y="309"/>
                      <a:pt x="1442" y="309"/>
                      <a:pt x="1442" y="309"/>
                    </a:cubicBezTo>
                    <a:cubicBezTo>
                      <a:pt x="1442" y="310"/>
                      <a:pt x="1442" y="310"/>
                      <a:pt x="1442" y="310"/>
                    </a:cubicBezTo>
                    <a:cubicBezTo>
                      <a:pt x="1441" y="310"/>
                      <a:pt x="1441" y="310"/>
                      <a:pt x="1441" y="310"/>
                    </a:cubicBezTo>
                    <a:cubicBezTo>
                      <a:pt x="1444" y="314"/>
                      <a:pt x="1447" y="318"/>
                      <a:pt x="1450" y="323"/>
                    </a:cubicBezTo>
                    <a:cubicBezTo>
                      <a:pt x="1451" y="323"/>
                      <a:pt x="1451" y="323"/>
                      <a:pt x="1451" y="323"/>
                    </a:cubicBezTo>
                    <a:cubicBezTo>
                      <a:pt x="1451" y="324"/>
                      <a:pt x="1451" y="324"/>
                      <a:pt x="1451" y="324"/>
                    </a:cubicBezTo>
                    <a:cubicBezTo>
                      <a:pt x="1450" y="324"/>
                      <a:pt x="1450" y="324"/>
                      <a:pt x="1450" y="324"/>
                    </a:cubicBezTo>
                    <a:cubicBezTo>
                      <a:pt x="1459" y="338"/>
                      <a:pt x="1467" y="352"/>
                      <a:pt x="1472" y="367"/>
                    </a:cubicBezTo>
                    <a:cubicBezTo>
                      <a:pt x="1480" y="388"/>
                      <a:pt x="1485" y="407"/>
                      <a:pt x="1488" y="425"/>
                    </a:cubicBezTo>
                    <a:cubicBezTo>
                      <a:pt x="1489" y="425"/>
                      <a:pt x="1489" y="425"/>
                      <a:pt x="1489" y="425"/>
                    </a:cubicBezTo>
                    <a:cubicBezTo>
                      <a:pt x="1489" y="426"/>
                      <a:pt x="1489" y="426"/>
                      <a:pt x="1489" y="426"/>
                    </a:cubicBezTo>
                    <a:cubicBezTo>
                      <a:pt x="1488" y="426"/>
                      <a:pt x="1488" y="426"/>
                      <a:pt x="1488" y="426"/>
                    </a:cubicBezTo>
                    <a:cubicBezTo>
                      <a:pt x="1491" y="442"/>
                      <a:pt x="1492" y="458"/>
                      <a:pt x="1492" y="475"/>
                    </a:cubicBezTo>
                    <a:cubicBezTo>
                      <a:pt x="1492" y="498"/>
                      <a:pt x="1490" y="524"/>
                      <a:pt x="1485" y="556"/>
                    </a:cubicBezTo>
                    <a:cubicBezTo>
                      <a:pt x="1486" y="556"/>
                      <a:pt x="1486" y="556"/>
                      <a:pt x="1486" y="556"/>
                    </a:cubicBezTo>
                    <a:cubicBezTo>
                      <a:pt x="1486" y="557"/>
                      <a:pt x="1486" y="557"/>
                      <a:pt x="1486" y="557"/>
                    </a:cubicBezTo>
                    <a:cubicBezTo>
                      <a:pt x="1485" y="557"/>
                      <a:pt x="1485" y="557"/>
                      <a:pt x="1485" y="557"/>
                    </a:cubicBezTo>
                    <a:cubicBezTo>
                      <a:pt x="1483" y="574"/>
                      <a:pt x="1480" y="593"/>
                      <a:pt x="1477" y="614"/>
                    </a:cubicBezTo>
                    <a:cubicBezTo>
                      <a:pt x="1474" y="632"/>
                      <a:pt x="1470" y="650"/>
                      <a:pt x="1467" y="666"/>
                    </a:cubicBezTo>
                    <a:cubicBezTo>
                      <a:pt x="1468" y="666"/>
                      <a:pt x="1468" y="666"/>
                      <a:pt x="1468" y="666"/>
                    </a:cubicBezTo>
                    <a:cubicBezTo>
                      <a:pt x="1468" y="667"/>
                      <a:pt x="1468" y="667"/>
                      <a:pt x="1468" y="667"/>
                    </a:cubicBezTo>
                    <a:cubicBezTo>
                      <a:pt x="1467" y="667"/>
                      <a:pt x="1467" y="667"/>
                      <a:pt x="1467" y="667"/>
                    </a:cubicBezTo>
                    <a:cubicBezTo>
                      <a:pt x="1460" y="703"/>
                      <a:pt x="1453" y="732"/>
                      <a:pt x="1447" y="753"/>
                    </a:cubicBezTo>
                    <a:cubicBezTo>
                      <a:pt x="1447" y="753"/>
                      <a:pt x="1447" y="753"/>
                      <a:pt x="1447" y="753"/>
                    </a:cubicBezTo>
                    <a:cubicBezTo>
                      <a:pt x="1447" y="754"/>
                      <a:pt x="1447" y="754"/>
                      <a:pt x="1447" y="754"/>
                    </a:cubicBezTo>
                    <a:cubicBezTo>
                      <a:pt x="1446" y="754"/>
                      <a:pt x="1446" y="754"/>
                      <a:pt x="1446" y="754"/>
                    </a:cubicBezTo>
                    <a:cubicBezTo>
                      <a:pt x="1446" y="756"/>
                      <a:pt x="1445" y="759"/>
                      <a:pt x="1444" y="761"/>
                    </a:cubicBezTo>
                    <a:cubicBezTo>
                      <a:pt x="1440" y="777"/>
                      <a:pt x="1436" y="788"/>
                      <a:pt x="1433" y="796"/>
                    </a:cubicBezTo>
                    <a:cubicBezTo>
                      <a:pt x="1431" y="799"/>
                      <a:pt x="1430" y="802"/>
                      <a:pt x="1429" y="804"/>
                    </a:cubicBezTo>
                    <a:cubicBezTo>
                      <a:pt x="1429" y="806"/>
                      <a:pt x="1428" y="807"/>
                      <a:pt x="1428" y="807"/>
                    </a:cubicBezTo>
                    <a:cubicBezTo>
                      <a:pt x="1428" y="807"/>
                      <a:pt x="1428" y="807"/>
                      <a:pt x="1428" y="807"/>
                    </a:cubicBezTo>
                    <a:cubicBezTo>
                      <a:pt x="1428" y="807"/>
                      <a:pt x="1428" y="807"/>
                      <a:pt x="1428" y="807"/>
                    </a:cubicBezTo>
                    <a:cubicBezTo>
                      <a:pt x="1428" y="807"/>
                      <a:pt x="1428" y="808"/>
                      <a:pt x="1427" y="809"/>
                    </a:cubicBezTo>
                    <a:cubicBezTo>
                      <a:pt x="1425" y="814"/>
                      <a:pt x="1419" y="828"/>
                      <a:pt x="1411" y="840"/>
                    </a:cubicBezTo>
                    <a:cubicBezTo>
                      <a:pt x="1403" y="853"/>
                      <a:pt x="1392" y="864"/>
                      <a:pt x="1381" y="867"/>
                    </a:cubicBezTo>
                    <a:cubicBezTo>
                      <a:pt x="1374" y="869"/>
                      <a:pt x="1365" y="870"/>
                      <a:pt x="1355" y="870"/>
                    </a:cubicBezTo>
                    <a:cubicBezTo>
                      <a:pt x="1330" y="870"/>
                      <a:pt x="1296" y="860"/>
                      <a:pt x="1250" y="816"/>
                    </a:cubicBezTo>
                    <a:cubicBezTo>
                      <a:pt x="1243" y="809"/>
                      <a:pt x="1236" y="803"/>
                      <a:pt x="1230" y="797"/>
                    </a:cubicBezTo>
                    <a:cubicBezTo>
                      <a:pt x="1227" y="793"/>
                      <a:pt x="1224" y="790"/>
                      <a:pt x="1221" y="787"/>
                    </a:cubicBezTo>
                    <a:cubicBezTo>
                      <a:pt x="1219" y="787"/>
                      <a:pt x="1219" y="787"/>
                      <a:pt x="1219" y="787"/>
                    </a:cubicBezTo>
                    <a:cubicBezTo>
                      <a:pt x="1219" y="786"/>
                      <a:pt x="1219" y="786"/>
                      <a:pt x="1219" y="786"/>
                    </a:cubicBezTo>
                    <a:cubicBezTo>
                      <a:pt x="1220" y="786"/>
                      <a:pt x="1220" y="786"/>
                      <a:pt x="1220" y="786"/>
                    </a:cubicBezTo>
                    <a:cubicBezTo>
                      <a:pt x="1209" y="775"/>
                      <a:pt x="1199" y="765"/>
                      <a:pt x="1191" y="754"/>
                    </a:cubicBezTo>
                    <a:cubicBezTo>
                      <a:pt x="1189" y="754"/>
                      <a:pt x="1189" y="754"/>
                      <a:pt x="1189" y="754"/>
                    </a:cubicBezTo>
                    <a:cubicBezTo>
                      <a:pt x="1189" y="753"/>
                      <a:pt x="1189" y="753"/>
                      <a:pt x="1189" y="753"/>
                    </a:cubicBezTo>
                    <a:cubicBezTo>
                      <a:pt x="1190" y="753"/>
                      <a:pt x="1190" y="753"/>
                      <a:pt x="1190" y="753"/>
                    </a:cubicBezTo>
                    <a:cubicBezTo>
                      <a:pt x="1169" y="726"/>
                      <a:pt x="1154" y="700"/>
                      <a:pt x="1139" y="667"/>
                    </a:cubicBezTo>
                    <a:cubicBezTo>
                      <a:pt x="1138" y="667"/>
                      <a:pt x="1138" y="667"/>
                      <a:pt x="1138" y="667"/>
                    </a:cubicBezTo>
                    <a:cubicBezTo>
                      <a:pt x="1138" y="666"/>
                      <a:pt x="1138" y="666"/>
                      <a:pt x="1138" y="666"/>
                    </a:cubicBezTo>
                    <a:cubicBezTo>
                      <a:pt x="1139" y="666"/>
                      <a:pt x="1139" y="666"/>
                      <a:pt x="1139" y="666"/>
                    </a:cubicBezTo>
                    <a:cubicBezTo>
                      <a:pt x="1137" y="662"/>
                      <a:pt x="1135" y="658"/>
                      <a:pt x="1133" y="654"/>
                    </a:cubicBezTo>
                    <a:cubicBezTo>
                      <a:pt x="1124" y="632"/>
                      <a:pt x="1116" y="606"/>
                      <a:pt x="1110" y="579"/>
                    </a:cubicBezTo>
                    <a:cubicBezTo>
                      <a:pt x="1110" y="579"/>
                      <a:pt x="1110" y="579"/>
                      <a:pt x="1110" y="579"/>
                    </a:cubicBezTo>
                    <a:cubicBezTo>
                      <a:pt x="1110" y="578"/>
                      <a:pt x="1110" y="578"/>
                      <a:pt x="1110" y="578"/>
                    </a:cubicBezTo>
                    <a:cubicBezTo>
                      <a:pt x="1110" y="578"/>
                      <a:pt x="1110" y="578"/>
                      <a:pt x="1110" y="578"/>
                    </a:cubicBezTo>
                    <a:cubicBezTo>
                      <a:pt x="1108" y="571"/>
                      <a:pt x="1107" y="564"/>
                      <a:pt x="1105" y="557"/>
                    </a:cubicBezTo>
                    <a:cubicBezTo>
                      <a:pt x="1104" y="557"/>
                      <a:pt x="1104" y="557"/>
                      <a:pt x="1104" y="557"/>
                    </a:cubicBezTo>
                    <a:cubicBezTo>
                      <a:pt x="1104" y="556"/>
                      <a:pt x="1104" y="556"/>
                      <a:pt x="1104" y="556"/>
                    </a:cubicBezTo>
                    <a:cubicBezTo>
                      <a:pt x="1105" y="556"/>
                      <a:pt x="1105" y="556"/>
                      <a:pt x="1105" y="556"/>
                    </a:cubicBezTo>
                    <a:cubicBezTo>
                      <a:pt x="1102" y="544"/>
                      <a:pt x="1100" y="532"/>
                      <a:pt x="1098" y="521"/>
                    </a:cubicBezTo>
                    <a:cubicBezTo>
                      <a:pt x="1094" y="500"/>
                      <a:pt x="1091" y="481"/>
                      <a:pt x="1090" y="467"/>
                    </a:cubicBezTo>
                    <a:cubicBezTo>
                      <a:pt x="1089" y="461"/>
                      <a:pt x="1088" y="455"/>
                      <a:pt x="1087" y="452"/>
                    </a:cubicBezTo>
                    <a:cubicBezTo>
                      <a:pt x="1087" y="448"/>
                      <a:pt x="1087" y="446"/>
                      <a:pt x="1087" y="446"/>
                    </a:cubicBezTo>
                    <a:cubicBezTo>
                      <a:pt x="1086" y="446"/>
                      <a:pt x="1086" y="446"/>
                      <a:pt x="1086" y="446"/>
                    </a:cubicBezTo>
                    <a:cubicBezTo>
                      <a:pt x="1086" y="446"/>
                      <a:pt x="1086" y="446"/>
                      <a:pt x="1086" y="446"/>
                    </a:cubicBezTo>
                    <a:cubicBezTo>
                      <a:pt x="1085" y="446"/>
                      <a:pt x="1085" y="446"/>
                      <a:pt x="1085" y="446"/>
                    </a:cubicBezTo>
                    <a:cubicBezTo>
                      <a:pt x="1085" y="446"/>
                      <a:pt x="1085" y="446"/>
                      <a:pt x="1085" y="446"/>
                    </a:cubicBezTo>
                    <a:cubicBezTo>
                      <a:pt x="1085" y="446"/>
                      <a:pt x="1085" y="446"/>
                      <a:pt x="1085" y="446"/>
                    </a:cubicBezTo>
                    <a:cubicBezTo>
                      <a:pt x="1085" y="446"/>
                      <a:pt x="1085" y="447"/>
                      <a:pt x="1085" y="450"/>
                    </a:cubicBezTo>
                    <a:cubicBezTo>
                      <a:pt x="1083" y="463"/>
                      <a:pt x="1078" y="509"/>
                      <a:pt x="1065" y="556"/>
                    </a:cubicBezTo>
                    <a:cubicBezTo>
                      <a:pt x="1065" y="557"/>
                      <a:pt x="1065" y="557"/>
                      <a:pt x="1065" y="557"/>
                    </a:cubicBezTo>
                    <a:cubicBezTo>
                      <a:pt x="1064" y="557"/>
                      <a:pt x="1064" y="557"/>
                      <a:pt x="1064" y="557"/>
                    </a:cubicBezTo>
                    <a:cubicBezTo>
                      <a:pt x="1062" y="564"/>
                      <a:pt x="1060" y="571"/>
                      <a:pt x="1058" y="578"/>
                    </a:cubicBezTo>
                    <a:cubicBezTo>
                      <a:pt x="1058" y="578"/>
                      <a:pt x="1058" y="578"/>
                      <a:pt x="1058" y="578"/>
                    </a:cubicBezTo>
                    <a:cubicBezTo>
                      <a:pt x="1058" y="579"/>
                      <a:pt x="1058" y="579"/>
                      <a:pt x="1058" y="579"/>
                    </a:cubicBezTo>
                    <a:cubicBezTo>
                      <a:pt x="1057" y="579"/>
                      <a:pt x="1057" y="579"/>
                      <a:pt x="1057" y="579"/>
                    </a:cubicBezTo>
                    <a:cubicBezTo>
                      <a:pt x="1057" y="579"/>
                      <a:pt x="1057" y="579"/>
                      <a:pt x="1057" y="579"/>
                    </a:cubicBezTo>
                    <a:cubicBezTo>
                      <a:pt x="1055" y="585"/>
                      <a:pt x="1053" y="591"/>
                      <a:pt x="1050" y="597"/>
                    </a:cubicBezTo>
                    <a:cubicBezTo>
                      <a:pt x="1050" y="597"/>
                      <a:pt x="1050" y="597"/>
                      <a:pt x="1050" y="597"/>
                    </a:cubicBezTo>
                    <a:cubicBezTo>
                      <a:pt x="1050" y="597"/>
                      <a:pt x="1050" y="597"/>
                      <a:pt x="1050" y="597"/>
                    </a:cubicBezTo>
                    <a:cubicBezTo>
                      <a:pt x="1050" y="597"/>
                      <a:pt x="1050" y="599"/>
                      <a:pt x="1049" y="601"/>
                    </a:cubicBezTo>
                    <a:cubicBezTo>
                      <a:pt x="1045" y="611"/>
                      <a:pt x="1036" y="636"/>
                      <a:pt x="1023" y="666"/>
                    </a:cubicBezTo>
                    <a:cubicBezTo>
                      <a:pt x="1024" y="666"/>
                      <a:pt x="1024" y="666"/>
                      <a:pt x="1024" y="666"/>
                    </a:cubicBezTo>
                    <a:cubicBezTo>
                      <a:pt x="1024" y="667"/>
                      <a:pt x="1024" y="667"/>
                      <a:pt x="1024" y="667"/>
                    </a:cubicBezTo>
                    <a:cubicBezTo>
                      <a:pt x="1023" y="667"/>
                      <a:pt x="1023" y="667"/>
                      <a:pt x="1023" y="667"/>
                    </a:cubicBezTo>
                    <a:cubicBezTo>
                      <a:pt x="1011" y="694"/>
                      <a:pt x="996" y="725"/>
                      <a:pt x="981" y="751"/>
                    </a:cubicBezTo>
                    <a:cubicBezTo>
                      <a:pt x="980" y="751"/>
                      <a:pt x="980" y="752"/>
                      <a:pt x="979" y="753"/>
                    </a:cubicBezTo>
                    <a:cubicBezTo>
                      <a:pt x="980" y="753"/>
                      <a:pt x="980" y="753"/>
                      <a:pt x="980" y="753"/>
                    </a:cubicBezTo>
                    <a:cubicBezTo>
                      <a:pt x="980" y="754"/>
                      <a:pt x="980" y="754"/>
                      <a:pt x="980" y="754"/>
                    </a:cubicBezTo>
                    <a:cubicBezTo>
                      <a:pt x="979" y="754"/>
                      <a:pt x="979" y="754"/>
                      <a:pt x="979" y="754"/>
                    </a:cubicBezTo>
                    <a:cubicBezTo>
                      <a:pt x="971" y="766"/>
                      <a:pt x="965" y="777"/>
                      <a:pt x="958" y="786"/>
                    </a:cubicBezTo>
                    <a:cubicBezTo>
                      <a:pt x="959" y="786"/>
                      <a:pt x="959" y="786"/>
                      <a:pt x="959" y="786"/>
                    </a:cubicBezTo>
                    <a:cubicBezTo>
                      <a:pt x="959" y="787"/>
                      <a:pt x="959" y="787"/>
                      <a:pt x="959" y="787"/>
                    </a:cubicBezTo>
                    <a:cubicBezTo>
                      <a:pt x="958" y="787"/>
                      <a:pt x="958" y="787"/>
                      <a:pt x="958" y="787"/>
                    </a:cubicBezTo>
                    <a:cubicBezTo>
                      <a:pt x="953" y="795"/>
                      <a:pt x="948" y="802"/>
                      <a:pt x="944" y="808"/>
                    </a:cubicBezTo>
                    <a:cubicBezTo>
                      <a:pt x="932" y="824"/>
                      <a:pt x="920" y="837"/>
                      <a:pt x="898" y="850"/>
                    </a:cubicBezTo>
                    <a:cubicBezTo>
                      <a:pt x="886" y="858"/>
                      <a:pt x="878" y="862"/>
                      <a:pt x="871" y="865"/>
                    </a:cubicBezTo>
                    <a:cubicBezTo>
                      <a:pt x="864" y="868"/>
                      <a:pt x="859" y="869"/>
                      <a:pt x="854" y="869"/>
                    </a:cubicBezTo>
                    <a:cubicBezTo>
                      <a:pt x="854" y="869"/>
                      <a:pt x="854" y="869"/>
                      <a:pt x="854" y="869"/>
                    </a:cubicBezTo>
                    <a:cubicBezTo>
                      <a:pt x="848" y="869"/>
                      <a:pt x="841" y="867"/>
                      <a:pt x="829" y="865"/>
                    </a:cubicBezTo>
                    <a:cubicBezTo>
                      <a:pt x="804" y="860"/>
                      <a:pt x="786" y="846"/>
                      <a:pt x="769" y="821"/>
                    </a:cubicBezTo>
                    <a:cubicBezTo>
                      <a:pt x="767" y="818"/>
                      <a:pt x="765" y="815"/>
                      <a:pt x="763" y="813"/>
                    </a:cubicBezTo>
                    <a:cubicBezTo>
                      <a:pt x="759" y="805"/>
                      <a:pt x="754" y="797"/>
                      <a:pt x="749" y="787"/>
                    </a:cubicBezTo>
                    <a:cubicBezTo>
                      <a:pt x="748" y="787"/>
                      <a:pt x="748" y="787"/>
                      <a:pt x="748" y="787"/>
                    </a:cubicBezTo>
                    <a:cubicBezTo>
                      <a:pt x="748" y="786"/>
                      <a:pt x="748" y="786"/>
                      <a:pt x="748" y="786"/>
                    </a:cubicBezTo>
                    <a:cubicBezTo>
                      <a:pt x="748" y="786"/>
                      <a:pt x="748" y="786"/>
                      <a:pt x="748" y="786"/>
                    </a:cubicBezTo>
                    <a:cubicBezTo>
                      <a:pt x="743" y="777"/>
                      <a:pt x="739" y="766"/>
                      <a:pt x="734" y="754"/>
                    </a:cubicBezTo>
                    <a:cubicBezTo>
                      <a:pt x="733" y="754"/>
                      <a:pt x="733" y="754"/>
                      <a:pt x="733" y="754"/>
                    </a:cubicBezTo>
                    <a:cubicBezTo>
                      <a:pt x="733" y="753"/>
                      <a:pt x="733" y="753"/>
                      <a:pt x="733" y="753"/>
                    </a:cubicBezTo>
                    <a:cubicBezTo>
                      <a:pt x="734" y="753"/>
                      <a:pt x="734" y="753"/>
                      <a:pt x="734" y="753"/>
                    </a:cubicBezTo>
                    <a:cubicBezTo>
                      <a:pt x="724" y="728"/>
                      <a:pt x="716" y="699"/>
                      <a:pt x="713" y="667"/>
                    </a:cubicBezTo>
                    <a:cubicBezTo>
                      <a:pt x="712" y="667"/>
                      <a:pt x="712" y="667"/>
                      <a:pt x="712" y="667"/>
                    </a:cubicBezTo>
                    <a:cubicBezTo>
                      <a:pt x="712" y="666"/>
                      <a:pt x="712" y="666"/>
                      <a:pt x="712" y="666"/>
                    </a:cubicBezTo>
                    <a:cubicBezTo>
                      <a:pt x="713" y="666"/>
                      <a:pt x="713" y="666"/>
                      <a:pt x="713" y="666"/>
                    </a:cubicBezTo>
                    <a:cubicBezTo>
                      <a:pt x="713" y="666"/>
                      <a:pt x="712" y="666"/>
                      <a:pt x="712" y="665"/>
                    </a:cubicBezTo>
                    <a:cubicBezTo>
                      <a:pt x="710" y="662"/>
                      <a:pt x="695" y="638"/>
                      <a:pt x="684" y="579"/>
                    </a:cubicBezTo>
                    <a:cubicBezTo>
                      <a:pt x="683" y="579"/>
                      <a:pt x="683" y="579"/>
                      <a:pt x="683" y="579"/>
                    </a:cubicBezTo>
                    <a:cubicBezTo>
                      <a:pt x="683" y="578"/>
                      <a:pt x="683" y="578"/>
                      <a:pt x="683" y="578"/>
                    </a:cubicBezTo>
                    <a:cubicBezTo>
                      <a:pt x="684" y="578"/>
                      <a:pt x="684" y="578"/>
                      <a:pt x="684" y="578"/>
                    </a:cubicBezTo>
                    <a:cubicBezTo>
                      <a:pt x="682" y="571"/>
                      <a:pt x="681" y="565"/>
                      <a:pt x="680" y="557"/>
                    </a:cubicBezTo>
                    <a:cubicBezTo>
                      <a:pt x="679" y="557"/>
                      <a:pt x="679" y="557"/>
                      <a:pt x="679" y="557"/>
                    </a:cubicBezTo>
                    <a:cubicBezTo>
                      <a:pt x="679" y="556"/>
                      <a:pt x="679" y="556"/>
                      <a:pt x="679" y="556"/>
                    </a:cubicBezTo>
                    <a:cubicBezTo>
                      <a:pt x="680" y="556"/>
                      <a:pt x="680" y="556"/>
                      <a:pt x="680" y="556"/>
                    </a:cubicBezTo>
                    <a:cubicBezTo>
                      <a:pt x="676" y="530"/>
                      <a:pt x="673" y="497"/>
                      <a:pt x="671" y="459"/>
                    </a:cubicBezTo>
                    <a:cubicBezTo>
                      <a:pt x="671" y="458"/>
                      <a:pt x="671" y="458"/>
                      <a:pt x="671" y="458"/>
                    </a:cubicBezTo>
                    <a:cubicBezTo>
                      <a:pt x="671" y="458"/>
                      <a:pt x="671" y="458"/>
                      <a:pt x="671" y="458"/>
                    </a:cubicBezTo>
                    <a:cubicBezTo>
                      <a:pt x="671" y="458"/>
                      <a:pt x="671" y="458"/>
                      <a:pt x="671" y="458"/>
                    </a:cubicBezTo>
                    <a:cubicBezTo>
                      <a:pt x="670" y="458"/>
                      <a:pt x="670" y="458"/>
                      <a:pt x="670" y="458"/>
                    </a:cubicBezTo>
                    <a:cubicBezTo>
                      <a:pt x="669" y="458"/>
                      <a:pt x="669" y="458"/>
                      <a:pt x="669" y="458"/>
                    </a:cubicBezTo>
                    <a:cubicBezTo>
                      <a:pt x="669" y="459"/>
                      <a:pt x="669" y="459"/>
                      <a:pt x="669" y="459"/>
                    </a:cubicBezTo>
                    <a:cubicBezTo>
                      <a:pt x="669" y="467"/>
                      <a:pt x="668" y="505"/>
                      <a:pt x="658" y="556"/>
                    </a:cubicBezTo>
                    <a:cubicBezTo>
                      <a:pt x="659" y="556"/>
                      <a:pt x="659" y="556"/>
                      <a:pt x="659" y="556"/>
                    </a:cubicBezTo>
                    <a:cubicBezTo>
                      <a:pt x="659" y="557"/>
                      <a:pt x="659" y="557"/>
                      <a:pt x="659" y="557"/>
                    </a:cubicBezTo>
                    <a:cubicBezTo>
                      <a:pt x="658" y="557"/>
                      <a:pt x="658" y="557"/>
                      <a:pt x="658" y="557"/>
                    </a:cubicBezTo>
                    <a:cubicBezTo>
                      <a:pt x="652" y="590"/>
                      <a:pt x="642" y="627"/>
                      <a:pt x="625" y="666"/>
                    </a:cubicBezTo>
                    <a:cubicBezTo>
                      <a:pt x="626" y="666"/>
                      <a:pt x="626" y="666"/>
                      <a:pt x="626" y="666"/>
                    </a:cubicBezTo>
                    <a:cubicBezTo>
                      <a:pt x="626" y="667"/>
                      <a:pt x="626" y="667"/>
                      <a:pt x="626" y="667"/>
                    </a:cubicBezTo>
                    <a:cubicBezTo>
                      <a:pt x="625" y="667"/>
                      <a:pt x="625" y="667"/>
                      <a:pt x="625" y="667"/>
                    </a:cubicBezTo>
                    <a:cubicBezTo>
                      <a:pt x="625" y="668"/>
                      <a:pt x="625" y="668"/>
                      <a:pt x="625" y="668"/>
                    </a:cubicBezTo>
                    <a:cubicBezTo>
                      <a:pt x="624" y="676"/>
                      <a:pt x="619" y="708"/>
                      <a:pt x="598" y="753"/>
                    </a:cubicBezTo>
                    <a:cubicBezTo>
                      <a:pt x="599" y="753"/>
                      <a:pt x="599" y="753"/>
                      <a:pt x="599" y="753"/>
                    </a:cubicBezTo>
                    <a:cubicBezTo>
                      <a:pt x="599" y="754"/>
                      <a:pt x="599" y="754"/>
                      <a:pt x="599" y="754"/>
                    </a:cubicBezTo>
                    <a:cubicBezTo>
                      <a:pt x="598" y="754"/>
                      <a:pt x="598" y="754"/>
                      <a:pt x="598" y="754"/>
                    </a:cubicBezTo>
                    <a:cubicBezTo>
                      <a:pt x="595" y="761"/>
                      <a:pt x="592" y="768"/>
                      <a:pt x="588" y="776"/>
                    </a:cubicBezTo>
                    <a:cubicBezTo>
                      <a:pt x="588" y="776"/>
                      <a:pt x="588" y="776"/>
                      <a:pt x="588" y="776"/>
                    </a:cubicBezTo>
                    <a:cubicBezTo>
                      <a:pt x="584" y="786"/>
                      <a:pt x="584" y="786"/>
                      <a:pt x="584" y="786"/>
                    </a:cubicBezTo>
                    <a:cubicBezTo>
                      <a:pt x="584" y="786"/>
                      <a:pt x="584" y="786"/>
                      <a:pt x="584" y="786"/>
                    </a:cubicBezTo>
                    <a:cubicBezTo>
                      <a:pt x="584" y="786"/>
                      <a:pt x="584" y="786"/>
                      <a:pt x="584" y="786"/>
                    </a:cubicBezTo>
                    <a:cubicBezTo>
                      <a:pt x="584" y="786"/>
                      <a:pt x="584" y="786"/>
                      <a:pt x="584" y="786"/>
                    </a:cubicBezTo>
                    <a:cubicBezTo>
                      <a:pt x="584" y="787"/>
                      <a:pt x="584" y="787"/>
                      <a:pt x="584" y="787"/>
                    </a:cubicBezTo>
                    <a:cubicBezTo>
                      <a:pt x="583" y="787"/>
                      <a:pt x="583" y="787"/>
                      <a:pt x="583" y="787"/>
                    </a:cubicBezTo>
                    <a:cubicBezTo>
                      <a:pt x="580" y="798"/>
                      <a:pt x="576" y="804"/>
                      <a:pt x="570" y="815"/>
                    </a:cubicBezTo>
                    <a:cubicBezTo>
                      <a:pt x="562" y="826"/>
                      <a:pt x="554" y="837"/>
                      <a:pt x="549" y="843"/>
                    </a:cubicBezTo>
                    <a:cubicBezTo>
                      <a:pt x="546" y="847"/>
                      <a:pt x="541" y="851"/>
                      <a:pt x="536" y="854"/>
                    </a:cubicBezTo>
                    <a:cubicBezTo>
                      <a:pt x="528" y="859"/>
                      <a:pt x="518" y="863"/>
                      <a:pt x="506" y="863"/>
                    </a:cubicBezTo>
                    <a:cubicBezTo>
                      <a:pt x="505" y="863"/>
                      <a:pt x="504" y="863"/>
                      <a:pt x="503" y="863"/>
                    </a:cubicBezTo>
                    <a:cubicBezTo>
                      <a:pt x="502" y="863"/>
                      <a:pt x="502" y="863"/>
                      <a:pt x="502" y="863"/>
                    </a:cubicBezTo>
                    <a:cubicBezTo>
                      <a:pt x="491" y="863"/>
                      <a:pt x="481" y="859"/>
                      <a:pt x="475" y="854"/>
                    </a:cubicBezTo>
                    <a:cubicBezTo>
                      <a:pt x="472" y="852"/>
                      <a:pt x="469" y="850"/>
                      <a:pt x="468" y="849"/>
                    </a:cubicBezTo>
                    <a:cubicBezTo>
                      <a:pt x="467" y="848"/>
                      <a:pt x="466" y="847"/>
                      <a:pt x="466" y="847"/>
                    </a:cubicBezTo>
                    <a:cubicBezTo>
                      <a:pt x="465" y="846"/>
                      <a:pt x="465" y="846"/>
                      <a:pt x="465" y="846"/>
                    </a:cubicBezTo>
                    <a:cubicBezTo>
                      <a:pt x="465" y="846"/>
                      <a:pt x="465" y="846"/>
                      <a:pt x="465" y="846"/>
                    </a:cubicBezTo>
                    <a:cubicBezTo>
                      <a:pt x="465" y="846"/>
                      <a:pt x="465" y="846"/>
                      <a:pt x="465" y="846"/>
                    </a:cubicBezTo>
                    <a:cubicBezTo>
                      <a:pt x="450" y="834"/>
                      <a:pt x="437" y="818"/>
                      <a:pt x="427" y="803"/>
                    </a:cubicBezTo>
                    <a:cubicBezTo>
                      <a:pt x="424" y="798"/>
                      <a:pt x="421" y="792"/>
                      <a:pt x="418" y="787"/>
                    </a:cubicBezTo>
                    <a:cubicBezTo>
                      <a:pt x="417" y="787"/>
                      <a:pt x="417" y="787"/>
                      <a:pt x="417" y="787"/>
                    </a:cubicBezTo>
                    <a:cubicBezTo>
                      <a:pt x="417" y="786"/>
                      <a:pt x="417" y="786"/>
                      <a:pt x="417" y="786"/>
                    </a:cubicBezTo>
                    <a:cubicBezTo>
                      <a:pt x="417" y="786"/>
                      <a:pt x="417" y="786"/>
                      <a:pt x="417" y="786"/>
                    </a:cubicBezTo>
                    <a:cubicBezTo>
                      <a:pt x="414" y="781"/>
                      <a:pt x="412" y="776"/>
                      <a:pt x="410" y="772"/>
                    </a:cubicBezTo>
                    <a:cubicBezTo>
                      <a:pt x="408" y="768"/>
                      <a:pt x="407" y="764"/>
                      <a:pt x="406" y="762"/>
                    </a:cubicBezTo>
                    <a:cubicBezTo>
                      <a:pt x="405" y="759"/>
                      <a:pt x="404" y="758"/>
                      <a:pt x="404" y="758"/>
                    </a:cubicBezTo>
                    <a:cubicBezTo>
                      <a:pt x="404" y="758"/>
                      <a:pt x="404" y="757"/>
                      <a:pt x="403" y="754"/>
                    </a:cubicBezTo>
                    <a:cubicBezTo>
                      <a:pt x="402" y="754"/>
                      <a:pt x="402" y="754"/>
                      <a:pt x="402" y="754"/>
                    </a:cubicBezTo>
                    <a:cubicBezTo>
                      <a:pt x="402" y="753"/>
                      <a:pt x="402" y="753"/>
                      <a:pt x="402" y="753"/>
                    </a:cubicBezTo>
                    <a:cubicBezTo>
                      <a:pt x="403" y="753"/>
                      <a:pt x="403" y="753"/>
                      <a:pt x="403" y="753"/>
                    </a:cubicBezTo>
                    <a:cubicBezTo>
                      <a:pt x="402" y="752"/>
                      <a:pt x="402" y="752"/>
                      <a:pt x="402" y="751"/>
                    </a:cubicBezTo>
                    <a:cubicBezTo>
                      <a:pt x="397" y="737"/>
                      <a:pt x="387" y="704"/>
                      <a:pt x="383" y="667"/>
                    </a:cubicBezTo>
                    <a:cubicBezTo>
                      <a:pt x="382" y="667"/>
                      <a:pt x="382" y="667"/>
                      <a:pt x="382" y="667"/>
                    </a:cubicBezTo>
                    <a:cubicBezTo>
                      <a:pt x="382" y="666"/>
                      <a:pt x="382" y="666"/>
                      <a:pt x="382" y="666"/>
                    </a:cubicBezTo>
                    <a:cubicBezTo>
                      <a:pt x="382" y="666"/>
                      <a:pt x="382" y="666"/>
                      <a:pt x="382" y="666"/>
                    </a:cubicBezTo>
                    <a:cubicBezTo>
                      <a:pt x="382" y="666"/>
                      <a:pt x="382" y="665"/>
                      <a:pt x="381" y="663"/>
                    </a:cubicBezTo>
                    <a:cubicBezTo>
                      <a:pt x="377" y="653"/>
                      <a:pt x="363" y="619"/>
                      <a:pt x="355" y="579"/>
                    </a:cubicBezTo>
                    <a:cubicBezTo>
                      <a:pt x="353" y="579"/>
                      <a:pt x="353" y="579"/>
                      <a:pt x="353" y="579"/>
                    </a:cubicBezTo>
                    <a:cubicBezTo>
                      <a:pt x="353" y="578"/>
                      <a:pt x="353" y="578"/>
                      <a:pt x="353" y="578"/>
                    </a:cubicBezTo>
                    <a:cubicBezTo>
                      <a:pt x="354" y="578"/>
                      <a:pt x="354" y="578"/>
                      <a:pt x="354" y="578"/>
                    </a:cubicBezTo>
                    <a:cubicBezTo>
                      <a:pt x="353" y="571"/>
                      <a:pt x="351" y="564"/>
                      <a:pt x="350" y="557"/>
                    </a:cubicBezTo>
                    <a:cubicBezTo>
                      <a:pt x="349" y="557"/>
                      <a:pt x="349" y="557"/>
                      <a:pt x="349" y="557"/>
                    </a:cubicBezTo>
                    <a:cubicBezTo>
                      <a:pt x="349" y="556"/>
                      <a:pt x="349" y="556"/>
                      <a:pt x="349" y="556"/>
                    </a:cubicBezTo>
                    <a:cubicBezTo>
                      <a:pt x="350" y="556"/>
                      <a:pt x="350" y="556"/>
                      <a:pt x="350" y="556"/>
                    </a:cubicBezTo>
                    <a:cubicBezTo>
                      <a:pt x="350" y="552"/>
                      <a:pt x="349" y="548"/>
                      <a:pt x="349" y="543"/>
                    </a:cubicBezTo>
                    <a:cubicBezTo>
                      <a:pt x="345" y="513"/>
                      <a:pt x="343" y="486"/>
                      <a:pt x="342" y="466"/>
                    </a:cubicBezTo>
                    <a:cubicBezTo>
                      <a:pt x="341" y="457"/>
                      <a:pt x="340" y="449"/>
                      <a:pt x="340" y="443"/>
                    </a:cubicBezTo>
                    <a:cubicBezTo>
                      <a:pt x="339" y="438"/>
                      <a:pt x="339" y="435"/>
                      <a:pt x="339" y="435"/>
                    </a:cubicBezTo>
                    <a:cubicBezTo>
                      <a:pt x="339" y="435"/>
                      <a:pt x="339" y="435"/>
                      <a:pt x="339" y="435"/>
                    </a:cubicBezTo>
                    <a:cubicBezTo>
                      <a:pt x="339" y="435"/>
                      <a:pt x="339" y="435"/>
                      <a:pt x="339" y="435"/>
                    </a:cubicBezTo>
                    <a:cubicBezTo>
                      <a:pt x="338" y="435"/>
                      <a:pt x="338" y="435"/>
                      <a:pt x="338" y="435"/>
                    </a:cubicBezTo>
                    <a:cubicBezTo>
                      <a:pt x="338" y="435"/>
                      <a:pt x="338" y="435"/>
                      <a:pt x="338" y="435"/>
                    </a:cubicBezTo>
                    <a:cubicBezTo>
                      <a:pt x="337" y="435"/>
                      <a:pt x="337" y="435"/>
                      <a:pt x="337" y="435"/>
                    </a:cubicBezTo>
                    <a:cubicBezTo>
                      <a:pt x="337" y="435"/>
                      <a:pt x="337" y="440"/>
                      <a:pt x="336" y="449"/>
                    </a:cubicBezTo>
                    <a:cubicBezTo>
                      <a:pt x="335" y="473"/>
                      <a:pt x="330" y="524"/>
                      <a:pt x="319" y="556"/>
                    </a:cubicBezTo>
                    <a:cubicBezTo>
                      <a:pt x="319" y="556"/>
                      <a:pt x="319" y="556"/>
                      <a:pt x="319" y="556"/>
                    </a:cubicBezTo>
                    <a:cubicBezTo>
                      <a:pt x="319" y="557"/>
                      <a:pt x="319" y="557"/>
                      <a:pt x="319" y="557"/>
                    </a:cubicBezTo>
                    <a:cubicBezTo>
                      <a:pt x="318" y="557"/>
                      <a:pt x="318" y="557"/>
                      <a:pt x="318" y="557"/>
                    </a:cubicBezTo>
                    <a:cubicBezTo>
                      <a:pt x="318" y="559"/>
                      <a:pt x="317" y="561"/>
                      <a:pt x="316" y="562"/>
                    </a:cubicBezTo>
                    <a:cubicBezTo>
                      <a:pt x="308" y="583"/>
                      <a:pt x="296" y="609"/>
                      <a:pt x="287" y="630"/>
                    </a:cubicBezTo>
                    <a:cubicBezTo>
                      <a:pt x="282" y="640"/>
                      <a:pt x="278" y="649"/>
                      <a:pt x="275" y="656"/>
                    </a:cubicBezTo>
                    <a:cubicBezTo>
                      <a:pt x="273" y="662"/>
                      <a:pt x="271" y="666"/>
                      <a:pt x="271" y="666"/>
                    </a:cubicBezTo>
                    <a:cubicBezTo>
                      <a:pt x="272" y="666"/>
                      <a:pt x="272" y="666"/>
                      <a:pt x="272" y="666"/>
                    </a:cubicBezTo>
                    <a:cubicBezTo>
                      <a:pt x="272" y="667"/>
                      <a:pt x="272" y="667"/>
                      <a:pt x="272" y="667"/>
                    </a:cubicBezTo>
                    <a:cubicBezTo>
                      <a:pt x="270" y="667"/>
                      <a:pt x="270" y="667"/>
                      <a:pt x="270" y="667"/>
                    </a:cubicBezTo>
                    <a:cubicBezTo>
                      <a:pt x="270" y="668"/>
                      <a:pt x="270" y="668"/>
                      <a:pt x="270" y="668"/>
                    </a:cubicBezTo>
                    <a:cubicBezTo>
                      <a:pt x="268" y="677"/>
                      <a:pt x="259" y="712"/>
                      <a:pt x="234" y="753"/>
                    </a:cubicBezTo>
                    <a:cubicBezTo>
                      <a:pt x="235" y="753"/>
                      <a:pt x="235" y="753"/>
                      <a:pt x="235" y="753"/>
                    </a:cubicBezTo>
                    <a:cubicBezTo>
                      <a:pt x="235" y="754"/>
                      <a:pt x="235" y="754"/>
                      <a:pt x="235" y="754"/>
                    </a:cubicBezTo>
                    <a:cubicBezTo>
                      <a:pt x="234" y="754"/>
                      <a:pt x="234" y="754"/>
                      <a:pt x="234" y="754"/>
                    </a:cubicBezTo>
                    <a:cubicBezTo>
                      <a:pt x="232" y="757"/>
                      <a:pt x="230" y="759"/>
                      <a:pt x="229" y="762"/>
                    </a:cubicBezTo>
                    <a:cubicBezTo>
                      <a:pt x="223" y="771"/>
                      <a:pt x="218" y="778"/>
                      <a:pt x="214" y="785"/>
                    </a:cubicBezTo>
                    <a:cubicBezTo>
                      <a:pt x="214" y="785"/>
                      <a:pt x="214" y="785"/>
                      <a:pt x="214" y="785"/>
                    </a:cubicBezTo>
                    <a:cubicBezTo>
                      <a:pt x="214" y="785"/>
                      <a:pt x="214" y="785"/>
                      <a:pt x="214" y="785"/>
                    </a:cubicBezTo>
                    <a:cubicBezTo>
                      <a:pt x="214" y="785"/>
                      <a:pt x="214" y="785"/>
                      <a:pt x="214" y="785"/>
                    </a:cubicBezTo>
                    <a:cubicBezTo>
                      <a:pt x="210" y="791"/>
                      <a:pt x="206" y="796"/>
                      <a:pt x="203" y="800"/>
                    </a:cubicBezTo>
                    <a:cubicBezTo>
                      <a:pt x="189" y="821"/>
                      <a:pt x="181" y="828"/>
                      <a:pt x="170" y="836"/>
                    </a:cubicBezTo>
                    <a:cubicBezTo>
                      <a:pt x="162" y="841"/>
                      <a:pt x="150" y="849"/>
                      <a:pt x="136" y="854"/>
                    </a:cubicBezTo>
                    <a:cubicBezTo>
                      <a:pt x="127" y="857"/>
                      <a:pt x="117" y="860"/>
                      <a:pt x="108" y="860"/>
                    </a:cubicBezTo>
                    <a:cubicBezTo>
                      <a:pt x="104" y="860"/>
                      <a:pt x="100" y="859"/>
                      <a:pt x="96" y="858"/>
                    </a:cubicBezTo>
                    <a:cubicBezTo>
                      <a:pt x="83" y="855"/>
                      <a:pt x="72" y="844"/>
                      <a:pt x="64" y="830"/>
                    </a:cubicBezTo>
                    <a:cubicBezTo>
                      <a:pt x="55" y="816"/>
                      <a:pt x="50" y="799"/>
                      <a:pt x="47" y="785"/>
                    </a:cubicBezTo>
                    <a:cubicBezTo>
                      <a:pt x="46" y="785"/>
                      <a:pt x="46" y="785"/>
                      <a:pt x="46" y="785"/>
                    </a:cubicBezTo>
                    <a:cubicBezTo>
                      <a:pt x="46" y="785"/>
                      <a:pt x="46" y="785"/>
                      <a:pt x="46" y="785"/>
                    </a:cubicBezTo>
                    <a:cubicBezTo>
                      <a:pt x="47" y="785"/>
                      <a:pt x="47" y="785"/>
                      <a:pt x="47" y="785"/>
                    </a:cubicBezTo>
                    <a:cubicBezTo>
                      <a:pt x="47" y="784"/>
                      <a:pt x="47" y="784"/>
                      <a:pt x="47" y="784"/>
                    </a:cubicBezTo>
                    <a:cubicBezTo>
                      <a:pt x="46" y="784"/>
                      <a:pt x="46" y="784"/>
                      <a:pt x="46" y="784"/>
                    </a:cubicBezTo>
                    <a:cubicBezTo>
                      <a:pt x="46" y="784"/>
                      <a:pt x="42" y="780"/>
                      <a:pt x="38" y="764"/>
                    </a:cubicBezTo>
                    <a:cubicBezTo>
                      <a:pt x="38" y="761"/>
                      <a:pt x="37" y="758"/>
                      <a:pt x="36" y="754"/>
                    </a:cubicBezTo>
                    <a:cubicBezTo>
                      <a:pt x="36" y="754"/>
                      <a:pt x="36" y="754"/>
                      <a:pt x="36" y="754"/>
                    </a:cubicBezTo>
                    <a:cubicBezTo>
                      <a:pt x="36" y="753"/>
                      <a:pt x="36" y="753"/>
                      <a:pt x="36" y="753"/>
                    </a:cubicBezTo>
                    <a:cubicBezTo>
                      <a:pt x="36" y="753"/>
                      <a:pt x="36" y="753"/>
                      <a:pt x="36" y="753"/>
                    </a:cubicBezTo>
                    <a:cubicBezTo>
                      <a:pt x="33" y="736"/>
                      <a:pt x="30" y="709"/>
                      <a:pt x="28" y="667"/>
                    </a:cubicBezTo>
                    <a:cubicBezTo>
                      <a:pt x="27" y="667"/>
                      <a:pt x="27" y="667"/>
                      <a:pt x="27" y="667"/>
                    </a:cubicBezTo>
                    <a:cubicBezTo>
                      <a:pt x="27" y="666"/>
                      <a:pt x="27" y="666"/>
                      <a:pt x="27" y="666"/>
                    </a:cubicBezTo>
                    <a:cubicBezTo>
                      <a:pt x="28" y="666"/>
                      <a:pt x="28" y="666"/>
                      <a:pt x="28" y="666"/>
                    </a:cubicBezTo>
                    <a:cubicBezTo>
                      <a:pt x="28" y="665"/>
                      <a:pt x="27" y="663"/>
                      <a:pt x="26" y="659"/>
                    </a:cubicBezTo>
                    <a:cubicBezTo>
                      <a:pt x="23" y="646"/>
                      <a:pt x="16" y="616"/>
                      <a:pt x="11" y="579"/>
                    </a:cubicBezTo>
                    <a:cubicBezTo>
                      <a:pt x="10" y="579"/>
                      <a:pt x="10" y="579"/>
                      <a:pt x="10" y="579"/>
                    </a:cubicBezTo>
                    <a:cubicBezTo>
                      <a:pt x="10" y="578"/>
                      <a:pt x="10" y="578"/>
                      <a:pt x="10" y="578"/>
                    </a:cubicBezTo>
                    <a:cubicBezTo>
                      <a:pt x="10" y="578"/>
                      <a:pt x="10" y="578"/>
                      <a:pt x="10" y="578"/>
                    </a:cubicBezTo>
                    <a:cubicBezTo>
                      <a:pt x="10" y="577"/>
                      <a:pt x="10" y="576"/>
                      <a:pt x="10" y="574"/>
                    </a:cubicBezTo>
                    <a:cubicBezTo>
                      <a:pt x="10" y="574"/>
                      <a:pt x="10" y="574"/>
                      <a:pt x="10" y="574"/>
                    </a:cubicBezTo>
                    <a:cubicBezTo>
                      <a:pt x="9" y="557"/>
                      <a:pt x="9" y="557"/>
                      <a:pt x="9" y="557"/>
                    </a:cubicBezTo>
                    <a:cubicBezTo>
                      <a:pt x="8" y="557"/>
                      <a:pt x="8" y="557"/>
                      <a:pt x="8" y="557"/>
                    </a:cubicBezTo>
                    <a:cubicBezTo>
                      <a:pt x="8" y="556"/>
                      <a:pt x="8" y="556"/>
                      <a:pt x="8" y="556"/>
                    </a:cubicBezTo>
                    <a:cubicBezTo>
                      <a:pt x="9" y="556"/>
                      <a:pt x="9" y="556"/>
                      <a:pt x="9" y="556"/>
                    </a:cubicBezTo>
                    <a:cubicBezTo>
                      <a:pt x="8" y="551"/>
                      <a:pt x="8" y="551"/>
                      <a:pt x="8" y="551"/>
                    </a:cubicBezTo>
                    <a:cubicBezTo>
                      <a:pt x="8" y="551"/>
                      <a:pt x="8" y="551"/>
                      <a:pt x="8" y="551"/>
                    </a:cubicBezTo>
                    <a:cubicBezTo>
                      <a:pt x="8" y="551"/>
                      <a:pt x="8" y="548"/>
                      <a:pt x="7" y="543"/>
                    </a:cubicBezTo>
                    <a:cubicBezTo>
                      <a:pt x="5" y="526"/>
                      <a:pt x="1" y="488"/>
                      <a:pt x="1" y="452"/>
                    </a:cubicBezTo>
                    <a:cubicBezTo>
                      <a:pt x="1" y="445"/>
                      <a:pt x="1" y="439"/>
                      <a:pt x="1" y="432"/>
                    </a:cubicBezTo>
                    <a:cubicBezTo>
                      <a:pt x="1" y="432"/>
                      <a:pt x="1" y="432"/>
                      <a:pt x="1" y="432"/>
                    </a:cubicBezTo>
                    <a:cubicBezTo>
                      <a:pt x="2" y="430"/>
                      <a:pt x="2" y="428"/>
                      <a:pt x="2" y="426"/>
                    </a:cubicBezTo>
                    <a:cubicBezTo>
                      <a:pt x="1" y="426"/>
                      <a:pt x="1" y="426"/>
                      <a:pt x="1" y="426"/>
                    </a:cubicBezTo>
                    <a:cubicBezTo>
                      <a:pt x="1" y="425"/>
                      <a:pt x="1" y="425"/>
                      <a:pt x="1" y="425"/>
                    </a:cubicBezTo>
                    <a:cubicBezTo>
                      <a:pt x="2" y="425"/>
                      <a:pt x="2" y="425"/>
                      <a:pt x="2" y="425"/>
                    </a:cubicBezTo>
                    <a:cubicBezTo>
                      <a:pt x="4" y="400"/>
                      <a:pt x="9" y="375"/>
                      <a:pt x="14" y="355"/>
                    </a:cubicBezTo>
                    <a:cubicBezTo>
                      <a:pt x="17" y="345"/>
                      <a:pt x="19" y="336"/>
                      <a:pt x="21" y="329"/>
                    </a:cubicBezTo>
                    <a:cubicBezTo>
                      <a:pt x="22" y="327"/>
                      <a:pt x="23" y="325"/>
                      <a:pt x="23" y="324"/>
                    </a:cubicBezTo>
                    <a:cubicBezTo>
                      <a:pt x="22" y="324"/>
                      <a:pt x="22" y="324"/>
                      <a:pt x="22" y="324"/>
                    </a:cubicBezTo>
                    <a:cubicBezTo>
                      <a:pt x="22" y="323"/>
                      <a:pt x="22" y="323"/>
                      <a:pt x="22" y="323"/>
                    </a:cubicBezTo>
                    <a:cubicBezTo>
                      <a:pt x="23" y="323"/>
                      <a:pt x="23" y="323"/>
                      <a:pt x="23" y="323"/>
                    </a:cubicBezTo>
                    <a:cubicBezTo>
                      <a:pt x="24" y="321"/>
                      <a:pt x="24" y="319"/>
                      <a:pt x="25" y="319"/>
                    </a:cubicBezTo>
                    <a:cubicBezTo>
                      <a:pt x="25" y="319"/>
                      <a:pt x="25" y="319"/>
                      <a:pt x="25" y="319"/>
                    </a:cubicBezTo>
                    <a:cubicBezTo>
                      <a:pt x="26" y="316"/>
                      <a:pt x="27" y="313"/>
                      <a:pt x="28" y="310"/>
                    </a:cubicBezTo>
                    <a:cubicBezTo>
                      <a:pt x="27" y="310"/>
                      <a:pt x="27" y="310"/>
                      <a:pt x="27" y="310"/>
                    </a:cubicBezTo>
                    <a:cubicBezTo>
                      <a:pt x="27" y="309"/>
                      <a:pt x="27" y="309"/>
                      <a:pt x="27" y="309"/>
                    </a:cubicBezTo>
                    <a:cubicBezTo>
                      <a:pt x="29" y="309"/>
                      <a:pt x="29" y="309"/>
                      <a:pt x="29" y="309"/>
                    </a:cubicBezTo>
                    <a:cubicBezTo>
                      <a:pt x="30" y="306"/>
                      <a:pt x="31" y="303"/>
                      <a:pt x="32" y="300"/>
                    </a:cubicBezTo>
                    <a:cubicBezTo>
                      <a:pt x="51" y="258"/>
                      <a:pt x="64" y="235"/>
                      <a:pt x="72" y="223"/>
                    </a:cubicBezTo>
                    <a:cubicBezTo>
                      <a:pt x="76" y="217"/>
                      <a:pt x="79" y="213"/>
                      <a:pt x="81" y="211"/>
                    </a:cubicBezTo>
                    <a:cubicBezTo>
                      <a:pt x="82" y="210"/>
                      <a:pt x="83" y="210"/>
                      <a:pt x="83" y="209"/>
                    </a:cubicBezTo>
                    <a:cubicBezTo>
                      <a:pt x="84" y="209"/>
                      <a:pt x="84" y="209"/>
                      <a:pt x="84" y="209"/>
                    </a:cubicBezTo>
                    <a:cubicBezTo>
                      <a:pt x="84" y="209"/>
                      <a:pt x="84" y="209"/>
                      <a:pt x="84" y="209"/>
                    </a:cubicBezTo>
                    <a:cubicBezTo>
                      <a:pt x="84" y="209"/>
                      <a:pt x="84" y="209"/>
                      <a:pt x="84" y="209"/>
                    </a:cubicBezTo>
                    <a:cubicBezTo>
                      <a:pt x="84" y="209"/>
                      <a:pt x="84" y="209"/>
                      <a:pt x="84" y="209"/>
                    </a:cubicBezTo>
                    <a:cubicBezTo>
                      <a:pt x="84" y="209"/>
                      <a:pt x="84" y="209"/>
                      <a:pt x="84" y="209"/>
                    </a:cubicBezTo>
                    <a:cubicBezTo>
                      <a:pt x="83" y="209"/>
                      <a:pt x="83" y="209"/>
                      <a:pt x="83" y="209"/>
                    </a:cubicBezTo>
                    <a:cubicBezTo>
                      <a:pt x="83" y="208"/>
                      <a:pt x="83" y="208"/>
                      <a:pt x="83" y="208"/>
                    </a:cubicBezTo>
                    <a:cubicBezTo>
                      <a:pt x="85" y="208"/>
                      <a:pt x="85" y="208"/>
                      <a:pt x="85" y="208"/>
                    </a:cubicBezTo>
                    <a:cubicBezTo>
                      <a:pt x="85" y="207"/>
                      <a:pt x="85" y="206"/>
                      <a:pt x="86" y="205"/>
                    </a:cubicBezTo>
                    <a:cubicBezTo>
                      <a:pt x="90" y="194"/>
                      <a:pt x="106" y="154"/>
                      <a:pt x="137" y="112"/>
                    </a:cubicBezTo>
                    <a:cubicBezTo>
                      <a:pt x="136" y="112"/>
                      <a:pt x="136" y="112"/>
                      <a:pt x="136" y="112"/>
                    </a:cubicBezTo>
                    <a:cubicBezTo>
                      <a:pt x="136" y="111"/>
                      <a:pt x="136" y="111"/>
                      <a:pt x="136" y="111"/>
                    </a:cubicBezTo>
                    <a:cubicBezTo>
                      <a:pt x="137" y="111"/>
                      <a:pt x="137" y="111"/>
                      <a:pt x="137" y="111"/>
                    </a:cubicBezTo>
                    <a:cubicBezTo>
                      <a:pt x="145" y="101"/>
                      <a:pt x="153" y="91"/>
                      <a:pt x="162" y="81"/>
                    </a:cubicBezTo>
                    <a:cubicBezTo>
                      <a:pt x="162" y="81"/>
                      <a:pt x="162" y="81"/>
                      <a:pt x="162" y="81"/>
                    </a:cubicBezTo>
                    <a:cubicBezTo>
                      <a:pt x="162" y="80"/>
                      <a:pt x="162" y="80"/>
                      <a:pt x="162" y="80"/>
                    </a:cubicBezTo>
                    <a:cubicBezTo>
                      <a:pt x="163" y="80"/>
                      <a:pt x="163" y="80"/>
                      <a:pt x="163" y="80"/>
                    </a:cubicBezTo>
                    <a:cubicBezTo>
                      <a:pt x="164" y="80"/>
                      <a:pt x="165" y="79"/>
                      <a:pt x="165" y="78"/>
                    </a:cubicBezTo>
                    <a:moveTo>
                      <a:pt x="347" y="0"/>
                    </a:moveTo>
                    <a:cubicBezTo>
                      <a:pt x="315" y="0"/>
                      <a:pt x="315" y="0"/>
                      <a:pt x="315" y="0"/>
                    </a:cubicBezTo>
                    <a:cubicBezTo>
                      <a:pt x="304" y="1"/>
                      <a:pt x="296" y="2"/>
                      <a:pt x="291" y="3"/>
                    </a:cubicBezTo>
                    <a:cubicBezTo>
                      <a:pt x="285" y="4"/>
                      <a:pt x="270" y="10"/>
                      <a:pt x="255" y="16"/>
                    </a:cubicBezTo>
                    <a:cubicBezTo>
                      <a:pt x="239" y="23"/>
                      <a:pt x="223" y="31"/>
                      <a:pt x="214" y="36"/>
                    </a:cubicBezTo>
                    <a:cubicBezTo>
                      <a:pt x="204" y="43"/>
                      <a:pt x="190" y="54"/>
                      <a:pt x="179" y="63"/>
                    </a:cubicBezTo>
                    <a:cubicBezTo>
                      <a:pt x="177" y="65"/>
                      <a:pt x="174" y="68"/>
                      <a:pt x="172" y="69"/>
                    </a:cubicBezTo>
                    <a:cubicBezTo>
                      <a:pt x="167" y="74"/>
                      <a:pt x="164" y="76"/>
                      <a:pt x="164" y="76"/>
                    </a:cubicBezTo>
                    <a:cubicBezTo>
                      <a:pt x="164" y="76"/>
                      <a:pt x="164" y="76"/>
                      <a:pt x="164" y="76"/>
                    </a:cubicBezTo>
                    <a:cubicBezTo>
                      <a:pt x="164" y="76"/>
                      <a:pt x="164" y="76"/>
                      <a:pt x="164" y="76"/>
                    </a:cubicBezTo>
                    <a:cubicBezTo>
                      <a:pt x="108" y="134"/>
                      <a:pt x="85" y="202"/>
                      <a:pt x="83" y="207"/>
                    </a:cubicBezTo>
                    <a:cubicBezTo>
                      <a:pt x="81" y="208"/>
                      <a:pt x="78" y="211"/>
                      <a:pt x="70" y="222"/>
                    </a:cubicBezTo>
                    <a:cubicBezTo>
                      <a:pt x="62" y="234"/>
                      <a:pt x="49" y="257"/>
                      <a:pt x="30" y="299"/>
                    </a:cubicBezTo>
                    <a:cubicBezTo>
                      <a:pt x="28" y="306"/>
                      <a:pt x="25" y="312"/>
                      <a:pt x="23" y="318"/>
                    </a:cubicBezTo>
                    <a:cubicBezTo>
                      <a:pt x="23" y="318"/>
                      <a:pt x="23" y="318"/>
                      <a:pt x="23" y="318"/>
                    </a:cubicBezTo>
                    <a:cubicBezTo>
                      <a:pt x="23" y="318"/>
                      <a:pt x="3" y="377"/>
                      <a:pt x="0" y="430"/>
                    </a:cubicBezTo>
                    <a:cubicBezTo>
                      <a:pt x="0" y="476"/>
                      <a:pt x="0" y="476"/>
                      <a:pt x="0" y="476"/>
                    </a:cubicBezTo>
                    <a:cubicBezTo>
                      <a:pt x="1" y="516"/>
                      <a:pt x="6" y="551"/>
                      <a:pt x="6" y="551"/>
                    </a:cubicBezTo>
                    <a:cubicBezTo>
                      <a:pt x="6" y="551"/>
                      <a:pt x="6" y="551"/>
                      <a:pt x="6" y="551"/>
                    </a:cubicBezTo>
                    <a:cubicBezTo>
                      <a:pt x="8" y="575"/>
                      <a:pt x="8" y="575"/>
                      <a:pt x="8" y="575"/>
                    </a:cubicBezTo>
                    <a:cubicBezTo>
                      <a:pt x="8" y="575"/>
                      <a:pt x="8" y="575"/>
                      <a:pt x="8" y="575"/>
                    </a:cubicBezTo>
                    <a:cubicBezTo>
                      <a:pt x="15" y="626"/>
                      <a:pt x="25" y="664"/>
                      <a:pt x="26" y="667"/>
                    </a:cubicBezTo>
                    <a:cubicBezTo>
                      <a:pt x="29" y="724"/>
                      <a:pt x="33" y="753"/>
                      <a:pt x="38" y="769"/>
                    </a:cubicBezTo>
                    <a:cubicBezTo>
                      <a:pt x="41" y="782"/>
                      <a:pt x="44" y="785"/>
                      <a:pt x="45" y="786"/>
                    </a:cubicBezTo>
                    <a:cubicBezTo>
                      <a:pt x="48" y="800"/>
                      <a:pt x="54" y="817"/>
                      <a:pt x="62" y="831"/>
                    </a:cubicBezTo>
                    <a:cubicBezTo>
                      <a:pt x="71" y="845"/>
                      <a:pt x="82" y="857"/>
                      <a:pt x="96" y="860"/>
                    </a:cubicBezTo>
                    <a:cubicBezTo>
                      <a:pt x="100" y="861"/>
                      <a:pt x="104" y="862"/>
                      <a:pt x="108" y="862"/>
                    </a:cubicBezTo>
                    <a:cubicBezTo>
                      <a:pt x="118" y="862"/>
                      <a:pt x="128" y="859"/>
                      <a:pt x="137" y="855"/>
                    </a:cubicBezTo>
                    <a:cubicBezTo>
                      <a:pt x="151" y="850"/>
                      <a:pt x="163" y="843"/>
                      <a:pt x="171" y="837"/>
                    </a:cubicBezTo>
                    <a:cubicBezTo>
                      <a:pt x="182" y="830"/>
                      <a:pt x="190" y="822"/>
                      <a:pt x="205" y="802"/>
                    </a:cubicBezTo>
                    <a:cubicBezTo>
                      <a:pt x="212" y="792"/>
                      <a:pt x="220" y="780"/>
                      <a:pt x="230" y="763"/>
                    </a:cubicBezTo>
                    <a:cubicBezTo>
                      <a:pt x="263" y="713"/>
                      <a:pt x="272" y="669"/>
                      <a:pt x="273" y="667"/>
                    </a:cubicBezTo>
                    <a:cubicBezTo>
                      <a:pt x="274" y="664"/>
                      <a:pt x="301" y="604"/>
                      <a:pt x="318" y="563"/>
                    </a:cubicBezTo>
                    <a:cubicBezTo>
                      <a:pt x="327" y="542"/>
                      <a:pt x="332" y="510"/>
                      <a:pt x="335" y="483"/>
                    </a:cubicBezTo>
                    <a:cubicBezTo>
                      <a:pt x="337" y="470"/>
                      <a:pt x="338" y="459"/>
                      <a:pt x="338" y="450"/>
                    </a:cubicBezTo>
                    <a:cubicBezTo>
                      <a:pt x="340" y="469"/>
                      <a:pt x="342" y="504"/>
                      <a:pt x="347" y="544"/>
                    </a:cubicBezTo>
                    <a:cubicBezTo>
                      <a:pt x="353" y="602"/>
                      <a:pt x="379" y="663"/>
                      <a:pt x="381" y="667"/>
                    </a:cubicBezTo>
                    <a:cubicBezTo>
                      <a:pt x="386" y="716"/>
                      <a:pt x="402" y="757"/>
                      <a:pt x="402" y="759"/>
                    </a:cubicBezTo>
                    <a:cubicBezTo>
                      <a:pt x="402" y="759"/>
                      <a:pt x="402" y="759"/>
                      <a:pt x="402" y="759"/>
                    </a:cubicBezTo>
                    <a:cubicBezTo>
                      <a:pt x="402" y="759"/>
                      <a:pt x="410" y="780"/>
                      <a:pt x="426" y="805"/>
                    </a:cubicBezTo>
                    <a:cubicBezTo>
                      <a:pt x="435" y="819"/>
                      <a:pt x="448" y="835"/>
                      <a:pt x="464" y="848"/>
                    </a:cubicBezTo>
                    <a:cubicBezTo>
                      <a:pt x="465" y="849"/>
                      <a:pt x="479" y="865"/>
                      <a:pt x="502" y="865"/>
                    </a:cubicBezTo>
                    <a:cubicBezTo>
                      <a:pt x="503" y="865"/>
                      <a:pt x="503" y="865"/>
                      <a:pt x="503" y="865"/>
                    </a:cubicBezTo>
                    <a:cubicBezTo>
                      <a:pt x="504" y="865"/>
                      <a:pt x="505" y="865"/>
                      <a:pt x="506" y="865"/>
                    </a:cubicBezTo>
                    <a:cubicBezTo>
                      <a:pt x="519" y="865"/>
                      <a:pt x="529" y="861"/>
                      <a:pt x="537" y="856"/>
                    </a:cubicBezTo>
                    <a:cubicBezTo>
                      <a:pt x="542" y="853"/>
                      <a:pt x="547" y="848"/>
                      <a:pt x="551" y="844"/>
                    </a:cubicBezTo>
                    <a:cubicBezTo>
                      <a:pt x="556" y="838"/>
                      <a:pt x="564" y="828"/>
                      <a:pt x="571" y="816"/>
                    </a:cubicBezTo>
                    <a:cubicBezTo>
                      <a:pt x="578" y="805"/>
                      <a:pt x="583" y="798"/>
                      <a:pt x="586" y="786"/>
                    </a:cubicBezTo>
                    <a:cubicBezTo>
                      <a:pt x="586" y="786"/>
                      <a:pt x="586" y="786"/>
                      <a:pt x="586" y="786"/>
                    </a:cubicBezTo>
                    <a:cubicBezTo>
                      <a:pt x="590" y="776"/>
                      <a:pt x="590" y="776"/>
                      <a:pt x="590" y="776"/>
                    </a:cubicBezTo>
                    <a:cubicBezTo>
                      <a:pt x="622" y="713"/>
                      <a:pt x="627" y="669"/>
                      <a:pt x="627" y="667"/>
                    </a:cubicBezTo>
                    <a:cubicBezTo>
                      <a:pt x="659" y="590"/>
                      <a:pt x="668" y="517"/>
                      <a:pt x="670" y="481"/>
                    </a:cubicBezTo>
                    <a:cubicBezTo>
                      <a:pt x="679" y="617"/>
                      <a:pt x="708" y="663"/>
                      <a:pt x="711" y="667"/>
                    </a:cubicBezTo>
                    <a:cubicBezTo>
                      <a:pt x="716" y="730"/>
                      <a:pt x="742" y="783"/>
                      <a:pt x="762" y="814"/>
                    </a:cubicBezTo>
                    <a:cubicBezTo>
                      <a:pt x="763" y="817"/>
                      <a:pt x="765" y="819"/>
                      <a:pt x="767" y="822"/>
                    </a:cubicBezTo>
                    <a:cubicBezTo>
                      <a:pt x="785" y="848"/>
                      <a:pt x="803" y="862"/>
                      <a:pt x="829" y="867"/>
                    </a:cubicBezTo>
                    <a:cubicBezTo>
                      <a:pt x="840" y="869"/>
                      <a:pt x="847" y="871"/>
                      <a:pt x="854" y="871"/>
                    </a:cubicBezTo>
                    <a:cubicBezTo>
                      <a:pt x="860" y="871"/>
                      <a:pt x="865" y="870"/>
                      <a:pt x="872" y="867"/>
                    </a:cubicBezTo>
                    <a:cubicBezTo>
                      <a:pt x="879" y="864"/>
                      <a:pt x="887" y="859"/>
                      <a:pt x="899" y="852"/>
                    </a:cubicBezTo>
                    <a:cubicBezTo>
                      <a:pt x="921" y="839"/>
                      <a:pt x="934" y="825"/>
                      <a:pt x="945" y="809"/>
                    </a:cubicBezTo>
                    <a:cubicBezTo>
                      <a:pt x="957" y="794"/>
                      <a:pt x="967" y="776"/>
                      <a:pt x="982" y="752"/>
                    </a:cubicBezTo>
                    <a:cubicBezTo>
                      <a:pt x="1020" y="689"/>
                      <a:pt x="1052" y="598"/>
                      <a:pt x="1052" y="598"/>
                    </a:cubicBezTo>
                    <a:cubicBezTo>
                      <a:pt x="1052" y="598"/>
                      <a:pt x="1052" y="598"/>
                      <a:pt x="1052" y="598"/>
                    </a:cubicBezTo>
                    <a:cubicBezTo>
                      <a:pt x="1075" y="545"/>
                      <a:pt x="1083" y="480"/>
                      <a:pt x="1086" y="456"/>
                    </a:cubicBezTo>
                    <a:cubicBezTo>
                      <a:pt x="1090" y="487"/>
                      <a:pt x="1104" y="589"/>
                      <a:pt x="1132" y="655"/>
                    </a:cubicBezTo>
                    <a:cubicBezTo>
                      <a:pt x="1156" y="712"/>
                      <a:pt x="1179" y="748"/>
                      <a:pt x="1228" y="798"/>
                    </a:cubicBezTo>
                    <a:cubicBezTo>
                      <a:pt x="1235" y="804"/>
                      <a:pt x="1241" y="811"/>
                      <a:pt x="1249" y="818"/>
                    </a:cubicBezTo>
                    <a:cubicBezTo>
                      <a:pt x="1289" y="856"/>
                      <a:pt x="1321" y="869"/>
                      <a:pt x="1345" y="872"/>
                    </a:cubicBezTo>
                    <a:cubicBezTo>
                      <a:pt x="1366" y="872"/>
                      <a:pt x="1366" y="872"/>
                      <a:pt x="1366" y="872"/>
                    </a:cubicBezTo>
                    <a:cubicBezTo>
                      <a:pt x="1371" y="871"/>
                      <a:pt x="1377" y="870"/>
                      <a:pt x="1382" y="869"/>
                    </a:cubicBezTo>
                    <a:cubicBezTo>
                      <a:pt x="1396" y="866"/>
                      <a:pt x="1408" y="850"/>
                      <a:pt x="1416" y="836"/>
                    </a:cubicBezTo>
                    <a:cubicBezTo>
                      <a:pt x="1425" y="822"/>
                      <a:pt x="1430" y="808"/>
                      <a:pt x="1430" y="807"/>
                    </a:cubicBezTo>
                    <a:cubicBezTo>
                      <a:pt x="1430" y="807"/>
                      <a:pt x="1430" y="807"/>
                      <a:pt x="1430" y="807"/>
                    </a:cubicBezTo>
                    <a:cubicBezTo>
                      <a:pt x="1430" y="807"/>
                      <a:pt x="1457" y="750"/>
                      <a:pt x="1479" y="614"/>
                    </a:cubicBezTo>
                    <a:cubicBezTo>
                      <a:pt x="1487" y="564"/>
                      <a:pt x="1492" y="527"/>
                      <a:pt x="1494" y="496"/>
                    </a:cubicBezTo>
                    <a:cubicBezTo>
                      <a:pt x="1494" y="456"/>
                      <a:pt x="1494" y="456"/>
                      <a:pt x="1494" y="456"/>
                    </a:cubicBezTo>
                    <a:cubicBezTo>
                      <a:pt x="1492" y="426"/>
                      <a:pt x="1486" y="399"/>
                      <a:pt x="1474" y="366"/>
                    </a:cubicBezTo>
                    <a:cubicBezTo>
                      <a:pt x="1448" y="293"/>
                      <a:pt x="1362" y="221"/>
                      <a:pt x="1347" y="209"/>
                    </a:cubicBezTo>
                    <a:cubicBezTo>
                      <a:pt x="1409" y="209"/>
                      <a:pt x="1409" y="209"/>
                      <a:pt x="1409" y="209"/>
                    </a:cubicBezTo>
                    <a:cubicBezTo>
                      <a:pt x="1407" y="208"/>
                      <a:pt x="1407" y="208"/>
                      <a:pt x="1407" y="208"/>
                    </a:cubicBezTo>
                    <a:cubicBezTo>
                      <a:pt x="1383" y="178"/>
                      <a:pt x="1351" y="155"/>
                      <a:pt x="1327" y="138"/>
                    </a:cubicBezTo>
                    <a:cubicBezTo>
                      <a:pt x="1325" y="137"/>
                      <a:pt x="1323" y="136"/>
                      <a:pt x="1322" y="135"/>
                    </a:cubicBezTo>
                    <a:cubicBezTo>
                      <a:pt x="1320" y="134"/>
                      <a:pt x="1319" y="133"/>
                      <a:pt x="1318" y="132"/>
                    </a:cubicBezTo>
                    <a:cubicBezTo>
                      <a:pt x="1303" y="122"/>
                      <a:pt x="1293" y="117"/>
                      <a:pt x="1293" y="117"/>
                    </a:cubicBezTo>
                    <a:cubicBezTo>
                      <a:pt x="1284" y="112"/>
                      <a:pt x="1275" y="107"/>
                      <a:pt x="1267" y="102"/>
                    </a:cubicBezTo>
                    <a:cubicBezTo>
                      <a:pt x="1256" y="97"/>
                      <a:pt x="1246" y="91"/>
                      <a:pt x="1236" y="87"/>
                    </a:cubicBezTo>
                    <a:cubicBezTo>
                      <a:pt x="1233" y="85"/>
                      <a:pt x="1229" y="83"/>
                      <a:pt x="1225" y="81"/>
                    </a:cubicBezTo>
                    <a:cubicBezTo>
                      <a:pt x="1222" y="80"/>
                      <a:pt x="1218" y="78"/>
                      <a:pt x="1215" y="76"/>
                    </a:cubicBezTo>
                    <a:cubicBezTo>
                      <a:pt x="1211" y="74"/>
                      <a:pt x="1207" y="73"/>
                      <a:pt x="1204" y="71"/>
                    </a:cubicBezTo>
                    <a:cubicBezTo>
                      <a:pt x="1130" y="38"/>
                      <a:pt x="1083" y="29"/>
                      <a:pt x="1030" y="17"/>
                    </a:cubicBezTo>
                    <a:cubicBezTo>
                      <a:pt x="972" y="5"/>
                      <a:pt x="918" y="4"/>
                      <a:pt x="900" y="4"/>
                    </a:cubicBezTo>
                    <a:cubicBezTo>
                      <a:pt x="897" y="4"/>
                      <a:pt x="895" y="4"/>
                      <a:pt x="894" y="4"/>
                    </a:cubicBezTo>
                    <a:cubicBezTo>
                      <a:pt x="890" y="4"/>
                      <a:pt x="885" y="3"/>
                      <a:pt x="881" y="3"/>
                    </a:cubicBezTo>
                    <a:cubicBezTo>
                      <a:pt x="848" y="3"/>
                      <a:pt x="819" y="11"/>
                      <a:pt x="794" y="22"/>
                    </a:cubicBezTo>
                    <a:cubicBezTo>
                      <a:pt x="774" y="31"/>
                      <a:pt x="757" y="42"/>
                      <a:pt x="742" y="53"/>
                    </a:cubicBezTo>
                    <a:cubicBezTo>
                      <a:pt x="718" y="71"/>
                      <a:pt x="701" y="89"/>
                      <a:pt x="692" y="100"/>
                    </a:cubicBezTo>
                    <a:cubicBezTo>
                      <a:pt x="687" y="107"/>
                      <a:pt x="684" y="111"/>
                      <a:pt x="684" y="111"/>
                    </a:cubicBezTo>
                    <a:cubicBezTo>
                      <a:pt x="683" y="112"/>
                      <a:pt x="683" y="112"/>
                      <a:pt x="683" y="112"/>
                    </a:cubicBezTo>
                    <a:cubicBezTo>
                      <a:pt x="705" y="112"/>
                      <a:pt x="705" y="112"/>
                      <a:pt x="705" y="112"/>
                    </a:cubicBezTo>
                    <a:cubicBezTo>
                      <a:pt x="699" y="120"/>
                      <a:pt x="676" y="149"/>
                      <a:pt x="658" y="208"/>
                    </a:cubicBezTo>
                    <a:cubicBezTo>
                      <a:pt x="655" y="211"/>
                      <a:pt x="603" y="279"/>
                      <a:pt x="590" y="385"/>
                    </a:cubicBezTo>
                    <a:cubicBezTo>
                      <a:pt x="589" y="398"/>
                      <a:pt x="589" y="398"/>
                      <a:pt x="589" y="398"/>
                    </a:cubicBezTo>
                    <a:cubicBezTo>
                      <a:pt x="584" y="364"/>
                      <a:pt x="577" y="331"/>
                      <a:pt x="577" y="331"/>
                    </a:cubicBezTo>
                    <a:cubicBezTo>
                      <a:pt x="577" y="331"/>
                      <a:pt x="577" y="331"/>
                      <a:pt x="577" y="331"/>
                    </a:cubicBezTo>
                    <a:cubicBezTo>
                      <a:pt x="563" y="256"/>
                      <a:pt x="529" y="211"/>
                      <a:pt x="527" y="208"/>
                    </a:cubicBezTo>
                    <a:cubicBezTo>
                      <a:pt x="518" y="174"/>
                      <a:pt x="492" y="122"/>
                      <a:pt x="487" y="113"/>
                    </a:cubicBezTo>
                    <a:cubicBezTo>
                      <a:pt x="569" y="113"/>
                      <a:pt x="569" y="113"/>
                      <a:pt x="569" y="113"/>
                    </a:cubicBezTo>
                    <a:cubicBezTo>
                      <a:pt x="567" y="111"/>
                      <a:pt x="567" y="111"/>
                      <a:pt x="567" y="111"/>
                    </a:cubicBezTo>
                    <a:cubicBezTo>
                      <a:pt x="567" y="111"/>
                      <a:pt x="555" y="99"/>
                      <a:pt x="541" y="86"/>
                    </a:cubicBezTo>
                    <a:cubicBezTo>
                      <a:pt x="526" y="73"/>
                      <a:pt x="510" y="59"/>
                      <a:pt x="502" y="53"/>
                    </a:cubicBezTo>
                    <a:cubicBezTo>
                      <a:pt x="474" y="36"/>
                      <a:pt x="429" y="15"/>
                      <a:pt x="390" y="6"/>
                    </a:cubicBezTo>
                    <a:cubicBezTo>
                      <a:pt x="374" y="3"/>
                      <a:pt x="360" y="1"/>
                      <a:pt x="347"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3" name="Freeform 238"/>
              <p:cNvSpPr>
                <a:spLocks noEditPoints="1"/>
              </p:cNvSpPr>
              <p:nvPr/>
            </p:nvSpPr>
            <p:spPr bwMode="auto">
              <a:xfrm>
                <a:off x="-4911722" y="4872033"/>
                <a:ext cx="915988" cy="4762"/>
              </a:xfrm>
              <a:custGeom>
                <a:cxnLst>
                  <a:cxn ang="0">
                    <a:pos x="0" y="0"/>
                  </a:cxn>
                  <a:cxn ang="0">
                    <a:pos x="0" y="0"/>
                  </a:cxn>
                  <a:cxn ang="0">
                    <a:pos x="0" y="1"/>
                  </a:cxn>
                  <a:cxn ang="0">
                    <a:pos x="1" y="1"/>
                  </a:cxn>
                  <a:cxn ang="0">
                    <a:pos x="1" y="0"/>
                  </a:cxn>
                  <a:cxn ang="0">
                    <a:pos x="1" y="0"/>
                  </a:cxn>
                  <a:cxn ang="0">
                    <a:pos x="1" y="0"/>
                  </a:cxn>
                  <a:cxn ang="0">
                    <a:pos x="0" y="0"/>
                  </a:cxn>
                  <a:cxn ang="0">
                    <a:pos x="244" y="0"/>
                  </a:cxn>
                  <a:cxn ang="0">
                    <a:pos x="243" y="0"/>
                  </a:cxn>
                  <a:cxn ang="0">
                    <a:pos x="243" y="0"/>
                  </a:cxn>
                  <a:cxn ang="0">
                    <a:pos x="243" y="0"/>
                  </a:cxn>
                  <a:cxn ang="0">
                    <a:pos x="243" y="0"/>
                  </a:cxn>
                  <a:cxn ang="0">
                    <a:pos x="243" y="1"/>
                  </a:cxn>
                  <a:cxn ang="0">
                    <a:pos x="244" y="1"/>
                  </a:cxn>
                  <a:cxn ang="0">
                    <a:pos x="244" y="0"/>
                  </a:cxn>
                </a:cxnLst>
                <a:rect l="0" t="0" r="r" b="b"/>
                <a:pathLst>
                  <a:path w="244" h="1">
                    <a:moveTo>
                      <a:pt x="0" y="0"/>
                    </a:moveTo>
                    <a:cubicBezTo>
                      <a:pt x="0" y="0"/>
                      <a:pt x="0" y="0"/>
                      <a:pt x="0" y="0"/>
                    </a:cubicBezTo>
                    <a:cubicBezTo>
                      <a:pt x="0" y="1"/>
                      <a:pt x="0" y="1"/>
                      <a:pt x="0" y="1"/>
                    </a:cubicBezTo>
                    <a:cubicBezTo>
                      <a:pt x="1" y="1"/>
                      <a:pt x="1" y="1"/>
                      <a:pt x="1" y="1"/>
                    </a:cubicBezTo>
                    <a:cubicBezTo>
                      <a:pt x="1" y="1"/>
                      <a:pt x="1" y="1"/>
                      <a:pt x="1" y="0"/>
                    </a:cubicBezTo>
                    <a:cubicBezTo>
                      <a:pt x="1" y="0"/>
                      <a:pt x="1" y="0"/>
                      <a:pt x="1" y="0"/>
                    </a:cubicBezTo>
                    <a:cubicBezTo>
                      <a:pt x="1" y="0"/>
                      <a:pt x="1" y="0"/>
                      <a:pt x="1" y="0"/>
                    </a:cubicBezTo>
                    <a:cubicBezTo>
                      <a:pt x="0" y="0"/>
                      <a:pt x="0" y="0"/>
                      <a:pt x="0" y="0"/>
                    </a:cubicBezTo>
                    <a:moveTo>
                      <a:pt x="244" y="0"/>
                    </a:moveTo>
                    <a:cubicBezTo>
                      <a:pt x="243" y="0"/>
                      <a:pt x="243" y="0"/>
                      <a:pt x="243" y="0"/>
                    </a:cubicBezTo>
                    <a:cubicBezTo>
                      <a:pt x="243" y="0"/>
                      <a:pt x="243" y="0"/>
                      <a:pt x="243" y="0"/>
                    </a:cubicBezTo>
                    <a:cubicBezTo>
                      <a:pt x="243" y="0"/>
                      <a:pt x="243" y="0"/>
                      <a:pt x="243" y="0"/>
                    </a:cubicBezTo>
                    <a:cubicBezTo>
                      <a:pt x="243" y="0"/>
                      <a:pt x="243" y="0"/>
                      <a:pt x="243" y="0"/>
                    </a:cubicBezTo>
                    <a:cubicBezTo>
                      <a:pt x="243" y="1"/>
                      <a:pt x="243" y="1"/>
                      <a:pt x="243" y="1"/>
                    </a:cubicBezTo>
                    <a:cubicBezTo>
                      <a:pt x="244" y="1"/>
                      <a:pt x="244" y="1"/>
                      <a:pt x="244" y="1"/>
                    </a:cubicBezTo>
                    <a:cubicBezTo>
                      <a:pt x="244" y="0"/>
                      <a:pt x="244" y="0"/>
                      <a:pt x="244"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4" name="Freeform 239"/>
              <p:cNvSpPr>
                <a:spLocks noEditPoints="1"/>
              </p:cNvSpPr>
              <p:nvPr/>
            </p:nvSpPr>
            <p:spPr bwMode="auto">
              <a:xfrm>
                <a:off x="-3671886" y="4872033"/>
                <a:ext cx="1171574" cy="4762"/>
              </a:xfrm>
              <a:custGeom>
                <a:cxnLst>
                  <a:cxn ang="0">
                    <a:pos x="1" y="0"/>
                  </a:cxn>
                  <a:cxn ang="0">
                    <a:pos x="0" y="0"/>
                  </a:cxn>
                  <a:cxn ang="0">
                    <a:pos x="0" y="1"/>
                  </a:cxn>
                  <a:cxn ang="0">
                    <a:pos x="1" y="1"/>
                  </a:cxn>
                  <a:cxn ang="0">
                    <a:pos x="1" y="0"/>
                  </a:cxn>
                  <a:cxn ang="0">
                    <a:pos x="1" y="0"/>
                  </a:cxn>
                  <a:cxn ang="0">
                    <a:pos x="1" y="0"/>
                  </a:cxn>
                  <a:cxn ang="0">
                    <a:pos x="1" y="0"/>
                  </a:cxn>
                  <a:cxn ang="0">
                    <a:pos x="312" y="0"/>
                  </a:cxn>
                  <a:cxn ang="0">
                    <a:pos x="311" y="0"/>
                  </a:cxn>
                  <a:cxn ang="0">
                    <a:pos x="311" y="1"/>
                  </a:cxn>
                  <a:cxn ang="0">
                    <a:pos x="312" y="1"/>
                  </a:cxn>
                  <a:cxn ang="0">
                    <a:pos x="312" y="0"/>
                  </a:cxn>
                </a:cxnLst>
                <a:rect l="0" t="0" r="r" b="b"/>
                <a:pathLst>
                  <a:path w="312" h="1">
                    <a:moveTo>
                      <a:pt x="1" y="0"/>
                    </a:moveTo>
                    <a:cubicBezTo>
                      <a:pt x="0" y="0"/>
                      <a:pt x="0" y="0"/>
                      <a:pt x="0" y="0"/>
                    </a:cubicBezTo>
                    <a:cubicBezTo>
                      <a:pt x="0" y="1"/>
                      <a:pt x="0" y="1"/>
                      <a:pt x="0" y="1"/>
                    </a:cubicBezTo>
                    <a:cubicBezTo>
                      <a:pt x="1" y="1"/>
                      <a:pt x="1" y="1"/>
                      <a:pt x="1" y="1"/>
                    </a:cubicBezTo>
                    <a:cubicBezTo>
                      <a:pt x="1" y="1"/>
                      <a:pt x="1" y="1"/>
                      <a:pt x="1" y="0"/>
                    </a:cubicBezTo>
                    <a:cubicBezTo>
                      <a:pt x="1" y="0"/>
                      <a:pt x="1" y="0"/>
                      <a:pt x="1" y="0"/>
                    </a:cubicBezTo>
                    <a:cubicBezTo>
                      <a:pt x="1" y="0"/>
                      <a:pt x="1" y="0"/>
                      <a:pt x="1" y="0"/>
                    </a:cubicBezTo>
                    <a:cubicBezTo>
                      <a:pt x="1" y="0"/>
                      <a:pt x="1" y="0"/>
                      <a:pt x="1" y="0"/>
                    </a:cubicBezTo>
                    <a:moveTo>
                      <a:pt x="312" y="0"/>
                    </a:moveTo>
                    <a:cubicBezTo>
                      <a:pt x="311" y="0"/>
                      <a:pt x="311" y="0"/>
                      <a:pt x="311" y="0"/>
                    </a:cubicBezTo>
                    <a:cubicBezTo>
                      <a:pt x="311" y="1"/>
                      <a:pt x="311" y="1"/>
                      <a:pt x="311" y="1"/>
                    </a:cubicBezTo>
                    <a:cubicBezTo>
                      <a:pt x="312" y="1"/>
                      <a:pt x="312" y="1"/>
                      <a:pt x="312" y="1"/>
                    </a:cubicBezTo>
                    <a:cubicBezTo>
                      <a:pt x="312" y="0"/>
                      <a:pt x="312" y="0"/>
                      <a:pt x="31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5" name="Freeform 240"/>
              <p:cNvSpPr>
                <a:spLocks noEditPoints="1"/>
              </p:cNvSpPr>
              <p:nvPr/>
            </p:nvSpPr>
            <p:spPr bwMode="auto">
              <a:xfrm>
                <a:off x="-2071686" y="4872033"/>
                <a:ext cx="1239838" cy="4762"/>
              </a:xfrm>
              <a:custGeom>
                <a:cxnLst>
                  <a:cxn ang="0">
                    <a:pos x="1" y="0"/>
                  </a:cxn>
                  <a:cxn ang="0">
                    <a:pos x="0" y="0"/>
                  </a:cxn>
                  <a:cxn ang="0">
                    <a:pos x="0" y="1"/>
                  </a:cxn>
                  <a:cxn ang="0">
                    <a:pos x="1" y="1"/>
                  </a:cxn>
                  <a:cxn ang="0">
                    <a:pos x="1" y="0"/>
                  </a:cxn>
                  <a:cxn ang="0">
                    <a:pos x="330" y="0"/>
                  </a:cxn>
                  <a:cxn ang="0">
                    <a:pos x="329" y="0"/>
                  </a:cxn>
                  <a:cxn ang="0">
                    <a:pos x="329" y="1"/>
                  </a:cxn>
                  <a:cxn ang="0">
                    <a:pos x="330" y="1"/>
                  </a:cxn>
                  <a:cxn ang="0">
                    <a:pos x="330" y="0"/>
                  </a:cxn>
                </a:cxnLst>
                <a:rect l="0" t="0" r="r" b="b"/>
                <a:pathLst>
                  <a:path w="330" h="1">
                    <a:moveTo>
                      <a:pt x="1" y="0"/>
                    </a:moveTo>
                    <a:cubicBezTo>
                      <a:pt x="0" y="0"/>
                      <a:pt x="0" y="0"/>
                      <a:pt x="0" y="0"/>
                    </a:cubicBezTo>
                    <a:cubicBezTo>
                      <a:pt x="0" y="1"/>
                      <a:pt x="0" y="1"/>
                      <a:pt x="0" y="1"/>
                    </a:cubicBezTo>
                    <a:cubicBezTo>
                      <a:pt x="1" y="1"/>
                      <a:pt x="1" y="1"/>
                      <a:pt x="1" y="1"/>
                    </a:cubicBezTo>
                    <a:cubicBezTo>
                      <a:pt x="1" y="0"/>
                      <a:pt x="1" y="0"/>
                      <a:pt x="1" y="0"/>
                    </a:cubicBezTo>
                    <a:moveTo>
                      <a:pt x="330" y="0"/>
                    </a:moveTo>
                    <a:cubicBezTo>
                      <a:pt x="329" y="0"/>
                      <a:pt x="329" y="0"/>
                      <a:pt x="329" y="0"/>
                    </a:cubicBezTo>
                    <a:cubicBezTo>
                      <a:pt x="329" y="1"/>
                      <a:pt x="329" y="1"/>
                      <a:pt x="329" y="1"/>
                    </a:cubicBezTo>
                    <a:cubicBezTo>
                      <a:pt x="330" y="1"/>
                      <a:pt x="330" y="1"/>
                      <a:pt x="330" y="1"/>
                    </a:cubicBezTo>
                    <a:cubicBezTo>
                      <a:pt x="330" y="0"/>
                      <a:pt x="330" y="0"/>
                      <a:pt x="33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6" name="Freeform 241"/>
              <p:cNvSpPr>
                <a:spLocks noEditPoints="1"/>
              </p:cNvSpPr>
              <p:nvPr/>
            </p:nvSpPr>
            <p:spPr bwMode="auto">
              <a:xfrm>
                <a:off x="-6246811" y="4872033"/>
                <a:ext cx="920750" cy="4762"/>
              </a:xfrm>
              <a:custGeom>
                <a:cxnLst>
                  <a:cxn ang="0">
                    <a:pos x="1" y="0"/>
                  </a:cxn>
                  <a:cxn ang="0">
                    <a:pos x="0" y="0"/>
                  </a:cxn>
                  <a:cxn ang="0">
                    <a:pos x="0" y="1"/>
                  </a:cxn>
                  <a:cxn ang="0">
                    <a:pos x="1" y="1"/>
                  </a:cxn>
                  <a:cxn ang="0">
                    <a:pos x="1" y="0"/>
                  </a:cxn>
                  <a:cxn ang="0">
                    <a:pos x="1" y="0"/>
                  </a:cxn>
                  <a:cxn ang="0">
                    <a:pos x="1" y="0"/>
                  </a:cxn>
                  <a:cxn ang="0">
                    <a:pos x="1" y="0"/>
                  </a:cxn>
                  <a:cxn ang="0">
                    <a:pos x="245" y="0"/>
                  </a:cxn>
                  <a:cxn ang="0">
                    <a:pos x="244" y="0"/>
                  </a:cxn>
                  <a:cxn ang="0">
                    <a:pos x="244" y="0"/>
                  </a:cxn>
                  <a:cxn ang="0">
                    <a:pos x="244" y="0"/>
                  </a:cxn>
                  <a:cxn ang="0">
                    <a:pos x="244" y="0"/>
                  </a:cxn>
                  <a:cxn ang="0">
                    <a:pos x="243" y="1"/>
                  </a:cxn>
                  <a:cxn ang="0">
                    <a:pos x="245" y="1"/>
                  </a:cxn>
                  <a:cxn ang="0">
                    <a:pos x="245" y="0"/>
                  </a:cxn>
                </a:cxnLst>
                <a:rect l="0" t="0" r="r" b="b"/>
                <a:pathLst>
                  <a:path w="245" h="1">
                    <a:moveTo>
                      <a:pt x="1" y="0"/>
                    </a:moveTo>
                    <a:cubicBezTo>
                      <a:pt x="0" y="0"/>
                      <a:pt x="0" y="0"/>
                      <a:pt x="0" y="0"/>
                    </a:cubicBezTo>
                    <a:cubicBezTo>
                      <a:pt x="0" y="1"/>
                      <a:pt x="0" y="1"/>
                      <a:pt x="0" y="1"/>
                    </a:cubicBezTo>
                    <a:cubicBezTo>
                      <a:pt x="1" y="1"/>
                      <a:pt x="1" y="1"/>
                      <a:pt x="1" y="1"/>
                    </a:cubicBezTo>
                    <a:cubicBezTo>
                      <a:pt x="1" y="1"/>
                      <a:pt x="1" y="1"/>
                      <a:pt x="1" y="0"/>
                    </a:cubicBezTo>
                    <a:cubicBezTo>
                      <a:pt x="1" y="0"/>
                      <a:pt x="1" y="0"/>
                      <a:pt x="1" y="0"/>
                    </a:cubicBezTo>
                    <a:cubicBezTo>
                      <a:pt x="1" y="0"/>
                      <a:pt x="1" y="0"/>
                      <a:pt x="1" y="0"/>
                    </a:cubicBezTo>
                    <a:cubicBezTo>
                      <a:pt x="1" y="0"/>
                      <a:pt x="1" y="0"/>
                      <a:pt x="1" y="0"/>
                    </a:cubicBezTo>
                    <a:moveTo>
                      <a:pt x="245" y="0"/>
                    </a:moveTo>
                    <a:cubicBezTo>
                      <a:pt x="244" y="0"/>
                      <a:pt x="244" y="0"/>
                      <a:pt x="244" y="0"/>
                    </a:cubicBezTo>
                    <a:cubicBezTo>
                      <a:pt x="244" y="0"/>
                      <a:pt x="244" y="0"/>
                      <a:pt x="244" y="0"/>
                    </a:cubicBezTo>
                    <a:cubicBezTo>
                      <a:pt x="244" y="0"/>
                      <a:pt x="244" y="0"/>
                      <a:pt x="244" y="0"/>
                    </a:cubicBezTo>
                    <a:cubicBezTo>
                      <a:pt x="244" y="0"/>
                      <a:pt x="244" y="0"/>
                      <a:pt x="244" y="0"/>
                    </a:cubicBezTo>
                    <a:cubicBezTo>
                      <a:pt x="244" y="0"/>
                      <a:pt x="244" y="0"/>
                      <a:pt x="243" y="1"/>
                    </a:cubicBezTo>
                    <a:cubicBezTo>
                      <a:pt x="245" y="1"/>
                      <a:pt x="245" y="1"/>
                      <a:pt x="245" y="1"/>
                    </a:cubicBezTo>
                    <a:cubicBezTo>
                      <a:pt x="245" y="0"/>
                      <a:pt x="245" y="0"/>
                      <a:pt x="245"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7" name="Freeform 242"/>
              <p:cNvSpPr/>
              <p:nvPr/>
            </p:nvSpPr>
            <p:spPr bwMode="auto">
              <a:xfrm>
                <a:off x="-5021261" y="4541833"/>
                <a:ext cx="7937" cy="3175"/>
              </a:xfrm>
              <a:custGeom>
                <a:cxnLst>
                  <a:cxn ang="0">
                    <a:pos x="1" y="0"/>
                  </a:cxn>
                  <a:cxn ang="0">
                    <a:pos x="0" y="0"/>
                  </a:cxn>
                  <a:cxn ang="0">
                    <a:pos x="0" y="1"/>
                  </a:cxn>
                  <a:cxn ang="0">
                    <a:pos x="2" y="1"/>
                  </a:cxn>
                  <a:cxn ang="0">
                    <a:pos x="1" y="0"/>
                  </a:cxn>
                </a:cxnLst>
                <a:rect l="0" t="0" r="r" b="b"/>
                <a:pathLst>
                  <a:path w="2" h="1">
                    <a:moveTo>
                      <a:pt x="1" y="0"/>
                    </a:moveTo>
                    <a:cubicBezTo>
                      <a:pt x="0" y="0"/>
                      <a:pt x="0" y="0"/>
                      <a:pt x="0" y="0"/>
                    </a:cubicBezTo>
                    <a:cubicBezTo>
                      <a:pt x="0" y="1"/>
                      <a:pt x="0" y="1"/>
                      <a:pt x="0" y="1"/>
                    </a:cubicBezTo>
                    <a:cubicBezTo>
                      <a:pt x="2" y="1"/>
                      <a:pt x="2" y="1"/>
                      <a:pt x="2" y="1"/>
                    </a:cubicBezTo>
                    <a:cubicBezTo>
                      <a:pt x="1" y="1"/>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8" name="Freeform 243"/>
              <p:cNvSpPr>
                <a:spLocks noEditPoints="1"/>
              </p:cNvSpPr>
              <p:nvPr/>
            </p:nvSpPr>
            <p:spPr bwMode="auto">
              <a:xfrm>
                <a:off x="-3781423" y="4541833"/>
                <a:ext cx="1409699" cy="3175"/>
              </a:xfrm>
              <a:custGeom>
                <a:cxnLst>
                  <a:cxn ang="0">
                    <a:pos x="1" y="0"/>
                  </a:cxn>
                  <a:cxn ang="0">
                    <a:pos x="0" y="0"/>
                  </a:cxn>
                  <a:cxn ang="0">
                    <a:pos x="0" y="1"/>
                  </a:cxn>
                  <a:cxn ang="0">
                    <a:pos x="1" y="1"/>
                  </a:cxn>
                  <a:cxn ang="0">
                    <a:pos x="1" y="0"/>
                  </a:cxn>
                  <a:cxn ang="0">
                    <a:pos x="375" y="0"/>
                  </a:cxn>
                  <a:cxn ang="0">
                    <a:pos x="375" y="0"/>
                  </a:cxn>
                  <a:cxn ang="0">
                    <a:pos x="374" y="1"/>
                  </a:cxn>
                  <a:cxn ang="0">
                    <a:pos x="374" y="1"/>
                  </a:cxn>
                  <a:cxn ang="0">
                    <a:pos x="375" y="1"/>
                  </a:cxn>
                  <a:cxn ang="0">
                    <a:pos x="375" y="0"/>
                  </a:cxn>
                </a:cxnLst>
                <a:rect l="0" t="0" r="r" b="b"/>
                <a:pathLst>
                  <a:path w="375" h="1">
                    <a:moveTo>
                      <a:pt x="1" y="0"/>
                    </a:moveTo>
                    <a:cubicBezTo>
                      <a:pt x="0" y="0"/>
                      <a:pt x="0" y="0"/>
                      <a:pt x="0" y="0"/>
                    </a:cubicBezTo>
                    <a:cubicBezTo>
                      <a:pt x="0" y="1"/>
                      <a:pt x="0" y="1"/>
                      <a:pt x="0" y="1"/>
                    </a:cubicBezTo>
                    <a:cubicBezTo>
                      <a:pt x="1" y="1"/>
                      <a:pt x="1" y="1"/>
                      <a:pt x="1" y="1"/>
                    </a:cubicBezTo>
                    <a:cubicBezTo>
                      <a:pt x="1" y="0"/>
                      <a:pt x="1" y="0"/>
                      <a:pt x="1" y="0"/>
                    </a:cubicBezTo>
                    <a:moveTo>
                      <a:pt x="375" y="0"/>
                    </a:moveTo>
                    <a:cubicBezTo>
                      <a:pt x="375" y="0"/>
                      <a:pt x="375" y="0"/>
                      <a:pt x="375" y="0"/>
                    </a:cubicBezTo>
                    <a:cubicBezTo>
                      <a:pt x="375" y="0"/>
                      <a:pt x="375" y="0"/>
                      <a:pt x="374" y="1"/>
                    </a:cubicBezTo>
                    <a:cubicBezTo>
                      <a:pt x="374" y="1"/>
                      <a:pt x="374" y="1"/>
                      <a:pt x="374" y="1"/>
                    </a:cubicBezTo>
                    <a:cubicBezTo>
                      <a:pt x="375" y="1"/>
                      <a:pt x="375" y="1"/>
                      <a:pt x="375" y="1"/>
                    </a:cubicBezTo>
                    <a:cubicBezTo>
                      <a:pt x="375" y="0"/>
                      <a:pt x="375" y="0"/>
                      <a:pt x="375"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79" name="Freeform 244"/>
              <p:cNvSpPr/>
              <p:nvPr/>
            </p:nvSpPr>
            <p:spPr bwMode="auto">
              <a:xfrm>
                <a:off x="-2176461" y="4541833"/>
                <a:ext cx="1587" cy="3175"/>
              </a:xfrm>
              <a:custGeom>
                <a:cxnLst>
                  <a:cxn ang="0">
                    <a:pos x="0" y="0"/>
                  </a:cxn>
                  <a:cxn ang="0">
                    <a:pos x="0" y="0"/>
                  </a:cxn>
                  <a:cxn ang="0">
                    <a:pos x="0" y="1"/>
                  </a:cxn>
                  <a:cxn ang="0">
                    <a:pos x="0" y="1"/>
                  </a:cxn>
                  <a:cxn ang="0">
                    <a:pos x="0" y="0"/>
                  </a:cxn>
                </a:cxnLst>
                <a:rect l="0" t="0" r="r" b="b"/>
                <a:pathLst>
                  <a:path h="1">
                    <a:moveTo>
                      <a:pt x="0" y="0"/>
                    </a:moveTo>
                    <a:cubicBezTo>
                      <a:pt x="0" y="0"/>
                      <a:pt x="0" y="0"/>
                      <a:pt x="0" y="0"/>
                    </a:cubicBezTo>
                    <a:cubicBezTo>
                      <a:pt x="0" y="1"/>
                      <a:pt x="0" y="1"/>
                      <a:pt x="0" y="1"/>
                    </a:cubicBezTo>
                    <a:cubicBezTo>
                      <a:pt x="0" y="1"/>
                      <a:pt x="0" y="1"/>
                      <a:pt x="0" y="1"/>
                    </a:cubicBezTo>
                    <a:cubicBezTo>
                      <a:pt x="0" y="0"/>
                      <a:pt x="0" y="0"/>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0" name="Freeform 245"/>
              <p:cNvSpPr/>
              <p:nvPr/>
            </p:nvSpPr>
            <p:spPr bwMode="auto">
              <a:xfrm>
                <a:off x="-6310310" y="4541833"/>
                <a:ext cx="4762" cy="3175"/>
              </a:xfrm>
              <a:custGeom>
                <a:cxnLst>
                  <a:cxn ang="0">
                    <a:pos x="0" y="0"/>
                  </a:cxn>
                  <a:cxn ang="0">
                    <a:pos x="0" y="0"/>
                  </a:cxn>
                  <a:cxn ang="0">
                    <a:pos x="0" y="1"/>
                  </a:cxn>
                  <a:cxn ang="0">
                    <a:pos x="1" y="1"/>
                  </a:cxn>
                  <a:cxn ang="0">
                    <a:pos x="0" y="0"/>
                  </a:cxn>
                </a:cxnLst>
                <a:rect l="0" t="0" r="r" b="b"/>
                <a:pathLst>
                  <a:path w="1" h="1">
                    <a:moveTo>
                      <a:pt x="0" y="0"/>
                    </a:moveTo>
                    <a:cubicBezTo>
                      <a:pt x="0" y="0"/>
                      <a:pt x="0" y="0"/>
                      <a:pt x="0" y="0"/>
                    </a:cubicBezTo>
                    <a:cubicBezTo>
                      <a:pt x="0" y="1"/>
                      <a:pt x="0" y="1"/>
                      <a:pt x="0" y="1"/>
                    </a:cubicBezTo>
                    <a:cubicBezTo>
                      <a:pt x="1" y="1"/>
                      <a:pt x="1" y="1"/>
                      <a:pt x="1" y="1"/>
                    </a:cubicBezTo>
                    <a:cubicBezTo>
                      <a:pt x="1" y="1"/>
                      <a:pt x="1" y="0"/>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1" name="Freeform 246"/>
              <p:cNvSpPr>
                <a:spLocks noEditPoints="1"/>
              </p:cNvSpPr>
              <p:nvPr/>
            </p:nvSpPr>
            <p:spPr bwMode="auto">
              <a:xfrm>
                <a:off x="-4062411" y="3529009"/>
                <a:ext cx="3133723" cy="4762"/>
              </a:xfrm>
              <a:custGeom>
                <a:cxnLst>
                  <a:cxn ang="0">
                    <a:pos x="1" y="0"/>
                  </a:cxn>
                  <a:cxn ang="0">
                    <a:pos x="0" y="0"/>
                  </a:cxn>
                  <a:cxn ang="0">
                    <a:pos x="0" y="1"/>
                  </a:cxn>
                  <a:cxn ang="0">
                    <a:pos x="1" y="1"/>
                  </a:cxn>
                  <a:cxn ang="0">
                    <a:pos x="1" y="0"/>
                  </a:cxn>
                  <a:cxn ang="0">
                    <a:pos x="834" y="0"/>
                  </a:cxn>
                  <a:cxn ang="0">
                    <a:pos x="832" y="0"/>
                  </a:cxn>
                  <a:cxn ang="0">
                    <a:pos x="833" y="1"/>
                  </a:cxn>
                  <a:cxn ang="0">
                    <a:pos x="834" y="1"/>
                  </a:cxn>
                  <a:cxn ang="0">
                    <a:pos x="834" y="0"/>
                  </a:cxn>
                </a:cxnLst>
                <a:rect l="0" t="0" r="r" b="b"/>
                <a:pathLst>
                  <a:path w="834" h="1">
                    <a:moveTo>
                      <a:pt x="1" y="0"/>
                    </a:moveTo>
                    <a:cubicBezTo>
                      <a:pt x="0" y="0"/>
                      <a:pt x="0" y="0"/>
                      <a:pt x="0" y="0"/>
                    </a:cubicBezTo>
                    <a:cubicBezTo>
                      <a:pt x="0" y="1"/>
                      <a:pt x="0" y="1"/>
                      <a:pt x="0" y="1"/>
                    </a:cubicBezTo>
                    <a:cubicBezTo>
                      <a:pt x="1" y="1"/>
                      <a:pt x="1" y="1"/>
                      <a:pt x="1" y="1"/>
                    </a:cubicBezTo>
                    <a:cubicBezTo>
                      <a:pt x="1" y="0"/>
                      <a:pt x="1" y="0"/>
                      <a:pt x="1" y="0"/>
                    </a:cubicBezTo>
                    <a:moveTo>
                      <a:pt x="834" y="0"/>
                    </a:moveTo>
                    <a:cubicBezTo>
                      <a:pt x="832" y="0"/>
                      <a:pt x="832" y="0"/>
                      <a:pt x="832" y="0"/>
                    </a:cubicBezTo>
                    <a:cubicBezTo>
                      <a:pt x="833" y="0"/>
                      <a:pt x="833" y="0"/>
                      <a:pt x="833" y="1"/>
                    </a:cubicBezTo>
                    <a:cubicBezTo>
                      <a:pt x="834" y="1"/>
                      <a:pt x="834" y="1"/>
                      <a:pt x="834" y="1"/>
                    </a:cubicBezTo>
                    <a:cubicBezTo>
                      <a:pt x="834" y="0"/>
                      <a:pt x="834" y="0"/>
                      <a:pt x="834"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2" name="Freeform 247"/>
              <p:cNvSpPr>
                <a:spLocks noEditPoints="1"/>
              </p:cNvSpPr>
              <p:nvPr/>
            </p:nvSpPr>
            <p:spPr bwMode="auto">
              <a:xfrm>
                <a:off x="-6246811" y="3529009"/>
                <a:ext cx="2044699" cy="4762"/>
              </a:xfrm>
              <a:custGeom>
                <a:cxnLst>
                  <a:cxn ang="0">
                    <a:pos x="2" y="0"/>
                  </a:cxn>
                  <a:cxn ang="0">
                    <a:pos x="0" y="0"/>
                  </a:cxn>
                  <a:cxn ang="0">
                    <a:pos x="0" y="1"/>
                  </a:cxn>
                  <a:cxn ang="0">
                    <a:pos x="1" y="1"/>
                  </a:cxn>
                  <a:cxn ang="0">
                    <a:pos x="2" y="0"/>
                  </a:cxn>
                  <a:cxn ang="0">
                    <a:pos x="544" y="0"/>
                  </a:cxn>
                  <a:cxn ang="0">
                    <a:pos x="543" y="0"/>
                  </a:cxn>
                  <a:cxn ang="0">
                    <a:pos x="543" y="1"/>
                  </a:cxn>
                  <a:cxn ang="0">
                    <a:pos x="544" y="1"/>
                  </a:cxn>
                  <a:cxn ang="0">
                    <a:pos x="544" y="0"/>
                  </a:cxn>
                </a:cxnLst>
                <a:rect l="0" t="0" r="r" b="b"/>
                <a:pathLst>
                  <a:path w="544" h="1">
                    <a:moveTo>
                      <a:pt x="2" y="0"/>
                    </a:moveTo>
                    <a:cubicBezTo>
                      <a:pt x="0" y="0"/>
                      <a:pt x="0" y="0"/>
                      <a:pt x="0" y="0"/>
                    </a:cubicBezTo>
                    <a:cubicBezTo>
                      <a:pt x="0" y="1"/>
                      <a:pt x="0" y="1"/>
                      <a:pt x="0" y="1"/>
                    </a:cubicBezTo>
                    <a:cubicBezTo>
                      <a:pt x="1" y="1"/>
                      <a:pt x="1" y="1"/>
                      <a:pt x="1" y="1"/>
                    </a:cubicBezTo>
                    <a:cubicBezTo>
                      <a:pt x="1" y="0"/>
                      <a:pt x="2" y="0"/>
                      <a:pt x="2" y="0"/>
                    </a:cubicBezTo>
                    <a:moveTo>
                      <a:pt x="544" y="0"/>
                    </a:moveTo>
                    <a:cubicBezTo>
                      <a:pt x="543" y="0"/>
                      <a:pt x="543" y="0"/>
                      <a:pt x="543" y="0"/>
                    </a:cubicBezTo>
                    <a:cubicBezTo>
                      <a:pt x="543" y="0"/>
                      <a:pt x="543" y="0"/>
                      <a:pt x="543" y="1"/>
                    </a:cubicBezTo>
                    <a:cubicBezTo>
                      <a:pt x="544" y="1"/>
                      <a:pt x="544" y="1"/>
                      <a:pt x="544" y="1"/>
                    </a:cubicBezTo>
                    <a:cubicBezTo>
                      <a:pt x="544" y="0"/>
                      <a:pt x="544" y="0"/>
                      <a:pt x="544"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3" name="Freeform 248"/>
              <p:cNvSpPr/>
              <p:nvPr/>
            </p:nvSpPr>
            <p:spPr bwMode="auto">
              <a:xfrm>
                <a:off x="-3690937" y="2784472"/>
                <a:ext cx="7937" cy="3175"/>
              </a:xfrm>
              <a:custGeom>
                <a:cxnLst>
                  <a:cxn ang="0">
                    <a:pos x="5" y="0"/>
                  </a:cxn>
                  <a:cxn ang="0">
                    <a:pos x="0" y="0"/>
                  </a:cxn>
                  <a:cxn ang="0">
                    <a:pos x="0" y="2"/>
                  </a:cxn>
                  <a:cxn ang="0">
                    <a:pos x="2" y="2"/>
                  </a:cxn>
                  <a:cxn ang="0">
                    <a:pos x="5" y="0"/>
                  </a:cxn>
                  <a:cxn ang="0">
                    <a:pos x="5" y="0"/>
                  </a:cxn>
                </a:cxnLst>
                <a:rect l="0" t="0" r="r" b="b"/>
                <a:pathLst>
                  <a:path w="5" h="2">
                    <a:moveTo>
                      <a:pt x="5" y="0"/>
                    </a:moveTo>
                    <a:lnTo>
                      <a:pt x="0" y="0"/>
                    </a:lnTo>
                    <a:lnTo>
                      <a:pt x="0" y="2"/>
                    </a:lnTo>
                    <a:lnTo>
                      <a:pt x="2" y="2"/>
                    </a:lnTo>
                    <a:lnTo>
                      <a:pt x="5" y="0"/>
                    </a:lnTo>
                    <a:lnTo>
                      <a:pt x="5"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4" name="Freeform 249"/>
              <p:cNvSpPr>
                <a:spLocks noEditPoints="1"/>
              </p:cNvSpPr>
              <p:nvPr/>
            </p:nvSpPr>
            <p:spPr bwMode="auto">
              <a:xfrm>
                <a:off x="-5837235" y="2784472"/>
                <a:ext cx="1316037" cy="3175"/>
              </a:xfrm>
              <a:custGeom>
                <a:cxnLst>
                  <a:cxn ang="0">
                    <a:pos x="1" y="0"/>
                  </a:cxn>
                  <a:cxn ang="0">
                    <a:pos x="0" y="0"/>
                  </a:cxn>
                  <a:cxn ang="0">
                    <a:pos x="0" y="1"/>
                  </a:cxn>
                  <a:cxn ang="0">
                    <a:pos x="1" y="1"/>
                  </a:cxn>
                  <a:cxn ang="0">
                    <a:pos x="1" y="0"/>
                  </a:cxn>
                  <a:cxn ang="0">
                    <a:pos x="349" y="0"/>
                  </a:cxn>
                  <a:cxn ang="0">
                    <a:pos x="348" y="0"/>
                  </a:cxn>
                  <a:cxn ang="0">
                    <a:pos x="349" y="1"/>
                  </a:cxn>
                  <a:cxn ang="0">
                    <a:pos x="350" y="1"/>
                  </a:cxn>
                  <a:cxn ang="0">
                    <a:pos x="350" y="1"/>
                  </a:cxn>
                  <a:cxn ang="0">
                    <a:pos x="349" y="1"/>
                  </a:cxn>
                  <a:cxn ang="0">
                    <a:pos x="349" y="0"/>
                  </a:cxn>
                </a:cxnLst>
                <a:rect l="0" t="0" r="r" b="b"/>
                <a:pathLst>
                  <a:path w="350" h="1">
                    <a:moveTo>
                      <a:pt x="1" y="0"/>
                    </a:moveTo>
                    <a:cubicBezTo>
                      <a:pt x="0" y="0"/>
                      <a:pt x="0" y="0"/>
                      <a:pt x="0" y="0"/>
                    </a:cubicBezTo>
                    <a:cubicBezTo>
                      <a:pt x="0" y="1"/>
                      <a:pt x="0" y="1"/>
                      <a:pt x="0" y="1"/>
                    </a:cubicBezTo>
                    <a:cubicBezTo>
                      <a:pt x="1" y="1"/>
                      <a:pt x="1" y="1"/>
                      <a:pt x="1" y="1"/>
                    </a:cubicBezTo>
                    <a:cubicBezTo>
                      <a:pt x="1" y="0"/>
                      <a:pt x="1" y="0"/>
                      <a:pt x="1" y="0"/>
                    </a:cubicBezTo>
                    <a:moveTo>
                      <a:pt x="349" y="0"/>
                    </a:moveTo>
                    <a:cubicBezTo>
                      <a:pt x="348" y="0"/>
                      <a:pt x="348" y="0"/>
                      <a:pt x="348" y="0"/>
                    </a:cubicBezTo>
                    <a:cubicBezTo>
                      <a:pt x="349" y="1"/>
                      <a:pt x="349" y="1"/>
                      <a:pt x="349" y="1"/>
                    </a:cubicBezTo>
                    <a:cubicBezTo>
                      <a:pt x="350" y="1"/>
                      <a:pt x="350" y="1"/>
                      <a:pt x="350" y="1"/>
                    </a:cubicBezTo>
                    <a:cubicBezTo>
                      <a:pt x="350" y="1"/>
                      <a:pt x="350" y="1"/>
                      <a:pt x="350" y="1"/>
                    </a:cubicBezTo>
                    <a:cubicBezTo>
                      <a:pt x="349" y="1"/>
                      <a:pt x="349" y="1"/>
                      <a:pt x="349" y="1"/>
                    </a:cubicBezTo>
                    <a:cubicBezTo>
                      <a:pt x="349" y="0"/>
                      <a:pt x="349" y="0"/>
                      <a:pt x="349"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5" name="Freeform 250"/>
              <p:cNvSpPr/>
              <p:nvPr/>
            </p:nvSpPr>
            <p:spPr bwMode="auto">
              <a:xfrm>
                <a:off x="-3671886" y="2668584"/>
                <a:ext cx="3175" cy="3175"/>
              </a:xfrm>
              <a:custGeom>
                <a:cxnLst>
                  <a:cxn ang="0">
                    <a:pos x="1" y="0"/>
                  </a:cxn>
                  <a:cxn ang="0">
                    <a:pos x="0" y="0"/>
                  </a:cxn>
                  <a:cxn ang="0">
                    <a:pos x="0" y="1"/>
                  </a:cxn>
                  <a:cxn ang="0">
                    <a:pos x="0" y="1"/>
                  </a:cxn>
                  <a:cxn ang="0">
                    <a:pos x="1" y="0"/>
                  </a:cxn>
                </a:cxnLst>
                <a:rect l="0" t="0" r="r" b="b"/>
                <a:pathLst>
                  <a:path w="1" h="1">
                    <a:moveTo>
                      <a:pt x="1" y="0"/>
                    </a:moveTo>
                    <a:cubicBezTo>
                      <a:pt x="0" y="0"/>
                      <a:pt x="0" y="0"/>
                      <a:pt x="0" y="0"/>
                    </a:cubicBezTo>
                    <a:cubicBezTo>
                      <a:pt x="0" y="1"/>
                      <a:pt x="0" y="1"/>
                      <a:pt x="0" y="1"/>
                    </a:cubicBezTo>
                    <a:cubicBezTo>
                      <a:pt x="0" y="1"/>
                      <a:pt x="0" y="1"/>
                      <a:pt x="0" y="1"/>
                    </a:cubicBezTo>
                    <a:cubicBezTo>
                      <a:pt x="0" y="1"/>
                      <a:pt x="1" y="1"/>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6" name="Freeform 251"/>
              <p:cNvSpPr/>
              <p:nvPr/>
            </p:nvSpPr>
            <p:spPr bwMode="auto">
              <a:xfrm>
                <a:off x="-1308099" y="3146422"/>
                <a:ext cx="6350" cy="3175"/>
              </a:xfrm>
              <a:custGeom>
                <a:cxnLst>
                  <a:cxn ang="0">
                    <a:pos x="2" y="0"/>
                  </a:cxn>
                  <a:cxn ang="0">
                    <a:pos x="0" y="0"/>
                  </a:cxn>
                  <a:cxn ang="0">
                    <a:pos x="1" y="1"/>
                  </a:cxn>
                  <a:cxn ang="0">
                    <a:pos x="2" y="1"/>
                  </a:cxn>
                  <a:cxn ang="0">
                    <a:pos x="2" y="0"/>
                  </a:cxn>
                </a:cxnLst>
                <a:rect l="0" t="0" r="r" b="b"/>
                <a:pathLst>
                  <a:path w="2" h="1">
                    <a:moveTo>
                      <a:pt x="2" y="0"/>
                    </a:moveTo>
                    <a:cubicBezTo>
                      <a:pt x="0" y="0"/>
                      <a:pt x="0" y="0"/>
                      <a:pt x="0" y="0"/>
                    </a:cubicBezTo>
                    <a:cubicBezTo>
                      <a:pt x="1" y="1"/>
                      <a:pt x="1" y="1"/>
                      <a:pt x="1" y="1"/>
                    </a:cubicBezTo>
                    <a:cubicBezTo>
                      <a:pt x="2" y="1"/>
                      <a:pt x="2" y="1"/>
                      <a:pt x="2" y="1"/>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7" name="Freeform 252"/>
              <p:cNvSpPr/>
              <p:nvPr/>
            </p:nvSpPr>
            <p:spPr bwMode="auto">
              <a:xfrm>
                <a:off x="-5738810" y="2668584"/>
                <a:ext cx="3175" cy="3175"/>
              </a:xfrm>
              <a:custGeom>
                <a:cxnLst>
                  <a:cxn ang="0">
                    <a:pos x="1" y="0"/>
                  </a:cxn>
                  <a:cxn ang="0">
                    <a:pos x="0" y="0"/>
                  </a:cxn>
                  <a:cxn ang="0">
                    <a:pos x="0" y="1"/>
                  </a:cxn>
                  <a:cxn ang="0">
                    <a:pos x="0" y="1"/>
                  </a:cxn>
                  <a:cxn ang="0">
                    <a:pos x="1" y="0"/>
                  </a:cxn>
                </a:cxnLst>
                <a:rect l="0" t="0" r="r" b="b"/>
                <a:pathLst>
                  <a:path w="1" h="1">
                    <a:moveTo>
                      <a:pt x="1" y="0"/>
                    </a:moveTo>
                    <a:cubicBezTo>
                      <a:pt x="0" y="0"/>
                      <a:pt x="0" y="0"/>
                      <a:pt x="0" y="0"/>
                    </a:cubicBezTo>
                    <a:cubicBezTo>
                      <a:pt x="0" y="1"/>
                      <a:pt x="0" y="1"/>
                      <a:pt x="0" y="1"/>
                    </a:cubicBezTo>
                    <a:cubicBezTo>
                      <a:pt x="0" y="1"/>
                      <a:pt x="0" y="1"/>
                      <a:pt x="0" y="1"/>
                    </a:cubicBezTo>
                    <a:cubicBezTo>
                      <a:pt x="1" y="1"/>
                      <a:pt x="1" y="1"/>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8" name="Freeform 253"/>
              <p:cNvSpPr>
                <a:spLocks noEditPoints="1"/>
              </p:cNvSpPr>
              <p:nvPr/>
            </p:nvSpPr>
            <p:spPr bwMode="auto">
              <a:xfrm>
                <a:off x="-5035547" y="4459284"/>
                <a:ext cx="1163637" cy="3175"/>
              </a:xfrm>
              <a:custGeom>
                <a:cxnLst>
                  <a:cxn ang="0">
                    <a:pos x="1" y="0"/>
                  </a:cxn>
                  <a:cxn ang="0">
                    <a:pos x="0" y="0"/>
                  </a:cxn>
                  <a:cxn ang="0">
                    <a:pos x="0" y="1"/>
                  </a:cxn>
                  <a:cxn ang="0">
                    <a:pos x="1" y="1"/>
                  </a:cxn>
                  <a:cxn ang="0">
                    <a:pos x="1" y="0"/>
                  </a:cxn>
                  <a:cxn ang="0">
                    <a:pos x="310" y="0"/>
                  </a:cxn>
                  <a:cxn ang="0">
                    <a:pos x="309" y="0"/>
                  </a:cxn>
                  <a:cxn ang="0">
                    <a:pos x="309" y="1"/>
                  </a:cxn>
                  <a:cxn ang="0">
                    <a:pos x="310" y="1"/>
                  </a:cxn>
                  <a:cxn ang="0">
                    <a:pos x="310" y="0"/>
                  </a:cxn>
                </a:cxnLst>
                <a:rect l="0" t="0" r="r" b="b"/>
                <a:pathLst>
                  <a:path w="310" h="1">
                    <a:moveTo>
                      <a:pt x="1" y="0"/>
                    </a:moveTo>
                    <a:cubicBezTo>
                      <a:pt x="0" y="0"/>
                      <a:pt x="0" y="0"/>
                      <a:pt x="0" y="0"/>
                    </a:cubicBezTo>
                    <a:cubicBezTo>
                      <a:pt x="0" y="1"/>
                      <a:pt x="0" y="1"/>
                      <a:pt x="0" y="1"/>
                    </a:cubicBezTo>
                    <a:cubicBezTo>
                      <a:pt x="1" y="1"/>
                      <a:pt x="1" y="1"/>
                      <a:pt x="1" y="1"/>
                    </a:cubicBezTo>
                    <a:cubicBezTo>
                      <a:pt x="1" y="0"/>
                      <a:pt x="1" y="0"/>
                      <a:pt x="1" y="0"/>
                    </a:cubicBezTo>
                    <a:moveTo>
                      <a:pt x="310" y="0"/>
                    </a:moveTo>
                    <a:cubicBezTo>
                      <a:pt x="309" y="0"/>
                      <a:pt x="309" y="0"/>
                      <a:pt x="309" y="0"/>
                    </a:cubicBezTo>
                    <a:cubicBezTo>
                      <a:pt x="309" y="1"/>
                      <a:pt x="309" y="1"/>
                      <a:pt x="309" y="1"/>
                    </a:cubicBezTo>
                    <a:cubicBezTo>
                      <a:pt x="310" y="1"/>
                      <a:pt x="310" y="1"/>
                      <a:pt x="310" y="1"/>
                    </a:cubicBezTo>
                    <a:cubicBezTo>
                      <a:pt x="310" y="0"/>
                      <a:pt x="310" y="0"/>
                      <a:pt x="31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89" name="Freeform 254"/>
              <p:cNvSpPr>
                <a:spLocks noEditPoints="1"/>
              </p:cNvSpPr>
              <p:nvPr/>
            </p:nvSpPr>
            <p:spPr bwMode="auto">
              <a:xfrm>
                <a:off x="-3795710" y="4459284"/>
                <a:ext cx="1449387" cy="3175"/>
              </a:xfrm>
              <a:custGeom>
                <a:cxnLst>
                  <a:cxn ang="0">
                    <a:pos x="386" y="0"/>
                  </a:cxn>
                  <a:cxn ang="0">
                    <a:pos x="385" y="1"/>
                  </a:cxn>
                  <a:cxn ang="0">
                    <a:pos x="386" y="1"/>
                  </a:cxn>
                  <a:cxn ang="0">
                    <a:pos x="386" y="0"/>
                  </a:cxn>
                  <a:cxn ang="0">
                    <a:pos x="1" y="0"/>
                  </a:cxn>
                  <a:cxn ang="0">
                    <a:pos x="0" y="0"/>
                  </a:cxn>
                  <a:cxn ang="0">
                    <a:pos x="0" y="1"/>
                  </a:cxn>
                  <a:cxn ang="0">
                    <a:pos x="1" y="1"/>
                  </a:cxn>
                  <a:cxn ang="0">
                    <a:pos x="1" y="0"/>
                  </a:cxn>
                </a:cxnLst>
                <a:rect l="0" t="0" r="r" b="b"/>
                <a:pathLst>
                  <a:path w="386" h="1">
                    <a:moveTo>
                      <a:pt x="386" y="0"/>
                    </a:moveTo>
                    <a:cubicBezTo>
                      <a:pt x="385" y="1"/>
                      <a:pt x="385" y="1"/>
                      <a:pt x="385" y="1"/>
                    </a:cubicBezTo>
                    <a:cubicBezTo>
                      <a:pt x="386" y="1"/>
                      <a:pt x="386" y="1"/>
                      <a:pt x="386" y="1"/>
                    </a:cubicBezTo>
                    <a:cubicBezTo>
                      <a:pt x="386" y="0"/>
                      <a:pt x="386" y="0"/>
                      <a:pt x="386" y="0"/>
                    </a:cubicBezTo>
                    <a:moveTo>
                      <a:pt x="1" y="0"/>
                    </a:moveTo>
                    <a:cubicBezTo>
                      <a:pt x="0" y="0"/>
                      <a:pt x="0" y="0"/>
                      <a:pt x="0" y="0"/>
                    </a:cubicBezTo>
                    <a:cubicBezTo>
                      <a:pt x="0" y="1"/>
                      <a:pt x="0" y="1"/>
                      <a:pt x="0"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0" name="Freeform 255"/>
              <p:cNvSpPr>
                <a:spLocks noEditPoints="1"/>
              </p:cNvSpPr>
              <p:nvPr/>
            </p:nvSpPr>
            <p:spPr bwMode="auto">
              <a:xfrm>
                <a:off x="-2198687" y="4459284"/>
                <a:ext cx="1435100" cy="3175"/>
              </a:xfrm>
              <a:custGeom>
                <a:cxnLst>
                  <a:cxn ang="0">
                    <a:pos x="1" y="0"/>
                  </a:cxn>
                  <a:cxn ang="0">
                    <a:pos x="0" y="0"/>
                  </a:cxn>
                  <a:cxn ang="0">
                    <a:pos x="0" y="1"/>
                  </a:cxn>
                  <a:cxn ang="0">
                    <a:pos x="1" y="1"/>
                  </a:cxn>
                  <a:cxn ang="0">
                    <a:pos x="1" y="0"/>
                  </a:cxn>
                  <a:cxn ang="0">
                    <a:pos x="382" y="0"/>
                  </a:cxn>
                  <a:cxn ang="0">
                    <a:pos x="381" y="0"/>
                  </a:cxn>
                  <a:cxn ang="0">
                    <a:pos x="381" y="1"/>
                  </a:cxn>
                  <a:cxn ang="0">
                    <a:pos x="382" y="1"/>
                  </a:cxn>
                  <a:cxn ang="0">
                    <a:pos x="382" y="0"/>
                  </a:cxn>
                </a:cxnLst>
                <a:rect l="0" t="0" r="r" b="b"/>
                <a:pathLst>
                  <a:path w="382" h="1">
                    <a:moveTo>
                      <a:pt x="1" y="0"/>
                    </a:moveTo>
                    <a:cubicBezTo>
                      <a:pt x="0" y="0"/>
                      <a:pt x="0" y="0"/>
                      <a:pt x="0" y="0"/>
                    </a:cubicBezTo>
                    <a:cubicBezTo>
                      <a:pt x="0" y="1"/>
                      <a:pt x="0" y="1"/>
                      <a:pt x="0" y="1"/>
                    </a:cubicBezTo>
                    <a:cubicBezTo>
                      <a:pt x="1" y="1"/>
                      <a:pt x="1" y="1"/>
                      <a:pt x="1" y="1"/>
                    </a:cubicBezTo>
                    <a:cubicBezTo>
                      <a:pt x="1" y="0"/>
                      <a:pt x="1" y="0"/>
                      <a:pt x="1" y="0"/>
                    </a:cubicBezTo>
                    <a:moveTo>
                      <a:pt x="382" y="0"/>
                    </a:moveTo>
                    <a:cubicBezTo>
                      <a:pt x="381" y="0"/>
                      <a:pt x="381" y="0"/>
                      <a:pt x="381" y="0"/>
                    </a:cubicBezTo>
                    <a:cubicBezTo>
                      <a:pt x="381" y="1"/>
                      <a:pt x="381" y="1"/>
                      <a:pt x="381" y="1"/>
                    </a:cubicBezTo>
                    <a:cubicBezTo>
                      <a:pt x="382" y="1"/>
                      <a:pt x="382" y="1"/>
                      <a:pt x="382" y="1"/>
                    </a:cubicBezTo>
                    <a:cubicBezTo>
                      <a:pt x="382" y="0"/>
                      <a:pt x="382" y="0"/>
                      <a:pt x="38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1" name="Freeform 256"/>
              <p:cNvSpPr>
                <a:spLocks noEditPoints="1"/>
              </p:cNvSpPr>
              <p:nvPr/>
            </p:nvSpPr>
            <p:spPr bwMode="auto">
              <a:xfrm>
                <a:off x="-6316660" y="4459284"/>
                <a:ext cx="1168399" cy="3175"/>
              </a:xfrm>
              <a:custGeom>
                <a:cxnLst>
                  <a:cxn ang="0">
                    <a:pos x="1" y="0"/>
                  </a:cxn>
                  <a:cxn ang="0">
                    <a:pos x="0" y="0"/>
                  </a:cxn>
                  <a:cxn ang="0">
                    <a:pos x="0" y="1"/>
                  </a:cxn>
                  <a:cxn ang="0">
                    <a:pos x="1" y="1"/>
                  </a:cxn>
                  <a:cxn ang="0">
                    <a:pos x="1" y="0"/>
                  </a:cxn>
                  <a:cxn ang="0">
                    <a:pos x="311" y="0"/>
                  </a:cxn>
                  <a:cxn ang="0">
                    <a:pos x="311" y="0"/>
                  </a:cxn>
                  <a:cxn ang="0">
                    <a:pos x="310" y="1"/>
                  </a:cxn>
                  <a:cxn ang="0">
                    <a:pos x="311" y="1"/>
                  </a:cxn>
                  <a:cxn ang="0">
                    <a:pos x="311" y="0"/>
                  </a:cxn>
                </a:cxnLst>
                <a:rect l="0" t="0" r="r" b="b"/>
                <a:pathLst>
                  <a:path w="311" h="1">
                    <a:moveTo>
                      <a:pt x="1" y="0"/>
                    </a:moveTo>
                    <a:cubicBezTo>
                      <a:pt x="0" y="0"/>
                      <a:pt x="0" y="0"/>
                      <a:pt x="0" y="0"/>
                    </a:cubicBezTo>
                    <a:cubicBezTo>
                      <a:pt x="0" y="1"/>
                      <a:pt x="0" y="1"/>
                      <a:pt x="0" y="1"/>
                    </a:cubicBezTo>
                    <a:cubicBezTo>
                      <a:pt x="1" y="1"/>
                      <a:pt x="1" y="1"/>
                      <a:pt x="1" y="1"/>
                    </a:cubicBezTo>
                    <a:cubicBezTo>
                      <a:pt x="1" y="0"/>
                      <a:pt x="1" y="0"/>
                      <a:pt x="1" y="0"/>
                    </a:cubicBezTo>
                    <a:moveTo>
                      <a:pt x="311" y="0"/>
                    </a:moveTo>
                    <a:cubicBezTo>
                      <a:pt x="311" y="0"/>
                      <a:pt x="311" y="0"/>
                      <a:pt x="311" y="0"/>
                    </a:cubicBezTo>
                    <a:cubicBezTo>
                      <a:pt x="311" y="0"/>
                      <a:pt x="311" y="1"/>
                      <a:pt x="310" y="1"/>
                    </a:cubicBezTo>
                    <a:cubicBezTo>
                      <a:pt x="311" y="1"/>
                      <a:pt x="311" y="1"/>
                      <a:pt x="311" y="1"/>
                    </a:cubicBezTo>
                    <a:cubicBezTo>
                      <a:pt x="311" y="0"/>
                      <a:pt x="311" y="0"/>
                      <a:pt x="31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2" name="Freeform 257"/>
              <p:cNvSpPr>
                <a:spLocks noEditPoints="1"/>
              </p:cNvSpPr>
              <p:nvPr/>
            </p:nvSpPr>
            <p:spPr bwMode="auto">
              <a:xfrm>
                <a:off x="-6211885" y="5200645"/>
                <a:ext cx="747713" cy="3175"/>
              </a:xfrm>
              <a:custGeom>
                <a:cxnLst>
                  <a:cxn ang="0">
                    <a:pos x="0" y="0"/>
                  </a:cxn>
                  <a:cxn ang="0">
                    <a:pos x="0" y="0"/>
                  </a:cxn>
                  <a:cxn ang="0">
                    <a:pos x="0" y="1"/>
                  </a:cxn>
                  <a:cxn ang="0">
                    <a:pos x="0" y="1"/>
                  </a:cxn>
                  <a:cxn ang="0">
                    <a:pos x="0" y="0"/>
                  </a:cxn>
                  <a:cxn ang="0">
                    <a:pos x="199" y="0"/>
                  </a:cxn>
                  <a:cxn ang="0">
                    <a:pos x="198" y="0"/>
                  </a:cxn>
                  <a:cxn ang="0">
                    <a:pos x="198" y="1"/>
                  </a:cxn>
                  <a:cxn ang="0">
                    <a:pos x="199" y="1"/>
                  </a:cxn>
                  <a:cxn ang="0">
                    <a:pos x="199" y="0"/>
                  </a:cxn>
                </a:cxnLst>
                <a:rect l="0" t="0" r="r" b="b"/>
                <a:pathLst>
                  <a:path w="199" h="1">
                    <a:moveTo>
                      <a:pt x="0" y="0"/>
                    </a:moveTo>
                    <a:cubicBezTo>
                      <a:pt x="0" y="0"/>
                      <a:pt x="0" y="0"/>
                      <a:pt x="0" y="0"/>
                    </a:cubicBezTo>
                    <a:cubicBezTo>
                      <a:pt x="0" y="1"/>
                      <a:pt x="0" y="1"/>
                      <a:pt x="0" y="1"/>
                    </a:cubicBezTo>
                    <a:cubicBezTo>
                      <a:pt x="0" y="1"/>
                      <a:pt x="0" y="1"/>
                      <a:pt x="0" y="1"/>
                    </a:cubicBezTo>
                    <a:cubicBezTo>
                      <a:pt x="0" y="0"/>
                      <a:pt x="0" y="0"/>
                      <a:pt x="0" y="0"/>
                    </a:cubicBezTo>
                    <a:moveTo>
                      <a:pt x="199" y="0"/>
                    </a:moveTo>
                    <a:cubicBezTo>
                      <a:pt x="198" y="0"/>
                      <a:pt x="198" y="0"/>
                      <a:pt x="198" y="0"/>
                    </a:cubicBezTo>
                    <a:cubicBezTo>
                      <a:pt x="198" y="1"/>
                      <a:pt x="198" y="1"/>
                      <a:pt x="198" y="1"/>
                    </a:cubicBezTo>
                    <a:cubicBezTo>
                      <a:pt x="199" y="1"/>
                      <a:pt x="199" y="1"/>
                      <a:pt x="199" y="1"/>
                    </a:cubicBezTo>
                    <a:cubicBezTo>
                      <a:pt x="199" y="0"/>
                      <a:pt x="199" y="0"/>
                      <a:pt x="199"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3" name="Freeform 258"/>
              <p:cNvSpPr>
                <a:spLocks noEditPoints="1"/>
              </p:cNvSpPr>
              <p:nvPr/>
            </p:nvSpPr>
            <p:spPr bwMode="auto">
              <a:xfrm>
                <a:off x="-4837110" y="5200645"/>
                <a:ext cx="739774" cy="3175"/>
              </a:xfrm>
              <a:custGeom>
                <a:cxnLst>
                  <a:cxn ang="0">
                    <a:pos x="1" y="0"/>
                  </a:cxn>
                  <a:cxn ang="0">
                    <a:pos x="0" y="0"/>
                  </a:cxn>
                  <a:cxn ang="0">
                    <a:pos x="0" y="1"/>
                  </a:cxn>
                  <a:cxn ang="0">
                    <a:pos x="1" y="1"/>
                  </a:cxn>
                  <a:cxn ang="0">
                    <a:pos x="1" y="0"/>
                  </a:cxn>
                  <a:cxn ang="0">
                    <a:pos x="197" y="0"/>
                  </a:cxn>
                  <a:cxn ang="0">
                    <a:pos x="196" y="0"/>
                  </a:cxn>
                  <a:cxn ang="0">
                    <a:pos x="196" y="1"/>
                  </a:cxn>
                  <a:cxn ang="0">
                    <a:pos x="197" y="1"/>
                  </a:cxn>
                  <a:cxn ang="0">
                    <a:pos x="197" y="0"/>
                  </a:cxn>
                </a:cxnLst>
                <a:rect l="0" t="0" r="r" b="b"/>
                <a:pathLst>
                  <a:path w="197" h="1">
                    <a:moveTo>
                      <a:pt x="1" y="0"/>
                    </a:moveTo>
                    <a:cubicBezTo>
                      <a:pt x="0" y="0"/>
                      <a:pt x="0" y="0"/>
                      <a:pt x="0" y="0"/>
                    </a:cubicBezTo>
                    <a:cubicBezTo>
                      <a:pt x="0" y="1"/>
                      <a:pt x="0" y="1"/>
                      <a:pt x="0" y="1"/>
                    </a:cubicBezTo>
                    <a:cubicBezTo>
                      <a:pt x="1" y="1"/>
                      <a:pt x="1" y="1"/>
                      <a:pt x="1" y="1"/>
                    </a:cubicBezTo>
                    <a:cubicBezTo>
                      <a:pt x="1" y="0"/>
                      <a:pt x="1" y="0"/>
                      <a:pt x="1" y="0"/>
                    </a:cubicBezTo>
                    <a:moveTo>
                      <a:pt x="197" y="0"/>
                    </a:moveTo>
                    <a:cubicBezTo>
                      <a:pt x="196" y="0"/>
                      <a:pt x="196" y="0"/>
                      <a:pt x="196" y="0"/>
                    </a:cubicBezTo>
                    <a:cubicBezTo>
                      <a:pt x="196" y="1"/>
                      <a:pt x="196" y="1"/>
                      <a:pt x="196" y="1"/>
                    </a:cubicBezTo>
                    <a:cubicBezTo>
                      <a:pt x="197" y="1"/>
                      <a:pt x="197" y="1"/>
                      <a:pt x="197" y="1"/>
                    </a:cubicBezTo>
                    <a:cubicBezTo>
                      <a:pt x="197" y="0"/>
                      <a:pt x="197" y="0"/>
                      <a:pt x="197"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4" name="Freeform 259"/>
              <p:cNvSpPr>
                <a:spLocks noEditPoints="1"/>
              </p:cNvSpPr>
              <p:nvPr/>
            </p:nvSpPr>
            <p:spPr bwMode="auto">
              <a:xfrm>
                <a:off x="-3594098" y="5200645"/>
                <a:ext cx="928687" cy="3175"/>
              </a:xfrm>
              <a:custGeom>
                <a:cxnLst>
                  <a:cxn ang="0">
                    <a:pos x="1" y="0"/>
                  </a:cxn>
                  <a:cxn ang="0">
                    <a:pos x="0" y="0"/>
                  </a:cxn>
                  <a:cxn ang="0">
                    <a:pos x="0" y="1"/>
                  </a:cxn>
                  <a:cxn ang="0">
                    <a:pos x="1" y="1"/>
                  </a:cxn>
                  <a:cxn ang="0">
                    <a:pos x="1" y="0"/>
                  </a:cxn>
                  <a:cxn ang="0">
                    <a:pos x="247" y="0"/>
                  </a:cxn>
                  <a:cxn ang="0">
                    <a:pos x="246" y="0"/>
                  </a:cxn>
                  <a:cxn ang="0">
                    <a:pos x="246" y="1"/>
                  </a:cxn>
                  <a:cxn ang="0">
                    <a:pos x="247" y="1"/>
                  </a:cxn>
                  <a:cxn ang="0">
                    <a:pos x="247" y="0"/>
                  </a:cxn>
                </a:cxnLst>
                <a:rect l="0" t="0" r="r" b="b"/>
                <a:pathLst>
                  <a:path w="246" h="1">
                    <a:moveTo>
                      <a:pt x="1" y="0"/>
                    </a:moveTo>
                    <a:cubicBezTo>
                      <a:pt x="0" y="0"/>
                      <a:pt x="0" y="0"/>
                      <a:pt x="0" y="0"/>
                    </a:cubicBezTo>
                    <a:cubicBezTo>
                      <a:pt x="0" y="1"/>
                      <a:pt x="0" y="1"/>
                      <a:pt x="0" y="1"/>
                    </a:cubicBezTo>
                    <a:cubicBezTo>
                      <a:pt x="1" y="1"/>
                      <a:pt x="1" y="1"/>
                      <a:pt x="1" y="1"/>
                    </a:cubicBezTo>
                    <a:cubicBezTo>
                      <a:pt x="1" y="0"/>
                      <a:pt x="1" y="0"/>
                      <a:pt x="1" y="0"/>
                    </a:cubicBezTo>
                    <a:moveTo>
                      <a:pt x="247" y="0"/>
                    </a:moveTo>
                    <a:cubicBezTo>
                      <a:pt x="246" y="0"/>
                      <a:pt x="246" y="0"/>
                      <a:pt x="246" y="0"/>
                    </a:cubicBezTo>
                    <a:cubicBezTo>
                      <a:pt x="246" y="1"/>
                      <a:pt x="246" y="1"/>
                      <a:pt x="246" y="1"/>
                    </a:cubicBezTo>
                    <a:cubicBezTo>
                      <a:pt x="247" y="1"/>
                      <a:pt x="247" y="1"/>
                      <a:pt x="247" y="1"/>
                    </a:cubicBezTo>
                    <a:cubicBezTo>
                      <a:pt x="247" y="0"/>
                      <a:pt x="247" y="0"/>
                      <a:pt x="247"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5" name="Freeform 260"/>
              <p:cNvSpPr>
                <a:spLocks noEditPoints="1"/>
              </p:cNvSpPr>
              <p:nvPr/>
            </p:nvSpPr>
            <p:spPr bwMode="auto">
              <a:xfrm>
                <a:off x="-1879599" y="5200645"/>
                <a:ext cx="968374" cy="3175"/>
              </a:xfrm>
              <a:custGeom>
                <a:cxnLst>
                  <a:cxn ang="0">
                    <a:pos x="1" y="0"/>
                  </a:cxn>
                  <a:cxn ang="0">
                    <a:pos x="0" y="0"/>
                  </a:cxn>
                  <a:cxn ang="0">
                    <a:pos x="0" y="1"/>
                  </a:cxn>
                  <a:cxn ang="0">
                    <a:pos x="2" y="1"/>
                  </a:cxn>
                  <a:cxn ang="0">
                    <a:pos x="1" y="0"/>
                  </a:cxn>
                  <a:cxn ang="0">
                    <a:pos x="258" y="0"/>
                  </a:cxn>
                  <a:cxn ang="0">
                    <a:pos x="258" y="0"/>
                  </a:cxn>
                  <a:cxn ang="0">
                    <a:pos x="257" y="1"/>
                  </a:cxn>
                  <a:cxn ang="0">
                    <a:pos x="258" y="1"/>
                  </a:cxn>
                  <a:cxn ang="0">
                    <a:pos x="258" y="0"/>
                  </a:cxn>
                </a:cxnLst>
                <a:rect l="0" t="0" r="r" b="b"/>
                <a:pathLst>
                  <a:path w="258" h="1">
                    <a:moveTo>
                      <a:pt x="1" y="0"/>
                    </a:moveTo>
                    <a:cubicBezTo>
                      <a:pt x="0" y="0"/>
                      <a:pt x="0" y="0"/>
                      <a:pt x="0" y="0"/>
                    </a:cubicBezTo>
                    <a:cubicBezTo>
                      <a:pt x="0" y="1"/>
                      <a:pt x="0" y="1"/>
                      <a:pt x="0" y="1"/>
                    </a:cubicBezTo>
                    <a:cubicBezTo>
                      <a:pt x="2" y="1"/>
                      <a:pt x="2" y="1"/>
                      <a:pt x="2" y="1"/>
                    </a:cubicBezTo>
                    <a:cubicBezTo>
                      <a:pt x="2" y="1"/>
                      <a:pt x="2" y="0"/>
                      <a:pt x="1" y="0"/>
                    </a:cubicBezTo>
                    <a:moveTo>
                      <a:pt x="258" y="0"/>
                    </a:moveTo>
                    <a:cubicBezTo>
                      <a:pt x="258" y="0"/>
                      <a:pt x="258" y="0"/>
                      <a:pt x="258" y="0"/>
                    </a:cubicBezTo>
                    <a:cubicBezTo>
                      <a:pt x="257" y="1"/>
                      <a:pt x="257" y="1"/>
                      <a:pt x="257" y="1"/>
                    </a:cubicBezTo>
                    <a:cubicBezTo>
                      <a:pt x="258" y="1"/>
                      <a:pt x="258" y="1"/>
                      <a:pt x="258" y="1"/>
                    </a:cubicBezTo>
                    <a:cubicBezTo>
                      <a:pt x="258" y="0"/>
                      <a:pt x="258" y="0"/>
                      <a:pt x="258"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6" name="Freeform 261"/>
              <p:cNvSpPr>
                <a:spLocks noEditPoints="1"/>
              </p:cNvSpPr>
              <p:nvPr/>
            </p:nvSpPr>
            <p:spPr bwMode="auto">
              <a:xfrm>
                <a:off x="-6175372" y="5319708"/>
                <a:ext cx="631824" cy="1587"/>
              </a:xfrm>
              <a:custGeom>
                <a:cxnLst>
                  <a:cxn ang="0">
                    <a:pos x="1" y="0"/>
                  </a:cxn>
                  <a:cxn ang="0">
                    <a:pos x="0" y="0"/>
                  </a:cxn>
                  <a:cxn ang="0">
                    <a:pos x="0" y="0"/>
                  </a:cxn>
                  <a:cxn ang="0">
                    <a:pos x="1" y="0"/>
                  </a:cxn>
                  <a:cxn ang="0">
                    <a:pos x="1" y="0"/>
                  </a:cxn>
                  <a:cxn ang="0">
                    <a:pos x="1" y="0"/>
                  </a:cxn>
                  <a:cxn ang="0">
                    <a:pos x="1" y="0"/>
                  </a:cxn>
                  <a:cxn ang="0">
                    <a:pos x="168" y="0"/>
                  </a:cxn>
                  <a:cxn ang="0">
                    <a:pos x="168" y="0"/>
                  </a:cxn>
                  <a:cxn ang="0">
                    <a:pos x="168" y="0"/>
                  </a:cxn>
                  <a:cxn ang="0">
                    <a:pos x="168" y="0"/>
                  </a:cxn>
                  <a:cxn ang="0">
                    <a:pos x="168" y="0"/>
                  </a:cxn>
                </a:cxnLst>
                <a:rect l="0" t="0" r="r" b="b"/>
                <a:pathLst>
                  <a:path w="168">
                    <a:moveTo>
                      <a:pt x="1" y="0"/>
                    </a:moveTo>
                    <a:cubicBezTo>
                      <a:pt x="0" y="0"/>
                      <a:pt x="0" y="0"/>
                      <a:pt x="0" y="0"/>
                    </a:cubicBezTo>
                    <a:cubicBezTo>
                      <a:pt x="0" y="0"/>
                      <a:pt x="0" y="0"/>
                      <a:pt x="0" y="0"/>
                    </a:cubicBezTo>
                    <a:cubicBezTo>
                      <a:pt x="1" y="0"/>
                      <a:pt x="1" y="0"/>
                      <a:pt x="1" y="0"/>
                    </a:cubicBezTo>
                    <a:cubicBezTo>
                      <a:pt x="1" y="0"/>
                      <a:pt x="1" y="0"/>
                      <a:pt x="1" y="0"/>
                    </a:cubicBezTo>
                    <a:cubicBezTo>
                      <a:pt x="1" y="0"/>
                      <a:pt x="1" y="0"/>
                      <a:pt x="1" y="0"/>
                    </a:cubicBezTo>
                    <a:cubicBezTo>
                      <a:pt x="1" y="0"/>
                      <a:pt x="1" y="0"/>
                      <a:pt x="1" y="0"/>
                    </a:cubicBezTo>
                    <a:moveTo>
                      <a:pt x="168" y="0"/>
                    </a:moveTo>
                    <a:cubicBezTo>
                      <a:pt x="168" y="0"/>
                      <a:pt x="168" y="0"/>
                      <a:pt x="168" y="0"/>
                    </a:cubicBezTo>
                    <a:cubicBezTo>
                      <a:pt x="168" y="0"/>
                      <a:pt x="168" y="0"/>
                      <a:pt x="168" y="0"/>
                    </a:cubicBezTo>
                    <a:cubicBezTo>
                      <a:pt x="168" y="0"/>
                      <a:pt x="168" y="0"/>
                      <a:pt x="168" y="0"/>
                    </a:cubicBezTo>
                    <a:cubicBezTo>
                      <a:pt x="168" y="0"/>
                      <a:pt x="168" y="0"/>
                      <a:pt x="168"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7" name="Freeform 262"/>
              <p:cNvSpPr>
                <a:spLocks noEditPoints="1"/>
              </p:cNvSpPr>
              <p:nvPr/>
            </p:nvSpPr>
            <p:spPr bwMode="auto">
              <a:xfrm>
                <a:off x="-4779960" y="5324470"/>
                <a:ext cx="627063" cy="3175"/>
              </a:xfrm>
              <a:custGeom>
                <a:cxnLst>
                  <a:cxn ang="0">
                    <a:pos x="0" y="0"/>
                  </a:cxn>
                  <a:cxn ang="0">
                    <a:pos x="0" y="0"/>
                  </a:cxn>
                  <a:cxn ang="0">
                    <a:pos x="0" y="1"/>
                  </a:cxn>
                  <a:cxn ang="0">
                    <a:pos x="1" y="1"/>
                  </a:cxn>
                  <a:cxn ang="0">
                    <a:pos x="0" y="0"/>
                  </a:cxn>
                  <a:cxn ang="0">
                    <a:pos x="167" y="0"/>
                  </a:cxn>
                  <a:cxn ang="0">
                    <a:pos x="167" y="0"/>
                  </a:cxn>
                  <a:cxn ang="0">
                    <a:pos x="166" y="1"/>
                  </a:cxn>
                  <a:cxn ang="0">
                    <a:pos x="167" y="1"/>
                  </a:cxn>
                  <a:cxn ang="0">
                    <a:pos x="167" y="0"/>
                  </a:cxn>
                </a:cxnLst>
                <a:rect l="0" t="0" r="r" b="b"/>
                <a:pathLst>
                  <a:path w="167" h="1">
                    <a:moveTo>
                      <a:pt x="0" y="0"/>
                    </a:moveTo>
                    <a:cubicBezTo>
                      <a:pt x="0" y="0"/>
                      <a:pt x="0" y="0"/>
                      <a:pt x="0" y="0"/>
                    </a:cubicBezTo>
                    <a:cubicBezTo>
                      <a:pt x="0" y="1"/>
                      <a:pt x="0" y="1"/>
                      <a:pt x="0" y="1"/>
                    </a:cubicBezTo>
                    <a:cubicBezTo>
                      <a:pt x="1" y="1"/>
                      <a:pt x="1" y="1"/>
                      <a:pt x="1" y="1"/>
                    </a:cubicBezTo>
                    <a:cubicBezTo>
                      <a:pt x="1" y="1"/>
                      <a:pt x="1" y="1"/>
                      <a:pt x="0" y="0"/>
                    </a:cubicBezTo>
                    <a:moveTo>
                      <a:pt x="167" y="0"/>
                    </a:moveTo>
                    <a:cubicBezTo>
                      <a:pt x="167" y="0"/>
                      <a:pt x="167" y="0"/>
                      <a:pt x="167" y="0"/>
                    </a:cubicBezTo>
                    <a:cubicBezTo>
                      <a:pt x="166" y="1"/>
                      <a:pt x="166" y="1"/>
                      <a:pt x="166" y="1"/>
                    </a:cubicBezTo>
                    <a:cubicBezTo>
                      <a:pt x="167" y="1"/>
                      <a:pt x="167" y="1"/>
                      <a:pt x="167" y="1"/>
                    </a:cubicBezTo>
                    <a:cubicBezTo>
                      <a:pt x="167" y="0"/>
                      <a:pt x="167" y="0"/>
                      <a:pt x="167"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8" name="Freeform 263"/>
              <p:cNvSpPr>
                <a:spLocks noEditPoints="1"/>
              </p:cNvSpPr>
              <p:nvPr/>
            </p:nvSpPr>
            <p:spPr bwMode="auto">
              <a:xfrm>
                <a:off x="-3536948" y="5324470"/>
                <a:ext cx="792163" cy="3175"/>
              </a:xfrm>
              <a:custGeom>
                <a:cxnLst>
                  <a:cxn ang="0">
                    <a:pos x="0" y="0"/>
                  </a:cxn>
                  <a:cxn ang="0">
                    <a:pos x="0" y="0"/>
                  </a:cxn>
                  <a:cxn ang="0">
                    <a:pos x="0" y="1"/>
                  </a:cxn>
                  <a:cxn ang="0">
                    <a:pos x="1" y="1"/>
                  </a:cxn>
                  <a:cxn ang="0">
                    <a:pos x="0" y="0"/>
                  </a:cxn>
                  <a:cxn ang="0">
                    <a:pos x="211" y="0"/>
                  </a:cxn>
                  <a:cxn ang="0">
                    <a:pos x="210" y="0"/>
                  </a:cxn>
                  <a:cxn ang="0">
                    <a:pos x="210" y="1"/>
                  </a:cxn>
                  <a:cxn ang="0">
                    <a:pos x="211" y="1"/>
                  </a:cxn>
                  <a:cxn ang="0">
                    <a:pos x="211" y="0"/>
                  </a:cxn>
                </a:cxnLst>
                <a:rect l="0" t="0" r="r" b="b"/>
                <a:pathLst>
                  <a:path w="211" h="1">
                    <a:moveTo>
                      <a:pt x="0" y="0"/>
                    </a:moveTo>
                    <a:cubicBezTo>
                      <a:pt x="0" y="0"/>
                      <a:pt x="0" y="0"/>
                      <a:pt x="0" y="0"/>
                    </a:cubicBezTo>
                    <a:cubicBezTo>
                      <a:pt x="0" y="1"/>
                      <a:pt x="0" y="1"/>
                      <a:pt x="0" y="1"/>
                    </a:cubicBezTo>
                    <a:cubicBezTo>
                      <a:pt x="1" y="1"/>
                      <a:pt x="1" y="1"/>
                      <a:pt x="1" y="1"/>
                    </a:cubicBezTo>
                    <a:cubicBezTo>
                      <a:pt x="1" y="1"/>
                      <a:pt x="1" y="1"/>
                      <a:pt x="0" y="0"/>
                    </a:cubicBezTo>
                    <a:moveTo>
                      <a:pt x="211" y="0"/>
                    </a:moveTo>
                    <a:cubicBezTo>
                      <a:pt x="210" y="0"/>
                      <a:pt x="210" y="0"/>
                      <a:pt x="210" y="0"/>
                    </a:cubicBezTo>
                    <a:cubicBezTo>
                      <a:pt x="210" y="1"/>
                      <a:pt x="210" y="1"/>
                      <a:pt x="210" y="1"/>
                    </a:cubicBezTo>
                    <a:cubicBezTo>
                      <a:pt x="211" y="1"/>
                      <a:pt x="211" y="1"/>
                      <a:pt x="211" y="1"/>
                    </a:cubicBezTo>
                    <a:cubicBezTo>
                      <a:pt x="211" y="0"/>
                      <a:pt x="211" y="0"/>
                      <a:pt x="21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99" name="Freeform 264"/>
              <p:cNvSpPr/>
              <p:nvPr/>
            </p:nvSpPr>
            <p:spPr bwMode="auto">
              <a:xfrm>
                <a:off x="-1766887" y="5324470"/>
                <a:ext cx="7937" cy="3175"/>
              </a:xfrm>
              <a:custGeom>
                <a:cxnLst>
                  <a:cxn ang="0">
                    <a:pos x="1" y="0"/>
                  </a:cxn>
                  <a:cxn ang="0">
                    <a:pos x="0" y="0"/>
                  </a:cxn>
                  <a:cxn ang="0">
                    <a:pos x="0" y="1"/>
                  </a:cxn>
                  <a:cxn ang="0">
                    <a:pos x="2" y="1"/>
                  </a:cxn>
                  <a:cxn ang="0">
                    <a:pos x="1" y="0"/>
                  </a:cxn>
                </a:cxnLst>
                <a:rect l="0" t="0" r="r" b="b"/>
                <a:pathLst>
                  <a:path w="2" h="1">
                    <a:moveTo>
                      <a:pt x="1" y="0"/>
                    </a:moveTo>
                    <a:cubicBezTo>
                      <a:pt x="0" y="0"/>
                      <a:pt x="0" y="0"/>
                      <a:pt x="0" y="0"/>
                    </a:cubicBezTo>
                    <a:cubicBezTo>
                      <a:pt x="0" y="1"/>
                      <a:pt x="0" y="1"/>
                      <a:pt x="0" y="1"/>
                    </a:cubicBezTo>
                    <a:cubicBezTo>
                      <a:pt x="2" y="1"/>
                      <a:pt x="2" y="1"/>
                      <a:pt x="2" y="1"/>
                    </a:cubicBezTo>
                    <a:cubicBezTo>
                      <a:pt x="1" y="1"/>
                      <a:pt x="1" y="1"/>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0" name="Freeform 265"/>
              <p:cNvSpPr>
                <a:spLocks noEditPoints="1"/>
              </p:cNvSpPr>
              <p:nvPr/>
            </p:nvSpPr>
            <p:spPr bwMode="auto">
              <a:xfrm>
                <a:off x="-6343647" y="3965572"/>
                <a:ext cx="5591173" cy="4762"/>
              </a:xfrm>
              <a:custGeom>
                <a:cxnLst>
                  <a:cxn ang="0">
                    <a:pos x="1" y="0"/>
                  </a:cxn>
                  <a:cxn ang="0">
                    <a:pos x="0" y="0"/>
                  </a:cxn>
                  <a:cxn ang="0">
                    <a:pos x="0" y="1"/>
                  </a:cxn>
                  <a:cxn ang="0">
                    <a:pos x="1" y="1"/>
                  </a:cxn>
                  <a:cxn ang="0">
                    <a:pos x="1" y="0"/>
                  </a:cxn>
                  <a:cxn ang="0">
                    <a:pos x="1488" y="0"/>
                  </a:cxn>
                  <a:cxn ang="0">
                    <a:pos x="1487" y="0"/>
                  </a:cxn>
                  <a:cxn ang="0">
                    <a:pos x="1487" y="1"/>
                  </a:cxn>
                  <a:cxn ang="0">
                    <a:pos x="1488" y="1"/>
                  </a:cxn>
                  <a:cxn ang="0">
                    <a:pos x="1488" y="0"/>
                  </a:cxn>
                </a:cxnLst>
                <a:rect l="0" t="0" r="r" b="b"/>
                <a:pathLst>
                  <a:path w="1488" h="1">
                    <a:moveTo>
                      <a:pt x="1" y="0"/>
                    </a:moveTo>
                    <a:cubicBezTo>
                      <a:pt x="0" y="0"/>
                      <a:pt x="0" y="0"/>
                      <a:pt x="0" y="0"/>
                    </a:cubicBezTo>
                    <a:cubicBezTo>
                      <a:pt x="0" y="1"/>
                      <a:pt x="0" y="1"/>
                      <a:pt x="0" y="1"/>
                    </a:cubicBezTo>
                    <a:cubicBezTo>
                      <a:pt x="1" y="1"/>
                      <a:pt x="1" y="1"/>
                      <a:pt x="1" y="1"/>
                    </a:cubicBezTo>
                    <a:cubicBezTo>
                      <a:pt x="1" y="0"/>
                      <a:pt x="1" y="0"/>
                      <a:pt x="1" y="0"/>
                    </a:cubicBezTo>
                    <a:moveTo>
                      <a:pt x="1488" y="0"/>
                    </a:moveTo>
                    <a:cubicBezTo>
                      <a:pt x="1487" y="0"/>
                      <a:pt x="1487" y="0"/>
                      <a:pt x="1487" y="0"/>
                    </a:cubicBezTo>
                    <a:cubicBezTo>
                      <a:pt x="1487" y="1"/>
                      <a:pt x="1487" y="1"/>
                      <a:pt x="1487" y="1"/>
                    </a:cubicBezTo>
                    <a:cubicBezTo>
                      <a:pt x="1488" y="1"/>
                      <a:pt x="1488" y="1"/>
                      <a:pt x="1488" y="1"/>
                    </a:cubicBezTo>
                    <a:cubicBezTo>
                      <a:pt x="1488" y="0"/>
                      <a:pt x="1488" y="0"/>
                      <a:pt x="1488"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1" name="Freeform 266"/>
              <p:cNvSpPr>
                <a:spLocks noEditPoints="1"/>
              </p:cNvSpPr>
              <p:nvPr/>
            </p:nvSpPr>
            <p:spPr bwMode="auto">
              <a:xfrm>
                <a:off x="-6264273" y="3581397"/>
                <a:ext cx="2073274" cy="4762"/>
              </a:xfrm>
              <a:custGeom>
                <a:cxnLst>
                  <a:cxn ang="0">
                    <a:pos x="1" y="0"/>
                  </a:cxn>
                  <a:cxn ang="0">
                    <a:pos x="0" y="0"/>
                  </a:cxn>
                  <a:cxn ang="0">
                    <a:pos x="0" y="1"/>
                  </a:cxn>
                  <a:cxn ang="0">
                    <a:pos x="1" y="1"/>
                  </a:cxn>
                  <a:cxn ang="0">
                    <a:pos x="1" y="0"/>
                  </a:cxn>
                  <a:cxn ang="0">
                    <a:pos x="552" y="0"/>
                  </a:cxn>
                  <a:cxn ang="0">
                    <a:pos x="551" y="0"/>
                  </a:cxn>
                  <a:cxn ang="0">
                    <a:pos x="551" y="1"/>
                  </a:cxn>
                  <a:cxn ang="0">
                    <a:pos x="552" y="1"/>
                  </a:cxn>
                  <a:cxn ang="0">
                    <a:pos x="552" y="0"/>
                  </a:cxn>
                </a:cxnLst>
                <a:rect l="0" t="0" r="r" b="b"/>
                <a:pathLst>
                  <a:path w="552" h="1">
                    <a:moveTo>
                      <a:pt x="1" y="0"/>
                    </a:moveTo>
                    <a:cubicBezTo>
                      <a:pt x="0" y="0"/>
                      <a:pt x="0" y="0"/>
                      <a:pt x="0" y="0"/>
                    </a:cubicBezTo>
                    <a:cubicBezTo>
                      <a:pt x="0" y="1"/>
                      <a:pt x="0" y="1"/>
                      <a:pt x="0" y="1"/>
                    </a:cubicBezTo>
                    <a:cubicBezTo>
                      <a:pt x="1" y="1"/>
                      <a:pt x="1" y="1"/>
                      <a:pt x="1" y="1"/>
                    </a:cubicBezTo>
                    <a:cubicBezTo>
                      <a:pt x="1" y="0"/>
                      <a:pt x="1" y="0"/>
                      <a:pt x="1" y="0"/>
                    </a:cubicBezTo>
                    <a:moveTo>
                      <a:pt x="552" y="0"/>
                    </a:moveTo>
                    <a:cubicBezTo>
                      <a:pt x="551" y="0"/>
                      <a:pt x="551" y="0"/>
                      <a:pt x="551" y="0"/>
                    </a:cubicBezTo>
                    <a:cubicBezTo>
                      <a:pt x="551" y="0"/>
                      <a:pt x="551" y="0"/>
                      <a:pt x="551" y="1"/>
                    </a:cubicBezTo>
                    <a:cubicBezTo>
                      <a:pt x="552" y="1"/>
                      <a:pt x="552" y="1"/>
                      <a:pt x="552" y="1"/>
                    </a:cubicBezTo>
                    <a:cubicBezTo>
                      <a:pt x="552" y="0"/>
                      <a:pt x="552" y="0"/>
                      <a:pt x="55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2" name="Freeform 267"/>
              <p:cNvSpPr>
                <a:spLocks noEditPoints="1"/>
              </p:cNvSpPr>
              <p:nvPr/>
            </p:nvSpPr>
            <p:spPr bwMode="auto">
              <a:xfrm>
                <a:off x="-4078287" y="3581397"/>
                <a:ext cx="3182937" cy="4762"/>
              </a:xfrm>
              <a:custGeom>
                <a:cxnLst>
                  <a:cxn ang="0">
                    <a:pos x="1" y="0"/>
                  </a:cxn>
                  <a:cxn ang="0">
                    <a:pos x="0" y="0"/>
                  </a:cxn>
                  <a:cxn ang="0">
                    <a:pos x="0" y="1"/>
                  </a:cxn>
                  <a:cxn ang="0">
                    <a:pos x="1" y="1"/>
                  </a:cxn>
                  <a:cxn ang="0">
                    <a:pos x="1" y="0"/>
                  </a:cxn>
                  <a:cxn ang="0">
                    <a:pos x="847" y="0"/>
                  </a:cxn>
                  <a:cxn ang="0">
                    <a:pos x="846" y="0"/>
                  </a:cxn>
                  <a:cxn ang="0">
                    <a:pos x="846" y="1"/>
                  </a:cxn>
                  <a:cxn ang="0">
                    <a:pos x="847" y="1"/>
                  </a:cxn>
                  <a:cxn ang="0">
                    <a:pos x="847" y="0"/>
                  </a:cxn>
                </a:cxnLst>
                <a:rect l="0" t="0" r="r" b="b"/>
                <a:pathLst>
                  <a:path w="845" h="1">
                    <a:moveTo>
                      <a:pt x="1" y="0"/>
                    </a:moveTo>
                    <a:cubicBezTo>
                      <a:pt x="0" y="0"/>
                      <a:pt x="0" y="0"/>
                      <a:pt x="0" y="0"/>
                    </a:cubicBezTo>
                    <a:cubicBezTo>
                      <a:pt x="0" y="1"/>
                      <a:pt x="0" y="1"/>
                      <a:pt x="0" y="1"/>
                    </a:cubicBezTo>
                    <a:cubicBezTo>
                      <a:pt x="1" y="1"/>
                      <a:pt x="1" y="1"/>
                      <a:pt x="1" y="1"/>
                    </a:cubicBezTo>
                    <a:cubicBezTo>
                      <a:pt x="1" y="0"/>
                      <a:pt x="1" y="0"/>
                      <a:pt x="1" y="0"/>
                    </a:cubicBezTo>
                    <a:moveTo>
                      <a:pt x="847" y="0"/>
                    </a:moveTo>
                    <a:cubicBezTo>
                      <a:pt x="846" y="0"/>
                      <a:pt x="846" y="0"/>
                      <a:pt x="846" y="0"/>
                    </a:cubicBezTo>
                    <a:cubicBezTo>
                      <a:pt x="846" y="0"/>
                      <a:pt x="846" y="0"/>
                      <a:pt x="846" y="1"/>
                    </a:cubicBezTo>
                    <a:cubicBezTo>
                      <a:pt x="847" y="1"/>
                      <a:pt x="847" y="1"/>
                      <a:pt x="847" y="1"/>
                    </a:cubicBezTo>
                    <a:cubicBezTo>
                      <a:pt x="847" y="0"/>
                      <a:pt x="847" y="0"/>
                      <a:pt x="847"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3" name="Freeform 268"/>
              <p:cNvSpPr/>
              <p:nvPr/>
            </p:nvSpPr>
            <p:spPr bwMode="auto">
              <a:xfrm>
                <a:off x="-3833811" y="4089396"/>
                <a:ext cx="3175" cy="1587"/>
              </a:xfrm>
              <a:custGeom>
                <a:cxnLst>
                  <a:cxn ang="0">
                    <a:pos x="1" y="0"/>
                  </a:cxn>
                  <a:cxn ang="0">
                    <a:pos x="0" y="0"/>
                  </a:cxn>
                  <a:cxn ang="0">
                    <a:pos x="0" y="0"/>
                  </a:cxn>
                  <a:cxn ang="0">
                    <a:pos x="1" y="0"/>
                  </a:cxn>
                </a:cxnLst>
                <a:rect l="0" t="0" r="r" b="b"/>
                <a:pathLst>
                  <a:path w="1">
                    <a:moveTo>
                      <a:pt x="1" y="0"/>
                    </a:moveTo>
                    <a:cubicBezTo>
                      <a:pt x="0" y="0"/>
                      <a:pt x="0" y="0"/>
                      <a:pt x="0" y="0"/>
                    </a:cubicBezTo>
                    <a:cubicBezTo>
                      <a:pt x="0" y="0"/>
                      <a:pt x="0" y="0"/>
                      <a:pt x="0" y="0"/>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4" name="Freeform 269"/>
              <p:cNvSpPr/>
              <p:nvPr/>
            </p:nvSpPr>
            <p:spPr bwMode="auto">
              <a:xfrm>
                <a:off x="-2270125" y="4044946"/>
                <a:ext cx="3175" cy="1587"/>
              </a:xfrm>
              <a:custGeom>
                <a:cxnLst>
                  <a:cxn ang="0">
                    <a:pos x="2" y="0"/>
                  </a:cxn>
                  <a:cxn ang="0">
                    <a:pos x="0" y="0"/>
                  </a:cxn>
                  <a:cxn ang="0">
                    <a:pos x="0" y="0"/>
                  </a:cxn>
                  <a:cxn ang="0">
                    <a:pos x="2" y="0"/>
                  </a:cxn>
                  <a:cxn ang="0">
                    <a:pos x="2" y="0"/>
                  </a:cxn>
                  <a:cxn ang="0">
                    <a:pos x="2" y="0"/>
                  </a:cxn>
                </a:cxnLst>
                <a:rect l="0" t="0" r="r" b="b"/>
                <a:pathLst>
                  <a:path w="2">
                    <a:moveTo>
                      <a:pt x="2" y="0"/>
                    </a:moveTo>
                    <a:lnTo>
                      <a:pt x="0" y="0"/>
                    </a:lnTo>
                    <a:lnTo>
                      <a:pt x="0" y="0"/>
                    </a:lnTo>
                    <a:lnTo>
                      <a:pt x="2" y="0"/>
                    </a:lnTo>
                    <a:lnTo>
                      <a:pt x="2" y="0"/>
                    </a:lnTo>
                    <a:lnTo>
                      <a:pt x="2"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5" name="Freeform 270"/>
              <p:cNvSpPr/>
              <p:nvPr/>
            </p:nvSpPr>
            <p:spPr bwMode="auto">
              <a:xfrm>
                <a:off x="-1301749" y="3146422"/>
                <a:ext cx="7937" cy="3175"/>
              </a:xfrm>
              <a:custGeom>
                <a:cxnLst>
                  <a:cxn ang="0">
                    <a:pos x="1" y="0"/>
                  </a:cxn>
                  <a:cxn ang="0">
                    <a:pos x="0" y="0"/>
                  </a:cxn>
                  <a:cxn ang="0">
                    <a:pos x="0" y="1"/>
                  </a:cxn>
                  <a:cxn ang="0">
                    <a:pos x="1" y="1"/>
                  </a:cxn>
                  <a:cxn ang="0">
                    <a:pos x="1" y="1"/>
                  </a:cxn>
                  <a:cxn ang="0">
                    <a:pos x="2" y="1"/>
                  </a:cxn>
                  <a:cxn ang="0">
                    <a:pos x="1" y="0"/>
                  </a:cxn>
                </a:cxnLst>
                <a:rect l="0" t="0" r="r" b="b"/>
                <a:pathLst>
                  <a:path w="2" h="1">
                    <a:moveTo>
                      <a:pt x="1" y="0"/>
                    </a:moveTo>
                    <a:cubicBezTo>
                      <a:pt x="0" y="0"/>
                      <a:pt x="0" y="0"/>
                      <a:pt x="0" y="0"/>
                    </a:cubicBezTo>
                    <a:cubicBezTo>
                      <a:pt x="0" y="1"/>
                      <a:pt x="0" y="1"/>
                      <a:pt x="0" y="1"/>
                    </a:cubicBezTo>
                    <a:cubicBezTo>
                      <a:pt x="1" y="1"/>
                      <a:pt x="1" y="1"/>
                      <a:pt x="1" y="1"/>
                    </a:cubicBezTo>
                    <a:cubicBezTo>
                      <a:pt x="1" y="1"/>
                      <a:pt x="1" y="1"/>
                      <a:pt x="1" y="1"/>
                    </a:cubicBezTo>
                    <a:cubicBezTo>
                      <a:pt x="2" y="1"/>
                      <a:pt x="2" y="1"/>
                      <a:pt x="2" y="1"/>
                    </a:cubicBezTo>
                    <a:cubicBezTo>
                      <a:pt x="1" y="1"/>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6" name="Freeform 271"/>
              <p:cNvSpPr/>
              <p:nvPr/>
            </p:nvSpPr>
            <p:spPr bwMode="auto">
              <a:xfrm>
                <a:off x="-4138612" y="3890960"/>
                <a:ext cx="7937" cy="3175"/>
              </a:xfrm>
              <a:custGeom>
                <a:cxnLst>
                  <a:cxn ang="0">
                    <a:pos x="2" y="0"/>
                  </a:cxn>
                  <a:cxn ang="0">
                    <a:pos x="0" y="1"/>
                  </a:cxn>
                  <a:cxn ang="0">
                    <a:pos x="2" y="1"/>
                  </a:cxn>
                  <a:cxn ang="0">
                    <a:pos x="2" y="0"/>
                  </a:cxn>
                  <a:cxn ang="0">
                    <a:pos x="2" y="0"/>
                  </a:cxn>
                </a:cxnLst>
                <a:rect l="0" t="0" r="r" b="b"/>
                <a:pathLst>
                  <a:path w="2" h="1">
                    <a:moveTo>
                      <a:pt x="2" y="0"/>
                    </a:moveTo>
                    <a:cubicBezTo>
                      <a:pt x="0" y="1"/>
                      <a:pt x="0" y="1"/>
                      <a:pt x="0" y="1"/>
                    </a:cubicBezTo>
                    <a:cubicBezTo>
                      <a:pt x="2" y="1"/>
                      <a:pt x="2" y="1"/>
                      <a:pt x="2" y="1"/>
                    </a:cubicBezTo>
                    <a:cubicBezTo>
                      <a:pt x="2" y="0"/>
                      <a:pt x="2" y="0"/>
                      <a:pt x="2" y="0"/>
                    </a:cubicBezTo>
                    <a:cubicBezTo>
                      <a:pt x="2" y="0"/>
                      <a:pt x="2" y="0"/>
                      <a:pt x="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7" name="Freeform 272"/>
              <p:cNvSpPr/>
              <p:nvPr/>
            </p:nvSpPr>
            <p:spPr bwMode="auto">
              <a:xfrm>
                <a:off x="-5076823" y="4003671"/>
                <a:ext cx="3175" cy="1587"/>
              </a:xfrm>
              <a:custGeom>
                <a:cxnLst>
                  <a:cxn ang="0">
                    <a:pos x="2" y="0"/>
                  </a:cxn>
                  <a:cxn ang="0">
                    <a:pos x="0" y="0"/>
                  </a:cxn>
                  <a:cxn ang="0">
                    <a:pos x="0" y="0"/>
                  </a:cxn>
                  <a:cxn ang="0">
                    <a:pos x="2" y="0"/>
                  </a:cxn>
                  <a:cxn ang="0">
                    <a:pos x="2" y="0"/>
                  </a:cxn>
                  <a:cxn ang="0">
                    <a:pos x="2" y="0"/>
                  </a:cxn>
                </a:cxnLst>
                <a:rect l="0" t="0" r="r" b="b"/>
                <a:pathLst>
                  <a:path w="2">
                    <a:moveTo>
                      <a:pt x="2" y="0"/>
                    </a:moveTo>
                    <a:lnTo>
                      <a:pt x="0" y="0"/>
                    </a:lnTo>
                    <a:lnTo>
                      <a:pt x="0" y="0"/>
                    </a:lnTo>
                    <a:lnTo>
                      <a:pt x="2" y="0"/>
                    </a:lnTo>
                    <a:lnTo>
                      <a:pt x="2" y="0"/>
                    </a:lnTo>
                    <a:lnTo>
                      <a:pt x="2"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8" name="Freeform 273"/>
              <p:cNvSpPr/>
              <p:nvPr/>
            </p:nvSpPr>
            <p:spPr bwMode="auto">
              <a:xfrm>
                <a:off x="-4529137" y="2784471"/>
                <a:ext cx="7937" cy="3175"/>
              </a:xfrm>
              <a:custGeom>
                <a:cxnLst>
                  <a:cxn ang="0">
                    <a:pos x="0" y="0"/>
                  </a:cxn>
                  <a:cxn ang="0">
                    <a:pos x="1" y="0"/>
                  </a:cxn>
                  <a:cxn ang="0">
                    <a:pos x="2" y="0"/>
                  </a:cxn>
                  <a:cxn ang="0">
                    <a:pos x="2" y="1"/>
                  </a:cxn>
                  <a:cxn ang="0">
                    <a:pos x="2" y="0"/>
                  </a:cxn>
                  <a:cxn ang="0">
                    <a:pos x="2" y="0"/>
                  </a:cxn>
                  <a:cxn ang="0">
                    <a:pos x="0" y="0"/>
                  </a:cxn>
                </a:cxnLst>
                <a:rect l="0" t="0" r="r" b="b"/>
                <a:pathLst>
                  <a:path w="2" h="1">
                    <a:moveTo>
                      <a:pt x="0" y="0"/>
                    </a:moveTo>
                    <a:cubicBezTo>
                      <a:pt x="1" y="0"/>
                      <a:pt x="1" y="0"/>
                      <a:pt x="1" y="0"/>
                    </a:cubicBezTo>
                    <a:cubicBezTo>
                      <a:pt x="2" y="0"/>
                      <a:pt x="2" y="0"/>
                      <a:pt x="2" y="0"/>
                    </a:cubicBezTo>
                    <a:cubicBezTo>
                      <a:pt x="2" y="1"/>
                      <a:pt x="2" y="1"/>
                      <a:pt x="2" y="1"/>
                    </a:cubicBezTo>
                    <a:cubicBezTo>
                      <a:pt x="2" y="0"/>
                      <a:pt x="2" y="0"/>
                      <a:pt x="2" y="0"/>
                    </a:cubicBezTo>
                    <a:cubicBezTo>
                      <a:pt x="2" y="0"/>
                      <a:pt x="2" y="0"/>
                      <a:pt x="2" y="0"/>
                    </a:cubicBezTo>
                    <a:cubicBezTo>
                      <a:pt x="0" y="0"/>
                      <a:pt x="0" y="0"/>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09" name="Freeform 274"/>
              <p:cNvSpPr/>
              <p:nvPr/>
            </p:nvSpPr>
            <p:spPr bwMode="auto">
              <a:xfrm>
                <a:off x="-4524373" y="2784471"/>
                <a:ext cx="3175" cy="3175"/>
              </a:xfrm>
              <a:custGeom>
                <a:cxnLst>
                  <a:cxn ang="0">
                    <a:pos x="1" y="0"/>
                  </a:cxn>
                  <a:cxn ang="0">
                    <a:pos x="0" y="0"/>
                  </a:cxn>
                  <a:cxn ang="0">
                    <a:pos x="0" y="1"/>
                  </a:cxn>
                  <a:cxn ang="0">
                    <a:pos x="1" y="1"/>
                  </a:cxn>
                  <a:cxn ang="0">
                    <a:pos x="1" y="0"/>
                  </a:cxn>
                </a:cxnLst>
                <a:rect l="0" t="0" r="r" b="b"/>
                <a:pathLst>
                  <a:path w="1" h="1">
                    <a:moveTo>
                      <a:pt x="1" y="0"/>
                    </a:moveTo>
                    <a:cubicBezTo>
                      <a:pt x="0" y="0"/>
                      <a:pt x="0" y="0"/>
                      <a:pt x="0" y="0"/>
                    </a:cubicBezTo>
                    <a:cubicBezTo>
                      <a:pt x="0" y="1"/>
                      <a:pt x="0" y="1"/>
                      <a:pt x="0" y="1"/>
                    </a:cubicBezTo>
                    <a:cubicBezTo>
                      <a:pt x="1" y="1"/>
                      <a:pt x="1" y="1"/>
                      <a:pt x="1" y="1"/>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0" name="Freeform 275"/>
              <p:cNvSpPr/>
              <p:nvPr/>
            </p:nvSpPr>
            <p:spPr bwMode="auto">
              <a:xfrm>
                <a:off x="-4341811" y="2784471"/>
                <a:ext cx="4762" cy="3175"/>
              </a:xfrm>
              <a:custGeom>
                <a:cxnLst>
                  <a:cxn ang="0">
                    <a:pos x="0" y="0"/>
                  </a:cxn>
                  <a:cxn ang="0">
                    <a:pos x="0" y="1"/>
                  </a:cxn>
                  <a:cxn ang="0">
                    <a:pos x="1" y="0"/>
                  </a:cxn>
                  <a:cxn ang="0">
                    <a:pos x="1" y="0"/>
                  </a:cxn>
                  <a:cxn ang="0">
                    <a:pos x="0" y="0"/>
                  </a:cxn>
                </a:cxnLst>
                <a:rect l="0" t="0" r="r" b="b"/>
                <a:pathLst>
                  <a:path w="1" h="1">
                    <a:moveTo>
                      <a:pt x="0" y="0"/>
                    </a:moveTo>
                    <a:cubicBezTo>
                      <a:pt x="0" y="1"/>
                      <a:pt x="0" y="1"/>
                      <a:pt x="0" y="1"/>
                    </a:cubicBezTo>
                    <a:cubicBezTo>
                      <a:pt x="1" y="0"/>
                      <a:pt x="1" y="0"/>
                      <a:pt x="1" y="0"/>
                    </a:cubicBezTo>
                    <a:cubicBezTo>
                      <a:pt x="1" y="0"/>
                      <a:pt x="1" y="0"/>
                      <a:pt x="1" y="0"/>
                    </a:cubicBezTo>
                    <a:cubicBezTo>
                      <a:pt x="0" y="0"/>
                      <a:pt x="0" y="0"/>
                      <a:pt x="0"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1" name="Freeform 276"/>
              <p:cNvSpPr>
                <a:spLocks noEditPoints="1"/>
              </p:cNvSpPr>
              <p:nvPr/>
            </p:nvSpPr>
            <p:spPr bwMode="auto">
              <a:xfrm>
                <a:off x="-6035672" y="3149597"/>
                <a:ext cx="1660524" cy="3175"/>
              </a:xfrm>
              <a:custGeom>
                <a:cxnLst>
                  <a:cxn ang="0">
                    <a:pos x="2" y="0"/>
                  </a:cxn>
                  <a:cxn ang="0">
                    <a:pos x="0" y="0"/>
                  </a:cxn>
                  <a:cxn ang="0">
                    <a:pos x="0" y="1"/>
                  </a:cxn>
                  <a:cxn ang="0">
                    <a:pos x="1" y="1"/>
                  </a:cxn>
                  <a:cxn ang="0">
                    <a:pos x="1" y="0"/>
                  </a:cxn>
                  <a:cxn ang="0">
                    <a:pos x="2" y="0"/>
                  </a:cxn>
                  <a:cxn ang="0">
                    <a:pos x="442" y="0"/>
                  </a:cxn>
                  <a:cxn ang="0">
                    <a:pos x="442" y="0"/>
                  </a:cxn>
                  <a:cxn ang="0">
                    <a:pos x="442" y="1"/>
                  </a:cxn>
                  <a:cxn ang="0">
                    <a:pos x="442" y="1"/>
                  </a:cxn>
                  <a:cxn ang="0">
                    <a:pos x="442" y="0"/>
                  </a:cxn>
                </a:cxnLst>
                <a:rect l="0" t="0" r="r" b="b"/>
                <a:pathLst>
                  <a:path w="442" h="1">
                    <a:moveTo>
                      <a:pt x="2" y="0"/>
                    </a:moveTo>
                    <a:cubicBezTo>
                      <a:pt x="0" y="0"/>
                      <a:pt x="0" y="0"/>
                      <a:pt x="0" y="0"/>
                    </a:cubicBezTo>
                    <a:cubicBezTo>
                      <a:pt x="0" y="1"/>
                      <a:pt x="0" y="1"/>
                      <a:pt x="0" y="1"/>
                    </a:cubicBezTo>
                    <a:cubicBezTo>
                      <a:pt x="1" y="1"/>
                      <a:pt x="1" y="1"/>
                      <a:pt x="1" y="1"/>
                    </a:cubicBezTo>
                    <a:cubicBezTo>
                      <a:pt x="1" y="0"/>
                      <a:pt x="1" y="0"/>
                      <a:pt x="1" y="0"/>
                    </a:cubicBezTo>
                    <a:cubicBezTo>
                      <a:pt x="2" y="0"/>
                      <a:pt x="2" y="0"/>
                      <a:pt x="2" y="0"/>
                    </a:cubicBezTo>
                    <a:moveTo>
                      <a:pt x="442" y="0"/>
                    </a:moveTo>
                    <a:cubicBezTo>
                      <a:pt x="442" y="0"/>
                      <a:pt x="442" y="0"/>
                      <a:pt x="442" y="0"/>
                    </a:cubicBezTo>
                    <a:cubicBezTo>
                      <a:pt x="442" y="0"/>
                      <a:pt x="442" y="0"/>
                      <a:pt x="442" y="1"/>
                    </a:cubicBezTo>
                    <a:cubicBezTo>
                      <a:pt x="442" y="1"/>
                      <a:pt x="442" y="1"/>
                      <a:pt x="442" y="1"/>
                    </a:cubicBezTo>
                    <a:cubicBezTo>
                      <a:pt x="442" y="0"/>
                      <a:pt x="442" y="0"/>
                      <a:pt x="442"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2" name="Freeform 277"/>
              <p:cNvSpPr/>
              <p:nvPr/>
            </p:nvSpPr>
            <p:spPr bwMode="auto">
              <a:xfrm>
                <a:off x="-1304924" y="3149597"/>
                <a:ext cx="7937" cy="3175"/>
              </a:xfrm>
              <a:custGeom>
                <a:cxnLst>
                  <a:cxn ang="0">
                    <a:pos x="1" y="0"/>
                  </a:cxn>
                  <a:cxn ang="0">
                    <a:pos x="0" y="0"/>
                  </a:cxn>
                  <a:cxn ang="0">
                    <a:pos x="1" y="1"/>
                  </a:cxn>
                  <a:cxn ang="0">
                    <a:pos x="2" y="1"/>
                  </a:cxn>
                  <a:cxn ang="0">
                    <a:pos x="2" y="0"/>
                  </a:cxn>
                  <a:cxn ang="0">
                    <a:pos x="2" y="0"/>
                  </a:cxn>
                  <a:cxn ang="0">
                    <a:pos x="1" y="0"/>
                  </a:cxn>
                </a:cxnLst>
                <a:rect l="0" t="0" r="r" b="b"/>
                <a:pathLst>
                  <a:path w="2" h="1">
                    <a:moveTo>
                      <a:pt x="1" y="0"/>
                    </a:moveTo>
                    <a:cubicBezTo>
                      <a:pt x="0" y="0"/>
                      <a:pt x="0" y="0"/>
                      <a:pt x="0" y="0"/>
                    </a:cubicBezTo>
                    <a:cubicBezTo>
                      <a:pt x="1" y="1"/>
                      <a:pt x="1" y="1"/>
                      <a:pt x="1" y="1"/>
                    </a:cubicBezTo>
                    <a:cubicBezTo>
                      <a:pt x="2" y="1"/>
                      <a:pt x="2" y="1"/>
                      <a:pt x="2" y="1"/>
                    </a:cubicBezTo>
                    <a:cubicBezTo>
                      <a:pt x="2" y="0"/>
                      <a:pt x="2" y="0"/>
                      <a:pt x="2" y="0"/>
                    </a:cubicBezTo>
                    <a:cubicBezTo>
                      <a:pt x="2" y="0"/>
                      <a:pt x="2" y="0"/>
                      <a:pt x="2" y="0"/>
                    </a:cubicBezTo>
                    <a:cubicBezTo>
                      <a:pt x="2" y="0"/>
                      <a:pt x="2"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3" name="Freeform 278"/>
              <p:cNvSpPr/>
              <p:nvPr/>
            </p:nvSpPr>
            <p:spPr bwMode="auto">
              <a:xfrm>
                <a:off x="-1301749" y="3149597"/>
                <a:ext cx="4762" cy="1587"/>
              </a:xfrm>
              <a:custGeom>
                <a:cxnLst>
                  <a:cxn ang="0">
                    <a:pos x="1" y="0"/>
                  </a:cxn>
                  <a:cxn ang="0">
                    <a:pos x="0" y="0"/>
                  </a:cxn>
                  <a:cxn ang="0">
                    <a:pos x="1" y="0"/>
                  </a:cxn>
                  <a:cxn ang="0">
                    <a:pos x="1" y="0"/>
                  </a:cxn>
                  <a:cxn ang="0">
                    <a:pos x="1" y="0"/>
                  </a:cxn>
                </a:cxnLst>
                <a:rect l="0" t="0" r="r" b="b"/>
                <a:pathLst>
                  <a:path w="1">
                    <a:moveTo>
                      <a:pt x="1" y="0"/>
                    </a:moveTo>
                    <a:cubicBezTo>
                      <a:pt x="0" y="0"/>
                      <a:pt x="0" y="0"/>
                      <a:pt x="0" y="0"/>
                    </a:cubicBezTo>
                    <a:cubicBezTo>
                      <a:pt x="1" y="0"/>
                      <a:pt x="1" y="0"/>
                      <a:pt x="1" y="0"/>
                    </a:cubicBezTo>
                    <a:cubicBezTo>
                      <a:pt x="1" y="0"/>
                      <a:pt x="1" y="0"/>
                      <a:pt x="1" y="0"/>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4" name="Freeform 279"/>
              <p:cNvSpPr/>
              <p:nvPr/>
            </p:nvSpPr>
            <p:spPr bwMode="auto">
              <a:xfrm>
                <a:off x="-3871911" y="3149597"/>
                <a:ext cx="4762" cy="3175"/>
              </a:xfrm>
              <a:custGeom>
                <a:cxnLst>
                  <a:cxn ang="0">
                    <a:pos x="1" y="0"/>
                  </a:cxn>
                  <a:cxn ang="0">
                    <a:pos x="0" y="0"/>
                  </a:cxn>
                  <a:cxn ang="0">
                    <a:pos x="0" y="1"/>
                  </a:cxn>
                  <a:cxn ang="0">
                    <a:pos x="1" y="1"/>
                  </a:cxn>
                  <a:cxn ang="0">
                    <a:pos x="1" y="0"/>
                  </a:cxn>
                  <a:cxn ang="0">
                    <a:pos x="1" y="0"/>
                  </a:cxn>
                </a:cxnLst>
                <a:rect l="0" t="0" r="r" b="b"/>
                <a:pathLst>
                  <a:path w="1" h="1">
                    <a:moveTo>
                      <a:pt x="1" y="0"/>
                    </a:moveTo>
                    <a:cubicBezTo>
                      <a:pt x="0" y="0"/>
                      <a:pt x="0" y="0"/>
                      <a:pt x="0" y="0"/>
                    </a:cubicBezTo>
                    <a:cubicBezTo>
                      <a:pt x="0" y="1"/>
                      <a:pt x="0" y="1"/>
                      <a:pt x="0" y="1"/>
                    </a:cubicBezTo>
                    <a:cubicBezTo>
                      <a:pt x="1" y="1"/>
                      <a:pt x="1" y="1"/>
                      <a:pt x="1" y="1"/>
                    </a:cubicBezTo>
                    <a:cubicBezTo>
                      <a:pt x="1" y="0"/>
                      <a:pt x="1" y="0"/>
                      <a:pt x="1" y="0"/>
                    </a:cubicBezTo>
                    <a:cubicBezTo>
                      <a:pt x="1" y="0"/>
                      <a:pt x="1" y="0"/>
                      <a:pt x="1" y="0"/>
                    </a:cubicBezTo>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5" name="Freeform 280"/>
              <p:cNvSpPr/>
              <p:nvPr/>
            </p:nvSpPr>
            <p:spPr bwMode="auto">
              <a:xfrm>
                <a:off x="-5675310" y="2592385"/>
                <a:ext cx="1612899" cy="2509835"/>
              </a:xfrm>
              <a:custGeom>
                <a:cxnLst>
                  <a:cxn ang="0">
                    <a:pos x="104" y="6"/>
                  </a:cxn>
                  <a:cxn ang="0">
                    <a:pos x="177" y="34"/>
                  </a:cxn>
                  <a:cxn ang="0">
                    <a:pos x="216" y="87"/>
                  </a:cxn>
                  <a:cxn ang="0">
                    <a:pos x="211" y="41"/>
                  </a:cxn>
                  <a:cxn ang="0">
                    <a:pos x="238" y="57"/>
                  </a:cxn>
                  <a:cxn ang="0">
                    <a:pos x="242" y="47"/>
                  </a:cxn>
                  <a:cxn ang="0">
                    <a:pos x="276" y="86"/>
                  </a:cxn>
                  <a:cxn ang="0">
                    <a:pos x="257" y="108"/>
                  </a:cxn>
                  <a:cxn ang="0">
                    <a:pos x="269" y="119"/>
                  </a:cxn>
                  <a:cxn ang="0">
                    <a:pos x="236" y="155"/>
                  </a:cxn>
                  <a:cxn ang="0">
                    <a:pos x="229" y="230"/>
                  </a:cxn>
                  <a:cxn ang="0">
                    <a:pos x="230" y="230"/>
                  </a:cxn>
                  <a:cxn ang="0">
                    <a:pos x="225" y="221"/>
                  </a:cxn>
                  <a:cxn ang="0">
                    <a:pos x="177" y="269"/>
                  </a:cxn>
                  <a:cxn ang="0">
                    <a:pos x="201" y="277"/>
                  </a:cxn>
                  <a:cxn ang="0">
                    <a:pos x="215" y="282"/>
                  </a:cxn>
                  <a:cxn ang="0">
                    <a:pos x="225" y="313"/>
                  </a:cxn>
                  <a:cxn ang="0">
                    <a:pos x="319" y="323"/>
                  </a:cxn>
                  <a:cxn ang="0">
                    <a:pos x="378" y="381"/>
                  </a:cxn>
                  <a:cxn ang="0">
                    <a:pos x="301" y="662"/>
                  </a:cxn>
                  <a:cxn ang="0">
                    <a:pos x="303" y="663"/>
                  </a:cxn>
                  <a:cxn ang="0">
                    <a:pos x="303" y="663"/>
                  </a:cxn>
                  <a:cxn ang="0">
                    <a:pos x="250" y="346"/>
                  </a:cxn>
                  <a:cxn ang="0">
                    <a:pos x="203" y="293"/>
                  </a:cxn>
                  <a:cxn ang="0">
                    <a:pos x="112" y="200"/>
                  </a:cxn>
                  <a:cxn ang="0">
                    <a:pos x="118" y="241"/>
                  </a:cxn>
                  <a:cxn ang="0">
                    <a:pos x="117" y="239"/>
                  </a:cxn>
                  <a:cxn ang="0">
                    <a:pos x="120" y="239"/>
                  </a:cxn>
                  <a:cxn ang="0">
                    <a:pos x="63" y="48"/>
                  </a:cxn>
                  <a:cxn ang="0">
                    <a:pos x="3" y="64"/>
                  </a:cxn>
                  <a:cxn ang="0">
                    <a:pos x="5" y="65"/>
                  </a:cxn>
                  <a:cxn ang="0">
                    <a:pos x="9" y="43"/>
                  </a:cxn>
                  <a:cxn ang="0">
                    <a:pos x="6" y="35"/>
                  </a:cxn>
                  <a:cxn ang="0">
                    <a:pos x="0" y="65"/>
                  </a:cxn>
                  <a:cxn ang="0">
                    <a:pos x="66" y="52"/>
                  </a:cxn>
                  <a:cxn ang="0">
                    <a:pos x="117" y="243"/>
                  </a:cxn>
                  <a:cxn ang="0">
                    <a:pos x="110" y="201"/>
                  </a:cxn>
                  <a:cxn ang="0">
                    <a:pos x="109" y="201"/>
                  </a:cxn>
                  <a:cxn ang="0">
                    <a:pos x="129" y="238"/>
                  </a:cxn>
                  <a:cxn ang="0">
                    <a:pos x="218" y="323"/>
                  </a:cxn>
                  <a:cxn ang="0">
                    <a:pos x="237" y="397"/>
                  </a:cxn>
                  <a:cxn ang="0">
                    <a:pos x="306" y="662"/>
                  </a:cxn>
                  <a:cxn ang="0">
                    <a:pos x="378" y="377"/>
                  </a:cxn>
                  <a:cxn ang="0">
                    <a:pos x="320" y="319"/>
                  </a:cxn>
                  <a:cxn ang="0">
                    <a:pos x="229" y="311"/>
                  </a:cxn>
                  <a:cxn ang="0">
                    <a:pos x="211" y="280"/>
                  </a:cxn>
                  <a:cxn ang="0">
                    <a:pos x="192" y="260"/>
                  </a:cxn>
                  <a:cxn ang="0">
                    <a:pos x="216" y="212"/>
                  </a:cxn>
                  <a:cxn ang="0">
                    <a:pos x="233" y="219"/>
                  </a:cxn>
                  <a:cxn ang="0">
                    <a:pos x="261" y="123"/>
                  </a:cxn>
                  <a:cxn ang="0">
                    <a:pos x="254" y="105"/>
                  </a:cxn>
                  <a:cxn ang="0">
                    <a:pos x="255" y="106"/>
                  </a:cxn>
                  <a:cxn ang="0">
                    <a:pos x="242" y="43"/>
                  </a:cxn>
                  <a:cxn ang="0">
                    <a:pos x="207" y="44"/>
                  </a:cxn>
                  <a:cxn ang="0">
                    <a:pos x="213" y="88"/>
                  </a:cxn>
                  <a:cxn ang="0">
                    <a:pos x="214" y="89"/>
                  </a:cxn>
                  <a:cxn ang="0">
                    <a:pos x="177" y="47"/>
                  </a:cxn>
                  <a:cxn ang="0">
                    <a:pos x="108" y="1"/>
                  </a:cxn>
                  <a:cxn ang="0">
                    <a:pos x="38" y="6"/>
                  </a:cxn>
                </a:cxnLst>
                <a:rect l="0" t="0" r="r" b="b"/>
                <a:pathLst>
                  <a:path w="429" h="667">
                    <a:moveTo>
                      <a:pt x="38" y="6"/>
                    </a:moveTo>
                    <a:cubicBezTo>
                      <a:pt x="40" y="7"/>
                      <a:pt x="40" y="7"/>
                      <a:pt x="40" y="7"/>
                    </a:cubicBezTo>
                    <a:cubicBezTo>
                      <a:pt x="40" y="7"/>
                      <a:pt x="42" y="6"/>
                      <a:pt x="43" y="5"/>
                    </a:cubicBezTo>
                    <a:cubicBezTo>
                      <a:pt x="45" y="4"/>
                      <a:pt x="46" y="4"/>
                      <a:pt x="47" y="4"/>
                    </a:cubicBezTo>
                    <a:cubicBezTo>
                      <a:pt x="72" y="4"/>
                      <a:pt x="72" y="4"/>
                      <a:pt x="72" y="4"/>
                    </a:cubicBezTo>
                    <a:cubicBezTo>
                      <a:pt x="73" y="4"/>
                      <a:pt x="75" y="4"/>
                      <a:pt x="76" y="5"/>
                    </a:cubicBezTo>
                    <a:cubicBezTo>
                      <a:pt x="78" y="5"/>
                      <a:pt x="79" y="6"/>
                      <a:pt x="80" y="7"/>
                    </a:cubicBezTo>
                    <a:cubicBezTo>
                      <a:pt x="86" y="10"/>
                      <a:pt x="86" y="10"/>
                      <a:pt x="86" y="10"/>
                    </a:cubicBezTo>
                    <a:cubicBezTo>
                      <a:pt x="87" y="11"/>
                      <a:pt x="89" y="12"/>
                      <a:pt x="91" y="12"/>
                    </a:cubicBezTo>
                    <a:cubicBezTo>
                      <a:pt x="93" y="12"/>
                      <a:pt x="95" y="11"/>
                      <a:pt x="97" y="10"/>
                    </a:cubicBezTo>
                    <a:cubicBezTo>
                      <a:pt x="100" y="8"/>
                      <a:pt x="100" y="8"/>
                      <a:pt x="100" y="8"/>
                    </a:cubicBezTo>
                    <a:cubicBezTo>
                      <a:pt x="101" y="7"/>
                      <a:pt x="103" y="6"/>
                      <a:pt x="104" y="6"/>
                    </a:cubicBezTo>
                    <a:cubicBezTo>
                      <a:pt x="106" y="5"/>
                      <a:pt x="107" y="5"/>
                      <a:pt x="108" y="5"/>
                    </a:cubicBezTo>
                    <a:cubicBezTo>
                      <a:pt x="116" y="5"/>
                      <a:pt x="116" y="5"/>
                      <a:pt x="116" y="5"/>
                    </a:cubicBezTo>
                    <a:cubicBezTo>
                      <a:pt x="117" y="5"/>
                      <a:pt x="119" y="5"/>
                      <a:pt x="120" y="6"/>
                    </a:cubicBezTo>
                    <a:cubicBezTo>
                      <a:pt x="122" y="7"/>
                      <a:pt x="123" y="8"/>
                      <a:pt x="124" y="8"/>
                    </a:cubicBezTo>
                    <a:cubicBezTo>
                      <a:pt x="132" y="16"/>
                      <a:pt x="132" y="16"/>
                      <a:pt x="132" y="16"/>
                    </a:cubicBezTo>
                    <a:cubicBezTo>
                      <a:pt x="133" y="17"/>
                      <a:pt x="135" y="18"/>
                      <a:pt x="137" y="18"/>
                    </a:cubicBezTo>
                    <a:cubicBezTo>
                      <a:pt x="139" y="18"/>
                      <a:pt x="141" y="17"/>
                      <a:pt x="143" y="15"/>
                    </a:cubicBezTo>
                    <a:cubicBezTo>
                      <a:pt x="144" y="14"/>
                      <a:pt x="145" y="13"/>
                      <a:pt x="147" y="13"/>
                    </a:cubicBezTo>
                    <a:cubicBezTo>
                      <a:pt x="148" y="13"/>
                      <a:pt x="148" y="13"/>
                      <a:pt x="148" y="13"/>
                    </a:cubicBezTo>
                    <a:cubicBezTo>
                      <a:pt x="175" y="28"/>
                      <a:pt x="175" y="28"/>
                      <a:pt x="175" y="28"/>
                    </a:cubicBezTo>
                    <a:cubicBezTo>
                      <a:pt x="176" y="29"/>
                      <a:pt x="177" y="30"/>
                      <a:pt x="177" y="32"/>
                    </a:cubicBezTo>
                    <a:cubicBezTo>
                      <a:pt x="177" y="33"/>
                      <a:pt x="177" y="34"/>
                      <a:pt x="177" y="34"/>
                    </a:cubicBezTo>
                    <a:cubicBezTo>
                      <a:pt x="173" y="46"/>
                      <a:pt x="173" y="46"/>
                      <a:pt x="173" y="46"/>
                    </a:cubicBezTo>
                    <a:cubicBezTo>
                      <a:pt x="172" y="47"/>
                      <a:pt x="172" y="48"/>
                      <a:pt x="172" y="49"/>
                    </a:cubicBezTo>
                    <a:cubicBezTo>
                      <a:pt x="172" y="53"/>
                      <a:pt x="173" y="56"/>
                      <a:pt x="176" y="57"/>
                    </a:cubicBezTo>
                    <a:cubicBezTo>
                      <a:pt x="198" y="72"/>
                      <a:pt x="198" y="72"/>
                      <a:pt x="198" y="72"/>
                    </a:cubicBezTo>
                    <a:cubicBezTo>
                      <a:pt x="200" y="73"/>
                      <a:pt x="203" y="77"/>
                      <a:pt x="204" y="79"/>
                    </a:cubicBezTo>
                    <a:cubicBezTo>
                      <a:pt x="210" y="90"/>
                      <a:pt x="210" y="90"/>
                      <a:pt x="210" y="90"/>
                    </a:cubicBezTo>
                    <a:cubicBezTo>
                      <a:pt x="210" y="90"/>
                      <a:pt x="210" y="91"/>
                      <a:pt x="211" y="91"/>
                    </a:cubicBezTo>
                    <a:cubicBezTo>
                      <a:pt x="211" y="92"/>
                      <a:pt x="211" y="92"/>
                      <a:pt x="212" y="92"/>
                    </a:cubicBezTo>
                    <a:cubicBezTo>
                      <a:pt x="213" y="93"/>
                      <a:pt x="213" y="93"/>
                      <a:pt x="213" y="93"/>
                    </a:cubicBezTo>
                    <a:cubicBezTo>
                      <a:pt x="214" y="93"/>
                      <a:pt x="215" y="92"/>
                      <a:pt x="215" y="92"/>
                    </a:cubicBezTo>
                    <a:cubicBezTo>
                      <a:pt x="216" y="91"/>
                      <a:pt x="216" y="90"/>
                      <a:pt x="216" y="90"/>
                    </a:cubicBezTo>
                    <a:cubicBezTo>
                      <a:pt x="216" y="89"/>
                      <a:pt x="216" y="88"/>
                      <a:pt x="216" y="87"/>
                    </a:cubicBezTo>
                    <a:cubicBezTo>
                      <a:pt x="216" y="70"/>
                      <a:pt x="216" y="70"/>
                      <a:pt x="216" y="70"/>
                    </a:cubicBezTo>
                    <a:cubicBezTo>
                      <a:pt x="216" y="66"/>
                      <a:pt x="216" y="60"/>
                      <a:pt x="215" y="56"/>
                    </a:cubicBezTo>
                    <a:cubicBezTo>
                      <a:pt x="212" y="43"/>
                      <a:pt x="212" y="43"/>
                      <a:pt x="212" y="43"/>
                    </a:cubicBezTo>
                    <a:cubicBezTo>
                      <a:pt x="211" y="43"/>
                      <a:pt x="211" y="42"/>
                      <a:pt x="211" y="42"/>
                    </a:cubicBezTo>
                    <a:cubicBezTo>
                      <a:pt x="211" y="41"/>
                      <a:pt x="211" y="41"/>
                      <a:pt x="211" y="41"/>
                    </a:cubicBezTo>
                    <a:cubicBezTo>
                      <a:pt x="211" y="41"/>
                      <a:pt x="211" y="41"/>
                      <a:pt x="211" y="41"/>
                    </a:cubicBezTo>
                    <a:cubicBezTo>
                      <a:pt x="211" y="41"/>
                      <a:pt x="211" y="41"/>
                      <a:pt x="211" y="41"/>
                    </a:cubicBezTo>
                    <a:cubicBezTo>
                      <a:pt x="211" y="41"/>
                      <a:pt x="211" y="41"/>
                      <a:pt x="211" y="41"/>
                    </a:cubicBezTo>
                    <a:cubicBezTo>
                      <a:pt x="211" y="41"/>
                      <a:pt x="211" y="41"/>
                      <a:pt x="211" y="41"/>
                    </a:cubicBezTo>
                    <a:cubicBezTo>
                      <a:pt x="211" y="41"/>
                      <a:pt x="211" y="41"/>
                      <a:pt x="211" y="41"/>
                    </a:cubicBezTo>
                    <a:cubicBezTo>
                      <a:pt x="211" y="41"/>
                      <a:pt x="211" y="41"/>
                      <a:pt x="211" y="41"/>
                    </a:cubicBezTo>
                    <a:cubicBezTo>
                      <a:pt x="211" y="41"/>
                      <a:pt x="211" y="41"/>
                      <a:pt x="211" y="41"/>
                    </a:cubicBezTo>
                    <a:cubicBezTo>
                      <a:pt x="211" y="42"/>
                      <a:pt x="211" y="42"/>
                      <a:pt x="211" y="42"/>
                    </a:cubicBezTo>
                    <a:cubicBezTo>
                      <a:pt x="211" y="41"/>
                      <a:pt x="211" y="41"/>
                      <a:pt x="211" y="41"/>
                    </a:cubicBezTo>
                    <a:cubicBezTo>
                      <a:pt x="211" y="41"/>
                      <a:pt x="211" y="41"/>
                      <a:pt x="211" y="41"/>
                    </a:cubicBezTo>
                    <a:cubicBezTo>
                      <a:pt x="211" y="42"/>
                      <a:pt x="211" y="42"/>
                      <a:pt x="211" y="42"/>
                    </a:cubicBezTo>
                    <a:cubicBezTo>
                      <a:pt x="211" y="42"/>
                      <a:pt x="211" y="42"/>
                      <a:pt x="211" y="42"/>
                    </a:cubicBezTo>
                    <a:cubicBezTo>
                      <a:pt x="211" y="42"/>
                      <a:pt x="211" y="42"/>
                      <a:pt x="211" y="42"/>
                    </a:cubicBezTo>
                    <a:cubicBezTo>
                      <a:pt x="211" y="42"/>
                      <a:pt x="211" y="42"/>
                      <a:pt x="211" y="42"/>
                    </a:cubicBezTo>
                    <a:cubicBezTo>
                      <a:pt x="211" y="42"/>
                      <a:pt x="211" y="42"/>
                      <a:pt x="211" y="42"/>
                    </a:cubicBezTo>
                    <a:cubicBezTo>
                      <a:pt x="211" y="42"/>
                      <a:pt x="211" y="42"/>
                      <a:pt x="211" y="42"/>
                    </a:cubicBezTo>
                    <a:cubicBezTo>
                      <a:pt x="211" y="42"/>
                      <a:pt x="211" y="42"/>
                      <a:pt x="211" y="42"/>
                    </a:cubicBezTo>
                    <a:cubicBezTo>
                      <a:pt x="235" y="56"/>
                      <a:pt x="235" y="56"/>
                      <a:pt x="235" y="56"/>
                    </a:cubicBezTo>
                    <a:cubicBezTo>
                      <a:pt x="236" y="57"/>
                      <a:pt x="237" y="57"/>
                      <a:pt x="238" y="57"/>
                    </a:cubicBezTo>
                    <a:cubicBezTo>
                      <a:pt x="239" y="57"/>
                      <a:pt x="241" y="56"/>
                      <a:pt x="241" y="55"/>
                    </a:cubicBezTo>
                    <a:cubicBezTo>
                      <a:pt x="242" y="54"/>
                      <a:pt x="243" y="52"/>
                      <a:pt x="243" y="51"/>
                    </a:cubicBezTo>
                    <a:cubicBezTo>
                      <a:pt x="243" y="49"/>
                      <a:pt x="243" y="49"/>
                      <a:pt x="243" y="49"/>
                    </a:cubicBezTo>
                    <a:cubicBezTo>
                      <a:pt x="243" y="48"/>
                      <a:pt x="243" y="47"/>
                      <a:pt x="243" y="47"/>
                    </a:cubicBezTo>
                    <a:cubicBezTo>
                      <a:pt x="243" y="47"/>
                      <a:pt x="243" y="47"/>
                      <a:pt x="243" y="47"/>
                    </a:cubicBezTo>
                    <a:cubicBezTo>
                      <a:pt x="243" y="47"/>
                      <a:pt x="243" y="47"/>
                      <a:pt x="243" y="47"/>
                    </a:cubicBezTo>
                    <a:cubicBezTo>
                      <a:pt x="243" y="47"/>
                      <a:pt x="243" y="47"/>
                      <a:pt x="243" y="47"/>
                    </a:cubicBezTo>
                    <a:cubicBezTo>
                      <a:pt x="243" y="47"/>
                      <a:pt x="243" y="47"/>
                      <a:pt x="243" y="47"/>
                    </a:cubicBezTo>
                    <a:cubicBezTo>
                      <a:pt x="243" y="47"/>
                      <a:pt x="243" y="47"/>
                      <a:pt x="243" y="47"/>
                    </a:cubicBezTo>
                    <a:cubicBezTo>
                      <a:pt x="243" y="47"/>
                      <a:pt x="243" y="47"/>
                      <a:pt x="243" y="47"/>
                    </a:cubicBezTo>
                    <a:cubicBezTo>
                      <a:pt x="242" y="46"/>
                      <a:pt x="242" y="46"/>
                      <a:pt x="242" y="46"/>
                    </a:cubicBezTo>
                    <a:cubicBezTo>
                      <a:pt x="242" y="47"/>
                      <a:pt x="242" y="47"/>
                      <a:pt x="242" y="47"/>
                    </a:cubicBezTo>
                    <a:cubicBezTo>
                      <a:pt x="243" y="47"/>
                      <a:pt x="243" y="47"/>
                      <a:pt x="243" y="47"/>
                    </a:cubicBezTo>
                    <a:cubicBezTo>
                      <a:pt x="242" y="46"/>
                      <a:pt x="242" y="46"/>
                      <a:pt x="242" y="46"/>
                    </a:cubicBezTo>
                    <a:cubicBezTo>
                      <a:pt x="242" y="47"/>
                      <a:pt x="242" y="47"/>
                      <a:pt x="242" y="47"/>
                    </a:cubicBezTo>
                    <a:cubicBezTo>
                      <a:pt x="242" y="47"/>
                      <a:pt x="242" y="47"/>
                      <a:pt x="242" y="47"/>
                    </a:cubicBezTo>
                    <a:cubicBezTo>
                      <a:pt x="242" y="47"/>
                      <a:pt x="242" y="47"/>
                      <a:pt x="242" y="47"/>
                    </a:cubicBezTo>
                    <a:cubicBezTo>
                      <a:pt x="242" y="47"/>
                      <a:pt x="242" y="47"/>
                      <a:pt x="242" y="47"/>
                    </a:cubicBezTo>
                    <a:cubicBezTo>
                      <a:pt x="242" y="47"/>
                      <a:pt x="242" y="47"/>
                      <a:pt x="242" y="47"/>
                    </a:cubicBezTo>
                    <a:cubicBezTo>
                      <a:pt x="242" y="47"/>
                      <a:pt x="242" y="47"/>
                      <a:pt x="242" y="47"/>
                    </a:cubicBezTo>
                    <a:cubicBezTo>
                      <a:pt x="242" y="47"/>
                      <a:pt x="242" y="47"/>
                      <a:pt x="242" y="47"/>
                    </a:cubicBezTo>
                    <a:cubicBezTo>
                      <a:pt x="243" y="48"/>
                      <a:pt x="243" y="48"/>
                      <a:pt x="243" y="48"/>
                    </a:cubicBezTo>
                    <a:cubicBezTo>
                      <a:pt x="275" y="83"/>
                      <a:pt x="275" y="83"/>
                      <a:pt x="275" y="83"/>
                    </a:cubicBezTo>
                    <a:cubicBezTo>
                      <a:pt x="275" y="84"/>
                      <a:pt x="276" y="85"/>
                      <a:pt x="276" y="86"/>
                    </a:cubicBezTo>
                    <a:cubicBezTo>
                      <a:pt x="276" y="87"/>
                      <a:pt x="276" y="88"/>
                      <a:pt x="275" y="89"/>
                    </a:cubicBezTo>
                    <a:cubicBezTo>
                      <a:pt x="275" y="89"/>
                      <a:pt x="274" y="90"/>
                      <a:pt x="272" y="91"/>
                    </a:cubicBezTo>
                    <a:cubicBezTo>
                      <a:pt x="271" y="92"/>
                      <a:pt x="270" y="92"/>
                      <a:pt x="269" y="92"/>
                    </a:cubicBezTo>
                    <a:cubicBezTo>
                      <a:pt x="260" y="92"/>
                      <a:pt x="260" y="92"/>
                      <a:pt x="260" y="92"/>
                    </a:cubicBezTo>
                    <a:cubicBezTo>
                      <a:pt x="258" y="92"/>
                      <a:pt x="256" y="93"/>
                      <a:pt x="254" y="94"/>
                    </a:cubicBezTo>
                    <a:cubicBezTo>
                      <a:pt x="253" y="96"/>
                      <a:pt x="252" y="98"/>
                      <a:pt x="251" y="100"/>
                    </a:cubicBezTo>
                    <a:cubicBezTo>
                      <a:pt x="251" y="103"/>
                      <a:pt x="251" y="103"/>
                      <a:pt x="251" y="103"/>
                    </a:cubicBezTo>
                    <a:cubicBezTo>
                      <a:pt x="250" y="104"/>
                      <a:pt x="250" y="104"/>
                      <a:pt x="250" y="105"/>
                    </a:cubicBezTo>
                    <a:cubicBezTo>
                      <a:pt x="250" y="106"/>
                      <a:pt x="250" y="107"/>
                      <a:pt x="251" y="108"/>
                    </a:cubicBezTo>
                    <a:cubicBezTo>
                      <a:pt x="252" y="109"/>
                      <a:pt x="252" y="109"/>
                      <a:pt x="252" y="109"/>
                    </a:cubicBezTo>
                    <a:cubicBezTo>
                      <a:pt x="253" y="109"/>
                      <a:pt x="253" y="109"/>
                      <a:pt x="254" y="109"/>
                    </a:cubicBezTo>
                    <a:cubicBezTo>
                      <a:pt x="255" y="109"/>
                      <a:pt x="256" y="109"/>
                      <a:pt x="257" y="108"/>
                    </a:cubicBezTo>
                    <a:cubicBezTo>
                      <a:pt x="258" y="108"/>
                      <a:pt x="258" y="108"/>
                      <a:pt x="258" y="108"/>
                    </a:cubicBezTo>
                    <a:cubicBezTo>
                      <a:pt x="259" y="108"/>
                      <a:pt x="261" y="108"/>
                      <a:pt x="261" y="110"/>
                    </a:cubicBezTo>
                    <a:cubicBezTo>
                      <a:pt x="268" y="118"/>
                      <a:pt x="268" y="118"/>
                      <a:pt x="268" y="118"/>
                    </a:cubicBezTo>
                    <a:cubicBezTo>
                      <a:pt x="269" y="119"/>
                      <a:pt x="269" y="119"/>
                      <a:pt x="269" y="119"/>
                    </a:cubicBezTo>
                    <a:cubicBezTo>
                      <a:pt x="270" y="119"/>
                      <a:pt x="270" y="119"/>
                      <a:pt x="270" y="119"/>
                    </a:cubicBezTo>
                    <a:cubicBezTo>
                      <a:pt x="269" y="119"/>
                      <a:pt x="269" y="119"/>
                      <a:pt x="269" y="119"/>
                    </a:cubicBezTo>
                    <a:cubicBezTo>
                      <a:pt x="269" y="119"/>
                      <a:pt x="269" y="119"/>
                      <a:pt x="269" y="119"/>
                    </a:cubicBezTo>
                    <a:cubicBezTo>
                      <a:pt x="270" y="119"/>
                      <a:pt x="270" y="119"/>
                      <a:pt x="270" y="119"/>
                    </a:cubicBezTo>
                    <a:cubicBezTo>
                      <a:pt x="269" y="119"/>
                      <a:pt x="269" y="119"/>
                      <a:pt x="269" y="119"/>
                    </a:cubicBezTo>
                    <a:cubicBezTo>
                      <a:pt x="270" y="120"/>
                      <a:pt x="270" y="120"/>
                      <a:pt x="270" y="120"/>
                    </a:cubicBezTo>
                    <a:cubicBezTo>
                      <a:pt x="269" y="119"/>
                      <a:pt x="269" y="119"/>
                      <a:pt x="269" y="119"/>
                    </a:cubicBezTo>
                    <a:cubicBezTo>
                      <a:pt x="269" y="119"/>
                      <a:pt x="269" y="119"/>
                      <a:pt x="269" y="119"/>
                    </a:cubicBezTo>
                    <a:cubicBezTo>
                      <a:pt x="270" y="120"/>
                      <a:pt x="270" y="120"/>
                      <a:pt x="270" y="120"/>
                    </a:cubicBezTo>
                    <a:cubicBezTo>
                      <a:pt x="269" y="119"/>
                      <a:pt x="269" y="119"/>
                      <a:pt x="269" y="119"/>
                    </a:cubicBezTo>
                    <a:cubicBezTo>
                      <a:pt x="270" y="119"/>
                      <a:pt x="270" y="119"/>
                      <a:pt x="270" y="119"/>
                    </a:cubicBezTo>
                    <a:cubicBezTo>
                      <a:pt x="269" y="119"/>
                      <a:pt x="269" y="119"/>
                      <a:pt x="269" y="119"/>
                    </a:cubicBezTo>
                    <a:cubicBezTo>
                      <a:pt x="269" y="119"/>
                      <a:pt x="269" y="119"/>
                      <a:pt x="269" y="119"/>
                    </a:cubicBezTo>
                    <a:cubicBezTo>
                      <a:pt x="270" y="119"/>
                      <a:pt x="270" y="119"/>
                      <a:pt x="270" y="119"/>
                    </a:cubicBezTo>
                    <a:cubicBezTo>
                      <a:pt x="269" y="119"/>
                      <a:pt x="269" y="119"/>
                      <a:pt x="269" y="119"/>
                    </a:cubicBezTo>
                    <a:cubicBezTo>
                      <a:pt x="269" y="119"/>
                      <a:pt x="269" y="119"/>
                      <a:pt x="269" y="119"/>
                    </a:cubicBezTo>
                    <a:cubicBezTo>
                      <a:pt x="261" y="119"/>
                      <a:pt x="261" y="119"/>
                      <a:pt x="261" y="119"/>
                    </a:cubicBezTo>
                    <a:cubicBezTo>
                      <a:pt x="259" y="119"/>
                      <a:pt x="257" y="120"/>
                      <a:pt x="255" y="121"/>
                    </a:cubicBezTo>
                    <a:cubicBezTo>
                      <a:pt x="254" y="122"/>
                      <a:pt x="252" y="124"/>
                      <a:pt x="251" y="126"/>
                    </a:cubicBezTo>
                    <a:cubicBezTo>
                      <a:pt x="236" y="155"/>
                      <a:pt x="236" y="155"/>
                      <a:pt x="236" y="155"/>
                    </a:cubicBezTo>
                    <a:cubicBezTo>
                      <a:pt x="234" y="159"/>
                      <a:pt x="233" y="164"/>
                      <a:pt x="233" y="168"/>
                    </a:cubicBezTo>
                    <a:cubicBezTo>
                      <a:pt x="233" y="176"/>
                      <a:pt x="233" y="176"/>
                      <a:pt x="233" y="176"/>
                    </a:cubicBezTo>
                    <a:cubicBezTo>
                      <a:pt x="233" y="179"/>
                      <a:pt x="232" y="185"/>
                      <a:pt x="230" y="187"/>
                    </a:cubicBezTo>
                    <a:cubicBezTo>
                      <a:pt x="228" y="191"/>
                      <a:pt x="228" y="191"/>
                      <a:pt x="228" y="191"/>
                    </a:cubicBezTo>
                    <a:cubicBezTo>
                      <a:pt x="226" y="194"/>
                      <a:pt x="225" y="200"/>
                      <a:pt x="225" y="204"/>
                    </a:cubicBezTo>
                    <a:cubicBezTo>
                      <a:pt x="225" y="206"/>
                      <a:pt x="225" y="206"/>
                      <a:pt x="225" y="206"/>
                    </a:cubicBezTo>
                    <a:cubicBezTo>
                      <a:pt x="225" y="208"/>
                      <a:pt x="225" y="210"/>
                      <a:pt x="225" y="212"/>
                    </a:cubicBezTo>
                    <a:cubicBezTo>
                      <a:pt x="226" y="214"/>
                      <a:pt x="226" y="215"/>
                      <a:pt x="227" y="217"/>
                    </a:cubicBezTo>
                    <a:cubicBezTo>
                      <a:pt x="228" y="217"/>
                      <a:pt x="228" y="218"/>
                      <a:pt x="229" y="220"/>
                    </a:cubicBezTo>
                    <a:cubicBezTo>
                      <a:pt x="229" y="222"/>
                      <a:pt x="229" y="224"/>
                      <a:pt x="229" y="225"/>
                    </a:cubicBezTo>
                    <a:cubicBezTo>
                      <a:pt x="229" y="228"/>
                      <a:pt x="229" y="228"/>
                      <a:pt x="229" y="228"/>
                    </a:cubicBezTo>
                    <a:cubicBezTo>
                      <a:pt x="229" y="229"/>
                      <a:pt x="229" y="230"/>
                      <a:pt x="229" y="230"/>
                    </a:cubicBezTo>
                    <a:cubicBezTo>
                      <a:pt x="229" y="230"/>
                      <a:pt x="229" y="230"/>
                      <a:pt x="229" y="230"/>
                    </a:cubicBezTo>
                    <a:cubicBezTo>
                      <a:pt x="230" y="230"/>
                      <a:pt x="230" y="230"/>
                      <a:pt x="230" y="230"/>
                    </a:cubicBezTo>
                    <a:cubicBezTo>
                      <a:pt x="229" y="230"/>
                      <a:pt x="229" y="230"/>
                      <a:pt x="229" y="230"/>
                    </a:cubicBezTo>
                    <a:cubicBezTo>
                      <a:pt x="229" y="230"/>
                      <a:pt x="229" y="230"/>
                      <a:pt x="229" y="230"/>
                    </a:cubicBezTo>
                    <a:cubicBezTo>
                      <a:pt x="230" y="230"/>
                      <a:pt x="230" y="230"/>
                      <a:pt x="230" y="230"/>
                    </a:cubicBezTo>
                    <a:cubicBezTo>
                      <a:pt x="229" y="230"/>
                      <a:pt x="229" y="230"/>
                      <a:pt x="229" y="230"/>
                    </a:cubicBezTo>
                    <a:cubicBezTo>
                      <a:pt x="230" y="231"/>
                      <a:pt x="230" y="231"/>
                      <a:pt x="230" y="231"/>
                    </a:cubicBezTo>
                    <a:cubicBezTo>
                      <a:pt x="230" y="230"/>
                      <a:pt x="230" y="230"/>
                      <a:pt x="230" y="230"/>
                    </a:cubicBezTo>
                    <a:cubicBezTo>
                      <a:pt x="229" y="230"/>
                      <a:pt x="229" y="230"/>
                      <a:pt x="229" y="230"/>
                    </a:cubicBezTo>
                    <a:cubicBezTo>
                      <a:pt x="230" y="231"/>
                      <a:pt x="230" y="231"/>
                      <a:pt x="230" y="231"/>
                    </a:cubicBezTo>
                    <a:cubicBezTo>
                      <a:pt x="230" y="230"/>
                      <a:pt x="230" y="230"/>
                      <a:pt x="230" y="230"/>
                    </a:cubicBezTo>
                    <a:cubicBezTo>
                      <a:pt x="230" y="230"/>
                      <a:pt x="230" y="230"/>
                      <a:pt x="230" y="230"/>
                    </a:cubicBezTo>
                    <a:cubicBezTo>
                      <a:pt x="230" y="230"/>
                      <a:pt x="230" y="230"/>
                      <a:pt x="230" y="230"/>
                    </a:cubicBezTo>
                    <a:cubicBezTo>
                      <a:pt x="230" y="230"/>
                      <a:pt x="230" y="230"/>
                      <a:pt x="230" y="230"/>
                    </a:cubicBezTo>
                    <a:cubicBezTo>
                      <a:pt x="230" y="230"/>
                      <a:pt x="230" y="230"/>
                      <a:pt x="230" y="230"/>
                    </a:cubicBezTo>
                    <a:cubicBezTo>
                      <a:pt x="230" y="230"/>
                      <a:pt x="230" y="230"/>
                      <a:pt x="230" y="230"/>
                    </a:cubicBezTo>
                    <a:cubicBezTo>
                      <a:pt x="230" y="230"/>
                      <a:pt x="230" y="230"/>
                      <a:pt x="230" y="230"/>
                    </a:cubicBezTo>
                    <a:cubicBezTo>
                      <a:pt x="230" y="230"/>
                      <a:pt x="230" y="230"/>
                      <a:pt x="230" y="230"/>
                    </a:cubicBezTo>
                    <a:cubicBezTo>
                      <a:pt x="230" y="230"/>
                      <a:pt x="230" y="230"/>
                      <a:pt x="230" y="230"/>
                    </a:cubicBezTo>
                    <a:cubicBezTo>
                      <a:pt x="230" y="230"/>
                      <a:pt x="230" y="230"/>
                      <a:pt x="230" y="230"/>
                    </a:cubicBezTo>
                    <a:cubicBezTo>
                      <a:pt x="230" y="230"/>
                      <a:pt x="230" y="230"/>
                      <a:pt x="230" y="230"/>
                    </a:cubicBezTo>
                    <a:cubicBezTo>
                      <a:pt x="230" y="229"/>
                      <a:pt x="230" y="229"/>
                      <a:pt x="230" y="229"/>
                    </a:cubicBezTo>
                    <a:cubicBezTo>
                      <a:pt x="227" y="225"/>
                      <a:pt x="227" y="225"/>
                      <a:pt x="227" y="225"/>
                    </a:cubicBezTo>
                    <a:cubicBezTo>
                      <a:pt x="226" y="224"/>
                      <a:pt x="225" y="223"/>
                      <a:pt x="225" y="221"/>
                    </a:cubicBezTo>
                    <a:cubicBezTo>
                      <a:pt x="224" y="219"/>
                      <a:pt x="224" y="217"/>
                      <a:pt x="224" y="216"/>
                    </a:cubicBezTo>
                    <a:cubicBezTo>
                      <a:pt x="224" y="214"/>
                      <a:pt x="223" y="212"/>
                      <a:pt x="222" y="211"/>
                    </a:cubicBezTo>
                    <a:cubicBezTo>
                      <a:pt x="220" y="209"/>
                      <a:pt x="218" y="208"/>
                      <a:pt x="216" y="208"/>
                    </a:cubicBezTo>
                    <a:cubicBezTo>
                      <a:pt x="181" y="208"/>
                      <a:pt x="181" y="208"/>
                      <a:pt x="181" y="208"/>
                    </a:cubicBezTo>
                    <a:cubicBezTo>
                      <a:pt x="179" y="208"/>
                      <a:pt x="177" y="209"/>
                      <a:pt x="176" y="210"/>
                    </a:cubicBezTo>
                    <a:cubicBezTo>
                      <a:pt x="174" y="212"/>
                      <a:pt x="173" y="213"/>
                      <a:pt x="172" y="216"/>
                    </a:cubicBezTo>
                    <a:cubicBezTo>
                      <a:pt x="166" y="234"/>
                      <a:pt x="166" y="234"/>
                      <a:pt x="166" y="234"/>
                    </a:cubicBezTo>
                    <a:cubicBezTo>
                      <a:pt x="165" y="237"/>
                      <a:pt x="164" y="240"/>
                      <a:pt x="164" y="242"/>
                    </a:cubicBezTo>
                    <a:cubicBezTo>
                      <a:pt x="164" y="244"/>
                      <a:pt x="165" y="246"/>
                      <a:pt x="165" y="248"/>
                    </a:cubicBezTo>
                    <a:cubicBezTo>
                      <a:pt x="168" y="261"/>
                      <a:pt x="168" y="261"/>
                      <a:pt x="168" y="261"/>
                    </a:cubicBezTo>
                    <a:cubicBezTo>
                      <a:pt x="169" y="263"/>
                      <a:pt x="170" y="265"/>
                      <a:pt x="171" y="267"/>
                    </a:cubicBezTo>
                    <a:cubicBezTo>
                      <a:pt x="173" y="268"/>
                      <a:pt x="175" y="269"/>
                      <a:pt x="177" y="269"/>
                    </a:cubicBezTo>
                    <a:cubicBezTo>
                      <a:pt x="187" y="269"/>
                      <a:pt x="187" y="269"/>
                      <a:pt x="187" y="269"/>
                    </a:cubicBezTo>
                    <a:cubicBezTo>
                      <a:pt x="189" y="269"/>
                      <a:pt x="191" y="268"/>
                      <a:pt x="192" y="267"/>
                    </a:cubicBezTo>
                    <a:cubicBezTo>
                      <a:pt x="194" y="265"/>
                      <a:pt x="195" y="264"/>
                      <a:pt x="196" y="262"/>
                    </a:cubicBezTo>
                    <a:cubicBezTo>
                      <a:pt x="196" y="261"/>
                      <a:pt x="196" y="261"/>
                      <a:pt x="196" y="261"/>
                    </a:cubicBezTo>
                    <a:cubicBezTo>
                      <a:pt x="197" y="260"/>
                      <a:pt x="197" y="258"/>
                      <a:pt x="198" y="257"/>
                    </a:cubicBezTo>
                    <a:cubicBezTo>
                      <a:pt x="199" y="257"/>
                      <a:pt x="201" y="256"/>
                      <a:pt x="201" y="256"/>
                    </a:cubicBezTo>
                    <a:cubicBezTo>
                      <a:pt x="203" y="256"/>
                      <a:pt x="203" y="256"/>
                      <a:pt x="203" y="256"/>
                    </a:cubicBezTo>
                    <a:cubicBezTo>
                      <a:pt x="203" y="256"/>
                      <a:pt x="204" y="256"/>
                      <a:pt x="204" y="257"/>
                    </a:cubicBezTo>
                    <a:cubicBezTo>
                      <a:pt x="204" y="257"/>
                      <a:pt x="205" y="258"/>
                      <a:pt x="205" y="259"/>
                    </a:cubicBezTo>
                    <a:cubicBezTo>
                      <a:pt x="205" y="260"/>
                      <a:pt x="205" y="260"/>
                      <a:pt x="205" y="260"/>
                    </a:cubicBezTo>
                    <a:cubicBezTo>
                      <a:pt x="202" y="275"/>
                      <a:pt x="202" y="275"/>
                      <a:pt x="202" y="275"/>
                    </a:cubicBezTo>
                    <a:cubicBezTo>
                      <a:pt x="202" y="276"/>
                      <a:pt x="201" y="277"/>
                      <a:pt x="201" y="277"/>
                    </a:cubicBezTo>
                    <a:cubicBezTo>
                      <a:pt x="201" y="279"/>
                      <a:pt x="202" y="281"/>
                      <a:pt x="203" y="282"/>
                    </a:cubicBezTo>
                    <a:cubicBezTo>
                      <a:pt x="204" y="284"/>
                      <a:pt x="206" y="285"/>
                      <a:pt x="207" y="285"/>
                    </a:cubicBezTo>
                    <a:cubicBezTo>
                      <a:pt x="209" y="285"/>
                      <a:pt x="211" y="284"/>
                      <a:pt x="212" y="284"/>
                    </a:cubicBezTo>
                    <a:cubicBezTo>
                      <a:pt x="214" y="283"/>
                      <a:pt x="215" y="283"/>
                      <a:pt x="216" y="281"/>
                    </a:cubicBezTo>
                    <a:cubicBezTo>
                      <a:pt x="215" y="281"/>
                      <a:pt x="215" y="281"/>
                      <a:pt x="215" y="281"/>
                    </a:cubicBezTo>
                    <a:cubicBezTo>
                      <a:pt x="215" y="282"/>
                      <a:pt x="215" y="282"/>
                      <a:pt x="215" y="282"/>
                    </a:cubicBezTo>
                    <a:cubicBezTo>
                      <a:pt x="216" y="281"/>
                      <a:pt x="216" y="281"/>
                      <a:pt x="216" y="281"/>
                    </a:cubicBezTo>
                    <a:cubicBezTo>
                      <a:pt x="215" y="281"/>
                      <a:pt x="215" y="281"/>
                      <a:pt x="215" y="281"/>
                    </a:cubicBezTo>
                    <a:cubicBezTo>
                      <a:pt x="215" y="282"/>
                      <a:pt x="215" y="282"/>
                      <a:pt x="215" y="282"/>
                    </a:cubicBezTo>
                    <a:cubicBezTo>
                      <a:pt x="215" y="281"/>
                      <a:pt x="215" y="281"/>
                      <a:pt x="215" y="281"/>
                    </a:cubicBezTo>
                    <a:cubicBezTo>
                      <a:pt x="215" y="282"/>
                      <a:pt x="215" y="282"/>
                      <a:pt x="215" y="282"/>
                    </a:cubicBezTo>
                    <a:cubicBezTo>
                      <a:pt x="215" y="282"/>
                      <a:pt x="215" y="282"/>
                      <a:pt x="215" y="282"/>
                    </a:cubicBezTo>
                    <a:cubicBezTo>
                      <a:pt x="215" y="281"/>
                      <a:pt x="215" y="281"/>
                      <a:pt x="215" y="281"/>
                    </a:cubicBezTo>
                    <a:cubicBezTo>
                      <a:pt x="215" y="282"/>
                      <a:pt x="215" y="282"/>
                      <a:pt x="215" y="282"/>
                    </a:cubicBezTo>
                    <a:cubicBezTo>
                      <a:pt x="216" y="282"/>
                      <a:pt x="216" y="282"/>
                      <a:pt x="216" y="282"/>
                    </a:cubicBezTo>
                    <a:cubicBezTo>
                      <a:pt x="217" y="283"/>
                      <a:pt x="217" y="283"/>
                      <a:pt x="218" y="284"/>
                    </a:cubicBezTo>
                    <a:cubicBezTo>
                      <a:pt x="222" y="290"/>
                      <a:pt x="222" y="290"/>
                      <a:pt x="222" y="290"/>
                    </a:cubicBezTo>
                    <a:cubicBezTo>
                      <a:pt x="223" y="292"/>
                      <a:pt x="223" y="293"/>
                      <a:pt x="223" y="295"/>
                    </a:cubicBezTo>
                    <a:cubicBezTo>
                      <a:pt x="223" y="296"/>
                      <a:pt x="223" y="296"/>
                      <a:pt x="223" y="296"/>
                    </a:cubicBezTo>
                    <a:cubicBezTo>
                      <a:pt x="223" y="296"/>
                      <a:pt x="223" y="296"/>
                      <a:pt x="223" y="296"/>
                    </a:cubicBezTo>
                    <a:cubicBezTo>
                      <a:pt x="223" y="296"/>
                      <a:pt x="223" y="296"/>
                      <a:pt x="223" y="296"/>
                    </a:cubicBezTo>
                    <a:cubicBezTo>
                      <a:pt x="222" y="297"/>
                      <a:pt x="222" y="299"/>
                      <a:pt x="222" y="301"/>
                    </a:cubicBezTo>
                    <a:cubicBezTo>
                      <a:pt x="222" y="303"/>
                      <a:pt x="222" y="305"/>
                      <a:pt x="223" y="307"/>
                    </a:cubicBezTo>
                    <a:cubicBezTo>
                      <a:pt x="225" y="313"/>
                      <a:pt x="225" y="313"/>
                      <a:pt x="225" y="313"/>
                    </a:cubicBezTo>
                    <a:cubicBezTo>
                      <a:pt x="225" y="315"/>
                      <a:pt x="227" y="316"/>
                      <a:pt x="228" y="318"/>
                    </a:cubicBezTo>
                    <a:cubicBezTo>
                      <a:pt x="230" y="319"/>
                      <a:pt x="232" y="320"/>
                      <a:pt x="234" y="320"/>
                    </a:cubicBezTo>
                    <a:cubicBezTo>
                      <a:pt x="240" y="320"/>
                      <a:pt x="240" y="320"/>
                      <a:pt x="240" y="320"/>
                    </a:cubicBezTo>
                    <a:cubicBezTo>
                      <a:pt x="241" y="320"/>
                      <a:pt x="242" y="320"/>
                      <a:pt x="244" y="321"/>
                    </a:cubicBezTo>
                    <a:cubicBezTo>
                      <a:pt x="245" y="322"/>
                      <a:pt x="247" y="323"/>
                      <a:pt x="248" y="323"/>
                    </a:cubicBezTo>
                    <a:cubicBezTo>
                      <a:pt x="249" y="325"/>
                      <a:pt x="249" y="325"/>
                      <a:pt x="249" y="325"/>
                    </a:cubicBezTo>
                    <a:cubicBezTo>
                      <a:pt x="251" y="326"/>
                      <a:pt x="252" y="327"/>
                      <a:pt x="254" y="327"/>
                    </a:cubicBezTo>
                    <a:cubicBezTo>
                      <a:pt x="256" y="327"/>
                      <a:pt x="259" y="326"/>
                      <a:pt x="260" y="324"/>
                    </a:cubicBezTo>
                    <a:cubicBezTo>
                      <a:pt x="273" y="307"/>
                      <a:pt x="273" y="307"/>
                      <a:pt x="273" y="307"/>
                    </a:cubicBezTo>
                    <a:cubicBezTo>
                      <a:pt x="274" y="306"/>
                      <a:pt x="276" y="305"/>
                      <a:pt x="277" y="305"/>
                    </a:cubicBezTo>
                    <a:cubicBezTo>
                      <a:pt x="278" y="305"/>
                      <a:pt x="278" y="305"/>
                      <a:pt x="279" y="305"/>
                    </a:cubicBezTo>
                    <a:cubicBezTo>
                      <a:pt x="319" y="323"/>
                      <a:pt x="319" y="323"/>
                      <a:pt x="319" y="323"/>
                    </a:cubicBezTo>
                    <a:cubicBezTo>
                      <a:pt x="321" y="324"/>
                      <a:pt x="325" y="326"/>
                      <a:pt x="327" y="328"/>
                    </a:cubicBezTo>
                    <a:cubicBezTo>
                      <a:pt x="359" y="359"/>
                      <a:pt x="359" y="359"/>
                      <a:pt x="359" y="359"/>
                    </a:cubicBezTo>
                    <a:cubicBezTo>
                      <a:pt x="359" y="360"/>
                      <a:pt x="360" y="361"/>
                      <a:pt x="360" y="362"/>
                    </a:cubicBezTo>
                    <a:cubicBezTo>
                      <a:pt x="361" y="364"/>
                      <a:pt x="361" y="365"/>
                      <a:pt x="361" y="367"/>
                    </a:cubicBezTo>
                    <a:cubicBezTo>
                      <a:pt x="361" y="368"/>
                      <a:pt x="361" y="368"/>
                      <a:pt x="361" y="368"/>
                    </a:cubicBezTo>
                    <a:cubicBezTo>
                      <a:pt x="360" y="374"/>
                      <a:pt x="360" y="374"/>
                      <a:pt x="360" y="374"/>
                    </a:cubicBezTo>
                    <a:cubicBezTo>
                      <a:pt x="360" y="374"/>
                      <a:pt x="360" y="375"/>
                      <a:pt x="360" y="376"/>
                    </a:cubicBezTo>
                    <a:cubicBezTo>
                      <a:pt x="360" y="378"/>
                      <a:pt x="360" y="379"/>
                      <a:pt x="361" y="381"/>
                    </a:cubicBezTo>
                    <a:cubicBezTo>
                      <a:pt x="362" y="383"/>
                      <a:pt x="363" y="384"/>
                      <a:pt x="364" y="385"/>
                    </a:cubicBezTo>
                    <a:cubicBezTo>
                      <a:pt x="365" y="386"/>
                      <a:pt x="367" y="386"/>
                      <a:pt x="368" y="386"/>
                    </a:cubicBezTo>
                    <a:cubicBezTo>
                      <a:pt x="370" y="386"/>
                      <a:pt x="373" y="385"/>
                      <a:pt x="375" y="383"/>
                    </a:cubicBezTo>
                    <a:cubicBezTo>
                      <a:pt x="376" y="382"/>
                      <a:pt x="377" y="381"/>
                      <a:pt x="378" y="381"/>
                    </a:cubicBezTo>
                    <a:cubicBezTo>
                      <a:pt x="379" y="381"/>
                      <a:pt x="380" y="381"/>
                      <a:pt x="380" y="382"/>
                    </a:cubicBezTo>
                    <a:cubicBezTo>
                      <a:pt x="422" y="407"/>
                      <a:pt x="422" y="407"/>
                      <a:pt x="422" y="407"/>
                    </a:cubicBezTo>
                    <a:cubicBezTo>
                      <a:pt x="423" y="407"/>
                      <a:pt x="424" y="408"/>
                      <a:pt x="424" y="409"/>
                    </a:cubicBezTo>
                    <a:cubicBezTo>
                      <a:pt x="425" y="410"/>
                      <a:pt x="425" y="412"/>
                      <a:pt x="425" y="413"/>
                    </a:cubicBezTo>
                    <a:cubicBezTo>
                      <a:pt x="425" y="414"/>
                      <a:pt x="425" y="414"/>
                      <a:pt x="425" y="414"/>
                    </a:cubicBezTo>
                    <a:cubicBezTo>
                      <a:pt x="423" y="426"/>
                      <a:pt x="423" y="426"/>
                      <a:pt x="423" y="426"/>
                    </a:cubicBezTo>
                    <a:cubicBezTo>
                      <a:pt x="423" y="429"/>
                      <a:pt x="421" y="434"/>
                      <a:pt x="419" y="436"/>
                    </a:cubicBezTo>
                    <a:cubicBezTo>
                      <a:pt x="315" y="584"/>
                      <a:pt x="315" y="584"/>
                      <a:pt x="315" y="584"/>
                    </a:cubicBezTo>
                    <a:cubicBezTo>
                      <a:pt x="313" y="587"/>
                      <a:pt x="311" y="592"/>
                      <a:pt x="310" y="596"/>
                    </a:cubicBezTo>
                    <a:cubicBezTo>
                      <a:pt x="303" y="621"/>
                      <a:pt x="303" y="621"/>
                      <a:pt x="303" y="621"/>
                    </a:cubicBezTo>
                    <a:cubicBezTo>
                      <a:pt x="302" y="625"/>
                      <a:pt x="301" y="631"/>
                      <a:pt x="301" y="635"/>
                    </a:cubicBezTo>
                    <a:cubicBezTo>
                      <a:pt x="301" y="662"/>
                      <a:pt x="301" y="662"/>
                      <a:pt x="301" y="662"/>
                    </a:cubicBezTo>
                    <a:cubicBezTo>
                      <a:pt x="301" y="663"/>
                      <a:pt x="301" y="663"/>
                      <a:pt x="301" y="663"/>
                    </a:cubicBezTo>
                    <a:cubicBezTo>
                      <a:pt x="301" y="663"/>
                      <a:pt x="301" y="663"/>
                      <a:pt x="301" y="663"/>
                    </a:cubicBezTo>
                    <a:cubicBezTo>
                      <a:pt x="302" y="664"/>
                      <a:pt x="302" y="664"/>
                      <a:pt x="302" y="664"/>
                    </a:cubicBezTo>
                    <a:cubicBezTo>
                      <a:pt x="302" y="663"/>
                      <a:pt x="302" y="663"/>
                      <a:pt x="302" y="663"/>
                    </a:cubicBezTo>
                    <a:cubicBezTo>
                      <a:pt x="301" y="663"/>
                      <a:pt x="301" y="663"/>
                      <a:pt x="301" y="663"/>
                    </a:cubicBezTo>
                    <a:cubicBezTo>
                      <a:pt x="302" y="664"/>
                      <a:pt x="302" y="664"/>
                      <a:pt x="302" y="664"/>
                    </a:cubicBezTo>
                    <a:cubicBezTo>
                      <a:pt x="302" y="663"/>
                      <a:pt x="302" y="663"/>
                      <a:pt x="302" y="663"/>
                    </a:cubicBezTo>
                    <a:cubicBezTo>
                      <a:pt x="303" y="664"/>
                      <a:pt x="303" y="664"/>
                      <a:pt x="303" y="664"/>
                    </a:cubicBezTo>
                    <a:cubicBezTo>
                      <a:pt x="303" y="663"/>
                      <a:pt x="303" y="663"/>
                      <a:pt x="303" y="663"/>
                    </a:cubicBezTo>
                    <a:cubicBezTo>
                      <a:pt x="302" y="663"/>
                      <a:pt x="302" y="663"/>
                      <a:pt x="302" y="663"/>
                    </a:cubicBezTo>
                    <a:cubicBezTo>
                      <a:pt x="303" y="664"/>
                      <a:pt x="303" y="664"/>
                      <a:pt x="303" y="664"/>
                    </a:cubicBezTo>
                    <a:cubicBezTo>
                      <a:pt x="303" y="663"/>
                      <a:pt x="303" y="663"/>
                      <a:pt x="303" y="663"/>
                    </a:cubicBezTo>
                    <a:cubicBezTo>
                      <a:pt x="303" y="664"/>
                      <a:pt x="303" y="664"/>
                      <a:pt x="303" y="664"/>
                    </a:cubicBezTo>
                    <a:cubicBezTo>
                      <a:pt x="303" y="663"/>
                      <a:pt x="303" y="663"/>
                      <a:pt x="303" y="663"/>
                    </a:cubicBezTo>
                    <a:cubicBezTo>
                      <a:pt x="303" y="663"/>
                      <a:pt x="303" y="663"/>
                      <a:pt x="303" y="663"/>
                    </a:cubicBezTo>
                    <a:cubicBezTo>
                      <a:pt x="303" y="664"/>
                      <a:pt x="303" y="664"/>
                      <a:pt x="303" y="664"/>
                    </a:cubicBezTo>
                    <a:cubicBezTo>
                      <a:pt x="303" y="663"/>
                      <a:pt x="303" y="663"/>
                      <a:pt x="303" y="663"/>
                    </a:cubicBezTo>
                    <a:cubicBezTo>
                      <a:pt x="303" y="663"/>
                      <a:pt x="303" y="663"/>
                      <a:pt x="303" y="663"/>
                    </a:cubicBezTo>
                    <a:cubicBezTo>
                      <a:pt x="303" y="663"/>
                      <a:pt x="303" y="663"/>
                      <a:pt x="303" y="663"/>
                    </a:cubicBezTo>
                    <a:cubicBezTo>
                      <a:pt x="303" y="663"/>
                      <a:pt x="303" y="663"/>
                      <a:pt x="303" y="663"/>
                    </a:cubicBezTo>
                    <a:cubicBezTo>
                      <a:pt x="303" y="663"/>
                      <a:pt x="303" y="663"/>
                      <a:pt x="303" y="663"/>
                    </a:cubicBezTo>
                    <a:cubicBezTo>
                      <a:pt x="303" y="663"/>
                      <a:pt x="303" y="663"/>
                      <a:pt x="303" y="663"/>
                    </a:cubicBezTo>
                    <a:cubicBezTo>
                      <a:pt x="303" y="663"/>
                      <a:pt x="303" y="663"/>
                      <a:pt x="303" y="663"/>
                    </a:cubicBezTo>
                    <a:cubicBezTo>
                      <a:pt x="303" y="663"/>
                      <a:pt x="303" y="663"/>
                      <a:pt x="303" y="663"/>
                    </a:cubicBezTo>
                    <a:cubicBezTo>
                      <a:pt x="303" y="663"/>
                      <a:pt x="303" y="663"/>
                      <a:pt x="303" y="663"/>
                    </a:cubicBezTo>
                    <a:cubicBezTo>
                      <a:pt x="303" y="663"/>
                      <a:pt x="303" y="663"/>
                      <a:pt x="303" y="663"/>
                    </a:cubicBezTo>
                    <a:cubicBezTo>
                      <a:pt x="303" y="663"/>
                      <a:pt x="303" y="663"/>
                      <a:pt x="303" y="663"/>
                    </a:cubicBezTo>
                    <a:cubicBezTo>
                      <a:pt x="303" y="663"/>
                      <a:pt x="303" y="663"/>
                      <a:pt x="303" y="662"/>
                    </a:cubicBezTo>
                    <a:cubicBezTo>
                      <a:pt x="286" y="629"/>
                      <a:pt x="286" y="629"/>
                      <a:pt x="286" y="629"/>
                    </a:cubicBezTo>
                    <a:cubicBezTo>
                      <a:pt x="284" y="627"/>
                      <a:pt x="283" y="621"/>
                      <a:pt x="283" y="618"/>
                    </a:cubicBezTo>
                    <a:cubicBezTo>
                      <a:pt x="283" y="479"/>
                      <a:pt x="283" y="479"/>
                      <a:pt x="283" y="479"/>
                    </a:cubicBezTo>
                    <a:cubicBezTo>
                      <a:pt x="283" y="474"/>
                      <a:pt x="282" y="469"/>
                      <a:pt x="280" y="465"/>
                    </a:cubicBezTo>
                    <a:cubicBezTo>
                      <a:pt x="244" y="405"/>
                      <a:pt x="244" y="405"/>
                      <a:pt x="244" y="405"/>
                    </a:cubicBezTo>
                    <a:cubicBezTo>
                      <a:pt x="243" y="403"/>
                      <a:pt x="242" y="400"/>
                      <a:pt x="242" y="397"/>
                    </a:cubicBezTo>
                    <a:cubicBezTo>
                      <a:pt x="242" y="396"/>
                      <a:pt x="242" y="395"/>
                      <a:pt x="242" y="395"/>
                    </a:cubicBezTo>
                    <a:cubicBezTo>
                      <a:pt x="250" y="346"/>
                      <a:pt x="250" y="346"/>
                      <a:pt x="250" y="346"/>
                    </a:cubicBezTo>
                    <a:cubicBezTo>
                      <a:pt x="251" y="345"/>
                      <a:pt x="251" y="344"/>
                      <a:pt x="251" y="343"/>
                    </a:cubicBezTo>
                    <a:cubicBezTo>
                      <a:pt x="251" y="340"/>
                      <a:pt x="250" y="336"/>
                      <a:pt x="248" y="333"/>
                    </a:cubicBezTo>
                    <a:cubicBezTo>
                      <a:pt x="248" y="333"/>
                      <a:pt x="248" y="333"/>
                      <a:pt x="248" y="333"/>
                    </a:cubicBezTo>
                    <a:cubicBezTo>
                      <a:pt x="247" y="332"/>
                      <a:pt x="247" y="332"/>
                      <a:pt x="247" y="332"/>
                    </a:cubicBezTo>
                    <a:cubicBezTo>
                      <a:pt x="247" y="332"/>
                      <a:pt x="247" y="332"/>
                      <a:pt x="247" y="332"/>
                    </a:cubicBezTo>
                    <a:cubicBezTo>
                      <a:pt x="246" y="330"/>
                      <a:pt x="245" y="328"/>
                      <a:pt x="243" y="327"/>
                    </a:cubicBezTo>
                    <a:cubicBezTo>
                      <a:pt x="241" y="326"/>
                      <a:pt x="239" y="325"/>
                      <a:pt x="237" y="325"/>
                    </a:cubicBezTo>
                    <a:cubicBezTo>
                      <a:pt x="228" y="325"/>
                      <a:pt x="228" y="325"/>
                      <a:pt x="228" y="325"/>
                    </a:cubicBezTo>
                    <a:cubicBezTo>
                      <a:pt x="227" y="325"/>
                      <a:pt x="225" y="325"/>
                      <a:pt x="224" y="324"/>
                    </a:cubicBezTo>
                    <a:cubicBezTo>
                      <a:pt x="223" y="323"/>
                      <a:pt x="222" y="322"/>
                      <a:pt x="221" y="321"/>
                    </a:cubicBezTo>
                    <a:cubicBezTo>
                      <a:pt x="211" y="302"/>
                      <a:pt x="211" y="302"/>
                      <a:pt x="211" y="302"/>
                    </a:cubicBezTo>
                    <a:cubicBezTo>
                      <a:pt x="209" y="299"/>
                      <a:pt x="206" y="295"/>
                      <a:pt x="203" y="293"/>
                    </a:cubicBezTo>
                    <a:cubicBezTo>
                      <a:pt x="181" y="280"/>
                      <a:pt x="181" y="280"/>
                      <a:pt x="181" y="280"/>
                    </a:cubicBezTo>
                    <a:cubicBezTo>
                      <a:pt x="178" y="278"/>
                      <a:pt x="174" y="277"/>
                      <a:pt x="170" y="277"/>
                    </a:cubicBezTo>
                    <a:cubicBezTo>
                      <a:pt x="162" y="277"/>
                      <a:pt x="162" y="277"/>
                      <a:pt x="162" y="277"/>
                    </a:cubicBezTo>
                    <a:cubicBezTo>
                      <a:pt x="161" y="277"/>
                      <a:pt x="159" y="276"/>
                      <a:pt x="157" y="276"/>
                    </a:cubicBezTo>
                    <a:cubicBezTo>
                      <a:pt x="156" y="275"/>
                      <a:pt x="154" y="274"/>
                      <a:pt x="153" y="274"/>
                    </a:cubicBezTo>
                    <a:cubicBezTo>
                      <a:pt x="140" y="263"/>
                      <a:pt x="140" y="263"/>
                      <a:pt x="140" y="263"/>
                    </a:cubicBezTo>
                    <a:cubicBezTo>
                      <a:pt x="139" y="262"/>
                      <a:pt x="138" y="261"/>
                      <a:pt x="137" y="259"/>
                    </a:cubicBezTo>
                    <a:cubicBezTo>
                      <a:pt x="136" y="258"/>
                      <a:pt x="136" y="256"/>
                      <a:pt x="136" y="254"/>
                    </a:cubicBezTo>
                    <a:cubicBezTo>
                      <a:pt x="136" y="249"/>
                      <a:pt x="136" y="249"/>
                      <a:pt x="136" y="249"/>
                    </a:cubicBezTo>
                    <a:cubicBezTo>
                      <a:pt x="136" y="245"/>
                      <a:pt x="135" y="239"/>
                      <a:pt x="133" y="236"/>
                    </a:cubicBezTo>
                    <a:cubicBezTo>
                      <a:pt x="113" y="201"/>
                      <a:pt x="113" y="201"/>
                      <a:pt x="113" y="201"/>
                    </a:cubicBezTo>
                    <a:cubicBezTo>
                      <a:pt x="112" y="201"/>
                      <a:pt x="112" y="200"/>
                      <a:pt x="112" y="200"/>
                    </a:cubicBezTo>
                    <a:cubicBezTo>
                      <a:pt x="111" y="199"/>
                      <a:pt x="111" y="199"/>
                      <a:pt x="111" y="199"/>
                    </a:cubicBezTo>
                    <a:cubicBezTo>
                      <a:pt x="110" y="199"/>
                      <a:pt x="110" y="198"/>
                      <a:pt x="109" y="198"/>
                    </a:cubicBezTo>
                    <a:cubicBezTo>
                      <a:pt x="108" y="199"/>
                      <a:pt x="108" y="199"/>
                      <a:pt x="108" y="199"/>
                    </a:cubicBezTo>
                    <a:cubicBezTo>
                      <a:pt x="107" y="199"/>
                      <a:pt x="107" y="200"/>
                      <a:pt x="107" y="200"/>
                    </a:cubicBezTo>
                    <a:cubicBezTo>
                      <a:pt x="107" y="201"/>
                      <a:pt x="107" y="201"/>
                      <a:pt x="107" y="201"/>
                    </a:cubicBezTo>
                    <a:cubicBezTo>
                      <a:pt x="107" y="202"/>
                      <a:pt x="107" y="203"/>
                      <a:pt x="107" y="204"/>
                    </a:cubicBezTo>
                    <a:cubicBezTo>
                      <a:pt x="116" y="239"/>
                      <a:pt x="116" y="239"/>
                      <a:pt x="116" y="239"/>
                    </a:cubicBezTo>
                    <a:cubicBezTo>
                      <a:pt x="116" y="240"/>
                      <a:pt x="116" y="240"/>
                      <a:pt x="116" y="240"/>
                    </a:cubicBezTo>
                    <a:cubicBezTo>
                      <a:pt x="116" y="240"/>
                      <a:pt x="116" y="240"/>
                      <a:pt x="116" y="240"/>
                    </a:cubicBezTo>
                    <a:cubicBezTo>
                      <a:pt x="116" y="241"/>
                      <a:pt x="116" y="241"/>
                      <a:pt x="116" y="241"/>
                    </a:cubicBezTo>
                    <a:cubicBezTo>
                      <a:pt x="116" y="241"/>
                      <a:pt x="116" y="241"/>
                      <a:pt x="116" y="241"/>
                    </a:cubicBezTo>
                    <a:cubicBezTo>
                      <a:pt x="118" y="241"/>
                      <a:pt x="118" y="241"/>
                      <a:pt x="118" y="241"/>
                    </a:cubicBezTo>
                    <a:cubicBezTo>
                      <a:pt x="116" y="240"/>
                      <a:pt x="116" y="240"/>
                      <a:pt x="116" y="240"/>
                    </a:cubicBezTo>
                    <a:cubicBezTo>
                      <a:pt x="116" y="241"/>
                      <a:pt x="116" y="241"/>
                      <a:pt x="116" y="241"/>
                    </a:cubicBezTo>
                    <a:cubicBezTo>
                      <a:pt x="118" y="241"/>
                      <a:pt x="118" y="241"/>
                      <a:pt x="118" y="241"/>
                    </a:cubicBezTo>
                    <a:cubicBezTo>
                      <a:pt x="116" y="240"/>
                      <a:pt x="116" y="240"/>
                      <a:pt x="116" y="240"/>
                    </a:cubicBezTo>
                    <a:cubicBezTo>
                      <a:pt x="118" y="241"/>
                      <a:pt x="118" y="241"/>
                      <a:pt x="118" y="241"/>
                    </a:cubicBezTo>
                    <a:cubicBezTo>
                      <a:pt x="117" y="239"/>
                      <a:pt x="117" y="239"/>
                      <a:pt x="117" y="239"/>
                    </a:cubicBezTo>
                    <a:cubicBezTo>
                      <a:pt x="116" y="240"/>
                      <a:pt x="116" y="240"/>
                      <a:pt x="116" y="240"/>
                    </a:cubicBezTo>
                    <a:cubicBezTo>
                      <a:pt x="118" y="241"/>
                      <a:pt x="118" y="241"/>
                      <a:pt x="118" y="241"/>
                    </a:cubicBezTo>
                    <a:cubicBezTo>
                      <a:pt x="117" y="239"/>
                      <a:pt x="117" y="239"/>
                      <a:pt x="117" y="239"/>
                    </a:cubicBezTo>
                    <a:cubicBezTo>
                      <a:pt x="118" y="241"/>
                      <a:pt x="118" y="241"/>
                      <a:pt x="118" y="241"/>
                    </a:cubicBezTo>
                    <a:cubicBezTo>
                      <a:pt x="118" y="239"/>
                      <a:pt x="118" y="239"/>
                      <a:pt x="118" y="239"/>
                    </a:cubicBezTo>
                    <a:cubicBezTo>
                      <a:pt x="117" y="239"/>
                      <a:pt x="117" y="239"/>
                      <a:pt x="117" y="239"/>
                    </a:cubicBezTo>
                    <a:cubicBezTo>
                      <a:pt x="118" y="241"/>
                      <a:pt x="118" y="241"/>
                      <a:pt x="118" y="241"/>
                    </a:cubicBezTo>
                    <a:cubicBezTo>
                      <a:pt x="118" y="239"/>
                      <a:pt x="118" y="239"/>
                      <a:pt x="118" y="239"/>
                    </a:cubicBezTo>
                    <a:cubicBezTo>
                      <a:pt x="118" y="241"/>
                      <a:pt x="118" y="241"/>
                      <a:pt x="118" y="241"/>
                    </a:cubicBezTo>
                    <a:cubicBezTo>
                      <a:pt x="120" y="239"/>
                      <a:pt x="120" y="239"/>
                      <a:pt x="120" y="239"/>
                    </a:cubicBezTo>
                    <a:cubicBezTo>
                      <a:pt x="119" y="239"/>
                      <a:pt x="119" y="239"/>
                      <a:pt x="118" y="239"/>
                    </a:cubicBezTo>
                    <a:cubicBezTo>
                      <a:pt x="118" y="241"/>
                      <a:pt x="118" y="241"/>
                      <a:pt x="118" y="241"/>
                    </a:cubicBezTo>
                    <a:cubicBezTo>
                      <a:pt x="120" y="239"/>
                      <a:pt x="120" y="239"/>
                      <a:pt x="120" y="239"/>
                    </a:cubicBezTo>
                    <a:cubicBezTo>
                      <a:pt x="119" y="240"/>
                      <a:pt x="119" y="240"/>
                      <a:pt x="119" y="240"/>
                    </a:cubicBezTo>
                    <a:cubicBezTo>
                      <a:pt x="120" y="239"/>
                      <a:pt x="120" y="239"/>
                      <a:pt x="120" y="239"/>
                    </a:cubicBezTo>
                    <a:cubicBezTo>
                      <a:pt x="120" y="239"/>
                      <a:pt x="120" y="239"/>
                      <a:pt x="120" y="239"/>
                    </a:cubicBezTo>
                    <a:cubicBezTo>
                      <a:pt x="119" y="240"/>
                      <a:pt x="119" y="240"/>
                      <a:pt x="119" y="240"/>
                    </a:cubicBezTo>
                    <a:cubicBezTo>
                      <a:pt x="120" y="239"/>
                      <a:pt x="120" y="239"/>
                      <a:pt x="120" y="239"/>
                    </a:cubicBezTo>
                    <a:cubicBezTo>
                      <a:pt x="120" y="239"/>
                      <a:pt x="119" y="239"/>
                      <a:pt x="119" y="238"/>
                    </a:cubicBezTo>
                    <a:cubicBezTo>
                      <a:pt x="84" y="155"/>
                      <a:pt x="84" y="155"/>
                      <a:pt x="84" y="155"/>
                    </a:cubicBezTo>
                    <a:cubicBezTo>
                      <a:pt x="83" y="153"/>
                      <a:pt x="83" y="150"/>
                      <a:pt x="83" y="147"/>
                    </a:cubicBezTo>
                    <a:cubicBezTo>
                      <a:pt x="83" y="146"/>
                      <a:pt x="83" y="145"/>
                      <a:pt x="83" y="144"/>
                    </a:cubicBezTo>
                    <a:cubicBezTo>
                      <a:pt x="91" y="108"/>
                      <a:pt x="91" y="108"/>
                      <a:pt x="91" y="108"/>
                    </a:cubicBezTo>
                    <a:cubicBezTo>
                      <a:pt x="92" y="107"/>
                      <a:pt x="92" y="105"/>
                      <a:pt x="92" y="104"/>
                    </a:cubicBezTo>
                    <a:cubicBezTo>
                      <a:pt x="92" y="100"/>
                      <a:pt x="91" y="97"/>
                      <a:pt x="90" y="95"/>
                    </a:cubicBezTo>
                    <a:cubicBezTo>
                      <a:pt x="72" y="53"/>
                      <a:pt x="72" y="53"/>
                      <a:pt x="72" y="53"/>
                    </a:cubicBezTo>
                    <a:cubicBezTo>
                      <a:pt x="72" y="51"/>
                      <a:pt x="71" y="50"/>
                      <a:pt x="70" y="49"/>
                    </a:cubicBezTo>
                    <a:cubicBezTo>
                      <a:pt x="69" y="48"/>
                      <a:pt x="67" y="48"/>
                      <a:pt x="66" y="48"/>
                    </a:cubicBezTo>
                    <a:cubicBezTo>
                      <a:pt x="65" y="48"/>
                      <a:pt x="64" y="48"/>
                      <a:pt x="63" y="48"/>
                    </a:cubicBezTo>
                    <a:cubicBezTo>
                      <a:pt x="63" y="48"/>
                      <a:pt x="63" y="48"/>
                      <a:pt x="63" y="48"/>
                    </a:cubicBezTo>
                    <a:cubicBezTo>
                      <a:pt x="63" y="48"/>
                      <a:pt x="63" y="48"/>
                      <a:pt x="63" y="48"/>
                    </a:cubicBezTo>
                    <a:cubicBezTo>
                      <a:pt x="63" y="49"/>
                      <a:pt x="62" y="49"/>
                      <a:pt x="61" y="49"/>
                    </a:cubicBezTo>
                    <a:cubicBezTo>
                      <a:pt x="60" y="49"/>
                      <a:pt x="58" y="48"/>
                      <a:pt x="57" y="47"/>
                    </a:cubicBezTo>
                    <a:cubicBezTo>
                      <a:pt x="50" y="42"/>
                      <a:pt x="50" y="42"/>
                      <a:pt x="50" y="42"/>
                    </a:cubicBezTo>
                    <a:cubicBezTo>
                      <a:pt x="48" y="40"/>
                      <a:pt x="46" y="39"/>
                      <a:pt x="44" y="39"/>
                    </a:cubicBezTo>
                    <a:cubicBezTo>
                      <a:pt x="42" y="39"/>
                      <a:pt x="40" y="40"/>
                      <a:pt x="39" y="41"/>
                    </a:cubicBezTo>
                    <a:cubicBezTo>
                      <a:pt x="4" y="63"/>
                      <a:pt x="4" y="63"/>
                      <a:pt x="4" y="63"/>
                    </a:cubicBezTo>
                    <a:cubicBezTo>
                      <a:pt x="3" y="64"/>
                      <a:pt x="3" y="64"/>
                      <a:pt x="3" y="64"/>
                    </a:cubicBezTo>
                    <a:cubicBezTo>
                      <a:pt x="3" y="64"/>
                      <a:pt x="3" y="64"/>
                      <a:pt x="3" y="64"/>
                    </a:cubicBezTo>
                    <a:cubicBezTo>
                      <a:pt x="3" y="64"/>
                      <a:pt x="3" y="64"/>
                      <a:pt x="3" y="64"/>
                    </a:cubicBezTo>
                    <a:cubicBezTo>
                      <a:pt x="3" y="64"/>
                      <a:pt x="3" y="64"/>
                      <a:pt x="3" y="64"/>
                    </a:cubicBezTo>
                    <a:cubicBezTo>
                      <a:pt x="3" y="64"/>
                      <a:pt x="3" y="64"/>
                      <a:pt x="3" y="64"/>
                    </a:cubicBezTo>
                    <a:cubicBezTo>
                      <a:pt x="3" y="64"/>
                      <a:pt x="3" y="64"/>
                      <a:pt x="3" y="64"/>
                    </a:cubicBezTo>
                    <a:cubicBezTo>
                      <a:pt x="3" y="64"/>
                      <a:pt x="3" y="64"/>
                      <a:pt x="3" y="64"/>
                    </a:cubicBezTo>
                    <a:cubicBezTo>
                      <a:pt x="3" y="65"/>
                      <a:pt x="3" y="65"/>
                      <a:pt x="3" y="65"/>
                    </a:cubicBezTo>
                    <a:cubicBezTo>
                      <a:pt x="4" y="64"/>
                      <a:pt x="4" y="64"/>
                      <a:pt x="4" y="64"/>
                    </a:cubicBezTo>
                    <a:cubicBezTo>
                      <a:pt x="3" y="64"/>
                      <a:pt x="3" y="64"/>
                      <a:pt x="3" y="64"/>
                    </a:cubicBezTo>
                    <a:cubicBezTo>
                      <a:pt x="3" y="65"/>
                      <a:pt x="3" y="65"/>
                      <a:pt x="3" y="65"/>
                    </a:cubicBezTo>
                    <a:cubicBezTo>
                      <a:pt x="4" y="64"/>
                      <a:pt x="4" y="64"/>
                      <a:pt x="4" y="64"/>
                    </a:cubicBezTo>
                    <a:cubicBezTo>
                      <a:pt x="3" y="65"/>
                      <a:pt x="3" y="65"/>
                      <a:pt x="3" y="65"/>
                    </a:cubicBezTo>
                    <a:cubicBezTo>
                      <a:pt x="5" y="65"/>
                      <a:pt x="5" y="65"/>
                      <a:pt x="5" y="65"/>
                    </a:cubicBezTo>
                    <a:cubicBezTo>
                      <a:pt x="5" y="65"/>
                      <a:pt x="5" y="65"/>
                      <a:pt x="4" y="64"/>
                    </a:cubicBezTo>
                    <a:cubicBezTo>
                      <a:pt x="3" y="65"/>
                      <a:pt x="3" y="65"/>
                      <a:pt x="3" y="65"/>
                    </a:cubicBezTo>
                    <a:cubicBezTo>
                      <a:pt x="5" y="65"/>
                      <a:pt x="5" y="65"/>
                      <a:pt x="5" y="65"/>
                    </a:cubicBezTo>
                    <a:cubicBezTo>
                      <a:pt x="4" y="65"/>
                      <a:pt x="4" y="65"/>
                      <a:pt x="4" y="65"/>
                    </a:cubicBezTo>
                    <a:cubicBezTo>
                      <a:pt x="5" y="65"/>
                      <a:pt x="5" y="65"/>
                      <a:pt x="5" y="65"/>
                    </a:cubicBezTo>
                    <a:cubicBezTo>
                      <a:pt x="5" y="65"/>
                      <a:pt x="5" y="65"/>
                      <a:pt x="5" y="65"/>
                    </a:cubicBezTo>
                    <a:cubicBezTo>
                      <a:pt x="4" y="65"/>
                      <a:pt x="4" y="65"/>
                      <a:pt x="4" y="65"/>
                    </a:cubicBezTo>
                    <a:cubicBezTo>
                      <a:pt x="5" y="65"/>
                      <a:pt x="5" y="65"/>
                      <a:pt x="5" y="65"/>
                    </a:cubicBezTo>
                    <a:cubicBezTo>
                      <a:pt x="5" y="65"/>
                      <a:pt x="5" y="65"/>
                      <a:pt x="5" y="64"/>
                    </a:cubicBezTo>
                    <a:cubicBezTo>
                      <a:pt x="11" y="54"/>
                      <a:pt x="11" y="54"/>
                      <a:pt x="11" y="54"/>
                    </a:cubicBezTo>
                    <a:cubicBezTo>
                      <a:pt x="12" y="53"/>
                      <a:pt x="12" y="51"/>
                      <a:pt x="12" y="50"/>
                    </a:cubicBezTo>
                    <a:cubicBezTo>
                      <a:pt x="12" y="47"/>
                      <a:pt x="11" y="44"/>
                      <a:pt x="9" y="43"/>
                    </a:cubicBezTo>
                    <a:cubicBezTo>
                      <a:pt x="8" y="44"/>
                      <a:pt x="8" y="44"/>
                      <a:pt x="8" y="44"/>
                    </a:cubicBezTo>
                    <a:cubicBezTo>
                      <a:pt x="9" y="43"/>
                      <a:pt x="9" y="43"/>
                      <a:pt x="9" y="43"/>
                    </a:cubicBezTo>
                    <a:cubicBezTo>
                      <a:pt x="9" y="43"/>
                      <a:pt x="9" y="43"/>
                      <a:pt x="9" y="43"/>
                    </a:cubicBezTo>
                    <a:cubicBezTo>
                      <a:pt x="9" y="43"/>
                      <a:pt x="9" y="43"/>
                      <a:pt x="9" y="43"/>
                    </a:cubicBezTo>
                    <a:cubicBezTo>
                      <a:pt x="9" y="43"/>
                      <a:pt x="9" y="43"/>
                      <a:pt x="9" y="43"/>
                    </a:cubicBezTo>
                    <a:cubicBezTo>
                      <a:pt x="8" y="42"/>
                      <a:pt x="8" y="41"/>
                      <a:pt x="8" y="41"/>
                    </a:cubicBezTo>
                    <a:cubicBezTo>
                      <a:pt x="8" y="40"/>
                      <a:pt x="8" y="39"/>
                      <a:pt x="9" y="39"/>
                    </a:cubicBezTo>
                    <a:cubicBezTo>
                      <a:pt x="17" y="31"/>
                      <a:pt x="17" y="31"/>
                      <a:pt x="17" y="31"/>
                    </a:cubicBezTo>
                    <a:cubicBezTo>
                      <a:pt x="20" y="29"/>
                      <a:pt x="23" y="25"/>
                      <a:pt x="26" y="23"/>
                    </a:cubicBezTo>
                    <a:cubicBezTo>
                      <a:pt x="40" y="7"/>
                      <a:pt x="40" y="7"/>
                      <a:pt x="40" y="7"/>
                    </a:cubicBezTo>
                    <a:cubicBezTo>
                      <a:pt x="38" y="6"/>
                      <a:pt x="38" y="6"/>
                      <a:pt x="38" y="6"/>
                    </a:cubicBezTo>
                    <a:cubicBezTo>
                      <a:pt x="36" y="5"/>
                      <a:pt x="36" y="5"/>
                      <a:pt x="36" y="5"/>
                    </a:cubicBezTo>
                    <a:cubicBezTo>
                      <a:pt x="23" y="20"/>
                      <a:pt x="23" y="20"/>
                      <a:pt x="23" y="20"/>
                    </a:cubicBezTo>
                    <a:cubicBezTo>
                      <a:pt x="20" y="22"/>
                      <a:pt x="17" y="26"/>
                      <a:pt x="15" y="28"/>
                    </a:cubicBezTo>
                    <a:cubicBezTo>
                      <a:pt x="6" y="35"/>
                      <a:pt x="6" y="35"/>
                      <a:pt x="6" y="35"/>
                    </a:cubicBezTo>
                    <a:cubicBezTo>
                      <a:pt x="4" y="37"/>
                      <a:pt x="3" y="39"/>
                      <a:pt x="3" y="41"/>
                    </a:cubicBezTo>
                    <a:cubicBezTo>
                      <a:pt x="3" y="43"/>
                      <a:pt x="4" y="45"/>
                      <a:pt x="6" y="46"/>
                    </a:cubicBezTo>
                    <a:cubicBezTo>
                      <a:pt x="7" y="44"/>
                      <a:pt x="7" y="44"/>
                      <a:pt x="7" y="44"/>
                    </a:cubicBezTo>
                    <a:cubicBezTo>
                      <a:pt x="6" y="46"/>
                      <a:pt x="6" y="46"/>
                      <a:pt x="6" y="46"/>
                    </a:cubicBezTo>
                    <a:cubicBezTo>
                      <a:pt x="6" y="46"/>
                      <a:pt x="6" y="46"/>
                      <a:pt x="6" y="46"/>
                    </a:cubicBezTo>
                    <a:cubicBezTo>
                      <a:pt x="6" y="46"/>
                      <a:pt x="6" y="46"/>
                      <a:pt x="6" y="46"/>
                    </a:cubicBezTo>
                    <a:cubicBezTo>
                      <a:pt x="6" y="46"/>
                      <a:pt x="6" y="46"/>
                      <a:pt x="6" y="46"/>
                    </a:cubicBezTo>
                    <a:cubicBezTo>
                      <a:pt x="7" y="47"/>
                      <a:pt x="8" y="48"/>
                      <a:pt x="8" y="50"/>
                    </a:cubicBezTo>
                    <a:cubicBezTo>
                      <a:pt x="8" y="50"/>
                      <a:pt x="8" y="51"/>
                      <a:pt x="7" y="52"/>
                    </a:cubicBezTo>
                    <a:cubicBezTo>
                      <a:pt x="2" y="62"/>
                      <a:pt x="2" y="62"/>
                      <a:pt x="2" y="62"/>
                    </a:cubicBezTo>
                    <a:cubicBezTo>
                      <a:pt x="1" y="62"/>
                      <a:pt x="1" y="63"/>
                      <a:pt x="1" y="63"/>
                    </a:cubicBezTo>
                    <a:cubicBezTo>
                      <a:pt x="1" y="64"/>
                      <a:pt x="0" y="65"/>
                      <a:pt x="0" y="65"/>
                    </a:cubicBezTo>
                    <a:cubicBezTo>
                      <a:pt x="0" y="66"/>
                      <a:pt x="0" y="66"/>
                      <a:pt x="1" y="67"/>
                    </a:cubicBezTo>
                    <a:cubicBezTo>
                      <a:pt x="2" y="68"/>
                      <a:pt x="3" y="68"/>
                      <a:pt x="3" y="68"/>
                    </a:cubicBezTo>
                    <a:cubicBezTo>
                      <a:pt x="4" y="68"/>
                      <a:pt x="5" y="68"/>
                      <a:pt x="6" y="67"/>
                    </a:cubicBezTo>
                    <a:cubicBezTo>
                      <a:pt x="41" y="44"/>
                      <a:pt x="41" y="44"/>
                      <a:pt x="41" y="44"/>
                    </a:cubicBezTo>
                    <a:cubicBezTo>
                      <a:pt x="42" y="44"/>
                      <a:pt x="43" y="44"/>
                      <a:pt x="44" y="44"/>
                    </a:cubicBezTo>
                    <a:cubicBezTo>
                      <a:pt x="45" y="44"/>
                      <a:pt x="47" y="44"/>
                      <a:pt x="47" y="45"/>
                    </a:cubicBezTo>
                    <a:cubicBezTo>
                      <a:pt x="54" y="51"/>
                      <a:pt x="54" y="51"/>
                      <a:pt x="54" y="51"/>
                    </a:cubicBezTo>
                    <a:cubicBezTo>
                      <a:pt x="56" y="52"/>
                      <a:pt x="59" y="53"/>
                      <a:pt x="61" y="53"/>
                    </a:cubicBezTo>
                    <a:cubicBezTo>
                      <a:pt x="62" y="53"/>
                      <a:pt x="64" y="53"/>
                      <a:pt x="65" y="52"/>
                    </a:cubicBezTo>
                    <a:cubicBezTo>
                      <a:pt x="65" y="52"/>
                      <a:pt x="65" y="52"/>
                      <a:pt x="65" y="52"/>
                    </a:cubicBezTo>
                    <a:cubicBezTo>
                      <a:pt x="65" y="52"/>
                      <a:pt x="65" y="52"/>
                      <a:pt x="65" y="52"/>
                    </a:cubicBezTo>
                    <a:cubicBezTo>
                      <a:pt x="66" y="52"/>
                      <a:pt x="66" y="52"/>
                      <a:pt x="66" y="52"/>
                    </a:cubicBezTo>
                    <a:cubicBezTo>
                      <a:pt x="66" y="52"/>
                      <a:pt x="67" y="52"/>
                      <a:pt x="67" y="53"/>
                    </a:cubicBezTo>
                    <a:cubicBezTo>
                      <a:pt x="68" y="53"/>
                      <a:pt x="68" y="54"/>
                      <a:pt x="69" y="55"/>
                    </a:cubicBezTo>
                    <a:cubicBezTo>
                      <a:pt x="86" y="96"/>
                      <a:pt x="86" y="96"/>
                      <a:pt x="86" y="96"/>
                    </a:cubicBezTo>
                    <a:cubicBezTo>
                      <a:pt x="87" y="98"/>
                      <a:pt x="87" y="101"/>
                      <a:pt x="87" y="104"/>
                    </a:cubicBezTo>
                    <a:cubicBezTo>
                      <a:pt x="87" y="105"/>
                      <a:pt x="87" y="106"/>
                      <a:pt x="87" y="107"/>
                    </a:cubicBezTo>
                    <a:cubicBezTo>
                      <a:pt x="79" y="143"/>
                      <a:pt x="79" y="143"/>
                      <a:pt x="79" y="143"/>
                    </a:cubicBezTo>
                    <a:cubicBezTo>
                      <a:pt x="79" y="144"/>
                      <a:pt x="79" y="146"/>
                      <a:pt x="79" y="147"/>
                    </a:cubicBezTo>
                    <a:cubicBezTo>
                      <a:pt x="79" y="151"/>
                      <a:pt x="79" y="154"/>
                      <a:pt x="80" y="156"/>
                    </a:cubicBezTo>
                    <a:cubicBezTo>
                      <a:pt x="115" y="239"/>
                      <a:pt x="115" y="239"/>
                      <a:pt x="115" y="239"/>
                    </a:cubicBezTo>
                    <a:cubicBezTo>
                      <a:pt x="115" y="240"/>
                      <a:pt x="116" y="241"/>
                      <a:pt x="116" y="241"/>
                    </a:cubicBezTo>
                    <a:cubicBezTo>
                      <a:pt x="116" y="242"/>
                      <a:pt x="116" y="242"/>
                      <a:pt x="116" y="242"/>
                    </a:cubicBezTo>
                    <a:cubicBezTo>
                      <a:pt x="117" y="243"/>
                      <a:pt x="117" y="243"/>
                      <a:pt x="117" y="243"/>
                    </a:cubicBezTo>
                    <a:cubicBezTo>
                      <a:pt x="117" y="243"/>
                      <a:pt x="117" y="243"/>
                      <a:pt x="118" y="243"/>
                    </a:cubicBezTo>
                    <a:cubicBezTo>
                      <a:pt x="119" y="243"/>
                      <a:pt x="119" y="243"/>
                      <a:pt x="120" y="242"/>
                    </a:cubicBezTo>
                    <a:cubicBezTo>
                      <a:pt x="120" y="241"/>
                      <a:pt x="120" y="241"/>
                      <a:pt x="120" y="241"/>
                    </a:cubicBezTo>
                    <a:cubicBezTo>
                      <a:pt x="121" y="241"/>
                      <a:pt x="121" y="241"/>
                      <a:pt x="121" y="241"/>
                    </a:cubicBezTo>
                    <a:cubicBezTo>
                      <a:pt x="120" y="240"/>
                      <a:pt x="120" y="239"/>
                      <a:pt x="120" y="238"/>
                    </a:cubicBezTo>
                    <a:cubicBezTo>
                      <a:pt x="111" y="203"/>
                      <a:pt x="111" y="203"/>
                      <a:pt x="111" y="203"/>
                    </a:cubicBezTo>
                    <a:cubicBezTo>
                      <a:pt x="111" y="202"/>
                      <a:pt x="111" y="201"/>
                      <a:pt x="111" y="201"/>
                    </a:cubicBezTo>
                    <a:cubicBezTo>
                      <a:pt x="111" y="201"/>
                      <a:pt x="111" y="201"/>
                      <a:pt x="111" y="201"/>
                    </a:cubicBezTo>
                    <a:cubicBezTo>
                      <a:pt x="110" y="201"/>
                      <a:pt x="110" y="201"/>
                      <a:pt x="110" y="201"/>
                    </a:cubicBezTo>
                    <a:cubicBezTo>
                      <a:pt x="111" y="202"/>
                      <a:pt x="111" y="202"/>
                      <a:pt x="111" y="202"/>
                    </a:cubicBezTo>
                    <a:cubicBezTo>
                      <a:pt x="111" y="201"/>
                      <a:pt x="111" y="201"/>
                      <a:pt x="111" y="201"/>
                    </a:cubicBezTo>
                    <a:cubicBezTo>
                      <a:pt x="110" y="201"/>
                      <a:pt x="110" y="201"/>
                      <a:pt x="110" y="201"/>
                    </a:cubicBezTo>
                    <a:cubicBezTo>
                      <a:pt x="111" y="202"/>
                      <a:pt x="111" y="202"/>
                      <a:pt x="111" y="202"/>
                    </a:cubicBezTo>
                    <a:cubicBezTo>
                      <a:pt x="109" y="201"/>
                      <a:pt x="109" y="201"/>
                      <a:pt x="109" y="201"/>
                    </a:cubicBezTo>
                    <a:cubicBezTo>
                      <a:pt x="110" y="202"/>
                      <a:pt x="110" y="202"/>
                      <a:pt x="110" y="202"/>
                    </a:cubicBezTo>
                    <a:cubicBezTo>
                      <a:pt x="111" y="202"/>
                      <a:pt x="111" y="202"/>
                      <a:pt x="111" y="202"/>
                    </a:cubicBezTo>
                    <a:cubicBezTo>
                      <a:pt x="109" y="201"/>
                      <a:pt x="109" y="201"/>
                      <a:pt x="109" y="201"/>
                    </a:cubicBezTo>
                    <a:cubicBezTo>
                      <a:pt x="110" y="202"/>
                      <a:pt x="110" y="202"/>
                      <a:pt x="110" y="202"/>
                    </a:cubicBezTo>
                    <a:cubicBezTo>
                      <a:pt x="109" y="201"/>
                      <a:pt x="109" y="201"/>
                      <a:pt x="109" y="201"/>
                    </a:cubicBezTo>
                    <a:cubicBezTo>
                      <a:pt x="109" y="203"/>
                      <a:pt x="109" y="203"/>
                      <a:pt x="109" y="203"/>
                    </a:cubicBezTo>
                    <a:cubicBezTo>
                      <a:pt x="110" y="202"/>
                      <a:pt x="110" y="202"/>
                      <a:pt x="110" y="202"/>
                    </a:cubicBezTo>
                    <a:cubicBezTo>
                      <a:pt x="109" y="201"/>
                      <a:pt x="109" y="201"/>
                      <a:pt x="109" y="201"/>
                    </a:cubicBezTo>
                    <a:cubicBezTo>
                      <a:pt x="109" y="203"/>
                      <a:pt x="109" y="203"/>
                      <a:pt x="109" y="203"/>
                    </a:cubicBezTo>
                    <a:cubicBezTo>
                      <a:pt x="109" y="201"/>
                      <a:pt x="109" y="201"/>
                      <a:pt x="109" y="201"/>
                    </a:cubicBezTo>
                    <a:cubicBezTo>
                      <a:pt x="108" y="202"/>
                      <a:pt x="108" y="202"/>
                      <a:pt x="108" y="202"/>
                    </a:cubicBezTo>
                    <a:cubicBezTo>
                      <a:pt x="109" y="203"/>
                      <a:pt x="109" y="203"/>
                      <a:pt x="109" y="203"/>
                    </a:cubicBezTo>
                    <a:cubicBezTo>
                      <a:pt x="109" y="201"/>
                      <a:pt x="109" y="201"/>
                      <a:pt x="109" y="201"/>
                    </a:cubicBezTo>
                    <a:cubicBezTo>
                      <a:pt x="108" y="202"/>
                      <a:pt x="108" y="202"/>
                      <a:pt x="108" y="202"/>
                    </a:cubicBezTo>
                    <a:cubicBezTo>
                      <a:pt x="109" y="202"/>
                      <a:pt x="109" y="202"/>
                      <a:pt x="109" y="202"/>
                    </a:cubicBezTo>
                    <a:cubicBezTo>
                      <a:pt x="108" y="202"/>
                      <a:pt x="108" y="202"/>
                      <a:pt x="108" y="202"/>
                    </a:cubicBezTo>
                    <a:cubicBezTo>
                      <a:pt x="108" y="202"/>
                      <a:pt x="108" y="202"/>
                      <a:pt x="108" y="202"/>
                    </a:cubicBezTo>
                    <a:cubicBezTo>
                      <a:pt x="109" y="202"/>
                      <a:pt x="109" y="202"/>
                      <a:pt x="109" y="202"/>
                    </a:cubicBezTo>
                    <a:cubicBezTo>
                      <a:pt x="108" y="202"/>
                      <a:pt x="108" y="202"/>
                      <a:pt x="108" y="202"/>
                    </a:cubicBezTo>
                    <a:cubicBezTo>
                      <a:pt x="108" y="203"/>
                      <a:pt x="108" y="203"/>
                      <a:pt x="108" y="203"/>
                    </a:cubicBezTo>
                    <a:cubicBezTo>
                      <a:pt x="109" y="203"/>
                      <a:pt x="109" y="203"/>
                      <a:pt x="109" y="204"/>
                    </a:cubicBezTo>
                    <a:cubicBezTo>
                      <a:pt x="129" y="238"/>
                      <a:pt x="129" y="238"/>
                      <a:pt x="129" y="238"/>
                    </a:cubicBezTo>
                    <a:cubicBezTo>
                      <a:pt x="130" y="240"/>
                      <a:pt x="132" y="246"/>
                      <a:pt x="132" y="249"/>
                    </a:cubicBezTo>
                    <a:cubicBezTo>
                      <a:pt x="132" y="254"/>
                      <a:pt x="132" y="254"/>
                      <a:pt x="132" y="254"/>
                    </a:cubicBezTo>
                    <a:cubicBezTo>
                      <a:pt x="132" y="257"/>
                      <a:pt x="132" y="259"/>
                      <a:pt x="133" y="261"/>
                    </a:cubicBezTo>
                    <a:cubicBezTo>
                      <a:pt x="134" y="263"/>
                      <a:pt x="135" y="265"/>
                      <a:pt x="137" y="266"/>
                    </a:cubicBezTo>
                    <a:cubicBezTo>
                      <a:pt x="151" y="277"/>
                      <a:pt x="151" y="277"/>
                      <a:pt x="151" y="277"/>
                    </a:cubicBezTo>
                    <a:cubicBezTo>
                      <a:pt x="152" y="278"/>
                      <a:pt x="154" y="279"/>
                      <a:pt x="156" y="280"/>
                    </a:cubicBezTo>
                    <a:cubicBezTo>
                      <a:pt x="158" y="281"/>
                      <a:pt x="160" y="281"/>
                      <a:pt x="162" y="281"/>
                    </a:cubicBezTo>
                    <a:cubicBezTo>
                      <a:pt x="170" y="281"/>
                      <a:pt x="170" y="281"/>
                      <a:pt x="170" y="281"/>
                    </a:cubicBezTo>
                    <a:cubicBezTo>
                      <a:pt x="173" y="281"/>
                      <a:pt x="177" y="282"/>
                      <a:pt x="179" y="284"/>
                    </a:cubicBezTo>
                    <a:cubicBezTo>
                      <a:pt x="200" y="297"/>
                      <a:pt x="200" y="297"/>
                      <a:pt x="200" y="297"/>
                    </a:cubicBezTo>
                    <a:cubicBezTo>
                      <a:pt x="202" y="298"/>
                      <a:pt x="206" y="302"/>
                      <a:pt x="207" y="304"/>
                    </a:cubicBezTo>
                    <a:cubicBezTo>
                      <a:pt x="218" y="323"/>
                      <a:pt x="218" y="323"/>
                      <a:pt x="218" y="323"/>
                    </a:cubicBezTo>
                    <a:cubicBezTo>
                      <a:pt x="219" y="325"/>
                      <a:pt x="220" y="326"/>
                      <a:pt x="222" y="328"/>
                    </a:cubicBezTo>
                    <a:cubicBezTo>
                      <a:pt x="224" y="329"/>
                      <a:pt x="225" y="330"/>
                      <a:pt x="228" y="330"/>
                    </a:cubicBezTo>
                    <a:cubicBezTo>
                      <a:pt x="237" y="330"/>
                      <a:pt x="237" y="330"/>
                      <a:pt x="237" y="330"/>
                    </a:cubicBezTo>
                    <a:cubicBezTo>
                      <a:pt x="238" y="330"/>
                      <a:pt x="239" y="330"/>
                      <a:pt x="241" y="331"/>
                    </a:cubicBezTo>
                    <a:cubicBezTo>
                      <a:pt x="242" y="332"/>
                      <a:pt x="243" y="333"/>
                      <a:pt x="244" y="334"/>
                    </a:cubicBezTo>
                    <a:cubicBezTo>
                      <a:pt x="244" y="335"/>
                      <a:pt x="244" y="335"/>
                      <a:pt x="244" y="335"/>
                    </a:cubicBezTo>
                    <a:cubicBezTo>
                      <a:pt x="244" y="335"/>
                      <a:pt x="244" y="335"/>
                      <a:pt x="244" y="335"/>
                    </a:cubicBezTo>
                    <a:cubicBezTo>
                      <a:pt x="244" y="335"/>
                      <a:pt x="244" y="335"/>
                      <a:pt x="244" y="335"/>
                    </a:cubicBezTo>
                    <a:cubicBezTo>
                      <a:pt x="246" y="337"/>
                      <a:pt x="246" y="340"/>
                      <a:pt x="246" y="343"/>
                    </a:cubicBezTo>
                    <a:cubicBezTo>
                      <a:pt x="246" y="344"/>
                      <a:pt x="246" y="345"/>
                      <a:pt x="246" y="345"/>
                    </a:cubicBezTo>
                    <a:cubicBezTo>
                      <a:pt x="238" y="394"/>
                      <a:pt x="238" y="394"/>
                      <a:pt x="238" y="394"/>
                    </a:cubicBezTo>
                    <a:cubicBezTo>
                      <a:pt x="238" y="395"/>
                      <a:pt x="237" y="396"/>
                      <a:pt x="237" y="397"/>
                    </a:cubicBezTo>
                    <a:cubicBezTo>
                      <a:pt x="237" y="400"/>
                      <a:pt x="238" y="404"/>
                      <a:pt x="240" y="407"/>
                    </a:cubicBezTo>
                    <a:cubicBezTo>
                      <a:pt x="276" y="468"/>
                      <a:pt x="276" y="468"/>
                      <a:pt x="276" y="468"/>
                    </a:cubicBezTo>
                    <a:cubicBezTo>
                      <a:pt x="278" y="470"/>
                      <a:pt x="279" y="475"/>
                      <a:pt x="279" y="479"/>
                    </a:cubicBezTo>
                    <a:cubicBezTo>
                      <a:pt x="279" y="618"/>
                      <a:pt x="279" y="618"/>
                      <a:pt x="279" y="618"/>
                    </a:cubicBezTo>
                    <a:cubicBezTo>
                      <a:pt x="279" y="622"/>
                      <a:pt x="280" y="628"/>
                      <a:pt x="282" y="631"/>
                    </a:cubicBezTo>
                    <a:cubicBezTo>
                      <a:pt x="299" y="664"/>
                      <a:pt x="299" y="664"/>
                      <a:pt x="299" y="664"/>
                    </a:cubicBezTo>
                    <a:cubicBezTo>
                      <a:pt x="299" y="665"/>
                      <a:pt x="300" y="665"/>
                      <a:pt x="300" y="666"/>
                    </a:cubicBezTo>
                    <a:cubicBezTo>
                      <a:pt x="300" y="666"/>
                      <a:pt x="301" y="666"/>
                      <a:pt x="301" y="667"/>
                    </a:cubicBezTo>
                    <a:cubicBezTo>
                      <a:pt x="301" y="667"/>
                      <a:pt x="302" y="667"/>
                      <a:pt x="303" y="667"/>
                    </a:cubicBezTo>
                    <a:cubicBezTo>
                      <a:pt x="303" y="667"/>
                      <a:pt x="304" y="667"/>
                      <a:pt x="305" y="666"/>
                    </a:cubicBezTo>
                    <a:cubicBezTo>
                      <a:pt x="305" y="665"/>
                      <a:pt x="305" y="665"/>
                      <a:pt x="306" y="664"/>
                    </a:cubicBezTo>
                    <a:cubicBezTo>
                      <a:pt x="306" y="663"/>
                      <a:pt x="306" y="663"/>
                      <a:pt x="306" y="662"/>
                    </a:cubicBezTo>
                    <a:cubicBezTo>
                      <a:pt x="306" y="635"/>
                      <a:pt x="306" y="635"/>
                      <a:pt x="306" y="635"/>
                    </a:cubicBezTo>
                    <a:cubicBezTo>
                      <a:pt x="306" y="631"/>
                      <a:pt x="307" y="626"/>
                      <a:pt x="307" y="622"/>
                    </a:cubicBezTo>
                    <a:cubicBezTo>
                      <a:pt x="314" y="597"/>
                      <a:pt x="314" y="597"/>
                      <a:pt x="314" y="597"/>
                    </a:cubicBezTo>
                    <a:cubicBezTo>
                      <a:pt x="315" y="594"/>
                      <a:pt x="317" y="589"/>
                      <a:pt x="319" y="587"/>
                    </a:cubicBezTo>
                    <a:cubicBezTo>
                      <a:pt x="423" y="439"/>
                      <a:pt x="423" y="439"/>
                      <a:pt x="423" y="439"/>
                    </a:cubicBezTo>
                    <a:cubicBezTo>
                      <a:pt x="425" y="436"/>
                      <a:pt x="427" y="431"/>
                      <a:pt x="428" y="427"/>
                    </a:cubicBezTo>
                    <a:cubicBezTo>
                      <a:pt x="429" y="415"/>
                      <a:pt x="429" y="415"/>
                      <a:pt x="429" y="415"/>
                    </a:cubicBezTo>
                    <a:cubicBezTo>
                      <a:pt x="429" y="414"/>
                      <a:pt x="429" y="414"/>
                      <a:pt x="429" y="413"/>
                    </a:cubicBezTo>
                    <a:cubicBezTo>
                      <a:pt x="429" y="411"/>
                      <a:pt x="429" y="409"/>
                      <a:pt x="428" y="408"/>
                    </a:cubicBezTo>
                    <a:cubicBezTo>
                      <a:pt x="427" y="406"/>
                      <a:pt x="426" y="404"/>
                      <a:pt x="425" y="403"/>
                    </a:cubicBezTo>
                    <a:cubicBezTo>
                      <a:pt x="383" y="378"/>
                      <a:pt x="383" y="378"/>
                      <a:pt x="383" y="378"/>
                    </a:cubicBezTo>
                    <a:cubicBezTo>
                      <a:pt x="381" y="377"/>
                      <a:pt x="380" y="377"/>
                      <a:pt x="378" y="377"/>
                    </a:cubicBezTo>
                    <a:cubicBezTo>
                      <a:pt x="376" y="377"/>
                      <a:pt x="373" y="378"/>
                      <a:pt x="372" y="380"/>
                    </a:cubicBezTo>
                    <a:cubicBezTo>
                      <a:pt x="371" y="381"/>
                      <a:pt x="369" y="382"/>
                      <a:pt x="368" y="382"/>
                    </a:cubicBezTo>
                    <a:cubicBezTo>
                      <a:pt x="367" y="382"/>
                      <a:pt x="367" y="381"/>
                      <a:pt x="367" y="381"/>
                    </a:cubicBezTo>
                    <a:cubicBezTo>
                      <a:pt x="366" y="381"/>
                      <a:pt x="366" y="380"/>
                      <a:pt x="365" y="379"/>
                    </a:cubicBezTo>
                    <a:cubicBezTo>
                      <a:pt x="365" y="378"/>
                      <a:pt x="364" y="377"/>
                      <a:pt x="364" y="376"/>
                    </a:cubicBezTo>
                    <a:cubicBezTo>
                      <a:pt x="364" y="375"/>
                      <a:pt x="364" y="375"/>
                      <a:pt x="364" y="374"/>
                    </a:cubicBezTo>
                    <a:cubicBezTo>
                      <a:pt x="365" y="369"/>
                      <a:pt x="365" y="369"/>
                      <a:pt x="365" y="369"/>
                    </a:cubicBezTo>
                    <a:cubicBezTo>
                      <a:pt x="365" y="368"/>
                      <a:pt x="365" y="367"/>
                      <a:pt x="365" y="367"/>
                    </a:cubicBezTo>
                    <a:cubicBezTo>
                      <a:pt x="365" y="365"/>
                      <a:pt x="365" y="363"/>
                      <a:pt x="364" y="361"/>
                    </a:cubicBezTo>
                    <a:cubicBezTo>
                      <a:pt x="364" y="359"/>
                      <a:pt x="363" y="357"/>
                      <a:pt x="362" y="356"/>
                    </a:cubicBezTo>
                    <a:cubicBezTo>
                      <a:pt x="330" y="325"/>
                      <a:pt x="330" y="325"/>
                      <a:pt x="330" y="325"/>
                    </a:cubicBezTo>
                    <a:cubicBezTo>
                      <a:pt x="327" y="323"/>
                      <a:pt x="323" y="320"/>
                      <a:pt x="320" y="319"/>
                    </a:cubicBezTo>
                    <a:cubicBezTo>
                      <a:pt x="280" y="301"/>
                      <a:pt x="280" y="301"/>
                      <a:pt x="280" y="301"/>
                    </a:cubicBezTo>
                    <a:cubicBezTo>
                      <a:pt x="279" y="301"/>
                      <a:pt x="278" y="301"/>
                      <a:pt x="277" y="301"/>
                    </a:cubicBezTo>
                    <a:cubicBezTo>
                      <a:pt x="274" y="301"/>
                      <a:pt x="271" y="302"/>
                      <a:pt x="269" y="305"/>
                    </a:cubicBezTo>
                    <a:cubicBezTo>
                      <a:pt x="257" y="321"/>
                      <a:pt x="257" y="321"/>
                      <a:pt x="257" y="321"/>
                    </a:cubicBezTo>
                    <a:cubicBezTo>
                      <a:pt x="256" y="322"/>
                      <a:pt x="255" y="323"/>
                      <a:pt x="254" y="323"/>
                    </a:cubicBezTo>
                    <a:cubicBezTo>
                      <a:pt x="254" y="323"/>
                      <a:pt x="253" y="322"/>
                      <a:pt x="252" y="322"/>
                    </a:cubicBezTo>
                    <a:cubicBezTo>
                      <a:pt x="251" y="320"/>
                      <a:pt x="251" y="320"/>
                      <a:pt x="251" y="320"/>
                    </a:cubicBezTo>
                    <a:cubicBezTo>
                      <a:pt x="249" y="319"/>
                      <a:pt x="247" y="318"/>
                      <a:pt x="246" y="317"/>
                    </a:cubicBezTo>
                    <a:cubicBezTo>
                      <a:pt x="244" y="316"/>
                      <a:pt x="242" y="316"/>
                      <a:pt x="240" y="316"/>
                    </a:cubicBezTo>
                    <a:cubicBezTo>
                      <a:pt x="234" y="316"/>
                      <a:pt x="234" y="316"/>
                      <a:pt x="234" y="316"/>
                    </a:cubicBezTo>
                    <a:cubicBezTo>
                      <a:pt x="233" y="316"/>
                      <a:pt x="232" y="315"/>
                      <a:pt x="231" y="314"/>
                    </a:cubicBezTo>
                    <a:cubicBezTo>
                      <a:pt x="230" y="314"/>
                      <a:pt x="229" y="312"/>
                      <a:pt x="229" y="311"/>
                    </a:cubicBezTo>
                    <a:cubicBezTo>
                      <a:pt x="227" y="306"/>
                      <a:pt x="227" y="306"/>
                      <a:pt x="227" y="306"/>
                    </a:cubicBezTo>
                    <a:cubicBezTo>
                      <a:pt x="226" y="304"/>
                      <a:pt x="226" y="303"/>
                      <a:pt x="226" y="301"/>
                    </a:cubicBezTo>
                    <a:cubicBezTo>
                      <a:pt x="226" y="300"/>
                      <a:pt x="226" y="299"/>
                      <a:pt x="226" y="299"/>
                    </a:cubicBezTo>
                    <a:cubicBezTo>
                      <a:pt x="226" y="299"/>
                      <a:pt x="226" y="299"/>
                      <a:pt x="226" y="299"/>
                    </a:cubicBezTo>
                    <a:cubicBezTo>
                      <a:pt x="226" y="299"/>
                      <a:pt x="226" y="299"/>
                      <a:pt x="226" y="299"/>
                    </a:cubicBezTo>
                    <a:cubicBezTo>
                      <a:pt x="227" y="297"/>
                      <a:pt x="227" y="296"/>
                      <a:pt x="227" y="295"/>
                    </a:cubicBezTo>
                    <a:cubicBezTo>
                      <a:pt x="227" y="292"/>
                      <a:pt x="227" y="290"/>
                      <a:pt x="225" y="288"/>
                    </a:cubicBezTo>
                    <a:cubicBezTo>
                      <a:pt x="221" y="282"/>
                      <a:pt x="221" y="282"/>
                      <a:pt x="221" y="282"/>
                    </a:cubicBezTo>
                    <a:cubicBezTo>
                      <a:pt x="220" y="280"/>
                      <a:pt x="220" y="279"/>
                      <a:pt x="219" y="279"/>
                    </a:cubicBezTo>
                    <a:cubicBezTo>
                      <a:pt x="218" y="278"/>
                      <a:pt x="217" y="277"/>
                      <a:pt x="215" y="277"/>
                    </a:cubicBezTo>
                    <a:cubicBezTo>
                      <a:pt x="214" y="277"/>
                      <a:pt x="213" y="278"/>
                      <a:pt x="213" y="279"/>
                    </a:cubicBezTo>
                    <a:cubicBezTo>
                      <a:pt x="213" y="279"/>
                      <a:pt x="212" y="279"/>
                      <a:pt x="211" y="280"/>
                    </a:cubicBezTo>
                    <a:cubicBezTo>
                      <a:pt x="210" y="280"/>
                      <a:pt x="209" y="280"/>
                      <a:pt x="207" y="280"/>
                    </a:cubicBezTo>
                    <a:cubicBezTo>
                      <a:pt x="207" y="280"/>
                      <a:pt x="207" y="280"/>
                      <a:pt x="206" y="280"/>
                    </a:cubicBezTo>
                    <a:cubicBezTo>
                      <a:pt x="206" y="279"/>
                      <a:pt x="206" y="278"/>
                      <a:pt x="206" y="277"/>
                    </a:cubicBezTo>
                    <a:cubicBezTo>
                      <a:pt x="206" y="277"/>
                      <a:pt x="206" y="277"/>
                      <a:pt x="206" y="276"/>
                    </a:cubicBezTo>
                    <a:cubicBezTo>
                      <a:pt x="209" y="261"/>
                      <a:pt x="209" y="261"/>
                      <a:pt x="209" y="261"/>
                    </a:cubicBezTo>
                    <a:cubicBezTo>
                      <a:pt x="209" y="260"/>
                      <a:pt x="209" y="260"/>
                      <a:pt x="209" y="259"/>
                    </a:cubicBezTo>
                    <a:cubicBezTo>
                      <a:pt x="209" y="257"/>
                      <a:pt x="208" y="255"/>
                      <a:pt x="207" y="254"/>
                    </a:cubicBezTo>
                    <a:cubicBezTo>
                      <a:pt x="206" y="253"/>
                      <a:pt x="205" y="252"/>
                      <a:pt x="203" y="252"/>
                    </a:cubicBezTo>
                    <a:cubicBezTo>
                      <a:pt x="201" y="252"/>
                      <a:pt x="201" y="252"/>
                      <a:pt x="201" y="252"/>
                    </a:cubicBezTo>
                    <a:cubicBezTo>
                      <a:pt x="199" y="252"/>
                      <a:pt x="197" y="253"/>
                      <a:pt x="196" y="254"/>
                    </a:cubicBezTo>
                    <a:cubicBezTo>
                      <a:pt x="194" y="255"/>
                      <a:pt x="193" y="257"/>
                      <a:pt x="192" y="259"/>
                    </a:cubicBezTo>
                    <a:cubicBezTo>
                      <a:pt x="192" y="260"/>
                      <a:pt x="192" y="260"/>
                      <a:pt x="192" y="260"/>
                    </a:cubicBezTo>
                    <a:cubicBezTo>
                      <a:pt x="191" y="261"/>
                      <a:pt x="190" y="263"/>
                      <a:pt x="189" y="264"/>
                    </a:cubicBezTo>
                    <a:cubicBezTo>
                      <a:pt x="188" y="264"/>
                      <a:pt x="187" y="265"/>
                      <a:pt x="187" y="265"/>
                    </a:cubicBezTo>
                    <a:cubicBezTo>
                      <a:pt x="177" y="265"/>
                      <a:pt x="177" y="265"/>
                      <a:pt x="177" y="265"/>
                    </a:cubicBezTo>
                    <a:cubicBezTo>
                      <a:pt x="176" y="265"/>
                      <a:pt x="175" y="264"/>
                      <a:pt x="174" y="264"/>
                    </a:cubicBezTo>
                    <a:cubicBezTo>
                      <a:pt x="173" y="263"/>
                      <a:pt x="173" y="261"/>
                      <a:pt x="172" y="260"/>
                    </a:cubicBezTo>
                    <a:cubicBezTo>
                      <a:pt x="169" y="247"/>
                      <a:pt x="169" y="247"/>
                      <a:pt x="169" y="247"/>
                    </a:cubicBezTo>
                    <a:cubicBezTo>
                      <a:pt x="169" y="246"/>
                      <a:pt x="169" y="244"/>
                      <a:pt x="169" y="242"/>
                    </a:cubicBezTo>
                    <a:cubicBezTo>
                      <a:pt x="169" y="240"/>
                      <a:pt x="169" y="237"/>
                      <a:pt x="170" y="236"/>
                    </a:cubicBezTo>
                    <a:cubicBezTo>
                      <a:pt x="176" y="217"/>
                      <a:pt x="176" y="217"/>
                      <a:pt x="176" y="217"/>
                    </a:cubicBezTo>
                    <a:cubicBezTo>
                      <a:pt x="177" y="216"/>
                      <a:pt x="178" y="214"/>
                      <a:pt x="179" y="214"/>
                    </a:cubicBezTo>
                    <a:cubicBezTo>
                      <a:pt x="180" y="213"/>
                      <a:pt x="181" y="212"/>
                      <a:pt x="181" y="212"/>
                    </a:cubicBezTo>
                    <a:cubicBezTo>
                      <a:pt x="216" y="212"/>
                      <a:pt x="216" y="212"/>
                      <a:pt x="216" y="212"/>
                    </a:cubicBezTo>
                    <a:cubicBezTo>
                      <a:pt x="217" y="212"/>
                      <a:pt x="218" y="213"/>
                      <a:pt x="218" y="213"/>
                    </a:cubicBezTo>
                    <a:cubicBezTo>
                      <a:pt x="219" y="214"/>
                      <a:pt x="219" y="215"/>
                      <a:pt x="219" y="216"/>
                    </a:cubicBezTo>
                    <a:cubicBezTo>
                      <a:pt x="219" y="218"/>
                      <a:pt x="220" y="220"/>
                      <a:pt x="221" y="222"/>
                    </a:cubicBezTo>
                    <a:cubicBezTo>
                      <a:pt x="221" y="224"/>
                      <a:pt x="222" y="226"/>
                      <a:pt x="223" y="228"/>
                    </a:cubicBezTo>
                    <a:cubicBezTo>
                      <a:pt x="226" y="232"/>
                      <a:pt x="226" y="232"/>
                      <a:pt x="226" y="232"/>
                    </a:cubicBezTo>
                    <a:cubicBezTo>
                      <a:pt x="227" y="232"/>
                      <a:pt x="227" y="233"/>
                      <a:pt x="228" y="233"/>
                    </a:cubicBezTo>
                    <a:cubicBezTo>
                      <a:pt x="228" y="234"/>
                      <a:pt x="229" y="234"/>
                      <a:pt x="230" y="234"/>
                    </a:cubicBezTo>
                    <a:cubicBezTo>
                      <a:pt x="231" y="234"/>
                      <a:pt x="231" y="234"/>
                      <a:pt x="232" y="233"/>
                    </a:cubicBezTo>
                    <a:cubicBezTo>
                      <a:pt x="233" y="233"/>
                      <a:pt x="233" y="232"/>
                      <a:pt x="233" y="231"/>
                    </a:cubicBezTo>
                    <a:cubicBezTo>
                      <a:pt x="233" y="230"/>
                      <a:pt x="234" y="229"/>
                      <a:pt x="234" y="228"/>
                    </a:cubicBezTo>
                    <a:cubicBezTo>
                      <a:pt x="234" y="225"/>
                      <a:pt x="234" y="225"/>
                      <a:pt x="234" y="225"/>
                    </a:cubicBezTo>
                    <a:cubicBezTo>
                      <a:pt x="234" y="223"/>
                      <a:pt x="233" y="221"/>
                      <a:pt x="233" y="219"/>
                    </a:cubicBezTo>
                    <a:cubicBezTo>
                      <a:pt x="232" y="217"/>
                      <a:pt x="232" y="216"/>
                      <a:pt x="231" y="214"/>
                    </a:cubicBezTo>
                    <a:cubicBezTo>
                      <a:pt x="231" y="214"/>
                      <a:pt x="230" y="213"/>
                      <a:pt x="230" y="211"/>
                    </a:cubicBezTo>
                    <a:cubicBezTo>
                      <a:pt x="229" y="209"/>
                      <a:pt x="229" y="207"/>
                      <a:pt x="229" y="206"/>
                    </a:cubicBezTo>
                    <a:cubicBezTo>
                      <a:pt x="229" y="204"/>
                      <a:pt x="229" y="204"/>
                      <a:pt x="229" y="204"/>
                    </a:cubicBezTo>
                    <a:cubicBezTo>
                      <a:pt x="229" y="201"/>
                      <a:pt x="230" y="195"/>
                      <a:pt x="232" y="193"/>
                    </a:cubicBezTo>
                    <a:cubicBezTo>
                      <a:pt x="234" y="189"/>
                      <a:pt x="234" y="189"/>
                      <a:pt x="234" y="189"/>
                    </a:cubicBezTo>
                    <a:cubicBezTo>
                      <a:pt x="236" y="186"/>
                      <a:pt x="237" y="180"/>
                      <a:pt x="237" y="176"/>
                    </a:cubicBezTo>
                    <a:cubicBezTo>
                      <a:pt x="237" y="168"/>
                      <a:pt x="237" y="168"/>
                      <a:pt x="237" y="168"/>
                    </a:cubicBezTo>
                    <a:cubicBezTo>
                      <a:pt x="237" y="165"/>
                      <a:pt x="238" y="160"/>
                      <a:pt x="240" y="157"/>
                    </a:cubicBezTo>
                    <a:cubicBezTo>
                      <a:pt x="255" y="128"/>
                      <a:pt x="255" y="128"/>
                      <a:pt x="255" y="128"/>
                    </a:cubicBezTo>
                    <a:cubicBezTo>
                      <a:pt x="255" y="127"/>
                      <a:pt x="256" y="126"/>
                      <a:pt x="258" y="125"/>
                    </a:cubicBezTo>
                    <a:cubicBezTo>
                      <a:pt x="259" y="124"/>
                      <a:pt x="260" y="123"/>
                      <a:pt x="261" y="123"/>
                    </a:cubicBezTo>
                    <a:cubicBezTo>
                      <a:pt x="269" y="123"/>
                      <a:pt x="269" y="123"/>
                      <a:pt x="269" y="123"/>
                    </a:cubicBezTo>
                    <a:cubicBezTo>
                      <a:pt x="270" y="123"/>
                      <a:pt x="271" y="123"/>
                      <a:pt x="272" y="123"/>
                    </a:cubicBezTo>
                    <a:cubicBezTo>
                      <a:pt x="273" y="122"/>
                      <a:pt x="273" y="121"/>
                      <a:pt x="273" y="119"/>
                    </a:cubicBezTo>
                    <a:cubicBezTo>
                      <a:pt x="273" y="118"/>
                      <a:pt x="273" y="117"/>
                      <a:pt x="272" y="115"/>
                    </a:cubicBezTo>
                    <a:cubicBezTo>
                      <a:pt x="265" y="107"/>
                      <a:pt x="265" y="107"/>
                      <a:pt x="265" y="107"/>
                    </a:cubicBezTo>
                    <a:cubicBezTo>
                      <a:pt x="263" y="105"/>
                      <a:pt x="261" y="104"/>
                      <a:pt x="258" y="104"/>
                    </a:cubicBezTo>
                    <a:cubicBezTo>
                      <a:pt x="257" y="104"/>
                      <a:pt x="255" y="104"/>
                      <a:pt x="254" y="105"/>
                    </a:cubicBezTo>
                    <a:cubicBezTo>
                      <a:pt x="254" y="105"/>
                      <a:pt x="254" y="105"/>
                      <a:pt x="254" y="105"/>
                    </a:cubicBezTo>
                    <a:cubicBezTo>
                      <a:pt x="254" y="105"/>
                      <a:pt x="254" y="105"/>
                      <a:pt x="254" y="105"/>
                    </a:cubicBezTo>
                    <a:cubicBezTo>
                      <a:pt x="254" y="105"/>
                      <a:pt x="254" y="105"/>
                      <a:pt x="254" y="105"/>
                    </a:cubicBezTo>
                    <a:cubicBezTo>
                      <a:pt x="254" y="105"/>
                      <a:pt x="254" y="105"/>
                      <a:pt x="254" y="105"/>
                    </a:cubicBezTo>
                    <a:cubicBezTo>
                      <a:pt x="254" y="105"/>
                      <a:pt x="254" y="105"/>
                      <a:pt x="254" y="105"/>
                    </a:cubicBezTo>
                    <a:cubicBezTo>
                      <a:pt x="254" y="105"/>
                      <a:pt x="254" y="105"/>
                      <a:pt x="254" y="105"/>
                    </a:cubicBezTo>
                    <a:cubicBezTo>
                      <a:pt x="254" y="105"/>
                      <a:pt x="254" y="105"/>
                      <a:pt x="254" y="105"/>
                    </a:cubicBezTo>
                    <a:cubicBezTo>
                      <a:pt x="254" y="106"/>
                      <a:pt x="254" y="106"/>
                      <a:pt x="254" y="106"/>
                    </a:cubicBezTo>
                    <a:cubicBezTo>
                      <a:pt x="254" y="105"/>
                      <a:pt x="254" y="105"/>
                      <a:pt x="254" y="105"/>
                    </a:cubicBezTo>
                    <a:cubicBezTo>
                      <a:pt x="254" y="105"/>
                      <a:pt x="254" y="105"/>
                      <a:pt x="254" y="105"/>
                    </a:cubicBezTo>
                    <a:cubicBezTo>
                      <a:pt x="254" y="106"/>
                      <a:pt x="254" y="106"/>
                      <a:pt x="254" y="106"/>
                    </a:cubicBezTo>
                    <a:cubicBezTo>
                      <a:pt x="254" y="105"/>
                      <a:pt x="254" y="105"/>
                      <a:pt x="254" y="105"/>
                    </a:cubicBezTo>
                    <a:cubicBezTo>
                      <a:pt x="254" y="106"/>
                      <a:pt x="254" y="106"/>
                      <a:pt x="254" y="106"/>
                    </a:cubicBezTo>
                    <a:cubicBezTo>
                      <a:pt x="255" y="106"/>
                      <a:pt x="255" y="106"/>
                      <a:pt x="255" y="106"/>
                    </a:cubicBezTo>
                    <a:cubicBezTo>
                      <a:pt x="254" y="105"/>
                      <a:pt x="254" y="105"/>
                      <a:pt x="254" y="105"/>
                    </a:cubicBezTo>
                    <a:cubicBezTo>
                      <a:pt x="254" y="106"/>
                      <a:pt x="254" y="106"/>
                      <a:pt x="254" y="106"/>
                    </a:cubicBezTo>
                    <a:cubicBezTo>
                      <a:pt x="255" y="106"/>
                      <a:pt x="255" y="106"/>
                      <a:pt x="255" y="106"/>
                    </a:cubicBezTo>
                    <a:cubicBezTo>
                      <a:pt x="255" y="105"/>
                      <a:pt x="255" y="105"/>
                      <a:pt x="255" y="105"/>
                    </a:cubicBezTo>
                    <a:cubicBezTo>
                      <a:pt x="255" y="104"/>
                      <a:pt x="255" y="104"/>
                      <a:pt x="255" y="104"/>
                    </a:cubicBezTo>
                    <a:cubicBezTo>
                      <a:pt x="255" y="101"/>
                      <a:pt x="255" y="101"/>
                      <a:pt x="255" y="101"/>
                    </a:cubicBezTo>
                    <a:cubicBezTo>
                      <a:pt x="256" y="100"/>
                      <a:pt x="257" y="98"/>
                      <a:pt x="257" y="98"/>
                    </a:cubicBezTo>
                    <a:cubicBezTo>
                      <a:pt x="258" y="97"/>
                      <a:pt x="259" y="96"/>
                      <a:pt x="260" y="96"/>
                    </a:cubicBezTo>
                    <a:cubicBezTo>
                      <a:pt x="269" y="96"/>
                      <a:pt x="269" y="96"/>
                      <a:pt x="269" y="96"/>
                    </a:cubicBezTo>
                    <a:cubicBezTo>
                      <a:pt x="271" y="96"/>
                      <a:pt x="272" y="96"/>
                      <a:pt x="274" y="95"/>
                    </a:cubicBezTo>
                    <a:cubicBezTo>
                      <a:pt x="276" y="94"/>
                      <a:pt x="278" y="93"/>
                      <a:pt x="279" y="91"/>
                    </a:cubicBezTo>
                    <a:cubicBezTo>
                      <a:pt x="280" y="90"/>
                      <a:pt x="280" y="88"/>
                      <a:pt x="280" y="86"/>
                    </a:cubicBezTo>
                    <a:cubicBezTo>
                      <a:pt x="280" y="84"/>
                      <a:pt x="279" y="82"/>
                      <a:pt x="278" y="80"/>
                    </a:cubicBezTo>
                    <a:cubicBezTo>
                      <a:pt x="246" y="45"/>
                      <a:pt x="246" y="45"/>
                      <a:pt x="246" y="45"/>
                    </a:cubicBezTo>
                    <a:cubicBezTo>
                      <a:pt x="245" y="44"/>
                      <a:pt x="244" y="43"/>
                      <a:pt x="242" y="43"/>
                    </a:cubicBezTo>
                    <a:cubicBezTo>
                      <a:pt x="242" y="43"/>
                      <a:pt x="241" y="43"/>
                      <a:pt x="240" y="44"/>
                    </a:cubicBezTo>
                    <a:cubicBezTo>
                      <a:pt x="239" y="44"/>
                      <a:pt x="239" y="45"/>
                      <a:pt x="239" y="46"/>
                    </a:cubicBezTo>
                    <a:cubicBezTo>
                      <a:pt x="238" y="47"/>
                      <a:pt x="238" y="48"/>
                      <a:pt x="238" y="49"/>
                    </a:cubicBezTo>
                    <a:cubicBezTo>
                      <a:pt x="238" y="51"/>
                      <a:pt x="238" y="51"/>
                      <a:pt x="238" y="51"/>
                    </a:cubicBezTo>
                    <a:cubicBezTo>
                      <a:pt x="238" y="52"/>
                      <a:pt x="238" y="52"/>
                      <a:pt x="238" y="53"/>
                    </a:cubicBezTo>
                    <a:cubicBezTo>
                      <a:pt x="238" y="53"/>
                      <a:pt x="238" y="53"/>
                      <a:pt x="238" y="53"/>
                    </a:cubicBezTo>
                    <a:cubicBezTo>
                      <a:pt x="237" y="53"/>
                      <a:pt x="237" y="53"/>
                      <a:pt x="237" y="53"/>
                    </a:cubicBezTo>
                    <a:cubicBezTo>
                      <a:pt x="214" y="38"/>
                      <a:pt x="214" y="38"/>
                      <a:pt x="214" y="38"/>
                    </a:cubicBezTo>
                    <a:cubicBezTo>
                      <a:pt x="213" y="38"/>
                      <a:pt x="212" y="37"/>
                      <a:pt x="211" y="37"/>
                    </a:cubicBezTo>
                    <a:cubicBezTo>
                      <a:pt x="210" y="37"/>
                      <a:pt x="209" y="38"/>
                      <a:pt x="208" y="39"/>
                    </a:cubicBezTo>
                    <a:cubicBezTo>
                      <a:pt x="207" y="40"/>
                      <a:pt x="207" y="41"/>
                      <a:pt x="207" y="42"/>
                    </a:cubicBezTo>
                    <a:cubicBezTo>
                      <a:pt x="207" y="43"/>
                      <a:pt x="207" y="43"/>
                      <a:pt x="207" y="44"/>
                    </a:cubicBezTo>
                    <a:cubicBezTo>
                      <a:pt x="211" y="57"/>
                      <a:pt x="211" y="57"/>
                      <a:pt x="211" y="57"/>
                    </a:cubicBezTo>
                    <a:cubicBezTo>
                      <a:pt x="211" y="61"/>
                      <a:pt x="212" y="67"/>
                      <a:pt x="212" y="70"/>
                    </a:cubicBezTo>
                    <a:cubicBezTo>
                      <a:pt x="212" y="87"/>
                      <a:pt x="212" y="87"/>
                      <a:pt x="212" y="87"/>
                    </a:cubicBezTo>
                    <a:cubicBezTo>
                      <a:pt x="212" y="88"/>
                      <a:pt x="212" y="89"/>
                      <a:pt x="212" y="89"/>
                    </a:cubicBezTo>
                    <a:cubicBezTo>
                      <a:pt x="212" y="89"/>
                      <a:pt x="212" y="89"/>
                      <a:pt x="212" y="89"/>
                    </a:cubicBezTo>
                    <a:cubicBezTo>
                      <a:pt x="213" y="90"/>
                      <a:pt x="213" y="90"/>
                      <a:pt x="213" y="90"/>
                    </a:cubicBezTo>
                    <a:cubicBezTo>
                      <a:pt x="212" y="89"/>
                      <a:pt x="212" y="89"/>
                      <a:pt x="212" y="89"/>
                    </a:cubicBezTo>
                    <a:cubicBezTo>
                      <a:pt x="212" y="89"/>
                      <a:pt x="212" y="89"/>
                      <a:pt x="212" y="89"/>
                    </a:cubicBezTo>
                    <a:cubicBezTo>
                      <a:pt x="213" y="90"/>
                      <a:pt x="213" y="90"/>
                      <a:pt x="213" y="90"/>
                    </a:cubicBezTo>
                    <a:cubicBezTo>
                      <a:pt x="212" y="89"/>
                      <a:pt x="212" y="89"/>
                      <a:pt x="212" y="89"/>
                    </a:cubicBezTo>
                    <a:cubicBezTo>
                      <a:pt x="213" y="90"/>
                      <a:pt x="213" y="90"/>
                      <a:pt x="213" y="90"/>
                    </a:cubicBezTo>
                    <a:cubicBezTo>
                      <a:pt x="213" y="88"/>
                      <a:pt x="213" y="88"/>
                      <a:pt x="213" y="88"/>
                    </a:cubicBezTo>
                    <a:cubicBezTo>
                      <a:pt x="212" y="89"/>
                      <a:pt x="212" y="89"/>
                      <a:pt x="212" y="89"/>
                    </a:cubicBezTo>
                    <a:cubicBezTo>
                      <a:pt x="213" y="90"/>
                      <a:pt x="213" y="90"/>
                      <a:pt x="213" y="90"/>
                    </a:cubicBezTo>
                    <a:cubicBezTo>
                      <a:pt x="213" y="88"/>
                      <a:pt x="213" y="88"/>
                      <a:pt x="213" y="88"/>
                    </a:cubicBezTo>
                    <a:cubicBezTo>
                      <a:pt x="213" y="90"/>
                      <a:pt x="213" y="90"/>
                      <a:pt x="213" y="90"/>
                    </a:cubicBezTo>
                    <a:cubicBezTo>
                      <a:pt x="214" y="89"/>
                      <a:pt x="214" y="89"/>
                      <a:pt x="214" y="89"/>
                    </a:cubicBezTo>
                    <a:cubicBezTo>
                      <a:pt x="214" y="89"/>
                      <a:pt x="214" y="88"/>
                      <a:pt x="213" y="88"/>
                    </a:cubicBezTo>
                    <a:cubicBezTo>
                      <a:pt x="213" y="90"/>
                      <a:pt x="213" y="90"/>
                      <a:pt x="213" y="90"/>
                    </a:cubicBezTo>
                    <a:cubicBezTo>
                      <a:pt x="214" y="89"/>
                      <a:pt x="214" y="89"/>
                      <a:pt x="214" y="89"/>
                    </a:cubicBezTo>
                    <a:cubicBezTo>
                      <a:pt x="214" y="89"/>
                      <a:pt x="214" y="89"/>
                      <a:pt x="214" y="89"/>
                    </a:cubicBezTo>
                    <a:cubicBezTo>
                      <a:pt x="214" y="89"/>
                      <a:pt x="214" y="89"/>
                      <a:pt x="214" y="89"/>
                    </a:cubicBezTo>
                    <a:cubicBezTo>
                      <a:pt x="214" y="89"/>
                      <a:pt x="214" y="89"/>
                      <a:pt x="214" y="89"/>
                    </a:cubicBezTo>
                    <a:cubicBezTo>
                      <a:pt x="214" y="89"/>
                      <a:pt x="214" y="89"/>
                      <a:pt x="214" y="89"/>
                    </a:cubicBezTo>
                    <a:cubicBezTo>
                      <a:pt x="214" y="89"/>
                      <a:pt x="214" y="89"/>
                      <a:pt x="214" y="89"/>
                    </a:cubicBezTo>
                    <a:cubicBezTo>
                      <a:pt x="214" y="89"/>
                      <a:pt x="214" y="89"/>
                      <a:pt x="214" y="89"/>
                    </a:cubicBezTo>
                    <a:cubicBezTo>
                      <a:pt x="214" y="89"/>
                      <a:pt x="214" y="89"/>
                      <a:pt x="214" y="89"/>
                    </a:cubicBezTo>
                    <a:cubicBezTo>
                      <a:pt x="214" y="89"/>
                      <a:pt x="214" y="89"/>
                      <a:pt x="214" y="89"/>
                    </a:cubicBezTo>
                    <a:cubicBezTo>
                      <a:pt x="214" y="89"/>
                      <a:pt x="214" y="89"/>
                      <a:pt x="214" y="89"/>
                    </a:cubicBezTo>
                    <a:cubicBezTo>
                      <a:pt x="214" y="89"/>
                      <a:pt x="214" y="89"/>
                      <a:pt x="214" y="89"/>
                    </a:cubicBezTo>
                    <a:cubicBezTo>
                      <a:pt x="214" y="89"/>
                      <a:pt x="214" y="88"/>
                      <a:pt x="213" y="88"/>
                    </a:cubicBezTo>
                    <a:cubicBezTo>
                      <a:pt x="208" y="77"/>
                      <a:pt x="208" y="77"/>
                      <a:pt x="208" y="77"/>
                    </a:cubicBezTo>
                    <a:cubicBezTo>
                      <a:pt x="206" y="74"/>
                      <a:pt x="203" y="70"/>
                      <a:pt x="200" y="68"/>
                    </a:cubicBezTo>
                    <a:cubicBezTo>
                      <a:pt x="178" y="54"/>
                      <a:pt x="178" y="54"/>
                      <a:pt x="178" y="54"/>
                    </a:cubicBezTo>
                    <a:cubicBezTo>
                      <a:pt x="177" y="53"/>
                      <a:pt x="177" y="51"/>
                      <a:pt x="177" y="49"/>
                    </a:cubicBezTo>
                    <a:cubicBezTo>
                      <a:pt x="177" y="49"/>
                      <a:pt x="177" y="48"/>
                      <a:pt x="177" y="47"/>
                    </a:cubicBezTo>
                    <a:cubicBezTo>
                      <a:pt x="181" y="36"/>
                      <a:pt x="181" y="36"/>
                      <a:pt x="181" y="36"/>
                    </a:cubicBezTo>
                    <a:cubicBezTo>
                      <a:pt x="181" y="35"/>
                      <a:pt x="181" y="34"/>
                      <a:pt x="181" y="32"/>
                    </a:cubicBezTo>
                    <a:cubicBezTo>
                      <a:pt x="181" y="29"/>
                      <a:pt x="180" y="26"/>
                      <a:pt x="177" y="24"/>
                    </a:cubicBezTo>
                    <a:cubicBezTo>
                      <a:pt x="151" y="10"/>
                      <a:pt x="151" y="10"/>
                      <a:pt x="151" y="10"/>
                    </a:cubicBezTo>
                    <a:cubicBezTo>
                      <a:pt x="149" y="9"/>
                      <a:pt x="148" y="9"/>
                      <a:pt x="147" y="9"/>
                    </a:cubicBezTo>
                    <a:cubicBezTo>
                      <a:pt x="144" y="9"/>
                      <a:pt x="141" y="10"/>
                      <a:pt x="139" y="12"/>
                    </a:cubicBezTo>
                    <a:cubicBezTo>
                      <a:pt x="139" y="13"/>
                      <a:pt x="138" y="14"/>
                      <a:pt x="137" y="14"/>
                    </a:cubicBezTo>
                    <a:cubicBezTo>
                      <a:pt x="136" y="14"/>
                      <a:pt x="135" y="13"/>
                      <a:pt x="135" y="13"/>
                    </a:cubicBezTo>
                    <a:cubicBezTo>
                      <a:pt x="127" y="5"/>
                      <a:pt x="127" y="5"/>
                      <a:pt x="127" y="5"/>
                    </a:cubicBezTo>
                    <a:cubicBezTo>
                      <a:pt x="126" y="4"/>
                      <a:pt x="124" y="3"/>
                      <a:pt x="122" y="2"/>
                    </a:cubicBezTo>
                    <a:cubicBezTo>
                      <a:pt x="120" y="1"/>
                      <a:pt x="118" y="1"/>
                      <a:pt x="116" y="1"/>
                    </a:cubicBezTo>
                    <a:cubicBezTo>
                      <a:pt x="108" y="1"/>
                      <a:pt x="108" y="1"/>
                      <a:pt x="108" y="1"/>
                    </a:cubicBezTo>
                    <a:cubicBezTo>
                      <a:pt x="107" y="1"/>
                      <a:pt x="105" y="1"/>
                      <a:pt x="103" y="2"/>
                    </a:cubicBezTo>
                    <a:cubicBezTo>
                      <a:pt x="101" y="2"/>
                      <a:pt x="99" y="3"/>
                      <a:pt x="97" y="4"/>
                    </a:cubicBezTo>
                    <a:cubicBezTo>
                      <a:pt x="95" y="6"/>
                      <a:pt x="95" y="6"/>
                      <a:pt x="95" y="6"/>
                    </a:cubicBezTo>
                    <a:cubicBezTo>
                      <a:pt x="94" y="7"/>
                      <a:pt x="93" y="7"/>
                      <a:pt x="91" y="7"/>
                    </a:cubicBezTo>
                    <a:cubicBezTo>
                      <a:pt x="90" y="7"/>
                      <a:pt x="89" y="7"/>
                      <a:pt x="88" y="6"/>
                    </a:cubicBezTo>
                    <a:cubicBezTo>
                      <a:pt x="83" y="3"/>
                      <a:pt x="83" y="3"/>
                      <a:pt x="83" y="3"/>
                    </a:cubicBezTo>
                    <a:cubicBezTo>
                      <a:pt x="81" y="2"/>
                      <a:pt x="79" y="1"/>
                      <a:pt x="78" y="1"/>
                    </a:cubicBezTo>
                    <a:cubicBezTo>
                      <a:pt x="76" y="0"/>
                      <a:pt x="74" y="0"/>
                      <a:pt x="72" y="0"/>
                    </a:cubicBezTo>
                    <a:cubicBezTo>
                      <a:pt x="47" y="0"/>
                      <a:pt x="47" y="0"/>
                      <a:pt x="47" y="0"/>
                    </a:cubicBezTo>
                    <a:cubicBezTo>
                      <a:pt x="45" y="0"/>
                      <a:pt x="43" y="0"/>
                      <a:pt x="41" y="1"/>
                    </a:cubicBezTo>
                    <a:cubicBezTo>
                      <a:pt x="39" y="2"/>
                      <a:pt x="38" y="3"/>
                      <a:pt x="36" y="5"/>
                    </a:cubicBezTo>
                    <a:lnTo>
                      <a:pt x="38" y="6"/>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6" name="Freeform 281"/>
              <p:cNvSpPr/>
              <p:nvPr/>
            </p:nvSpPr>
            <p:spPr bwMode="auto">
              <a:xfrm>
                <a:off x="-5010148" y="2547935"/>
                <a:ext cx="230187" cy="187324"/>
              </a:xfrm>
              <a:custGeom>
                <a:cxnLst>
                  <a:cxn ang="0">
                    <a:pos x="8" y="4"/>
                  </a:cxn>
                  <a:cxn ang="0">
                    <a:pos x="36" y="15"/>
                  </a:cxn>
                  <a:cxn ang="0">
                    <a:pos x="48" y="28"/>
                  </a:cxn>
                  <a:cxn ang="0">
                    <a:pos x="53" y="30"/>
                  </a:cxn>
                  <a:cxn ang="0">
                    <a:pos x="54" y="31"/>
                  </a:cxn>
                  <a:cxn ang="0">
                    <a:pos x="57" y="33"/>
                  </a:cxn>
                  <a:cxn ang="0">
                    <a:pos x="57" y="33"/>
                  </a:cxn>
                  <a:cxn ang="0">
                    <a:pos x="57" y="33"/>
                  </a:cxn>
                  <a:cxn ang="0">
                    <a:pos x="57" y="33"/>
                  </a:cxn>
                  <a:cxn ang="0">
                    <a:pos x="56" y="33"/>
                  </a:cxn>
                  <a:cxn ang="0">
                    <a:pos x="55" y="33"/>
                  </a:cxn>
                  <a:cxn ang="0">
                    <a:pos x="53" y="38"/>
                  </a:cxn>
                  <a:cxn ang="0">
                    <a:pos x="55" y="42"/>
                  </a:cxn>
                  <a:cxn ang="0">
                    <a:pos x="56" y="46"/>
                  </a:cxn>
                  <a:cxn ang="0">
                    <a:pos x="56" y="46"/>
                  </a:cxn>
                  <a:cxn ang="0">
                    <a:pos x="56" y="46"/>
                  </a:cxn>
                  <a:cxn ang="0">
                    <a:pos x="56" y="46"/>
                  </a:cxn>
                  <a:cxn ang="0">
                    <a:pos x="57" y="45"/>
                  </a:cxn>
                  <a:cxn ang="0">
                    <a:pos x="57" y="45"/>
                  </a:cxn>
                  <a:cxn ang="0">
                    <a:pos x="57" y="45"/>
                  </a:cxn>
                  <a:cxn ang="0">
                    <a:pos x="53" y="45"/>
                  </a:cxn>
                  <a:cxn ang="0">
                    <a:pos x="33" y="36"/>
                  </a:cxn>
                  <a:cxn ang="0">
                    <a:pos x="34" y="34"/>
                  </a:cxn>
                  <a:cxn ang="0">
                    <a:pos x="37" y="30"/>
                  </a:cxn>
                  <a:cxn ang="0">
                    <a:pos x="33" y="19"/>
                  </a:cxn>
                  <a:cxn ang="0">
                    <a:pos x="19" y="12"/>
                  </a:cxn>
                  <a:cxn ang="0">
                    <a:pos x="12" y="12"/>
                  </a:cxn>
                  <a:cxn ang="0">
                    <a:pos x="4" y="7"/>
                  </a:cxn>
                  <a:cxn ang="0">
                    <a:pos x="3" y="4"/>
                  </a:cxn>
                  <a:cxn ang="0">
                    <a:pos x="1" y="9"/>
                  </a:cxn>
                  <a:cxn ang="0">
                    <a:pos x="9" y="15"/>
                  </a:cxn>
                  <a:cxn ang="0">
                    <a:pos x="19" y="16"/>
                  </a:cxn>
                  <a:cxn ang="0">
                    <a:pos x="29" y="22"/>
                  </a:cxn>
                  <a:cxn ang="0">
                    <a:pos x="33" y="30"/>
                  </a:cxn>
                  <a:cxn ang="0">
                    <a:pos x="33" y="31"/>
                  </a:cxn>
                  <a:cxn ang="0">
                    <a:pos x="33" y="31"/>
                  </a:cxn>
                  <a:cxn ang="0">
                    <a:pos x="34" y="30"/>
                  </a:cxn>
                  <a:cxn ang="0">
                    <a:pos x="34" y="30"/>
                  </a:cxn>
                  <a:cxn ang="0">
                    <a:pos x="31" y="40"/>
                  </a:cxn>
                  <a:cxn ang="0">
                    <a:pos x="56" y="50"/>
                  </a:cxn>
                  <a:cxn ang="0">
                    <a:pos x="60" y="48"/>
                  </a:cxn>
                  <a:cxn ang="0">
                    <a:pos x="60" y="42"/>
                  </a:cxn>
                  <a:cxn ang="0">
                    <a:pos x="56" y="37"/>
                  </a:cxn>
                  <a:cxn ang="0">
                    <a:pos x="56" y="36"/>
                  </a:cxn>
                  <a:cxn ang="0">
                    <a:pos x="56" y="36"/>
                  </a:cxn>
                  <a:cxn ang="0">
                    <a:pos x="56" y="37"/>
                  </a:cxn>
                  <a:cxn ang="0">
                    <a:pos x="56" y="37"/>
                  </a:cxn>
                  <a:cxn ang="0">
                    <a:pos x="56" y="37"/>
                  </a:cxn>
                  <a:cxn ang="0">
                    <a:pos x="55" y="37"/>
                  </a:cxn>
                  <a:cxn ang="0">
                    <a:pos x="55" y="37"/>
                  </a:cxn>
                  <a:cxn ang="0">
                    <a:pos x="55" y="37"/>
                  </a:cxn>
                  <a:cxn ang="0">
                    <a:pos x="61" y="34"/>
                  </a:cxn>
                  <a:cxn ang="0">
                    <a:pos x="56" y="27"/>
                  </a:cxn>
                  <a:cxn ang="0">
                    <a:pos x="55" y="26"/>
                  </a:cxn>
                  <a:cxn ang="0">
                    <a:pos x="51" y="24"/>
                  </a:cxn>
                  <a:cxn ang="0">
                    <a:pos x="39" y="11"/>
                  </a:cxn>
                  <a:cxn ang="0">
                    <a:pos x="8" y="0"/>
                  </a:cxn>
                </a:cxnLst>
                <a:rect l="0" t="0" r="r" b="b"/>
                <a:pathLst>
                  <a:path w="61" h="50">
                    <a:moveTo>
                      <a:pt x="3" y="4"/>
                    </a:moveTo>
                    <a:cubicBezTo>
                      <a:pt x="4" y="6"/>
                      <a:pt x="4" y="6"/>
                      <a:pt x="4" y="6"/>
                    </a:cubicBezTo>
                    <a:cubicBezTo>
                      <a:pt x="5" y="5"/>
                      <a:pt x="6" y="4"/>
                      <a:pt x="8" y="4"/>
                    </a:cubicBezTo>
                    <a:cubicBezTo>
                      <a:pt x="9" y="4"/>
                      <a:pt x="9" y="4"/>
                      <a:pt x="9" y="4"/>
                    </a:cubicBezTo>
                    <a:cubicBezTo>
                      <a:pt x="33" y="12"/>
                      <a:pt x="33" y="12"/>
                      <a:pt x="33" y="12"/>
                    </a:cubicBezTo>
                    <a:cubicBezTo>
                      <a:pt x="34" y="13"/>
                      <a:pt x="35" y="14"/>
                      <a:pt x="36" y="15"/>
                    </a:cubicBezTo>
                    <a:cubicBezTo>
                      <a:pt x="38" y="16"/>
                      <a:pt x="39" y="17"/>
                      <a:pt x="40" y="18"/>
                    </a:cubicBezTo>
                    <a:cubicBezTo>
                      <a:pt x="44" y="23"/>
                      <a:pt x="44" y="23"/>
                      <a:pt x="44" y="23"/>
                    </a:cubicBezTo>
                    <a:cubicBezTo>
                      <a:pt x="45" y="25"/>
                      <a:pt x="46" y="26"/>
                      <a:pt x="48" y="28"/>
                    </a:cubicBezTo>
                    <a:cubicBezTo>
                      <a:pt x="50" y="29"/>
                      <a:pt x="52" y="30"/>
                      <a:pt x="53" y="30"/>
                    </a:cubicBezTo>
                    <a:cubicBezTo>
                      <a:pt x="54" y="28"/>
                      <a:pt x="54" y="28"/>
                      <a:pt x="54" y="28"/>
                    </a:cubicBezTo>
                    <a:cubicBezTo>
                      <a:pt x="53" y="30"/>
                      <a:pt x="53" y="30"/>
                      <a:pt x="53" y="30"/>
                    </a:cubicBezTo>
                    <a:cubicBezTo>
                      <a:pt x="54" y="31"/>
                      <a:pt x="54" y="31"/>
                      <a:pt x="54" y="31"/>
                    </a:cubicBezTo>
                    <a:cubicBezTo>
                      <a:pt x="54" y="31"/>
                      <a:pt x="54" y="31"/>
                      <a:pt x="54" y="31"/>
                    </a:cubicBezTo>
                    <a:cubicBezTo>
                      <a:pt x="54" y="31"/>
                      <a:pt x="54" y="31"/>
                      <a:pt x="54" y="31"/>
                    </a:cubicBezTo>
                    <a:cubicBezTo>
                      <a:pt x="55" y="31"/>
                      <a:pt x="56" y="32"/>
                      <a:pt x="56" y="32"/>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7" y="33"/>
                    </a:cubicBezTo>
                    <a:cubicBezTo>
                      <a:pt x="57" y="33"/>
                      <a:pt x="57" y="33"/>
                      <a:pt x="56" y="33"/>
                    </a:cubicBezTo>
                    <a:cubicBezTo>
                      <a:pt x="56" y="33"/>
                      <a:pt x="56" y="33"/>
                      <a:pt x="56" y="33"/>
                    </a:cubicBezTo>
                    <a:cubicBezTo>
                      <a:pt x="56" y="33"/>
                      <a:pt x="56" y="33"/>
                      <a:pt x="56" y="33"/>
                    </a:cubicBezTo>
                    <a:cubicBezTo>
                      <a:pt x="55" y="33"/>
                      <a:pt x="55" y="33"/>
                      <a:pt x="55" y="33"/>
                    </a:cubicBezTo>
                    <a:cubicBezTo>
                      <a:pt x="54" y="33"/>
                      <a:pt x="53" y="33"/>
                      <a:pt x="53" y="34"/>
                    </a:cubicBezTo>
                    <a:cubicBezTo>
                      <a:pt x="52" y="35"/>
                      <a:pt x="52" y="35"/>
                      <a:pt x="52" y="36"/>
                    </a:cubicBezTo>
                    <a:cubicBezTo>
                      <a:pt x="52" y="37"/>
                      <a:pt x="52" y="38"/>
                      <a:pt x="53" y="38"/>
                    </a:cubicBezTo>
                    <a:cubicBezTo>
                      <a:pt x="53" y="39"/>
                      <a:pt x="53" y="40"/>
                      <a:pt x="54" y="41"/>
                    </a:cubicBezTo>
                    <a:cubicBezTo>
                      <a:pt x="55" y="41"/>
                      <a:pt x="55" y="41"/>
                      <a:pt x="55" y="41"/>
                    </a:cubicBezTo>
                    <a:cubicBezTo>
                      <a:pt x="55" y="42"/>
                      <a:pt x="55" y="42"/>
                      <a:pt x="55" y="42"/>
                    </a:cubicBezTo>
                    <a:cubicBezTo>
                      <a:pt x="55" y="42"/>
                      <a:pt x="55" y="42"/>
                      <a:pt x="55" y="42"/>
                    </a:cubicBezTo>
                    <a:cubicBezTo>
                      <a:pt x="55" y="42"/>
                      <a:pt x="56" y="43"/>
                      <a:pt x="56" y="44"/>
                    </a:cubicBezTo>
                    <a:cubicBezTo>
                      <a:pt x="56" y="45"/>
                      <a:pt x="56" y="45"/>
                      <a:pt x="56" y="46"/>
                    </a:cubicBezTo>
                    <a:cubicBezTo>
                      <a:pt x="56" y="46"/>
                      <a:pt x="56" y="46"/>
                      <a:pt x="56" y="46"/>
                    </a:cubicBezTo>
                    <a:cubicBezTo>
                      <a:pt x="57" y="46"/>
                      <a:pt x="57" y="46"/>
                      <a:pt x="57" y="46"/>
                    </a:cubicBezTo>
                    <a:cubicBezTo>
                      <a:pt x="56" y="46"/>
                      <a:pt x="56" y="46"/>
                      <a:pt x="56" y="46"/>
                    </a:cubicBezTo>
                    <a:cubicBezTo>
                      <a:pt x="56" y="46"/>
                      <a:pt x="56" y="46"/>
                      <a:pt x="56" y="46"/>
                    </a:cubicBezTo>
                    <a:cubicBezTo>
                      <a:pt x="57" y="46"/>
                      <a:pt x="57" y="46"/>
                      <a:pt x="57" y="46"/>
                    </a:cubicBezTo>
                    <a:cubicBezTo>
                      <a:pt x="56" y="46"/>
                      <a:pt x="56" y="46"/>
                      <a:pt x="56" y="46"/>
                    </a:cubicBezTo>
                    <a:cubicBezTo>
                      <a:pt x="57" y="46"/>
                      <a:pt x="57" y="46"/>
                      <a:pt x="57" y="46"/>
                    </a:cubicBezTo>
                    <a:cubicBezTo>
                      <a:pt x="57" y="45"/>
                      <a:pt x="57" y="45"/>
                      <a:pt x="57" y="45"/>
                    </a:cubicBezTo>
                    <a:cubicBezTo>
                      <a:pt x="56" y="46"/>
                      <a:pt x="56" y="46"/>
                      <a:pt x="56" y="46"/>
                    </a:cubicBezTo>
                    <a:cubicBezTo>
                      <a:pt x="57" y="46"/>
                      <a:pt x="57" y="46"/>
                      <a:pt x="57" y="46"/>
                    </a:cubicBezTo>
                    <a:cubicBezTo>
                      <a:pt x="57" y="45"/>
                      <a:pt x="57" y="45"/>
                      <a:pt x="57" y="45"/>
                    </a:cubicBezTo>
                    <a:cubicBezTo>
                      <a:pt x="57" y="45"/>
                      <a:pt x="57" y="45"/>
                      <a:pt x="57" y="45"/>
                    </a:cubicBezTo>
                    <a:cubicBezTo>
                      <a:pt x="57" y="45"/>
                      <a:pt x="57" y="45"/>
                      <a:pt x="57" y="45"/>
                    </a:cubicBezTo>
                    <a:cubicBezTo>
                      <a:pt x="57" y="46"/>
                      <a:pt x="57" y="46"/>
                      <a:pt x="57" y="46"/>
                    </a:cubicBezTo>
                    <a:cubicBezTo>
                      <a:pt x="57" y="45"/>
                      <a:pt x="57" y="45"/>
                      <a:pt x="57" y="45"/>
                    </a:cubicBezTo>
                    <a:cubicBezTo>
                      <a:pt x="57" y="45"/>
                      <a:pt x="57" y="45"/>
                      <a:pt x="57" y="45"/>
                    </a:cubicBezTo>
                    <a:cubicBezTo>
                      <a:pt x="57" y="46"/>
                      <a:pt x="57" y="46"/>
                      <a:pt x="57" y="46"/>
                    </a:cubicBezTo>
                    <a:cubicBezTo>
                      <a:pt x="57" y="45"/>
                      <a:pt x="57" y="45"/>
                      <a:pt x="57" y="45"/>
                    </a:cubicBezTo>
                    <a:cubicBezTo>
                      <a:pt x="57" y="45"/>
                      <a:pt x="57" y="45"/>
                      <a:pt x="57" y="45"/>
                    </a:cubicBezTo>
                    <a:cubicBezTo>
                      <a:pt x="56" y="45"/>
                      <a:pt x="56" y="45"/>
                      <a:pt x="56" y="45"/>
                    </a:cubicBezTo>
                    <a:cubicBezTo>
                      <a:pt x="55" y="45"/>
                      <a:pt x="54" y="45"/>
                      <a:pt x="53" y="45"/>
                    </a:cubicBezTo>
                    <a:cubicBezTo>
                      <a:pt x="37" y="39"/>
                      <a:pt x="37" y="39"/>
                      <a:pt x="37" y="39"/>
                    </a:cubicBezTo>
                    <a:cubicBezTo>
                      <a:pt x="36" y="38"/>
                      <a:pt x="35" y="37"/>
                      <a:pt x="34" y="37"/>
                    </a:cubicBezTo>
                    <a:cubicBezTo>
                      <a:pt x="33" y="36"/>
                      <a:pt x="33" y="36"/>
                      <a:pt x="33" y="36"/>
                    </a:cubicBezTo>
                    <a:cubicBezTo>
                      <a:pt x="33" y="35"/>
                      <a:pt x="33" y="35"/>
                      <a:pt x="33" y="35"/>
                    </a:cubicBezTo>
                    <a:cubicBezTo>
                      <a:pt x="33" y="35"/>
                      <a:pt x="33" y="35"/>
                      <a:pt x="33" y="34"/>
                    </a:cubicBezTo>
                    <a:cubicBezTo>
                      <a:pt x="34" y="34"/>
                      <a:pt x="34" y="34"/>
                      <a:pt x="34" y="34"/>
                    </a:cubicBezTo>
                    <a:cubicBezTo>
                      <a:pt x="35" y="34"/>
                      <a:pt x="35" y="34"/>
                      <a:pt x="35" y="34"/>
                    </a:cubicBezTo>
                    <a:cubicBezTo>
                      <a:pt x="36" y="33"/>
                      <a:pt x="37" y="33"/>
                      <a:pt x="37" y="32"/>
                    </a:cubicBezTo>
                    <a:cubicBezTo>
                      <a:pt x="37" y="31"/>
                      <a:pt x="37" y="31"/>
                      <a:pt x="37" y="30"/>
                    </a:cubicBezTo>
                    <a:cubicBezTo>
                      <a:pt x="37" y="28"/>
                      <a:pt x="37" y="27"/>
                      <a:pt x="36" y="25"/>
                    </a:cubicBezTo>
                    <a:cubicBezTo>
                      <a:pt x="36" y="25"/>
                      <a:pt x="36" y="25"/>
                      <a:pt x="36" y="25"/>
                    </a:cubicBezTo>
                    <a:cubicBezTo>
                      <a:pt x="35" y="23"/>
                      <a:pt x="34" y="21"/>
                      <a:pt x="33" y="19"/>
                    </a:cubicBezTo>
                    <a:cubicBezTo>
                      <a:pt x="31" y="18"/>
                      <a:pt x="30" y="16"/>
                      <a:pt x="28" y="15"/>
                    </a:cubicBezTo>
                    <a:cubicBezTo>
                      <a:pt x="26" y="14"/>
                      <a:pt x="26" y="14"/>
                      <a:pt x="26" y="14"/>
                    </a:cubicBezTo>
                    <a:cubicBezTo>
                      <a:pt x="24" y="13"/>
                      <a:pt x="21" y="12"/>
                      <a:pt x="19" y="12"/>
                    </a:cubicBezTo>
                    <a:cubicBezTo>
                      <a:pt x="18" y="12"/>
                      <a:pt x="17" y="12"/>
                      <a:pt x="16" y="13"/>
                    </a:cubicBezTo>
                    <a:cubicBezTo>
                      <a:pt x="15" y="13"/>
                      <a:pt x="15" y="13"/>
                      <a:pt x="14" y="13"/>
                    </a:cubicBezTo>
                    <a:cubicBezTo>
                      <a:pt x="13" y="13"/>
                      <a:pt x="12" y="12"/>
                      <a:pt x="12" y="12"/>
                    </a:cubicBezTo>
                    <a:cubicBezTo>
                      <a:pt x="12" y="11"/>
                      <a:pt x="11" y="10"/>
                      <a:pt x="9" y="9"/>
                    </a:cubicBezTo>
                    <a:cubicBezTo>
                      <a:pt x="8" y="8"/>
                      <a:pt x="6" y="8"/>
                      <a:pt x="5" y="7"/>
                    </a:cubicBezTo>
                    <a:cubicBezTo>
                      <a:pt x="4" y="7"/>
                      <a:pt x="4" y="7"/>
                      <a:pt x="4" y="7"/>
                    </a:cubicBezTo>
                    <a:cubicBezTo>
                      <a:pt x="4" y="6"/>
                      <a:pt x="4" y="6"/>
                      <a:pt x="4" y="6"/>
                    </a:cubicBezTo>
                    <a:cubicBezTo>
                      <a:pt x="4" y="6"/>
                      <a:pt x="4" y="6"/>
                      <a:pt x="4" y="6"/>
                    </a:cubicBezTo>
                    <a:cubicBezTo>
                      <a:pt x="3" y="4"/>
                      <a:pt x="3" y="4"/>
                      <a:pt x="3" y="4"/>
                    </a:cubicBezTo>
                    <a:cubicBezTo>
                      <a:pt x="1" y="3"/>
                      <a:pt x="1" y="3"/>
                      <a:pt x="1" y="3"/>
                    </a:cubicBezTo>
                    <a:cubicBezTo>
                      <a:pt x="0" y="4"/>
                      <a:pt x="0" y="5"/>
                      <a:pt x="0" y="6"/>
                    </a:cubicBezTo>
                    <a:cubicBezTo>
                      <a:pt x="0" y="7"/>
                      <a:pt x="0" y="9"/>
                      <a:pt x="1" y="9"/>
                    </a:cubicBezTo>
                    <a:cubicBezTo>
                      <a:pt x="2" y="10"/>
                      <a:pt x="3" y="11"/>
                      <a:pt x="4" y="11"/>
                    </a:cubicBezTo>
                    <a:cubicBezTo>
                      <a:pt x="5" y="12"/>
                      <a:pt x="6" y="12"/>
                      <a:pt x="7" y="13"/>
                    </a:cubicBezTo>
                    <a:cubicBezTo>
                      <a:pt x="8" y="14"/>
                      <a:pt x="9" y="14"/>
                      <a:pt x="9" y="15"/>
                    </a:cubicBezTo>
                    <a:cubicBezTo>
                      <a:pt x="10" y="16"/>
                      <a:pt x="12" y="17"/>
                      <a:pt x="14" y="17"/>
                    </a:cubicBezTo>
                    <a:cubicBezTo>
                      <a:pt x="15" y="17"/>
                      <a:pt x="16" y="17"/>
                      <a:pt x="17" y="17"/>
                    </a:cubicBezTo>
                    <a:cubicBezTo>
                      <a:pt x="17" y="17"/>
                      <a:pt x="18" y="16"/>
                      <a:pt x="19" y="16"/>
                    </a:cubicBezTo>
                    <a:cubicBezTo>
                      <a:pt x="20" y="16"/>
                      <a:pt x="22" y="17"/>
                      <a:pt x="24" y="18"/>
                    </a:cubicBezTo>
                    <a:cubicBezTo>
                      <a:pt x="26" y="19"/>
                      <a:pt x="26" y="19"/>
                      <a:pt x="26" y="19"/>
                    </a:cubicBezTo>
                    <a:cubicBezTo>
                      <a:pt x="27" y="19"/>
                      <a:pt x="28" y="21"/>
                      <a:pt x="29" y="22"/>
                    </a:cubicBezTo>
                    <a:cubicBezTo>
                      <a:pt x="31" y="23"/>
                      <a:pt x="32" y="25"/>
                      <a:pt x="32" y="26"/>
                    </a:cubicBezTo>
                    <a:cubicBezTo>
                      <a:pt x="32" y="27"/>
                      <a:pt x="32" y="27"/>
                      <a:pt x="32" y="27"/>
                    </a:cubicBezTo>
                    <a:cubicBezTo>
                      <a:pt x="33" y="28"/>
                      <a:pt x="33" y="29"/>
                      <a:pt x="33" y="30"/>
                    </a:cubicBezTo>
                    <a:cubicBezTo>
                      <a:pt x="33" y="30"/>
                      <a:pt x="33" y="30"/>
                      <a:pt x="33" y="30"/>
                    </a:cubicBezTo>
                    <a:cubicBezTo>
                      <a:pt x="33" y="30"/>
                      <a:pt x="33" y="30"/>
                      <a:pt x="33" y="30"/>
                    </a:cubicBezTo>
                    <a:cubicBezTo>
                      <a:pt x="33" y="31"/>
                      <a:pt x="33" y="31"/>
                      <a:pt x="33" y="31"/>
                    </a:cubicBezTo>
                    <a:cubicBezTo>
                      <a:pt x="33" y="30"/>
                      <a:pt x="33" y="30"/>
                      <a:pt x="33" y="30"/>
                    </a:cubicBezTo>
                    <a:cubicBezTo>
                      <a:pt x="33" y="30"/>
                      <a:pt x="33" y="30"/>
                      <a:pt x="33" y="30"/>
                    </a:cubicBezTo>
                    <a:cubicBezTo>
                      <a:pt x="33" y="31"/>
                      <a:pt x="33" y="31"/>
                      <a:pt x="33" y="31"/>
                    </a:cubicBezTo>
                    <a:cubicBezTo>
                      <a:pt x="33" y="30"/>
                      <a:pt x="33" y="30"/>
                      <a:pt x="33" y="30"/>
                    </a:cubicBezTo>
                    <a:cubicBezTo>
                      <a:pt x="34" y="31"/>
                      <a:pt x="34" y="31"/>
                      <a:pt x="34" y="31"/>
                    </a:cubicBezTo>
                    <a:cubicBezTo>
                      <a:pt x="34" y="30"/>
                      <a:pt x="34" y="30"/>
                      <a:pt x="34" y="30"/>
                    </a:cubicBezTo>
                    <a:cubicBezTo>
                      <a:pt x="33" y="30"/>
                      <a:pt x="33" y="30"/>
                      <a:pt x="33" y="30"/>
                    </a:cubicBezTo>
                    <a:cubicBezTo>
                      <a:pt x="34" y="31"/>
                      <a:pt x="34" y="31"/>
                      <a:pt x="34" y="31"/>
                    </a:cubicBezTo>
                    <a:cubicBezTo>
                      <a:pt x="34" y="30"/>
                      <a:pt x="34" y="30"/>
                      <a:pt x="34" y="30"/>
                    </a:cubicBezTo>
                    <a:cubicBezTo>
                      <a:pt x="32" y="30"/>
                      <a:pt x="31" y="31"/>
                      <a:pt x="30" y="32"/>
                    </a:cubicBezTo>
                    <a:cubicBezTo>
                      <a:pt x="29" y="33"/>
                      <a:pt x="29" y="34"/>
                      <a:pt x="29" y="35"/>
                    </a:cubicBezTo>
                    <a:cubicBezTo>
                      <a:pt x="29" y="37"/>
                      <a:pt x="30" y="39"/>
                      <a:pt x="31" y="40"/>
                    </a:cubicBezTo>
                    <a:cubicBezTo>
                      <a:pt x="32" y="41"/>
                      <a:pt x="33" y="42"/>
                      <a:pt x="35" y="43"/>
                    </a:cubicBezTo>
                    <a:cubicBezTo>
                      <a:pt x="51" y="49"/>
                      <a:pt x="51" y="49"/>
                      <a:pt x="51" y="49"/>
                    </a:cubicBezTo>
                    <a:cubicBezTo>
                      <a:pt x="53" y="49"/>
                      <a:pt x="54" y="50"/>
                      <a:pt x="56" y="50"/>
                    </a:cubicBezTo>
                    <a:cubicBezTo>
                      <a:pt x="57" y="50"/>
                      <a:pt x="57" y="50"/>
                      <a:pt x="58" y="49"/>
                    </a:cubicBezTo>
                    <a:cubicBezTo>
                      <a:pt x="59" y="49"/>
                      <a:pt x="59" y="49"/>
                      <a:pt x="60" y="48"/>
                    </a:cubicBezTo>
                    <a:cubicBezTo>
                      <a:pt x="60" y="48"/>
                      <a:pt x="60" y="48"/>
                      <a:pt x="60" y="48"/>
                    </a:cubicBezTo>
                    <a:cubicBezTo>
                      <a:pt x="60" y="48"/>
                      <a:pt x="60" y="48"/>
                      <a:pt x="60" y="48"/>
                    </a:cubicBezTo>
                    <a:cubicBezTo>
                      <a:pt x="61" y="47"/>
                      <a:pt x="61" y="47"/>
                      <a:pt x="61" y="46"/>
                    </a:cubicBezTo>
                    <a:cubicBezTo>
                      <a:pt x="61" y="45"/>
                      <a:pt x="60" y="44"/>
                      <a:pt x="60" y="42"/>
                    </a:cubicBezTo>
                    <a:cubicBezTo>
                      <a:pt x="60" y="41"/>
                      <a:pt x="59" y="40"/>
                      <a:pt x="58" y="39"/>
                    </a:cubicBezTo>
                    <a:cubicBezTo>
                      <a:pt x="57" y="38"/>
                      <a:pt x="57" y="38"/>
                      <a:pt x="57" y="38"/>
                    </a:cubicBezTo>
                    <a:cubicBezTo>
                      <a:pt x="57" y="37"/>
                      <a:pt x="57" y="37"/>
                      <a:pt x="56" y="37"/>
                    </a:cubicBezTo>
                    <a:cubicBezTo>
                      <a:pt x="56" y="36"/>
                      <a:pt x="56" y="36"/>
                      <a:pt x="56" y="36"/>
                    </a:cubicBezTo>
                    <a:cubicBezTo>
                      <a:pt x="56" y="36"/>
                      <a:pt x="56" y="36"/>
                      <a:pt x="56" y="36"/>
                    </a:cubicBezTo>
                    <a:cubicBezTo>
                      <a:pt x="56" y="36"/>
                      <a:pt x="56" y="36"/>
                      <a:pt x="56" y="36"/>
                    </a:cubicBezTo>
                    <a:cubicBezTo>
                      <a:pt x="56" y="36"/>
                      <a:pt x="56" y="36"/>
                      <a:pt x="56" y="36"/>
                    </a:cubicBezTo>
                    <a:cubicBezTo>
                      <a:pt x="56" y="36"/>
                      <a:pt x="56" y="36"/>
                      <a:pt x="56" y="36"/>
                    </a:cubicBezTo>
                    <a:cubicBezTo>
                      <a:pt x="56" y="36"/>
                      <a:pt x="56" y="36"/>
                      <a:pt x="56" y="36"/>
                    </a:cubicBezTo>
                    <a:cubicBezTo>
                      <a:pt x="56" y="36"/>
                      <a:pt x="56" y="36"/>
                      <a:pt x="56" y="36"/>
                    </a:cubicBezTo>
                    <a:cubicBezTo>
                      <a:pt x="55" y="36"/>
                      <a:pt x="55" y="36"/>
                      <a:pt x="55" y="36"/>
                    </a:cubicBezTo>
                    <a:cubicBezTo>
                      <a:pt x="56" y="37"/>
                      <a:pt x="56" y="37"/>
                      <a:pt x="56" y="37"/>
                    </a:cubicBezTo>
                    <a:cubicBezTo>
                      <a:pt x="56" y="36"/>
                      <a:pt x="56" y="36"/>
                      <a:pt x="56" y="36"/>
                    </a:cubicBezTo>
                    <a:cubicBezTo>
                      <a:pt x="55" y="36"/>
                      <a:pt x="55" y="36"/>
                      <a:pt x="55" y="36"/>
                    </a:cubicBezTo>
                    <a:cubicBezTo>
                      <a:pt x="56" y="37"/>
                      <a:pt x="56" y="37"/>
                      <a:pt x="56" y="37"/>
                    </a:cubicBezTo>
                    <a:cubicBezTo>
                      <a:pt x="55" y="36"/>
                      <a:pt x="55" y="36"/>
                      <a:pt x="55" y="36"/>
                    </a:cubicBezTo>
                    <a:cubicBezTo>
                      <a:pt x="55" y="37"/>
                      <a:pt x="55" y="37"/>
                      <a:pt x="55" y="37"/>
                    </a:cubicBezTo>
                    <a:cubicBezTo>
                      <a:pt x="55" y="37"/>
                      <a:pt x="55" y="37"/>
                      <a:pt x="56" y="37"/>
                    </a:cubicBezTo>
                    <a:cubicBezTo>
                      <a:pt x="55" y="36"/>
                      <a:pt x="55" y="36"/>
                      <a:pt x="55" y="36"/>
                    </a:cubicBezTo>
                    <a:cubicBezTo>
                      <a:pt x="55" y="37"/>
                      <a:pt x="55" y="37"/>
                      <a:pt x="55" y="37"/>
                    </a:cubicBezTo>
                    <a:cubicBezTo>
                      <a:pt x="55" y="37"/>
                      <a:pt x="55" y="37"/>
                      <a:pt x="55" y="37"/>
                    </a:cubicBezTo>
                    <a:cubicBezTo>
                      <a:pt x="55" y="37"/>
                      <a:pt x="55" y="37"/>
                      <a:pt x="55" y="37"/>
                    </a:cubicBezTo>
                    <a:cubicBezTo>
                      <a:pt x="55" y="37"/>
                      <a:pt x="55" y="37"/>
                      <a:pt x="55" y="37"/>
                    </a:cubicBezTo>
                    <a:cubicBezTo>
                      <a:pt x="55" y="37"/>
                      <a:pt x="55" y="37"/>
                      <a:pt x="55"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6" y="38"/>
                      <a:pt x="56" y="38"/>
                    </a:cubicBezTo>
                    <a:cubicBezTo>
                      <a:pt x="59" y="38"/>
                      <a:pt x="61" y="36"/>
                      <a:pt x="61" y="34"/>
                    </a:cubicBezTo>
                    <a:cubicBezTo>
                      <a:pt x="61" y="33"/>
                      <a:pt x="61" y="33"/>
                      <a:pt x="61" y="33"/>
                    </a:cubicBezTo>
                    <a:cubicBezTo>
                      <a:pt x="61" y="31"/>
                      <a:pt x="60" y="30"/>
                      <a:pt x="59" y="29"/>
                    </a:cubicBezTo>
                    <a:cubicBezTo>
                      <a:pt x="58" y="28"/>
                      <a:pt x="57" y="27"/>
                      <a:pt x="56" y="27"/>
                    </a:cubicBezTo>
                    <a:cubicBezTo>
                      <a:pt x="55" y="29"/>
                      <a:pt x="55" y="29"/>
                      <a:pt x="55" y="29"/>
                    </a:cubicBezTo>
                    <a:cubicBezTo>
                      <a:pt x="56" y="27"/>
                      <a:pt x="56" y="27"/>
                      <a:pt x="56" y="27"/>
                    </a:cubicBezTo>
                    <a:cubicBezTo>
                      <a:pt x="55" y="26"/>
                      <a:pt x="55" y="26"/>
                      <a:pt x="55" y="26"/>
                    </a:cubicBezTo>
                    <a:cubicBezTo>
                      <a:pt x="55" y="26"/>
                      <a:pt x="55" y="26"/>
                      <a:pt x="55" y="26"/>
                    </a:cubicBezTo>
                    <a:cubicBezTo>
                      <a:pt x="55" y="26"/>
                      <a:pt x="55" y="26"/>
                      <a:pt x="55" y="26"/>
                    </a:cubicBezTo>
                    <a:cubicBezTo>
                      <a:pt x="54" y="26"/>
                      <a:pt x="52" y="25"/>
                      <a:pt x="51" y="24"/>
                    </a:cubicBezTo>
                    <a:cubicBezTo>
                      <a:pt x="49" y="23"/>
                      <a:pt x="48" y="22"/>
                      <a:pt x="47" y="21"/>
                    </a:cubicBezTo>
                    <a:cubicBezTo>
                      <a:pt x="43" y="16"/>
                      <a:pt x="43" y="16"/>
                      <a:pt x="43" y="16"/>
                    </a:cubicBezTo>
                    <a:cubicBezTo>
                      <a:pt x="42" y="14"/>
                      <a:pt x="41" y="12"/>
                      <a:pt x="39" y="11"/>
                    </a:cubicBezTo>
                    <a:cubicBezTo>
                      <a:pt x="37" y="10"/>
                      <a:pt x="36" y="9"/>
                      <a:pt x="34" y="8"/>
                    </a:cubicBezTo>
                    <a:cubicBezTo>
                      <a:pt x="11" y="0"/>
                      <a:pt x="11" y="0"/>
                      <a:pt x="11" y="0"/>
                    </a:cubicBezTo>
                    <a:cubicBezTo>
                      <a:pt x="10" y="0"/>
                      <a:pt x="9" y="0"/>
                      <a:pt x="8" y="0"/>
                    </a:cubicBezTo>
                    <a:cubicBezTo>
                      <a:pt x="5" y="0"/>
                      <a:pt x="2" y="1"/>
                      <a:pt x="1" y="3"/>
                    </a:cubicBezTo>
                    <a:lnTo>
                      <a:pt x="3" y="4"/>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7" name="Freeform 282"/>
              <p:cNvSpPr/>
              <p:nvPr/>
            </p:nvSpPr>
            <p:spPr bwMode="auto">
              <a:xfrm>
                <a:off x="-4938711" y="2427285"/>
                <a:ext cx="384175" cy="342899"/>
              </a:xfrm>
              <a:custGeom>
                <a:cxnLst>
                  <a:cxn ang="0">
                    <a:pos x="5" y="9"/>
                  </a:cxn>
                  <a:cxn ang="0">
                    <a:pos x="5" y="9"/>
                  </a:cxn>
                  <a:cxn ang="0">
                    <a:pos x="5" y="9"/>
                  </a:cxn>
                  <a:cxn ang="0">
                    <a:pos x="6" y="8"/>
                  </a:cxn>
                  <a:cxn ang="0">
                    <a:pos x="19" y="11"/>
                  </a:cxn>
                  <a:cxn ang="0">
                    <a:pos x="25" y="5"/>
                  </a:cxn>
                  <a:cxn ang="0">
                    <a:pos x="25" y="5"/>
                  </a:cxn>
                  <a:cxn ang="0">
                    <a:pos x="36" y="7"/>
                  </a:cxn>
                  <a:cxn ang="0">
                    <a:pos x="53" y="14"/>
                  </a:cxn>
                  <a:cxn ang="0">
                    <a:pos x="60" y="13"/>
                  </a:cxn>
                  <a:cxn ang="0">
                    <a:pos x="93" y="33"/>
                  </a:cxn>
                  <a:cxn ang="0">
                    <a:pos x="98" y="59"/>
                  </a:cxn>
                  <a:cxn ang="0">
                    <a:pos x="93" y="72"/>
                  </a:cxn>
                  <a:cxn ang="0">
                    <a:pos x="96" y="87"/>
                  </a:cxn>
                  <a:cxn ang="0">
                    <a:pos x="96" y="87"/>
                  </a:cxn>
                  <a:cxn ang="0">
                    <a:pos x="97" y="87"/>
                  </a:cxn>
                  <a:cxn ang="0">
                    <a:pos x="97" y="87"/>
                  </a:cxn>
                  <a:cxn ang="0">
                    <a:pos x="97" y="87"/>
                  </a:cxn>
                  <a:cxn ang="0">
                    <a:pos x="65" y="60"/>
                  </a:cxn>
                  <a:cxn ang="0">
                    <a:pos x="57" y="42"/>
                  </a:cxn>
                  <a:cxn ang="0">
                    <a:pos x="30" y="23"/>
                  </a:cxn>
                  <a:cxn ang="0">
                    <a:pos x="12" y="23"/>
                  </a:cxn>
                  <a:cxn ang="0">
                    <a:pos x="11" y="22"/>
                  </a:cxn>
                  <a:cxn ang="0">
                    <a:pos x="10" y="22"/>
                  </a:cxn>
                  <a:cxn ang="0">
                    <a:pos x="11" y="22"/>
                  </a:cxn>
                  <a:cxn ang="0">
                    <a:pos x="11" y="21"/>
                  </a:cxn>
                  <a:cxn ang="0">
                    <a:pos x="5" y="15"/>
                  </a:cxn>
                  <a:cxn ang="0">
                    <a:pos x="4" y="16"/>
                  </a:cxn>
                  <a:cxn ang="0">
                    <a:pos x="5" y="16"/>
                  </a:cxn>
                  <a:cxn ang="0">
                    <a:pos x="5" y="9"/>
                  </a:cxn>
                  <a:cxn ang="0">
                    <a:pos x="2" y="13"/>
                  </a:cxn>
                  <a:cxn ang="0">
                    <a:pos x="6" y="20"/>
                  </a:cxn>
                  <a:cxn ang="0">
                    <a:pos x="8" y="26"/>
                  </a:cxn>
                  <a:cxn ang="0">
                    <a:pos x="24" y="27"/>
                  </a:cxn>
                  <a:cxn ang="0">
                    <a:pos x="43" y="37"/>
                  </a:cxn>
                  <a:cxn ang="0">
                    <a:pos x="59" y="54"/>
                  </a:cxn>
                  <a:cxn ang="0">
                    <a:pos x="93" y="90"/>
                  </a:cxn>
                  <a:cxn ang="0">
                    <a:pos x="100" y="84"/>
                  </a:cxn>
                  <a:cxn ang="0">
                    <a:pos x="98" y="69"/>
                  </a:cxn>
                  <a:cxn ang="0">
                    <a:pos x="102" y="58"/>
                  </a:cxn>
                  <a:cxn ang="0">
                    <a:pos x="70" y="16"/>
                  </a:cxn>
                  <a:cxn ang="0">
                    <a:pos x="58" y="8"/>
                  </a:cxn>
                  <a:cxn ang="0">
                    <a:pos x="50" y="10"/>
                  </a:cxn>
                  <a:cxn ang="0">
                    <a:pos x="50" y="11"/>
                  </a:cxn>
                  <a:cxn ang="0">
                    <a:pos x="46" y="9"/>
                  </a:cxn>
                  <a:cxn ang="0">
                    <a:pos x="24" y="1"/>
                  </a:cxn>
                  <a:cxn ang="0">
                    <a:pos x="19" y="7"/>
                  </a:cxn>
                  <a:cxn ang="0">
                    <a:pos x="19" y="7"/>
                  </a:cxn>
                  <a:cxn ang="0">
                    <a:pos x="19" y="7"/>
                  </a:cxn>
                  <a:cxn ang="0">
                    <a:pos x="4" y="4"/>
                  </a:cxn>
                  <a:cxn ang="0">
                    <a:pos x="2" y="12"/>
                  </a:cxn>
                </a:cxnLst>
                <a:rect l="0" t="0" r="r" b="b"/>
                <a:pathLst>
                  <a:path w="102" h="91">
                    <a:moveTo>
                      <a:pt x="3" y="10"/>
                    </a:move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9"/>
                      <a:pt x="5" y="9"/>
                      <a:pt x="5" y="9"/>
                    </a:cubicBezTo>
                    <a:cubicBezTo>
                      <a:pt x="5" y="8"/>
                      <a:pt x="5" y="8"/>
                      <a:pt x="5" y="8"/>
                    </a:cubicBezTo>
                    <a:cubicBezTo>
                      <a:pt x="5" y="8"/>
                      <a:pt x="5" y="8"/>
                      <a:pt x="6" y="8"/>
                    </a:cubicBezTo>
                    <a:cubicBezTo>
                      <a:pt x="6" y="8"/>
                      <a:pt x="6" y="8"/>
                      <a:pt x="6" y="8"/>
                    </a:cubicBezTo>
                    <a:cubicBezTo>
                      <a:pt x="6" y="8"/>
                      <a:pt x="6" y="8"/>
                      <a:pt x="6" y="8"/>
                    </a:cubicBezTo>
                    <a:cubicBezTo>
                      <a:pt x="6" y="7"/>
                      <a:pt x="7" y="7"/>
                      <a:pt x="8" y="7"/>
                    </a:cubicBezTo>
                    <a:cubicBezTo>
                      <a:pt x="9" y="7"/>
                      <a:pt x="11" y="8"/>
                      <a:pt x="12" y="8"/>
                    </a:cubicBezTo>
                    <a:cubicBezTo>
                      <a:pt x="13" y="9"/>
                      <a:pt x="13" y="9"/>
                      <a:pt x="13" y="9"/>
                    </a:cubicBezTo>
                    <a:cubicBezTo>
                      <a:pt x="15" y="10"/>
                      <a:pt x="17" y="11"/>
                      <a:pt x="19" y="11"/>
                    </a:cubicBezTo>
                    <a:cubicBezTo>
                      <a:pt x="20" y="11"/>
                      <a:pt x="21" y="11"/>
                      <a:pt x="22" y="10"/>
                    </a:cubicBezTo>
                    <a:cubicBezTo>
                      <a:pt x="22" y="10"/>
                      <a:pt x="22" y="10"/>
                      <a:pt x="22" y="10"/>
                    </a:cubicBezTo>
                    <a:cubicBezTo>
                      <a:pt x="24" y="9"/>
                      <a:pt x="25" y="7"/>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5" y="5"/>
                      <a:pt x="25" y="5"/>
                    </a:cubicBezTo>
                    <a:cubicBezTo>
                      <a:pt x="25" y="5"/>
                      <a:pt x="27" y="4"/>
                      <a:pt x="28" y="4"/>
                    </a:cubicBezTo>
                    <a:cubicBezTo>
                      <a:pt x="29" y="4"/>
                      <a:pt x="31" y="4"/>
                      <a:pt x="32" y="5"/>
                    </a:cubicBezTo>
                    <a:cubicBezTo>
                      <a:pt x="34" y="5"/>
                      <a:pt x="35" y="6"/>
                      <a:pt x="36" y="7"/>
                    </a:cubicBezTo>
                    <a:cubicBezTo>
                      <a:pt x="44" y="12"/>
                      <a:pt x="44" y="12"/>
                      <a:pt x="44" y="12"/>
                    </a:cubicBezTo>
                    <a:cubicBezTo>
                      <a:pt x="46" y="14"/>
                      <a:pt x="48" y="15"/>
                      <a:pt x="50" y="15"/>
                    </a:cubicBezTo>
                    <a:cubicBezTo>
                      <a:pt x="51" y="15"/>
                      <a:pt x="52" y="14"/>
                      <a:pt x="53" y="14"/>
                    </a:cubicBezTo>
                    <a:cubicBezTo>
                      <a:pt x="53" y="14"/>
                      <a:pt x="53" y="14"/>
                      <a:pt x="53" y="14"/>
                    </a:cubicBezTo>
                    <a:cubicBezTo>
                      <a:pt x="53" y="14"/>
                      <a:pt x="53" y="14"/>
                      <a:pt x="53" y="14"/>
                    </a:cubicBezTo>
                    <a:cubicBezTo>
                      <a:pt x="53" y="13"/>
                      <a:pt x="53" y="13"/>
                      <a:pt x="53" y="13"/>
                    </a:cubicBezTo>
                    <a:cubicBezTo>
                      <a:pt x="54" y="13"/>
                      <a:pt x="56" y="12"/>
                      <a:pt x="58" y="12"/>
                    </a:cubicBezTo>
                    <a:cubicBezTo>
                      <a:pt x="58" y="12"/>
                      <a:pt x="59" y="13"/>
                      <a:pt x="60" y="13"/>
                    </a:cubicBezTo>
                    <a:cubicBezTo>
                      <a:pt x="61" y="13"/>
                      <a:pt x="61" y="14"/>
                      <a:pt x="61" y="14"/>
                    </a:cubicBezTo>
                    <a:cubicBezTo>
                      <a:pt x="62" y="15"/>
                      <a:pt x="63" y="16"/>
                      <a:pt x="64" y="17"/>
                    </a:cubicBezTo>
                    <a:cubicBezTo>
                      <a:pt x="66" y="18"/>
                      <a:pt x="67" y="19"/>
                      <a:pt x="69" y="20"/>
                    </a:cubicBezTo>
                    <a:cubicBezTo>
                      <a:pt x="93" y="33"/>
                      <a:pt x="93" y="33"/>
                      <a:pt x="93" y="33"/>
                    </a:cubicBezTo>
                    <a:cubicBezTo>
                      <a:pt x="94" y="33"/>
                      <a:pt x="95" y="34"/>
                      <a:pt x="95" y="36"/>
                    </a:cubicBezTo>
                    <a:cubicBezTo>
                      <a:pt x="96" y="37"/>
                      <a:pt x="97" y="39"/>
                      <a:pt x="97" y="40"/>
                    </a:cubicBezTo>
                    <a:cubicBezTo>
                      <a:pt x="98" y="59"/>
                      <a:pt x="98" y="59"/>
                      <a:pt x="98" y="59"/>
                    </a:cubicBezTo>
                    <a:cubicBezTo>
                      <a:pt x="98" y="59"/>
                      <a:pt x="98" y="59"/>
                      <a:pt x="98" y="59"/>
                    </a:cubicBezTo>
                    <a:cubicBezTo>
                      <a:pt x="98" y="61"/>
                      <a:pt x="97" y="62"/>
                      <a:pt x="97" y="63"/>
                    </a:cubicBezTo>
                    <a:cubicBezTo>
                      <a:pt x="96" y="65"/>
                      <a:pt x="96" y="65"/>
                      <a:pt x="96" y="65"/>
                    </a:cubicBezTo>
                    <a:cubicBezTo>
                      <a:pt x="94" y="66"/>
                      <a:pt x="94" y="67"/>
                      <a:pt x="93" y="68"/>
                    </a:cubicBezTo>
                    <a:cubicBezTo>
                      <a:pt x="93" y="69"/>
                      <a:pt x="93" y="71"/>
                      <a:pt x="93" y="72"/>
                    </a:cubicBezTo>
                    <a:cubicBezTo>
                      <a:pt x="93" y="73"/>
                      <a:pt x="93" y="75"/>
                      <a:pt x="93" y="76"/>
                    </a:cubicBezTo>
                    <a:cubicBezTo>
                      <a:pt x="95" y="85"/>
                      <a:pt x="95" y="85"/>
                      <a:pt x="95" y="85"/>
                    </a:cubicBezTo>
                    <a:cubicBezTo>
                      <a:pt x="96" y="86"/>
                      <a:pt x="96" y="87"/>
                      <a:pt x="96" y="87"/>
                    </a:cubicBezTo>
                    <a:cubicBezTo>
                      <a:pt x="96" y="87"/>
                      <a:pt x="96" y="87"/>
                      <a:pt x="96" y="87"/>
                    </a:cubicBezTo>
                    <a:cubicBezTo>
                      <a:pt x="96" y="87"/>
                      <a:pt x="96" y="87"/>
                      <a:pt x="96" y="87"/>
                    </a:cubicBezTo>
                    <a:cubicBezTo>
                      <a:pt x="96" y="87"/>
                      <a:pt x="96" y="87"/>
                      <a:pt x="96" y="87"/>
                    </a:cubicBezTo>
                    <a:cubicBezTo>
                      <a:pt x="96" y="87"/>
                      <a:pt x="96" y="87"/>
                      <a:pt x="96" y="87"/>
                    </a:cubicBezTo>
                    <a:cubicBezTo>
                      <a:pt x="96" y="87"/>
                      <a:pt x="96" y="87"/>
                      <a:pt x="96" y="87"/>
                    </a:cubicBezTo>
                    <a:cubicBezTo>
                      <a:pt x="96" y="87"/>
                      <a:pt x="96" y="87"/>
                      <a:pt x="96" y="87"/>
                    </a:cubicBezTo>
                    <a:cubicBezTo>
                      <a:pt x="96" y="87"/>
                      <a:pt x="96" y="87"/>
                      <a:pt x="96" y="87"/>
                    </a:cubicBezTo>
                    <a:cubicBezTo>
                      <a:pt x="97" y="88"/>
                      <a:pt x="97" y="88"/>
                      <a:pt x="97" y="88"/>
                    </a:cubicBezTo>
                    <a:cubicBezTo>
                      <a:pt x="97" y="87"/>
                      <a:pt x="97" y="87"/>
                      <a:pt x="97" y="87"/>
                    </a:cubicBezTo>
                    <a:cubicBezTo>
                      <a:pt x="96" y="87"/>
                      <a:pt x="96" y="87"/>
                      <a:pt x="96" y="87"/>
                    </a:cubicBezTo>
                    <a:cubicBezTo>
                      <a:pt x="97" y="88"/>
                      <a:pt x="97" y="88"/>
                      <a:pt x="97" y="88"/>
                    </a:cubicBezTo>
                    <a:cubicBezTo>
                      <a:pt x="97" y="87"/>
                      <a:pt x="97" y="87"/>
                      <a:pt x="97" y="87"/>
                    </a:cubicBezTo>
                    <a:cubicBezTo>
                      <a:pt x="97" y="87"/>
                      <a:pt x="97" y="87"/>
                      <a:pt x="97" y="87"/>
                    </a:cubicBezTo>
                    <a:cubicBezTo>
                      <a:pt x="97" y="87"/>
                      <a:pt x="97" y="87"/>
                      <a:pt x="97" y="87"/>
                    </a:cubicBezTo>
                    <a:cubicBezTo>
                      <a:pt x="97" y="87"/>
                      <a:pt x="97" y="87"/>
                      <a:pt x="97" y="87"/>
                    </a:cubicBezTo>
                    <a:cubicBezTo>
                      <a:pt x="97" y="87"/>
                      <a:pt x="97" y="87"/>
                      <a:pt x="97" y="87"/>
                    </a:cubicBezTo>
                    <a:cubicBezTo>
                      <a:pt x="97" y="87"/>
                      <a:pt x="97" y="87"/>
                      <a:pt x="97" y="87"/>
                    </a:cubicBezTo>
                    <a:cubicBezTo>
                      <a:pt x="97" y="87"/>
                      <a:pt x="97" y="87"/>
                      <a:pt x="97" y="87"/>
                    </a:cubicBezTo>
                    <a:cubicBezTo>
                      <a:pt x="96" y="86"/>
                      <a:pt x="96" y="86"/>
                      <a:pt x="96" y="86"/>
                    </a:cubicBezTo>
                    <a:cubicBezTo>
                      <a:pt x="68" y="64"/>
                      <a:pt x="68" y="64"/>
                      <a:pt x="68" y="64"/>
                    </a:cubicBezTo>
                    <a:cubicBezTo>
                      <a:pt x="67" y="63"/>
                      <a:pt x="66" y="61"/>
                      <a:pt x="65" y="60"/>
                    </a:cubicBezTo>
                    <a:cubicBezTo>
                      <a:pt x="64" y="58"/>
                      <a:pt x="63" y="56"/>
                      <a:pt x="63" y="55"/>
                    </a:cubicBezTo>
                    <a:cubicBezTo>
                      <a:pt x="63" y="53"/>
                      <a:pt x="63" y="53"/>
                      <a:pt x="63" y="53"/>
                    </a:cubicBezTo>
                    <a:cubicBezTo>
                      <a:pt x="63" y="51"/>
                      <a:pt x="62" y="49"/>
                      <a:pt x="61" y="47"/>
                    </a:cubicBezTo>
                    <a:cubicBezTo>
                      <a:pt x="60" y="45"/>
                      <a:pt x="58" y="43"/>
                      <a:pt x="57" y="42"/>
                    </a:cubicBezTo>
                    <a:cubicBezTo>
                      <a:pt x="54" y="40"/>
                      <a:pt x="54" y="40"/>
                      <a:pt x="54" y="40"/>
                    </a:cubicBezTo>
                    <a:cubicBezTo>
                      <a:pt x="52" y="38"/>
                      <a:pt x="48" y="35"/>
                      <a:pt x="45" y="34"/>
                    </a:cubicBezTo>
                    <a:cubicBezTo>
                      <a:pt x="35" y="26"/>
                      <a:pt x="35" y="26"/>
                      <a:pt x="35" y="26"/>
                    </a:cubicBezTo>
                    <a:cubicBezTo>
                      <a:pt x="33" y="25"/>
                      <a:pt x="32" y="24"/>
                      <a:pt x="30" y="23"/>
                    </a:cubicBezTo>
                    <a:cubicBezTo>
                      <a:pt x="28" y="23"/>
                      <a:pt x="26" y="22"/>
                      <a:pt x="24" y="22"/>
                    </a:cubicBezTo>
                    <a:cubicBezTo>
                      <a:pt x="24" y="22"/>
                      <a:pt x="24" y="22"/>
                      <a:pt x="24" y="22"/>
                    </a:cubicBezTo>
                    <a:cubicBezTo>
                      <a:pt x="24" y="22"/>
                      <a:pt x="24" y="22"/>
                      <a:pt x="24" y="22"/>
                    </a:cubicBezTo>
                    <a:cubicBezTo>
                      <a:pt x="12" y="23"/>
                      <a:pt x="12" y="23"/>
                      <a:pt x="12" y="23"/>
                    </a:cubicBezTo>
                    <a:cubicBezTo>
                      <a:pt x="12" y="23"/>
                      <a:pt x="12" y="23"/>
                      <a:pt x="12" y="23"/>
                    </a:cubicBezTo>
                    <a:cubicBezTo>
                      <a:pt x="11" y="23"/>
                      <a:pt x="11" y="23"/>
                      <a:pt x="11" y="22"/>
                    </a:cubicBezTo>
                    <a:cubicBezTo>
                      <a:pt x="11" y="22"/>
                      <a:pt x="11" y="22"/>
                      <a:pt x="11" y="22"/>
                    </a:cubicBezTo>
                    <a:cubicBezTo>
                      <a:pt x="11" y="22"/>
                      <a:pt x="11" y="22"/>
                      <a:pt x="11" y="22"/>
                    </a:cubicBezTo>
                    <a:cubicBezTo>
                      <a:pt x="10" y="22"/>
                      <a:pt x="10" y="22"/>
                      <a:pt x="10" y="22"/>
                    </a:cubicBezTo>
                    <a:cubicBezTo>
                      <a:pt x="11" y="22"/>
                      <a:pt x="11" y="22"/>
                      <a:pt x="11" y="22"/>
                    </a:cubicBezTo>
                    <a:cubicBezTo>
                      <a:pt x="11" y="22"/>
                      <a:pt x="11" y="22"/>
                      <a:pt x="11" y="22"/>
                    </a:cubicBezTo>
                    <a:cubicBezTo>
                      <a:pt x="10" y="22"/>
                      <a:pt x="10" y="22"/>
                      <a:pt x="10" y="22"/>
                    </a:cubicBezTo>
                    <a:cubicBezTo>
                      <a:pt x="11" y="22"/>
                      <a:pt x="11" y="22"/>
                      <a:pt x="11" y="22"/>
                    </a:cubicBezTo>
                    <a:cubicBezTo>
                      <a:pt x="10" y="22"/>
                      <a:pt x="10" y="22"/>
                      <a:pt x="10" y="22"/>
                    </a:cubicBezTo>
                    <a:cubicBezTo>
                      <a:pt x="11" y="22"/>
                      <a:pt x="11" y="22"/>
                      <a:pt x="11" y="22"/>
                    </a:cubicBezTo>
                    <a:cubicBezTo>
                      <a:pt x="11" y="22"/>
                      <a:pt x="11" y="22"/>
                      <a:pt x="11" y="22"/>
                    </a:cubicBezTo>
                    <a:cubicBezTo>
                      <a:pt x="10" y="22"/>
                      <a:pt x="10" y="22"/>
                      <a:pt x="10" y="22"/>
                    </a:cubicBezTo>
                    <a:cubicBezTo>
                      <a:pt x="11" y="22"/>
                      <a:pt x="11" y="22"/>
                      <a:pt x="11" y="22"/>
                    </a:cubicBezTo>
                    <a:cubicBezTo>
                      <a:pt x="11" y="22"/>
                      <a:pt x="11" y="22"/>
                      <a:pt x="11" y="22"/>
                    </a:cubicBezTo>
                    <a:cubicBezTo>
                      <a:pt x="11" y="21"/>
                      <a:pt x="11" y="21"/>
                      <a:pt x="11" y="21"/>
                    </a:cubicBezTo>
                    <a:cubicBezTo>
                      <a:pt x="11" y="20"/>
                      <a:pt x="10" y="18"/>
                      <a:pt x="9" y="17"/>
                    </a:cubicBezTo>
                    <a:cubicBezTo>
                      <a:pt x="9" y="16"/>
                      <a:pt x="7" y="16"/>
                      <a:pt x="6" y="16"/>
                    </a:cubicBezTo>
                    <a:cubicBezTo>
                      <a:pt x="6" y="15"/>
                      <a:pt x="5" y="15"/>
                      <a:pt x="5" y="15"/>
                    </a:cubicBezTo>
                    <a:cubicBezTo>
                      <a:pt x="5" y="15"/>
                      <a:pt x="5" y="15"/>
                      <a:pt x="5" y="15"/>
                    </a:cubicBezTo>
                    <a:cubicBezTo>
                      <a:pt x="4" y="16"/>
                      <a:pt x="4" y="16"/>
                      <a:pt x="4" y="16"/>
                    </a:cubicBezTo>
                    <a:cubicBezTo>
                      <a:pt x="5" y="16"/>
                      <a:pt x="5" y="16"/>
                      <a:pt x="5" y="16"/>
                    </a:cubicBezTo>
                    <a:cubicBezTo>
                      <a:pt x="5" y="15"/>
                      <a:pt x="5" y="15"/>
                      <a:pt x="5" y="15"/>
                    </a:cubicBezTo>
                    <a:cubicBezTo>
                      <a:pt x="4" y="16"/>
                      <a:pt x="4" y="16"/>
                      <a:pt x="4" y="16"/>
                    </a:cubicBezTo>
                    <a:cubicBezTo>
                      <a:pt x="5" y="16"/>
                      <a:pt x="5" y="16"/>
                      <a:pt x="5" y="16"/>
                    </a:cubicBezTo>
                    <a:cubicBezTo>
                      <a:pt x="4" y="16"/>
                      <a:pt x="4" y="16"/>
                      <a:pt x="4" y="16"/>
                    </a:cubicBezTo>
                    <a:cubicBezTo>
                      <a:pt x="5" y="16"/>
                      <a:pt x="5" y="16"/>
                      <a:pt x="5" y="16"/>
                    </a:cubicBezTo>
                    <a:cubicBezTo>
                      <a:pt x="5" y="16"/>
                      <a:pt x="5" y="16"/>
                      <a:pt x="5" y="16"/>
                    </a:cubicBezTo>
                    <a:cubicBezTo>
                      <a:pt x="4" y="16"/>
                      <a:pt x="4" y="16"/>
                      <a:pt x="4" y="16"/>
                    </a:cubicBezTo>
                    <a:cubicBezTo>
                      <a:pt x="5" y="16"/>
                      <a:pt x="5" y="16"/>
                      <a:pt x="5" y="16"/>
                    </a:cubicBezTo>
                    <a:cubicBezTo>
                      <a:pt x="6" y="15"/>
                      <a:pt x="6" y="14"/>
                      <a:pt x="6" y="13"/>
                    </a:cubicBezTo>
                    <a:cubicBezTo>
                      <a:pt x="6" y="11"/>
                      <a:pt x="6" y="10"/>
                      <a:pt x="5" y="9"/>
                    </a:cubicBezTo>
                    <a:cubicBezTo>
                      <a:pt x="3" y="10"/>
                      <a:pt x="3" y="10"/>
                      <a:pt x="3" y="10"/>
                    </a:cubicBezTo>
                    <a:cubicBezTo>
                      <a:pt x="2" y="12"/>
                      <a:pt x="2" y="12"/>
                      <a:pt x="2" y="12"/>
                    </a:cubicBezTo>
                    <a:cubicBezTo>
                      <a:pt x="2" y="13"/>
                      <a:pt x="2" y="13"/>
                      <a:pt x="2" y="13"/>
                    </a:cubicBezTo>
                    <a:cubicBezTo>
                      <a:pt x="2" y="13"/>
                      <a:pt x="2" y="13"/>
                      <a:pt x="2" y="13"/>
                    </a:cubicBezTo>
                    <a:cubicBezTo>
                      <a:pt x="1" y="14"/>
                      <a:pt x="1" y="15"/>
                      <a:pt x="1" y="16"/>
                    </a:cubicBezTo>
                    <a:cubicBezTo>
                      <a:pt x="1" y="17"/>
                      <a:pt x="2" y="18"/>
                      <a:pt x="2" y="18"/>
                    </a:cubicBezTo>
                    <a:cubicBezTo>
                      <a:pt x="3" y="19"/>
                      <a:pt x="4" y="19"/>
                      <a:pt x="5" y="20"/>
                    </a:cubicBezTo>
                    <a:cubicBezTo>
                      <a:pt x="6" y="20"/>
                      <a:pt x="6" y="20"/>
                      <a:pt x="6" y="20"/>
                    </a:cubicBezTo>
                    <a:cubicBezTo>
                      <a:pt x="7" y="21"/>
                      <a:pt x="7" y="21"/>
                      <a:pt x="7" y="21"/>
                    </a:cubicBezTo>
                    <a:cubicBezTo>
                      <a:pt x="7" y="21"/>
                      <a:pt x="7" y="21"/>
                      <a:pt x="7" y="21"/>
                    </a:cubicBezTo>
                    <a:cubicBezTo>
                      <a:pt x="6" y="22"/>
                      <a:pt x="6" y="22"/>
                      <a:pt x="6" y="22"/>
                    </a:cubicBezTo>
                    <a:cubicBezTo>
                      <a:pt x="6" y="24"/>
                      <a:pt x="7" y="25"/>
                      <a:pt x="8" y="26"/>
                    </a:cubicBezTo>
                    <a:cubicBezTo>
                      <a:pt x="10" y="27"/>
                      <a:pt x="11" y="27"/>
                      <a:pt x="12" y="27"/>
                    </a:cubicBezTo>
                    <a:cubicBezTo>
                      <a:pt x="13" y="27"/>
                      <a:pt x="13" y="27"/>
                      <a:pt x="13" y="27"/>
                    </a:cubicBezTo>
                    <a:cubicBezTo>
                      <a:pt x="24" y="27"/>
                      <a:pt x="24" y="27"/>
                      <a:pt x="24" y="27"/>
                    </a:cubicBezTo>
                    <a:cubicBezTo>
                      <a:pt x="24" y="27"/>
                      <a:pt x="24" y="27"/>
                      <a:pt x="24" y="27"/>
                    </a:cubicBezTo>
                    <a:cubicBezTo>
                      <a:pt x="24" y="27"/>
                      <a:pt x="24" y="27"/>
                      <a:pt x="24" y="27"/>
                    </a:cubicBezTo>
                    <a:cubicBezTo>
                      <a:pt x="25" y="27"/>
                      <a:pt x="27" y="27"/>
                      <a:pt x="28" y="28"/>
                    </a:cubicBezTo>
                    <a:cubicBezTo>
                      <a:pt x="30" y="28"/>
                      <a:pt x="31" y="29"/>
                      <a:pt x="32" y="29"/>
                    </a:cubicBezTo>
                    <a:cubicBezTo>
                      <a:pt x="43" y="37"/>
                      <a:pt x="43" y="37"/>
                      <a:pt x="43" y="37"/>
                    </a:cubicBezTo>
                    <a:cubicBezTo>
                      <a:pt x="45" y="39"/>
                      <a:pt x="49" y="42"/>
                      <a:pt x="52" y="44"/>
                    </a:cubicBezTo>
                    <a:cubicBezTo>
                      <a:pt x="54" y="45"/>
                      <a:pt x="54" y="45"/>
                      <a:pt x="54" y="45"/>
                    </a:cubicBezTo>
                    <a:cubicBezTo>
                      <a:pt x="55" y="46"/>
                      <a:pt x="56" y="47"/>
                      <a:pt x="57" y="49"/>
                    </a:cubicBezTo>
                    <a:cubicBezTo>
                      <a:pt x="58" y="51"/>
                      <a:pt x="58" y="52"/>
                      <a:pt x="59" y="54"/>
                    </a:cubicBezTo>
                    <a:cubicBezTo>
                      <a:pt x="59" y="55"/>
                      <a:pt x="59" y="55"/>
                      <a:pt x="59" y="55"/>
                    </a:cubicBezTo>
                    <a:cubicBezTo>
                      <a:pt x="59" y="58"/>
                      <a:pt x="60" y="60"/>
                      <a:pt x="61" y="62"/>
                    </a:cubicBezTo>
                    <a:cubicBezTo>
                      <a:pt x="62" y="64"/>
                      <a:pt x="64" y="66"/>
                      <a:pt x="65" y="67"/>
                    </a:cubicBezTo>
                    <a:cubicBezTo>
                      <a:pt x="93" y="90"/>
                      <a:pt x="93" y="90"/>
                      <a:pt x="93" y="90"/>
                    </a:cubicBezTo>
                    <a:cubicBezTo>
                      <a:pt x="94" y="90"/>
                      <a:pt x="95" y="91"/>
                      <a:pt x="97" y="91"/>
                    </a:cubicBezTo>
                    <a:cubicBezTo>
                      <a:pt x="98" y="91"/>
                      <a:pt x="99" y="90"/>
                      <a:pt x="99" y="89"/>
                    </a:cubicBezTo>
                    <a:cubicBezTo>
                      <a:pt x="100" y="89"/>
                      <a:pt x="100" y="88"/>
                      <a:pt x="100" y="87"/>
                    </a:cubicBezTo>
                    <a:cubicBezTo>
                      <a:pt x="100" y="86"/>
                      <a:pt x="100" y="85"/>
                      <a:pt x="100" y="84"/>
                    </a:cubicBezTo>
                    <a:cubicBezTo>
                      <a:pt x="97" y="75"/>
                      <a:pt x="97" y="75"/>
                      <a:pt x="97" y="75"/>
                    </a:cubicBezTo>
                    <a:cubicBezTo>
                      <a:pt x="97" y="74"/>
                      <a:pt x="97" y="73"/>
                      <a:pt x="97" y="72"/>
                    </a:cubicBezTo>
                    <a:cubicBezTo>
                      <a:pt x="97" y="71"/>
                      <a:pt x="97" y="70"/>
                      <a:pt x="97" y="70"/>
                    </a:cubicBezTo>
                    <a:cubicBezTo>
                      <a:pt x="98" y="69"/>
                      <a:pt x="98" y="69"/>
                      <a:pt x="98" y="69"/>
                    </a:cubicBezTo>
                    <a:cubicBezTo>
                      <a:pt x="98" y="69"/>
                      <a:pt x="98" y="69"/>
                      <a:pt x="98" y="69"/>
                    </a:cubicBezTo>
                    <a:cubicBezTo>
                      <a:pt x="99" y="68"/>
                      <a:pt x="100" y="66"/>
                      <a:pt x="101" y="65"/>
                    </a:cubicBezTo>
                    <a:cubicBezTo>
                      <a:pt x="101" y="63"/>
                      <a:pt x="102" y="61"/>
                      <a:pt x="102" y="59"/>
                    </a:cubicBezTo>
                    <a:cubicBezTo>
                      <a:pt x="102" y="58"/>
                      <a:pt x="102" y="58"/>
                      <a:pt x="102" y="58"/>
                    </a:cubicBezTo>
                    <a:cubicBezTo>
                      <a:pt x="101" y="40"/>
                      <a:pt x="101" y="40"/>
                      <a:pt x="101" y="40"/>
                    </a:cubicBezTo>
                    <a:cubicBezTo>
                      <a:pt x="101" y="38"/>
                      <a:pt x="100" y="35"/>
                      <a:pt x="99" y="34"/>
                    </a:cubicBezTo>
                    <a:cubicBezTo>
                      <a:pt x="98" y="32"/>
                      <a:pt x="97" y="30"/>
                      <a:pt x="95" y="29"/>
                    </a:cubicBezTo>
                    <a:cubicBezTo>
                      <a:pt x="70" y="16"/>
                      <a:pt x="70" y="16"/>
                      <a:pt x="70" y="16"/>
                    </a:cubicBezTo>
                    <a:cubicBezTo>
                      <a:pt x="69" y="16"/>
                      <a:pt x="68" y="15"/>
                      <a:pt x="67" y="14"/>
                    </a:cubicBezTo>
                    <a:cubicBezTo>
                      <a:pt x="66" y="13"/>
                      <a:pt x="65" y="12"/>
                      <a:pt x="65" y="12"/>
                    </a:cubicBezTo>
                    <a:cubicBezTo>
                      <a:pt x="65" y="10"/>
                      <a:pt x="63" y="10"/>
                      <a:pt x="62" y="9"/>
                    </a:cubicBezTo>
                    <a:cubicBezTo>
                      <a:pt x="61" y="8"/>
                      <a:pt x="59" y="8"/>
                      <a:pt x="58" y="8"/>
                    </a:cubicBezTo>
                    <a:cubicBezTo>
                      <a:pt x="56" y="8"/>
                      <a:pt x="55" y="8"/>
                      <a:pt x="53" y="9"/>
                    </a:cubicBezTo>
                    <a:cubicBezTo>
                      <a:pt x="52" y="9"/>
                      <a:pt x="51" y="10"/>
                      <a:pt x="50" y="10"/>
                    </a:cubicBezTo>
                    <a:cubicBezTo>
                      <a:pt x="50" y="10"/>
                      <a:pt x="50" y="10"/>
                      <a:pt x="50" y="10"/>
                    </a:cubicBezTo>
                    <a:cubicBezTo>
                      <a:pt x="50" y="10"/>
                      <a:pt x="50" y="10"/>
                      <a:pt x="50" y="10"/>
                    </a:cubicBezTo>
                    <a:cubicBezTo>
                      <a:pt x="50" y="11"/>
                      <a:pt x="50" y="11"/>
                      <a:pt x="50" y="11"/>
                    </a:cubicBezTo>
                    <a:cubicBezTo>
                      <a:pt x="50" y="10"/>
                      <a:pt x="50" y="10"/>
                      <a:pt x="50" y="10"/>
                    </a:cubicBezTo>
                    <a:cubicBezTo>
                      <a:pt x="50" y="10"/>
                      <a:pt x="50" y="10"/>
                      <a:pt x="50" y="10"/>
                    </a:cubicBezTo>
                    <a:cubicBezTo>
                      <a:pt x="50" y="11"/>
                      <a:pt x="50" y="11"/>
                      <a:pt x="50" y="11"/>
                    </a:cubicBezTo>
                    <a:cubicBezTo>
                      <a:pt x="50" y="10"/>
                      <a:pt x="50" y="10"/>
                      <a:pt x="50" y="10"/>
                    </a:cubicBezTo>
                    <a:cubicBezTo>
                      <a:pt x="50" y="10"/>
                      <a:pt x="50" y="10"/>
                      <a:pt x="50" y="10"/>
                    </a:cubicBezTo>
                    <a:cubicBezTo>
                      <a:pt x="50" y="10"/>
                      <a:pt x="50" y="10"/>
                      <a:pt x="50" y="10"/>
                    </a:cubicBezTo>
                    <a:cubicBezTo>
                      <a:pt x="49" y="10"/>
                      <a:pt x="48" y="10"/>
                      <a:pt x="46" y="9"/>
                    </a:cubicBezTo>
                    <a:cubicBezTo>
                      <a:pt x="39" y="3"/>
                      <a:pt x="39" y="3"/>
                      <a:pt x="39" y="3"/>
                    </a:cubicBezTo>
                    <a:cubicBezTo>
                      <a:pt x="37" y="2"/>
                      <a:pt x="36" y="2"/>
                      <a:pt x="34" y="1"/>
                    </a:cubicBezTo>
                    <a:cubicBezTo>
                      <a:pt x="32" y="0"/>
                      <a:pt x="30" y="0"/>
                      <a:pt x="28" y="0"/>
                    </a:cubicBezTo>
                    <a:cubicBezTo>
                      <a:pt x="27" y="0"/>
                      <a:pt x="25" y="0"/>
                      <a:pt x="24" y="1"/>
                    </a:cubicBezTo>
                    <a:cubicBezTo>
                      <a:pt x="23" y="1"/>
                      <a:pt x="23" y="1"/>
                      <a:pt x="22" y="2"/>
                    </a:cubicBezTo>
                    <a:cubicBezTo>
                      <a:pt x="22" y="2"/>
                      <a:pt x="21" y="3"/>
                      <a:pt x="21" y="4"/>
                    </a:cubicBezTo>
                    <a:cubicBezTo>
                      <a:pt x="21" y="5"/>
                      <a:pt x="20" y="6"/>
                      <a:pt x="19" y="7"/>
                    </a:cubicBezTo>
                    <a:cubicBezTo>
                      <a:pt x="19" y="7"/>
                      <a:pt x="19" y="7"/>
                      <a:pt x="19" y="7"/>
                    </a:cubicBezTo>
                    <a:cubicBezTo>
                      <a:pt x="19" y="7"/>
                      <a:pt x="19" y="7"/>
                      <a:pt x="19" y="7"/>
                    </a:cubicBezTo>
                    <a:cubicBezTo>
                      <a:pt x="20" y="8"/>
                      <a:pt x="20" y="8"/>
                      <a:pt x="20" y="8"/>
                    </a:cubicBezTo>
                    <a:cubicBezTo>
                      <a:pt x="19" y="7"/>
                      <a:pt x="19" y="7"/>
                      <a:pt x="19" y="7"/>
                    </a:cubicBezTo>
                    <a:cubicBezTo>
                      <a:pt x="19" y="7"/>
                      <a:pt x="19" y="7"/>
                      <a:pt x="19" y="7"/>
                    </a:cubicBezTo>
                    <a:cubicBezTo>
                      <a:pt x="20" y="8"/>
                      <a:pt x="20" y="8"/>
                      <a:pt x="20" y="8"/>
                    </a:cubicBezTo>
                    <a:cubicBezTo>
                      <a:pt x="19" y="7"/>
                      <a:pt x="19" y="7"/>
                      <a:pt x="19" y="7"/>
                    </a:cubicBezTo>
                    <a:cubicBezTo>
                      <a:pt x="19" y="7"/>
                      <a:pt x="19" y="7"/>
                      <a:pt x="19" y="7"/>
                    </a:cubicBezTo>
                    <a:cubicBezTo>
                      <a:pt x="19" y="7"/>
                      <a:pt x="19" y="7"/>
                      <a:pt x="19" y="7"/>
                    </a:cubicBezTo>
                    <a:cubicBezTo>
                      <a:pt x="19" y="7"/>
                      <a:pt x="17" y="6"/>
                      <a:pt x="16" y="6"/>
                    </a:cubicBezTo>
                    <a:cubicBezTo>
                      <a:pt x="15" y="5"/>
                      <a:pt x="15" y="5"/>
                      <a:pt x="15" y="5"/>
                    </a:cubicBezTo>
                    <a:cubicBezTo>
                      <a:pt x="13" y="4"/>
                      <a:pt x="10" y="3"/>
                      <a:pt x="8" y="3"/>
                    </a:cubicBezTo>
                    <a:cubicBezTo>
                      <a:pt x="7" y="3"/>
                      <a:pt x="5" y="3"/>
                      <a:pt x="4" y="4"/>
                    </a:cubicBezTo>
                    <a:cubicBezTo>
                      <a:pt x="4" y="4"/>
                      <a:pt x="4" y="4"/>
                      <a:pt x="4" y="4"/>
                    </a:cubicBezTo>
                    <a:cubicBezTo>
                      <a:pt x="4" y="4"/>
                      <a:pt x="4" y="4"/>
                      <a:pt x="4" y="4"/>
                    </a:cubicBezTo>
                    <a:cubicBezTo>
                      <a:pt x="2" y="5"/>
                      <a:pt x="1" y="7"/>
                      <a:pt x="0" y="9"/>
                    </a:cubicBezTo>
                    <a:cubicBezTo>
                      <a:pt x="0" y="10"/>
                      <a:pt x="1" y="11"/>
                      <a:pt x="2" y="12"/>
                    </a:cubicBezTo>
                    <a:lnTo>
                      <a:pt x="3" y="1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8" name="Freeform 283"/>
              <p:cNvSpPr/>
              <p:nvPr/>
            </p:nvSpPr>
            <p:spPr bwMode="auto">
              <a:xfrm>
                <a:off x="-3748087" y="2501897"/>
                <a:ext cx="2044700" cy="2208211"/>
              </a:xfrm>
              <a:custGeom>
                <a:cxnLst>
                  <a:cxn ang="0">
                    <a:pos x="149" y="233"/>
                  </a:cxn>
                  <a:cxn ang="0">
                    <a:pos x="200" y="200"/>
                  </a:cxn>
                  <a:cxn ang="0">
                    <a:pos x="136" y="153"/>
                  </a:cxn>
                  <a:cxn ang="0">
                    <a:pos x="118" y="159"/>
                  </a:cxn>
                  <a:cxn ang="0">
                    <a:pos x="91" y="153"/>
                  </a:cxn>
                  <a:cxn ang="0">
                    <a:pos x="125" y="110"/>
                  </a:cxn>
                  <a:cxn ang="0">
                    <a:pos x="135" y="95"/>
                  </a:cxn>
                  <a:cxn ang="0">
                    <a:pos x="144" y="108"/>
                  </a:cxn>
                  <a:cxn ang="0">
                    <a:pos x="176" y="71"/>
                  </a:cxn>
                  <a:cxn ang="0">
                    <a:pos x="146" y="91"/>
                  </a:cxn>
                  <a:cxn ang="0">
                    <a:pos x="186" y="35"/>
                  </a:cxn>
                  <a:cxn ang="0">
                    <a:pos x="206" y="57"/>
                  </a:cxn>
                  <a:cxn ang="0">
                    <a:pos x="376" y="30"/>
                  </a:cxn>
                  <a:cxn ang="0">
                    <a:pos x="540" y="125"/>
                  </a:cxn>
                  <a:cxn ang="0">
                    <a:pos x="499" y="130"/>
                  </a:cxn>
                  <a:cxn ang="0">
                    <a:pos x="471" y="177"/>
                  </a:cxn>
                  <a:cxn ang="0">
                    <a:pos x="513" y="269"/>
                  </a:cxn>
                  <a:cxn ang="0">
                    <a:pos x="475" y="332"/>
                  </a:cxn>
                  <a:cxn ang="0">
                    <a:pos x="488" y="385"/>
                  </a:cxn>
                  <a:cxn ang="0">
                    <a:pos x="462" y="329"/>
                  </a:cxn>
                  <a:cxn ang="0">
                    <a:pos x="380" y="349"/>
                  </a:cxn>
                  <a:cxn ang="0">
                    <a:pos x="380" y="350"/>
                  </a:cxn>
                  <a:cxn ang="0">
                    <a:pos x="260" y="232"/>
                  </a:cxn>
                  <a:cxn ang="0">
                    <a:pos x="295" y="281"/>
                  </a:cxn>
                  <a:cxn ang="0">
                    <a:pos x="236" y="336"/>
                  </a:cxn>
                  <a:cxn ang="0">
                    <a:pos x="223" y="451"/>
                  </a:cxn>
                  <a:cxn ang="0">
                    <a:pos x="142" y="582"/>
                  </a:cxn>
                  <a:cxn ang="0">
                    <a:pos x="71" y="361"/>
                  </a:cxn>
                  <a:cxn ang="0">
                    <a:pos x="73" y="364"/>
                  </a:cxn>
                  <a:cxn ang="0">
                    <a:pos x="142" y="587"/>
                  </a:cxn>
                  <a:cxn ang="0">
                    <a:pos x="226" y="449"/>
                  </a:cxn>
                  <a:cxn ang="0">
                    <a:pos x="239" y="332"/>
                  </a:cxn>
                  <a:cxn ang="0">
                    <a:pos x="206" y="251"/>
                  </a:cxn>
                  <a:cxn ang="0">
                    <a:pos x="301" y="278"/>
                  </a:cxn>
                  <a:cxn ang="0">
                    <a:pos x="298" y="266"/>
                  </a:cxn>
                  <a:cxn ang="0">
                    <a:pos x="376" y="350"/>
                  </a:cxn>
                  <a:cxn ang="0">
                    <a:pos x="459" y="336"/>
                  </a:cxn>
                  <a:cxn ang="0">
                    <a:pos x="473" y="335"/>
                  </a:cxn>
                  <a:cxn ang="0">
                    <a:pos x="473" y="336"/>
                  </a:cxn>
                  <a:cxn ang="0">
                    <a:pos x="516" y="242"/>
                  </a:cxn>
                  <a:cxn ang="0">
                    <a:pos x="475" y="179"/>
                  </a:cxn>
                  <a:cxn ang="0">
                    <a:pos x="501" y="123"/>
                  </a:cxn>
                  <a:cxn ang="0">
                    <a:pos x="542" y="118"/>
                  </a:cxn>
                  <a:cxn ang="0">
                    <a:pos x="299" y="0"/>
                  </a:cxn>
                  <a:cxn ang="0">
                    <a:pos x="199" y="48"/>
                  </a:cxn>
                  <a:cxn ang="0">
                    <a:pos x="197" y="48"/>
                  </a:cxn>
                  <a:cxn ang="0">
                    <a:pos x="206" y="38"/>
                  </a:cxn>
                  <a:cxn ang="0">
                    <a:pos x="138" y="85"/>
                  </a:cxn>
                  <a:cxn ang="0">
                    <a:pos x="171" y="57"/>
                  </a:cxn>
                  <a:cxn ang="0">
                    <a:pos x="175" y="75"/>
                  </a:cxn>
                  <a:cxn ang="0">
                    <a:pos x="182" y="74"/>
                  </a:cxn>
                  <a:cxn ang="0">
                    <a:pos x="145" y="106"/>
                  </a:cxn>
                  <a:cxn ang="0">
                    <a:pos x="125" y="106"/>
                  </a:cxn>
                  <a:cxn ang="0">
                    <a:pos x="68" y="160"/>
                  </a:cxn>
                  <a:cxn ang="0">
                    <a:pos x="134" y="185"/>
                  </a:cxn>
                  <a:cxn ang="0">
                    <a:pos x="139" y="157"/>
                  </a:cxn>
                  <a:cxn ang="0">
                    <a:pos x="171" y="181"/>
                  </a:cxn>
                  <a:cxn ang="0">
                    <a:pos x="173" y="187"/>
                  </a:cxn>
                  <a:cxn ang="0">
                    <a:pos x="195" y="229"/>
                  </a:cxn>
                  <a:cxn ang="0">
                    <a:pos x="122" y="196"/>
                  </a:cxn>
                </a:cxnLst>
                <a:rect l="0" t="0" r="r" b="b"/>
                <a:pathLst>
                  <a:path w="544" h="587">
                    <a:moveTo>
                      <a:pt x="3" y="312"/>
                    </a:moveTo>
                    <a:cubicBezTo>
                      <a:pt x="5" y="311"/>
                      <a:pt x="5" y="311"/>
                      <a:pt x="5" y="311"/>
                    </a:cubicBezTo>
                    <a:cubicBezTo>
                      <a:pt x="5" y="310"/>
                      <a:pt x="4" y="309"/>
                      <a:pt x="4" y="308"/>
                    </a:cubicBezTo>
                    <a:cubicBezTo>
                      <a:pt x="4" y="306"/>
                      <a:pt x="5" y="302"/>
                      <a:pt x="6" y="301"/>
                    </a:cubicBezTo>
                    <a:cubicBezTo>
                      <a:pt x="46" y="220"/>
                      <a:pt x="46" y="220"/>
                      <a:pt x="46" y="220"/>
                    </a:cubicBezTo>
                    <a:cubicBezTo>
                      <a:pt x="47" y="219"/>
                      <a:pt x="48" y="218"/>
                      <a:pt x="49" y="217"/>
                    </a:cubicBezTo>
                    <a:cubicBezTo>
                      <a:pt x="50" y="215"/>
                      <a:pt x="52" y="215"/>
                      <a:pt x="53" y="214"/>
                    </a:cubicBezTo>
                    <a:cubicBezTo>
                      <a:pt x="117" y="198"/>
                      <a:pt x="117" y="198"/>
                      <a:pt x="117" y="198"/>
                    </a:cubicBezTo>
                    <a:cubicBezTo>
                      <a:pt x="118" y="198"/>
                      <a:pt x="118" y="198"/>
                      <a:pt x="118" y="198"/>
                    </a:cubicBezTo>
                    <a:cubicBezTo>
                      <a:pt x="118" y="198"/>
                      <a:pt x="118" y="198"/>
                      <a:pt x="119" y="199"/>
                    </a:cubicBezTo>
                    <a:cubicBezTo>
                      <a:pt x="119" y="199"/>
                      <a:pt x="120" y="200"/>
                      <a:pt x="120" y="201"/>
                    </a:cubicBezTo>
                    <a:cubicBezTo>
                      <a:pt x="120" y="212"/>
                      <a:pt x="120" y="212"/>
                      <a:pt x="120" y="212"/>
                    </a:cubicBezTo>
                    <a:cubicBezTo>
                      <a:pt x="120" y="214"/>
                      <a:pt x="121" y="216"/>
                      <a:pt x="122" y="218"/>
                    </a:cubicBezTo>
                    <a:cubicBezTo>
                      <a:pt x="123" y="220"/>
                      <a:pt x="125" y="222"/>
                      <a:pt x="127" y="223"/>
                    </a:cubicBezTo>
                    <a:cubicBezTo>
                      <a:pt x="145" y="232"/>
                      <a:pt x="145" y="232"/>
                      <a:pt x="145" y="232"/>
                    </a:cubicBezTo>
                    <a:cubicBezTo>
                      <a:pt x="146" y="233"/>
                      <a:pt x="148" y="233"/>
                      <a:pt x="149" y="233"/>
                    </a:cubicBezTo>
                    <a:cubicBezTo>
                      <a:pt x="152" y="233"/>
                      <a:pt x="154" y="232"/>
                      <a:pt x="156" y="231"/>
                    </a:cubicBezTo>
                    <a:cubicBezTo>
                      <a:pt x="159" y="228"/>
                      <a:pt x="159" y="228"/>
                      <a:pt x="159" y="228"/>
                    </a:cubicBezTo>
                    <a:cubicBezTo>
                      <a:pt x="160" y="228"/>
                      <a:pt x="162" y="227"/>
                      <a:pt x="163" y="227"/>
                    </a:cubicBezTo>
                    <a:cubicBezTo>
                      <a:pt x="164" y="227"/>
                      <a:pt x="165" y="228"/>
                      <a:pt x="166" y="228"/>
                    </a:cubicBezTo>
                    <a:cubicBezTo>
                      <a:pt x="172" y="233"/>
                      <a:pt x="172" y="233"/>
                      <a:pt x="172" y="233"/>
                    </a:cubicBezTo>
                    <a:cubicBezTo>
                      <a:pt x="174" y="234"/>
                      <a:pt x="177" y="235"/>
                      <a:pt x="179" y="235"/>
                    </a:cubicBezTo>
                    <a:cubicBezTo>
                      <a:pt x="181" y="235"/>
                      <a:pt x="182" y="234"/>
                      <a:pt x="184" y="233"/>
                    </a:cubicBezTo>
                    <a:cubicBezTo>
                      <a:pt x="185" y="232"/>
                      <a:pt x="185" y="232"/>
                      <a:pt x="185" y="232"/>
                    </a:cubicBezTo>
                    <a:cubicBezTo>
                      <a:pt x="186" y="232"/>
                      <a:pt x="187" y="232"/>
                      <a:pt x="188" y="232"/>
                    </a:cubicBezTo>
                    <a:cubicBezTo>
                      <a:pt x="190" y="232"/>
                      <a:pt x="191" y="232"/>
                      <a:pt x="192" y="233"/>
                    </a:cubicBezTo>
                    <a:cubicBezTo>
                      <a:pt x="194" y="234"/>
                      <a:pt x="194" y="234"/>
                      <a:pt x="194" y="234"/>
                    </a:cubicBezTo>
                    <a:cubicBezTo>
                      <a:pt x="195" y="235"/>
                      <a:pt x="196" y="235"/>
                      <a:pt x="197" y="235"/>
                    </a:cubicBezTo>
                    <a:cubicBezTo>
                      <a:pt x="199" y="235"/>
                      <a:pt x="200" y="234"/>
                      <a:pt x="201" y="233"/>
                    </a:cubicBezTo>
                    <a:cubicBezTo>
                      <a:pt x="202" y="232"/>
                      <a:pt x="202" y="231"/>
                      <a:pt x="202" y="229"/>
                    </a:cubicBezTo>
                    <a:cubicBezTo>
                      <a:pt x="202" y="206"/>
                      <a:pt x="202" y="206"/>
                      <a:pt x="202" y="206"/>
                    </a:cubicBezTo>
                    <a:cubicBezTo>
                      <a:pt x="202" y="204"/>
                      <a:pt x="201" y="202"/>
                      <a:pt x="200" y="200"/>
                    </a:cubicBezTo>
                    <a:cubicBezTo>
                      <a:pt x="199" y="198"/>
                      <a:pt x="197" y="197"/>
                      <a:pt x="195" y="196"/>
                    </a:cubicBezTo>
                    <a:cubicBezTo>
                      <a:pt x="183" y="192"/>
                      <a:pt x="183" y="192"/>
                      <a:pt x="183" y="192"/>
                    </a:cubicBezTo>
                    <a:cubicBezTo>
                      <a:pt x="182" y="192"/>
                      <a:pt x="181" y="191"/>
                      <a:pt x="180" y="190"/>
                    </a:cubicBezTo>
                    <a:cubicBezTo>
                      <a:pt x="179" y="189"/>
                      <a:pt x="178" y="188"/>
                      <a:pt x="177" y="186"/>
                    </a:cubicBezTo>
                    <a:cubicBezTo>
                      <a:pt x="176" y="181"/>
                      <a:pt x="176" y="181"/>
                      <a:pt x="176" y="181"/>
                    </a:cubicBezTo>
                    <a:cubicBezTo>
                      <a:pt x="176" y="180"/>
                      <a:pt x="175" y="179"/>
                      <a:pt x="174" y="178"/>
                    </a:cubicBezTo>
                    <a:cubicBezTo>
                      <a:pt x="174" y="178"/>
                      <a:pt x="173" y="177"/>
                      <a:pt x="171" y="177"/>
                    </a:cubicBezTo>
                    <a:cubicBezTo>
                      <a:pt x="170" y="177"/>
                      <a:pt x="170" y="177"/>
                      <a:pt x="169" y="178"/>
                    </a:cubicBezTo>
                    <a:cubicBezTo>
                      <a:pt x="168" y="178"/>
                      <a:pt x="168" y="179"/>
                      <a:pt x="167" y="180"/>
                    </a:cubicBezTo>
                    <a:cubicBezTo>
                      <a:pt x="164" y="185"/>
                      <a:pt x="164" y="185"/>
                      <a:pt x="164" y="185"/>
                    </a:cubicBezTo>
                    <a:cubicBezTo>
                      <a:pt x="163" y="186"/>
                      <a:pt x="163" y="186"/>
                      <a:pt x="163" y="186"/>
                    </a:cubicBezTo>
                    <a:cubicBezTo>
                      <a:pt x="162" y="186"/>
                      <a:pt x="162" y="186"/>
                      <a:pt x="161" y="185"/>
                    </a:cubicBezTo>
                    <a:cubicBezTo>
                      <a:pt x="143" y="156"/>
                      <a:pt x="143" y="156"/>
                      <a:pt x="143" y="156"/>
                    </a:cubicBezTo>
                    <a:cubicBezTo>
                      <a:pt x="143" y="155"/>
                      <a:pt x="142" y="154"/>
                      <a:pt x="141" y="154"/>
                    </a:cubicBezTo>
                    <a:cubicBezTo>
                      <a:pt x="141" y="153"/>
                      <a:pt x="140" y="153"/>
                      <a:pt x="138" y="153"/>
                    </a:cubicBezTo>
                    <a:cubicBezTo>
                      <a:pt x="138" y="153"/>
                      <a:pt x="137" y="153"/>
                      <a:pt x="136" y="153"/>
                    </a:cubicBezTo>
                    <a:cubicBezTo>
                      <a:pt x="135" y="154"/>
                      <a:pt x="135" y="154"/>
                      <a:pt x="135" y="155"/>
                    </a:cubicBezTo>
                    <a:cubicBezTo>
                      <a:pt x="134" y="156"/>
                      <a:pt x="134" y="157"/>
                      <a:pt x="134" y="159"/>
                    </a:cubicBezTo>
                    <a:cubicBezTo>
                      <a:pt x="134" y="161"/>
                      <a:pt x="135" y="164"/>
                      <a:pt x="136" y="166"/>
                    </a:cubicBezTo>
                    <a:cubicBezTo>
                      <a:pt x="141" y="175"/>
                      <a:pt x="141" y="175"/>
                      <a:pt x="141" y="175"/>
                    </a:cubicBezTo>
                    <a:cubicBezTo>
                      <a:pt x="141" y="176"/>
                      <a:pt x="142" y="177"/>
                      <a:pt x="142" y="179"/>
                    </a:cubicBezTo>
                    <a:cubicBezTo>
                      <a:pt x="142" y="180"/>
                      <a:pt x="141" y="182"/>
                      <a:pt x="141" y="183"/>
                    </a:cubicBezTo>
                    <a:cubicBezTo>
                      <a:pt x="141" y="183"/>
                      <a:pt x="141" y="183"/>
                      <a:pt x="141" y="183"/>
                    </a:cubicBezTo>
                    <a:cubicBezTo>
                      <a:pt x="140" y="184"/>
                      <a:pt x="140" y="184"/>
                      <a:pt x="140" y="184"/>
                    </a:cubicBezTo>
                    <a:cubicBezTo>
                      <a:pt x="140" y="184"/>
                      <a:pt x="140" y="184"/>
                      <a:pt x="140" y="184"/>
                    </a:cubicBezTo>
                    <a:cubicBezTo>
                      <a:pt x="140" y="184"/>
                      <a:pt x="140" y="184"/>
                      <a:pt x="140" y="184"/>
                    </a:cubicBezTo>
                    <a:cubicBezTo>
                      <a:pt x="139" y="185"/>
                      <a:pt x="139" y="185"/>
                      <a:pt x="139" y="185"/>
                    </a:cubicBezTo>
                    <a:cubicBezTo>
                      <a:pt x="139" y="184"/>
                      <a:pt x="139" y="184"/>
                      <a:pt x="139" y="184"/>
                    </a:cubicBezTo>
                    <a:cubicBezTo>
                      <a:pt x="138" y="184"/>
                      <a:pt x="138" y="184"/>
                      <a:pt x="138" y="183"/>
                    </a:cubicBezTo>
                    <a:cubicBezTo>
                      <a:pt x="129" y="163"/>
                      <a:pt x="129" y="163"/>
                      <a:pt x="129" y="163"/>
                    </a:cubicBezTo>
                    <a:cubicBezTo>
                      <a:pt x="127" y="160"/>
                      <a:pt x="124" y="158"/>
                      <a:pt x="121" y="158"/>
                    </a:cubicBezTo>
                    <a:cubicBezTo>
                      <a:pt x="120" y="158"/>
                      <a:pt x="119" y="158"/>
                      <a:pt x="118" y="159"/>
                    </a:cubicBezTo>
                    <a:cubicBezTo>
                      <a:pt x="105" y="165"/>
                      <a:pt x="105" y="165"/>
                      <a:pt x="105" y="165"/>
                    </a:cubicBezTo>
                    <a:cubicBezTo>
                      <a:pt x="102" y="167"/>
                      <a:pt x="98" y="170"/>
                      <a:pt x="96" y="173"/>
                    </a:cubicBezTo>
                    <a:cubicBezTo>
                      <a:pt x="86" y="187"/>
                      <a:pt x="86" y="187"/>
                      <a:pt x="86" y="187"/>
                    </a:cubicBezTo>
                    <a:cubicBezTo>
                      <a:pt x="85" y="188"/>
                      <a:pt x="84" y="189"/>
                      <a:pt x="83" y="190"/>
                    </a:cubicBezTo>
                    <a:cubicBezTo>
                      <a:pt x="81" y="191"/>
                      <a:pt x="80" y="191"/>
                      <a:pt x="79" y="191"/>
                    </a:cubicBezTo>
                    <a:cubicBezTo>
                      <a:pt x="62" y="192"/>
                      <a:pt x="62" y="192"/>
                      <a:pt x="62" y="192"/>
                    </a:cubicBezTo>
                    <a:cubicBezTo>
                      <a:pt x="61" y="192"/>
                      <a:pt x="61" y="192"/>
                      <a:pt x="61" y="192"/>
                    </a:cubicBezTo>
                    <a:cubicBezTo>
                      <a:pt x="61" y="192"/>
                      <a:pt x="61" y="192"/>
                      <a:pt x="61" y="192"/>
                    </a:cubicBezTo>
                    <a:cubicBezTo>
                      <a:pt x="60" y="192"/>
                      <a:pt x="60" y="191"/>
                      <a:pt x="60" y="190"/>
                    </a:cubicBezTo>
                    <a:cubicBezTo>
                      <a:pt x="60" y="189"/>
                      <a:pt x="60" y="189"/>
                      <a:pt x="60" y="189"/>
                    </a:cubicBezTo>
                    <a:cubicBezTo>
                      <a:pt x="64" y="170"/>
                      <a:pt x="64" y="170"/>
                      <a:pt x="64" y="170"/>
                    </a:cubicBezTo>
                    <a:cubicBezTo>
                      <a:pt x="65" y="169"/>
                      <a:pt x="66" y="167"/>
                      <a:pt x="67" y="166"/>
                    </a:cubicBezTo>
                    <a:cubicBezTo>
                      <a:pt x="67" y="165"/>
                      <a:pt x="69" y="164"/>
                      <a:pt x="69" y="164"/>
                    </a:cubicBezTo>
                    <a:cubicBezTo>
                      <a:pt x="82" y="162"/>
                      <a:pt x="82" y="162"/>
                      <a:pt x="82" y="162"/>
                    </a:cubicBezTo>
                    <a:cubicBezTo>
                      <a:pt x="84" y="161"/>
                      <a:pt x="86" y="160"/>
                      <a:pt x="87" y="158"/>
                    </a:cubicBezTo>
                    <a:cubicBezTo>
                      <a:pt x="89" y="157"/>
                      <a:pt x="90" y="155"/>
                      <a:pt x="91" y="153"/>
                    </a:cubicBezTo>
                    <a:cubicBezTo>
                      <a:pt x="91" y="151"/>
                      <a:pt x="91" y="151"/>
                      <a:pt x="91" y="151"/>
                    </a:cubicBezTo>
                    <a:cubicBezTo>
                      <a:pt x="92" y="150"/>
                      <a:pt x="92" y="148"/>
                      <a:pt x="92" y="147"/>
                    </a:cubicBezTo>
                    <a:cubicBezTo>
                      <a:pt x="92" y="144"/>
                      <a:pt x="91" y="141"/>
                      <a:pt x="90" y="139"/>
                    </a:cubicBezTo>
                    <a:cubicBezTo>
                      <a:pt x="89" y="138"/>
                      <a:pt x="89" y="138"/>
                      <a:pt x="89" y="138"/>
                    </a:cubicBezTo>
                    <a:cubicBezTo>
                      <a:pt x="89" y="138"/>
                      <a:pt x="90" y="137"/>
                      <a:pt x="91" y="136"/>
                    </a:cubicBezTo>
                    <a:cubicBezTo>
                      <a:pt x="109" y="126"/>
                      <a:pt x="109" y="126"/>
                      <a:pt x="109" y="126"/>
                    </a:cubicBezTo>
                    <a:cubicBezTo>
                      <a:pt x="112" y="124"/>
                      <a:pt x="116" y="121"/>
                      <a:pt x="118" y="118"/>
                    </a:cubicBezTo>
                    <a:cubicBezTo>
                      <a:pt x="120" y="114"/>
                      <a:pt x="120" y="114"/>
                      <a:pt x="120" y="114"/>
                    </a:cubicBezTo>
                    <a:cubicBezTo>
                      <a:pt x="121" y="113"/>
                      <a:pt x="122" y="112"/>
                      <a:pt x="123" y="111"/>
                    </a:cubicBezTo>
                    <a:cubicBezTo>
                      <a:pt x="124" y="111"/>
                      <a:pt x="124" y="110"/>
                      <a:pt x="125" y="110"/>
                    </a:cubicBezTo>
                    <a:cubicBezTo>
                      <a:pt x="125" y="110"/>
                      <a:pt x="125" y="110"/>
                      <a:pt x="125" y="110"/>
                    </a:cubicBezTo>
                    <a:cubicBezTo>
                      <a:pt x="125" y="110"/>
                      <a:pt x="125" y="110"/>
                      <a:pt x="125" y="110"/>
                    </a:cubicBezTo>
                    <a:cubicBezTo>
                      <a:pt x="125" y="110"/>
                      <a:pt x="125" y="110"/>
                      <a:pt x="125" y="110"/>
                    </a:cubicBezTo>
                    <a:cubicBezTo>
                      <a:pt x="125" y="110"/>
                      <a:pt x="125" y="110"/>
                      <a:pt x="125" y="110"/>
                    </a:cubicBezTo>
                    <a:cubicBezTo>
                      <a:pt x="125" y="110"/>
                      <a:pt x="125" y="110"/>
                      <a:pt x="125" y="110"/>
                    </a:cubicBezTo>
                    <a:cubicBezTo>
                      <a:pt x="125" y="110"/>
                      <a:pt x="125" y="110"/>
                      <a:pt x="125" y="110"/>
                    </a:cubicBezTo>
                    <a:cubicBezTo>
                      <a:pt x="125" y="110"/>
                      <a:pt x="125" y="110"/>
                      <a:pt x="125" y="110"/>
                    </a:cubicBezTo>
                    <a:cubicBezTo>
                      <a:pt x="125" y="110"/>
                      <a:pt x="125" y="110"/>
                      <a:pt x="125" y="110"/>
                    </a:cubicBezTo>
                    <a:cubicBezTo>
                      <a:pt x="126" y="110"/>
                      <a:pt x="127" y="110"/>
                      <a:pt x="128" y="109"/>
                    </a:cubicBezTo>
                    <a:cubicBezTo>
                      <a:pt x="130" y="108"/>
                      <a:pt x="131" y="106"/>
                      <a:pt x="133" y="103"/>
                    </a:cubicBezTo>
                    <a:cubicBezTo>
                      <a:pt x="135" y="97"/>
                      <a:pt x="135" y="97"/>
                      <a:pt x="135" y="97"/>
                    </a:cubicBezTo>
                    <a:cubicBezTo>
                      <a:pt x="135" y="97"/>
                      <a:pt x="135" y="96"/>
                      <a:pt x="136" y="96"/>
                    </a:cubicBezTo>
                    <a:cubicBezTo>
                      <a:pt x="136" y="96"/>
                      <a:pt x="136" y="96"/>
                      <a:pt x="136" y="96"/>
                    </a:cubicBezTo>
                    <a:cubicBezTo>
                      <a:pt x="135" y="95"/>
                      <a:pt x="135" y="95"/>
                      <a:pt x="135" y="95"/>
                    </a:cubicBezTo>
                    <a:cubicBezTo>
                      <a:pt x="135" y="96"/>
                      <a:pt x="135" y="96"/>
                      <a:pt x="135" y="96"/>
                    </a:cubicBezTo>
                    <a:cubicBezTo>
                      <a:pt x="136" y="96"/>
                      <a:pt x="136" y="96"/>
                      <a:pt x="136" y="96"/>
                    </a:cubicBezTo>
                    <a:cubicBezTo>
                      <a:pt x="135" y="95"/>
                      <a:pt x="135" y="95"/>
                      <a:pt x="135" y="95"/>
                    </a:cubicBezTo>
                    <a:cubicBezTo>
                      <a:pt x="135" y="96"/>
                      <a:pt x="135" y="96"/>
                      <a:pt x="135" y="96"/>
                    </a:cubicBezTo>
                    <a:cubicBezTo>
                      <a:pt x="135" y="95"/>
                      <a:pt x="135" y="95"/>
                      <a:pt x="135" y="95"/>
                    </a:cubicBezTo>
                    <a:cubicBezTo>
                      <a:pt x="134" y="96"/>
                      <a:pt x="134" y="96"/>
                      <a:pt x="134" y="96"/>
                    </a:cubicBezTo>
                    <a:cubicBezTo>
                      <a:pt x="135" y="96"/>
                      <a:pt x="135" y="96"/>
                      <a:pt x="135" y="96"/>
                    </a:cubicBezTo>
                    <a:cubicBezTo>
                      <a:pt x="135" y="95"/>
                      <a:pt x="135" y="95"/>
                      <a:pt x="135" y="95"/>
                    </a:cubicBezTo>
                    <a:cubicBezTo>
                      <a:pt x="134" y="96"/>
                      <a:pt x="134" y="96"/>
                      <a:pt x="134" y="96"/>
                    </a:cubicBezTo>
                    <a:cubicBezTo>
                      <a:pt x="135" y="95"/>
                      <a:pt x="135" y="95"/>
                      <a:pt x="135" y="95"/>
                    </a:cubicBezTo>
                    <a:cubicBezTo>
                      <a:pt x="134" y="96"/>
                      <a:pt x="134" y="96"/>
                      <a:pt x="134" y="96"/>
                    </a:cubicBezTo>
                    <a:cubicBezTo>
                      <a:pt x="134" y="96"/>
                      <a:pt x="134" y="96"/>
                      <a:pt x="134" y="96"/>
                    </a:cubicBezTo>
                    <a:cubicBezTo>
                      <a:pt x="135" y="95"/>
                      <a:pt x="135" y="95"/>
                      <a:pt x="135" y="95"/>
                    </a:cubicBezTo>
                    <a:cubicBezTo>
                      <a:pt x="134" y="96"/>
                      <a:pt x="134" y="96"/>
                      <a:pt x="134" y="96"/>
                    </a:cubicBezTo>
                    <a:cubicBezTo>
                      <a:pt x="134" y="96"/>
                      <a:pt x="134" y="96"/>
                      <a:pt x="134" y="96"/>
                    </a:cubicBezTo>
                    <a:cubicBezTo>
                      <a:pt x="134" y="96"/>
                      <a:pt x="134" y="96"/>
                      <a:pt x="134" y="96"/>
                    </a:cubicBezTo>
                    <a:cubicBezTo>
                      <a:pt x="134" y="96"/>
                      <a:pt x="134" y="96"/>
                      <a:pt x="134" y="96"/>
                    </a:cubicBezTo>
                    <a:cubicBezTo>
                      <a:pt x="134" y="96"/>
                      <a:pt x="134" y="96"/>
                      <a:pt x="134" y="96"/>
                    </a:cubicBezTo>
                    <a:cubicBezTo>
                      <a:pt x="134" y="96"/>
                      <a:pt x="134" y="96"/>
                      <a:pt x="134" y="96"/>
                    </a:cubicBezTo>
                    <a:cubicBezTo>
                      <a:pt x="135" y="97"/>
                      <a:pt x="135" y="97"/>
                      <a:pt x="135" y="97"/>
                    </a:cubicBezTo>
                    <a:cubicBezTo>
                      <a:pt x="136" y="101"/>
                      <a:pt x="136" y="101"/>
                      <a:pt x="136" y="101"/>
                    </a:cubicBezTo>
                    <a:cubicBezTo>
                      <a:pt x="136" y="103"/>
                      <a:pt x="137" y="105"/>
                      <a:pt x="138" y="107"/>
                    </a:cubicBezTo>
                    <a:cubicBezTo>
                      <a:pt x="140" y="109"/>
                      <a:pt x="142" y="110"/>
                      <a:pt x="144" y="110"/>
                    </a:cubicBezTo>
                    <a:cubicBezTo>
                      <a:pt x="144" y="108"/>
                      <a:pt x="144" y="108"/>
                      <a:pt x="144" y="108"/>
                    </a:cubicBezTo>
                    <a:cubicBezTo>
                      <a:pt x="144" y="110"/>
                      <a:pt x="144" y="110"/>
                      <a:pt x="144" y="110"/>
                    </a:cubicBezTo>
                    <a:cubicBezTo>
                      <a:pt x="144" y="110"/>
                      <a:pt x="144" y="110"/>
                      <a:pt x="144" y="110"/>
                    </a:cubicBezTo>
                    <a:cubicBezTo>
                      <a:pt x="144" y="110"/>
                      <a:pt x="144" y="110"/>
                      <a:pt x="144" y="110"/>
                    </a:cubicBezTo>
                    <a:cubicBezTo>
                      <a:pt x="144" y="110"/>
                      <a:pt x="144" y="110"/>
                      <a:pt x="144" y="110"/>
                    </a:cubicBezTo>
                    <a:cubicBezTo>
                      <a:pt x="144" y="111"/>
                      <a:pt x="145" y="111"/>
                      <a:pt x="146" y="111"/>
                    </a:cubicBezTo>
                    <a:cubicBezTo>
                      <a:pt x="149" y="111"/>
                      <a:pt x="152" y="109"/>
                      <a:pt x="155" y="107"/>
                    </a:cubicBezTo>
                    <a:cubicBezTo>
                      <a:pt x="170" y="91"/>
                      <a:pt x="170" y="91"/>
                      <a:pt x="170" y="91"/>
                    </a:cubicBezTo>
                    <a:cubicBezTo>
                      <a:pt x="172" y="88"/>
                      <a:pt x="176" y="85"/>
                      <a:pt x="178" y="83"/>
                    </a:cubicBezTo>
                    <a:cubicBezTo>
                      <a:pt x="182" y="81"/>
                      <a:pt x="182" y="81"/>
                      <a:pt x="182" y="81"/>
                    </a:cubicBezTo>
                    <a:cubicBezTo>
                      <a:pt x="183" y="80"/>
                      <a:pt x="184" y="79"/>
                      <a:pt x="185" y="78"/>
                    </a:cubicBezTo>
                    <a:cubicBezTo>
                      <a:pt x="186" y="77"/>
                      <a:pt x="186" y="76"/>
                      <a:pt x="186" y="74"/>
                    </a:cubicBezTo>
                    <a:cubicBezTo>
                      <a:pt x="186" y="73"/>
                      <a:pt x="186" y="73"/>
                      <a:pt x="186" y="73"/>
                    </a:cubicBezTo>
                    <a:cubicBezTo>
                      <a:pt x="186" y="72"/>
                      <a:pt x="185" y="71"/>
                      <a:pt x="184" y="70"/>
                    </a:cubicBezTo>
                    <a:cubicBezTo>
                      <a:pt x="183" y="70"/>
                      <a:pt x="182" y="70"/>
                      <a:pt x="181" y="70"/>
                    </a:cubicBezTo>
                    <a:cubicBezTo>
                      <a:pt x="180" y="70"/>
                      <a:pt x="179" y="70"/>
                      <a:pt x="177" y="71"/>
                    </a:cubicBezTo>
                    <a:cubicBezTo>
                      <a:pt x="176" y="71"/>
                      <a:pt x="176" y="71"/>
                      <a:pt x="176" y="71"/>
                    </a:cubicBezTo>
                    <a:cubicBezTo>
                      <a:pt x="175" y="71"/>
                      <a:pt x="175" y="71"/>
                      <a:pt x="175" y="71"/>
                    </a:cubicBezTo>
                    <a:cubicBezTo>
                      <a:pt x="174" y="71"/>
                      <a:pt x="172" y="70"/>
                      <a:pt x="172" y="69"/>
                    </a:cubicBezTo>
                    <a:cubicBezTo>
                      <a:pt x="172" y="69"/>
                      <a:pt x="172" y="68"/>
                      <a:pt x="172" y="67"/>
                    </a:cubicBezTo>
                    <a:cubicBezTo>
                      <a:pt x="172" y="66"/>
                      <a:pt x="172" y="64"/>
                      <a:pt x="173" y="63"/>
                    </a:cubicBezTo>
                    <a:cubicBezTo>
                      <a:pt x="174" y="61"/>
                      <a:pt x="175" y="59"/>
                      <a:pt x="175" y="57"/>
                    </a:cubicBezTo>
                    <a:cubicBezTo>
                      <a:pt x="175" y="57"/>
                      <a:pt x="175" y="56"/>
                      <a:pt x="174" y="55"/>
                    </a:cubicBezTo>
                    <a:cubicBezTo>
                      <a:pt x="174" y="54"/>
                      <a:pt x="173" y="54"/>
                      <a:pt x="172" y="53"/>
                    </a:cubicBezTo>
                    <a:cubicBezTo>
                      <a:pt x="171" y="53"/>
                      <a:pt x="171" y="53"/>
                      <a:pt x="171" y="53"/>
                    </a:cubicBezTo>
                    <a:cubicBezTo>
                      <a:pt x="169" y="53"/>
                      <a:pt x="168" y="54"/>
                      <a:pt x="167" y="54"/>
                    </a:cubicBezTo>
                    <a:cubicBezTo>
                      <a:pt x="165" y="55"/>
                      <a:pt x="164" y="56"/>
                      <a:pt x="163" y="58"/>
                    </a:cubicBezTo>
                    <a:cubicBezTo>
                      <a:pt x="161" y="61"/>
                      <a:pt x="161" y="61"/>
                      <a:pt x="161" y="61"/>
                    </a:cubicBezTo>
                    <a:cubicBezTo>
                      <a:pt x="158" y="65"/>
                      <a:pt x="157" y="70"/>
                      <a:pt x="156" y="74"/>
                    </a:cubicBezTo>
                    <a:cubicBezTo>
                      <a:pt x="156" y="77"/>
                      <a:pt x="154" y="82"/>
                      <a:pt x="152" y="84"/>
                    </a:cubicBezTo>
                    <a:cubicBezTo>
                      <a:pt x="148" y="90"/>
                      <a:pt x="148" y="90"/>
                      <a:pt x="148" y="90"/>
                    </a:cubicBezTo>
                    <a:cubicBezTo>
                      <a:pt x="147" y="91"/>
                      <a:pt x="147" y="91"/>
                      <a:pt x="147" y="91"/>
                    </a:cubicBezTo>
                    <a:cubicBezTo>
                      <a:pt x="146" y="91"/>
                      <a:pt x="146" y="91"/>
                      <a:pt x="146" y="91"/>
                    </a:cubicBezTo>
                    <a:cubicBezTo>
                      <a:pt x="146" y="90"/>
                      <a:pt x="146" y="90"/>
                      <a:pt x="146" y="89"/>
                    </a:cubicBezTo>
                    <a:cubicBezTo>
                      <a:pt x="144" y="86"/>
                      <a:pt x="144" y="86"/>
                      <a:pt x="144" y="86"/>
                    </a:cubicBezTo>
                    <a:cubicBezTo>
                      <a:pt x="144" y="84"/>
                      <a:pt x="143" y="83"/>
                      <a:pt x="141" y="82"/>
                    </a:cubicBezTo>
                    <a:cubicBezTo>
                      <a:pt x="140" y="80"/>
                      <a:pt x="138" y="80"/>
                      <a:pt x="136" y="80"/>
                    </a:cubicBezTo>
                    <a:cubicBezTo>
                      <a:pt x="135" y="80"/>
                      <a:pt x="135" y="80"/>
                      <a:pt x="135" y="80"/>
                    </a:cubicBezTo>
                    <a:cubicBezTo>
                      <a:pt x="135" y="80"/>
                      <a:pt x="135" y="80"/>
                      <a:pt x="135" y="80"/>
                    </a:cubicBezTo>
                    <a:cubicBezTo>
                      <a:pt x="135" y="80"/>
                      <a:pt x="135" y="80"/>
                      <a:pt x="135" y="80"/>
                    </a:cubicBezTo>
                    <a:cubicBezTo>
                      <a:pt x="134" y="79"/>
                      <a:pt x="134" y="79"/>
                      <a:pt x="134" y="79"/>
                    </a:cubicBezTo>
                    <a:cubicBezTo>
                      <a:pt x="134" y="78"/>
                      <a:pt x="134" y="78"/>
                      <a:pt x="134" y="78"/>
                    </a:cubicBezTo>
                    <a:cubicBezTo>
                      <a:pt x="134" y="77"/>
                      <a:pt x="134" y="77"/>
                      <a:pt x="134" y="76"/>
                    </a:cubicBezTo>
                    <a:cubicBezTo>
                      <a:pt x="134" y="76"/>
                      <a:pt x="134" y="76"/>
                      <a:pt x="134" y="76"/>
                    </a:cubicBezTo>
                    <a:cubicBezTo>
                      <a:pt x="134" y="73"/>
                      <a:pt x="137" y="68"/>
                      <a:pt x="139" y="67"/>
                    </a:cubicBezTo>
                    <a:cubicBezTo>
                      <a:pt x="174" y="32"/>
                      <a:pt x="174" y="32"/>
                      <a:pt x="174" y="32"/>
                    </a:cubicBezTo>
                    <a:cubicBezTo>
                      <a:pt x="175" y="31"/>
                      <a:pt x="177" y="31"/>
                      <a:pt x="178" y="31"/>
                    </a:cubicBezTo>
                    <a:cubicBezTo>
                      <a:pt x="179" y="31"/>
                      <a:pt x="180" y="31"/>
                      <a:pt x="180" y="31"/>
                    </a:cubicBezTo>
                    <a:cubicBezTo>
                      <a:pt x="186" y="35"/>
                      <a:pt x="186" y="35"/>
                      <a:pt x="186" y="35"/>
                    </a:cubicBezTo>
                    <a:cubicBezTo>
                      <a:pt x="188" y="37"/>
                      <a:pt x="193" y="39"/>
                      <a:pt x="196" y="40"/>
                    </a:cubicBezTo>
                    <a:cubicBezTo>
                      <a:pt x="204" y="42"/>
                      <a:pt x="204" y="42"/>
                      <a:pt x="204" y="42"/>
                    </a:cubicBezTo>
                    <a:cubicBezTo>
                      <a:pt x="205" y="42"/>
                      <a:pt x="206" y="43"/>
                      <a:pt x="206" y="43"/>
                    </a:cubicBezTo>
                    <a:cubicBezTo>
                      <a:pt x="206" y="43"/>
                      <a:pt x="206" y="43"/>
                      <a:pt x="206" y="43"/>
                    </a:cubicBezTo>
                    <a:cubicBezTo>
                      <a:pt x="206" y="44"/>
                      <a:pt x="206" y="44"/>
                      <a:pt x="206" y="44"/>
                    </a:cubicBezTo>
                    <a:cubicBezTo>
                      <a:pt x="206" y="44"/>
                      <a:pt x="205" y="44"/>
                      <a:pt x="204" y="45"/>
                    </a:cubicBezTo>
                    <a:cubicBezTo>
                      <a:pt x="203" y="45"/>
                      <a:pt x="202" y="45"/>
                      <a:pt x="201" y="45"/>
                    </a:cubicBezTo>
                    <a:cubicBezTo>
                      <a:pt x="201" y="45"/>
                      <a:pt x="201" y="45"/>
                      <a:pt x="201" y="45"/>
                    </a:cubicBezTo>
                    <a:cubicBezTo>
                      <a:pt x="198" y="45"/>
                      <a:pt x="198" y="45"/>
                      <a:pt x="198" y="45"/>
                    </a:cubicBezTo>
                    <a:cubicBezTo>
                      <a:pt x="198" y="45"/>
                      <a:pt x="198" y="45"/>
                      <a:pt x="198" y="45"/>
                    </a:cubicBezTo>
                    <a:cubicBezTo>
                      <a:pt x="197" y="45"/>
                      <a:pt x="196" y="45"/>
                      <a:pt x="196" y="46"/>
                    </a:cubicBezTo>
                    <a:cubicBezTo>
                      <a:pt x="195" y="46"/>
                      <a:pt x="195" y="46"/>
                      <a:pt x="195" y="46"/>
                    </a:cubicBezTo>
                    <a:cubicBezTo>
                      <a:pt x="194" y="47"/>
                      <a:pt x="194" y="47"/>
                      <a:pt x="194" y="48"/>
                    </a:cubicBezTo>
                    <a:cubicBezTo>
                      <a:pt x="194" y="49"/>
                      <a:pt x="195" y="50"/>
                      <a:pt x="195" y="50"/>
                    </a:cubicBezTo>
                    <a:cubicBezTo>
                      <a:pt x="196" y="51"/>
                      <a:pt x="196" y="51"/>
                      <a:pt x="197" y="52"/>
                    </a:cubicBezTo>
                    <a:cubicBezTo>
                      <a:pt x="206" y="57"/>
                      <a:pt x="206" y="57"/>
                      <a:pt x="206" y="57"/>
                    </a:cubicBezTo>
                    <a:cubicBezTo>
                      <a:pt x="207" y="58"/>
                      <a:pt x="208" y="58"/>
                      <a:pt x="209" y="58"/>
                    </a:cubicBezTo>
                    <a:cubicBezTo>
                      <a:pt x="212" y="58"/>
                      <a:pt x="215" y="56"/>
                      <a:pt x="216" y="53"/>
                    </a:cubicBezTo>
                    <a:cubicBezTo>
                      <a:pt x="216" y="52"/>
                      <a:pt x="217" y="51"/>
                      <a:pt x="218" y="50"/>
                    </a:cubicBezTo>
                    <a:cubicBezTo>
                      <a:pt x="219" y="50"/>
                      <a:pt x="220" y="49"/>
                      <a:pt x="221" y="49"/>
                    </a:cubicBezTo>
                    <a:cubicBezTo>
                      <a:pt x="256" y="49"/>
                      <a:pt x="256" y="49"/>
                      <a:pt x="256" y="49"/>
                    </a:cubicBezTo>
                    <a:cubicBezTo>
                      <a:pt x="258" y="49"/>
                      <a:pt x="260" y="49"/>
                      <a:pt x="262" y="48"/>
                    </a:cubicBezTo>
                    <a:cubicBezTo>
                      <a:pt x="264" y="48"/>
                      <a:pt x="265" y="47"/>
                      <a:pt x="267" y="46"/>
                    </a:cubicBezTo>
                    <a:cubicBezTo>
                      <a:pt x="278" y="39"/>
                      <a:pt x="278" y="39"/>
                      <a:pt x="278" y="39"/>
                    </a:cubicBezTo>
                    <a:cubicBezTo>
                      <a:pt x="281" y="37"/>
                      <a:pt x="284" y="33"/>
                      <a:pt x="286" y="30"/>
                    </a:cubicBezTo>
                    <a:cubicBezTo>
                      <a:pt x="292" y="17"/>
                      <a:pt x="292" y="17"/>
                      <a:pt x="292" y="17"/>
                    </a:cubicBezTo>
                    <a:cubicBezTo>
                      <a:pt x="293" y="15"/>
                      <a:pt x="294" y="13"/>
                      <a:pt x="294" y="11"/>
                    </a:cubicBezTo>
                    <a:cubicBezTo>
                      <a:pt x="295" y="9"/>
                      <a:pt x="295" y="7"/>
                      <a:pt x="295" y="5"/>
                    </a:cubicBezTo>
                    <a:cubicBezTo>
                      <a:pt x="295" y="5"/>
                      <a:pt x="295" y="4"/>
                      <a:pt x="296" y="4"/>
                    </a:cubicBezTo>
                    <a:cubicBezTo>
                      <a:pt x="296" y="4"/>
                      <a:pt x="296" y="4"/>
                      <a:pt x="296" y="4"/>
                    </a:cubicBezTo>
                    <a:cubicBezTo>
                      <a:pt x="297" y="4"/>
                      <a:pt x="297" y="4"/>
                      <a:pt x="297" y="4"/>
                    </a:cubicBezTo>
                    <a:cubicBezTo>
                      <a:pt x="376" y="30"/>
                      <a:pt x="376" y="30"/>
                      <a:pt x="376" y="30"/>
                    </a:cubicBezTo>
                    <a:cubicBezTo>
                      <a:pt x="377" y="30"/>
                      <a:pt x="378" y="31"/>
                      <a:pt x="379" y="31"/>
                    </a:cubicBezTo>
                    <a:cubicBezTo>
                      <a:pt x="382" y="31"/>
                      <a:pt x="384" y="30"/>
                      <a:pt x="386" y="27"/>
                    </a:cubicBezTo>
                    <a:cubicBezTo>
                      <a:pt x="386" y="27"/>
                      <a:pt x="387" y="27"/>
                      <a:pt x="388" y="26"/>
                    </a:cubicBezTo>
                    <a:cubicBezTo>
                      <a:pt x="388" y="26"/>
                      <a:pt x="389" y="26"/>
                      <a:pt x="390" y="26"/>
                    </a:cubicBezTo>
                    <a:cubicBezTo>
                      <a:pt x="391" y="26"/>
                      <a:pt x="391" y="26"/>
                      <a:pt x="392" y="26"/>
                    </a:cubicBezTo>
                    <a:cubicBezTo>
                      <a:pt x="503" y="53"/>
                      <a:pt x="503" y="53"/>
                      <a:pt x="503" y="53"/>
                    </a:cubicBezTo>
                    <a:cubicBezTo>
                      <a:pt x="504" y="54"/>
                      <a:pt x="506" y="54"/>
                      <a:pt x="507" y="55"/>
                    </a:cubicBezTo>
                    <a:cubicBezTo>
                      <a:pt x="509" y="56"/>
                      <a:pt x="510" y="57"/>
                      <a:pt x="511" y="58"/>
                    </a:cubicBezTo>
                    <a:cubicBezTo>
                      <a:pt x="524" y="72"/>
                      <a:pt x="524" y="72"/>
                      <a:pt x="524" y="72"/>
                    </a:cubicBezTo>
                    <a:cubicBezTo>
                      <a:pt x="525" y="72"/>
                      <a:pt x="525" y="73"/>
                      <a:pt x="525" y="73"/>
                    </a:cubicBezTo>
                    <a:cubicBezTo>
                      <a:pt x="525" y="74"/>
                      <a:pt x="525" y="74"/>
                      <a:pt x="524" y="75"/>
                    </a:cubicBezTo>
                    <a:cubicBezTo>
                      <a:pt x="521" y="76"/>
                      <a:pt x="521" y="76"/>
                      <a:pt x="521" y="76"/>
                    </a:cubicBezTo>
                    <a:cubicBezTo>
                      <a:pt x="519" y="77"/>
                      <a:pt x="517" y="80"/>
                      <a:pt x="517" y="82"/>
                    </a:cubicBezTo>
                    <a:cubicBezTo>
                      <a:pt x="517" y="84"/>
                      <a:pt x="518" y="85"/>
                      <a:pt x="519" y="87"/>
                    </a:cubicBezTo>
                    <a:cubicBezTo>
                      <a:pt x="538" y="120"/>
                      <a:pt x="538" y="120"/>
                      <a:pt x="538" y="120"/>
                    </a:cubicBezTo>
                    <a:cubicBezTo>
                      <a:pt x="539" y="121"/>
                      <a:pt x="540" y="123"/>
                      <a:pt x="540" y="125"/>
                    </a:cubicBezTo>
                    <a:cubicBezTo>
                      <a:pt x="540" y="126"/>
                      <a:pt x="539" y="127"/>
                      <a:pt x="539" y="128"/>
                    </a:cubicBezTo>
                    <a:cubicBezTo>
                      <a:pt x="539" y="129"/>
                      <a:pt x="538" y="129"/>
                      <a:pt x="538" y="129"/>
                    </a:cubicBezTo>
                    <a:cubicBezTo>
                      <a:pt x="538" y="129"/>
                      <a:pt x="538" y="129"/>
                      <a:pt x="538" y="129"/>
                    </a:cubicBezTo>
                    <a:cubicBezTo>
                      <a:pt x="538" y="129"/>
                      <a:pt x="537" y="129"/>
                      <a:pt x="536" y="128"/>
                    </a:cubicBezTo>
                    <a:cubicBezTo>
                      <a:pt x="503" y="78"/>
                      <a:pt x="503" y="78"/>
                      <a:pt x="503" y="78"/>
                    </a:cubicBezTo>
                    <a:cubicBezTo>
                      <a:pt x="502" y="76"/>
                      <a:pt x="499" y="74"/>
                      <a:pt x="496" y="74"/>
                    </a:cubicBezTo>
                    <a:cubicBezTo>
                      <a:pt x="495" y="74"/>
                      <a:pt x="494" y="75"/>
                      <a:pt x="493" y="75"/>
                    </a:cubicBezTo>
                    <a:cubicBezTo>
                      <a:pt x="474" y="86"/>
                      <a:pt x="474" y="86"/>
                      <a:pt x="474" y="86"/>
                    </a:cubicBezTo>
                    <a:cubicBezTo>
                      <a:pt x="471" y="88"/>
                      <a:pt x="470" y="91"/>
                      <a:pt x="470" y="94"/>
                    </a:cubicBezTo>
                    <a:cubicBezTo>
                      <a:pt x="470" y="96"/>
                      <a:pt x="470" y="97"/>
                      <a:pt x="470" y="98"/>
                    </a:cubicBezTo>
                    <a:cubicBezTo>
                      <a:pt x="475" y="114"/>
                      <a:pt x="475" y="114"/>
                      <a:pt x="475" y="114"/>
                    </a:cubicBezTo>
                    <a:cubicBezTo>
                      <a:pt x="476" y="116"/>
                      <a:pt x="477" y="118"/>
                      <a:pt x="479" y="119"/>
                    </a:cubicBezTo>
                    <a:cubicBezTo>
                      <a:pt x="480" y="121"/>
                      <a:pt x="482" y="122"/>
                      <a:pt x="484" y="122"/>
                    </a:cubicBezTo>
                    <a:cubicBezTo>
                      <a:pt x="495" y="124"/>
                      <a:pt x="495" y="124"/>
                      <a:pt x="495" y="124"/>
                    </a:cubicBezTo>
                    <a:cubicBezTo>
                      <a:pt x="495" y="124"/>
                      <a:pt x="497" y="125"/>
                      <a:pt x="497" y="126"/>
                    </a:cubicBezTo>
                    <a:cubicBezTo>
                      <a:pt x="498" y="127"/>
                      <a:pt x="499" y="128"/>
                      <a:pt x="499" y="130"/>
                    </a:cubicBezTo>
                    <a:cubicBezTo>
                      <a:pt x="505" y="155"/>
                      <a:pt x="505" y="155"/>
                      <a:pt x="505" y="155"/>
                    </a:cubicBezTo>
                    <a:cubicBezTo>
                      <a:pt x="505" y="156"/>
                      <a:pt x="505" y="157"/>
                      <a:pt x="505" y="158"/>
                    </a:cubicBezTo>
                    <a:cubicBezTo>
                      <a:pt x="505" y="161"/>
                      <a:pt x="505" y="164"/>
                      <a:pt x="504" y="166"/>
                    </a:cubicBezTo>
                    <a:cubicBezTo>
                      <a:pt x="500" y="175"/>
                      <a:pt x="500" y="175"/>
                      <a:pt x="500" y="175"/>
                    </a:cubicBezTo>
                    <a:cubicBezTo>
                      <a:pt x="499" y="177"/>
                      <a:pt x="499" y="178"/>
                      <a:pt x="499" y="180"/>
                    </a:cubicBezTo>
                    <a:cubicBezTo>
                      <a:pt x="499" y="183"/>
                      <a:pt x="500" y="186"/>
                      <a:pt x="501" y="188"/>
                    </a:cubicBezTo>
                    <a:cubicBezTo>
                      <a:pt x="516" y="205"/>
                      <a:pt x="516" y="205"/>
                      <a:pt x="516" y="205"/>
                    </a:cubicBezTo>
                    <a:cubicBezTo>
                      <a:pt x="517" y="206"/>
                      <a:pt x="518" y="208"/>
                      <a:pt x="518" y="210"/>
                    </a:cubicBezTo>
                    <a:cubicBezTo>
                      <a:pt x="518" y="211"/>
                      <a:pt x="518" y="211"/>
                      <a:pt x="518" y="211"/>
                    </a:cubicBezTo>
                    <a:cubicBezTo>
                      <a:pt x="517" y="212"/>
                      <a:pt x="517" y="212"/>
                      <a:pt x="517" y="212"/>
                    </a:cubicBezTo>
                    <a:cubicBezTo>
                      <a:pt x="517" y="212"/>
                      <a:pt x="516" y="212"/>
                      <a:pt x="515" y="211"/>
                    </a:cubicBezTo>
                    <a:cubicBezTo>
                      <a:pt x="494" y="187"/>
                      <a:pt x="494" y="187"/>
                      <a:pt x="494" y="187"/>
                    </a:cubicBezTo>
                    <a:cubicBezTo>
                      <a:pt x="492" y="185"/>
                      <a:pt x="488" y="182"/>
                      <a:pt x="485" y="180"/>
                    </a:cubicBezTo>
                    <a:cubicBezTo>
                      <a:pt x="478" y="176"/>
                      <a:pt x="478" y="176"/>
                      <a:pt x="478" y="176"/>
                    </a:cubicBezTo>
                    <a:cubicBezTo>
                      <a:pt x="477" y="175"/>
                      <a:pt x="476" y="175"/>
                      <a:pt x="475" y="175"/>
                    </a:cubicBezTo>
                    <a:cubicBezTo>
                      <a:pt x="473" y="175"/>
                      <a:pt x="472" y="176"/>
                      <a:pt x="471" y="177"/>
                    </a:cubicBezTo>
                    <a:cubicBezTo>
                      <a:pt x="470" y="178"/>
                      <a:pt x="469" y="179"/>
                      <a:pt x="469" y="180"/>
                    </a:cubicBezTo>
                    <a:cubicBezTo>
                      <a:pt x="468" y="181"/>
                      <a:pt x="468" y="182"/>
                      <a:pt x="468" y="184"/>
                    </a:cubicBezTo>
                    <a:cubicBezTo>
                      <a:pt x="468" y="187"/>
                      <a:pt x="469" y="190"/>
                      <a:pt x="471" y="193"/>
                    </a:cubicBezTo>
                    <a:cubicBezTo>
                      <a:pt x="472" y="195"/>
                      <a:pt x="472" y="195"/>
                      <a:pt x="472" y="195"/>
                    </a:cubicBezTo>
                    <a:cubicBezTo>
                      <a:pt x="473" y="196"/>
                      <a:pt x="474" y="197"/>
                      <a:pt x="475" y="198"/>
                    </a:cubicBezTo>
                    <a:cubicBezTo>
                      <a:pt x="477" y="199"/>
                      <a:pt x="478" y="200"/>
                      <a:pt x="480" y="200"/>
                    </a:cubicBezTo>
                    <a:cubicBezTo>
                      <a:pt x="481" y="200"/>
                      <a:pt x="481" y="200"/>
                      <a:pt x="482" y="200"/>
                    </a:cubicBezTo>
                    <a:cubicBezTo>
                      <a:pt x="482" y="199"/>
                      <a:pt x="482" y="199"/>
                      <a:pt x="482" y="199"/>
                    </a:cubicBezTo>
                    <a:cubicBezTo>
                      <a:pt x="482" y="199"/>
                      <a:pt x="483" y="200"/>
                      <a:pt x="484" y="200"/>
                    </a:cubicBezTo>
                    <a:cubicBezTo>
                      <a:pt x="484" y="201"/>
                      <a:pt x="485" y="202"/>
                      <a:pt x="485" y="203"/>
                    </a:cubicBezTo>
                    <a:cubicBezTo>
                      <a:pt x="486" y="206"/>
                      <a:pt x="486" y="206"/>
                      <a:pt x="486" y="206"/>
                    </a:cubicBezTo>
                    <a:cubicBezTo>
                      <a:pt x="487" y="210"/>
                      <a:pt x="490" y="215"/>
                      <a:pt x="493" y="217"/>
                    </a:cubicBezTo>
                    <a:cubicBezTo>
                      <a:pt x="508" y="233"/>
                      <a:pt x="508" y="233"/>
                      <a:pt x="508" y="233"/>
                    </a:cubicBezTo>
                    <a:cubicBezTo>
                      <a:pt x="509" y="234"/>
                      <a:pt x="510" y="235"/>
                      <a:pt x="511" y="237"/>
                    </a:cubicBezTo>
                    <a:cubicBezTo>
                      <a:pt x="511" y="239"/>
                      <a:pt x="512" y="241"/>
                      <a:pt x="512" y="242"/>
                    </a:cubicBezTo>
                    <a:cubicBezTo>
                      <a:pt x="513" y="269"/>
                      <a:pt x="513" y="269"/>
                      <a:pt x="513" y="269"/>
                    </a:cubicBezTo>
                    <a:cubicBezTo>
                      <a:pt x="513" y="269"/>
                      <a:pt x="513" y="269"/>
                      <a:pt x="513" y="269"/>
                    </a:cubicBezTo>
                    <a:cubicBezTo>
                      <a:pt x="513" y="271"/>
                      <a:pt x="513" y="272"/>
                      <a:pt x="512" y="272"/>
                    </a:cubicBezTo>
                    <a:cubicBezTo>
                      <a:pt x="512" y="273"/>
                      <a:pt x="511" y="273"/>
                      <a:pt x="510" y="273"/>
                    </a:cubicBezTo>
                    <a:cubicBezTo>
                      <a:pt x="493" y="273"/>
                      <a:pt x="493" y="273"/>
                      <a:pt x="493" y="273"/>
                    </a:cubicBezTo>
                    <a:cubicBezTo>
                      <a:pt x="490" y="273"/>
                      <a:pt x="489" y="275"/>
                      <a:pt x="487" y="276"/>
                    </a:cubicBezTo>
                    <a:cubicBezTo>
                      <a:pt x="486" y="278"/>
                      <a:pt x="485" y="280"/>
                      <a:pt x="485" y="282"/>
                    </a:cubicBezTo>
                    <a:cubicBezTo>
                      <a:pt x="485" y="289"/>
                      <a:pt x="485" y="289"/>
                      <a:pt x="485" y="289"/>
                    </a:cubicBezTo>
                    <a:cubicBezTo>
                      <a:pt x="485" y="293"/>
                      <a:pt x="487" y="299"/>
                      <a:pt x="489" y="302"/>
                    </a:cubicBezTo>
                    <a:cubicBezTo>
                      <a:pt x="502" y="324"/>
                      <a:pt x="502" y="324"/>
                      <a:pt x="502" y="324"/>
                    </a:cubicBezTo>
                    <a:cubicBezTo>
                      <a:pt x="503" y="325"/>
                      <a:pt x="503" y="326"/>
                      <a:pt x="503" y="328"/>
                    </a:cubicBezTo>
                    <a:cubicBezTo>
                      <a:pt x="503" y="329"/>
                      <a:pt x="503" y="331"/>
                      <a:pt x="502" y="332"/>
                    </a:cubicBezTo>
                    <a:cubicBezTo>
                      <a:pt x="492" y="349"/>
                      <a:pt x="492" y="349"/>
                      <a:pt x="492" y="349"/>
                    </a:cubicBezTo>
                    <a:cubicBezTo>
                      <a:pt x="492" y="350"/>
                      <a:pt x="491" y="350"/>
                      <a:pt x="491" y="350"/>
                    </a:cubicBezTo>
                    <a:cubicBezTo>
                      <a:pt x="490" y="350"/>
                      <a:pt x="490" y="350"/>
                      <a:pt x="489" y="349"/>
                    </a:cubicBezTo>
                    <a:cubicBezTo>
                      <a:pt x="477" y="333"/>
                      <a:pt x="477" y="333"/>
                      <a:pt x="477" y="333"/>
                    </a:cubicBezTo>
                    <a:cubicBezTo>
                      <a:pt x="476" y="333"/>
                      <a:pt x="476" y="332"/>
                      <a:pt x="475" y="332"/>
                    </a:cubicBezTo>
                    <a:cubicBezTo>
                      <a:pt x="474" y="331"/>
                      <a:pt x="474" y="331"/>
                      <a:pt x="473" y="331"/>
                    </a:cubicBezTo>
                    <a:cubicBezTo>
                      <a:pt x="472" y="331"/>
                      <a:pt x="471" y="331"/>
                      <a:pt x="471" y="332"/>
                    </a:cubicBezTo>
                    <a:cubicBezTo>
                      <a:pt x="470" y="332"/>
                      <a:pt x="470" y="333"/>
                      <a:pt x="469" y="334"/>
                    </a:cubicBezTo>
                    <a:cubicBezTo>
                      <a:pt x="469" y="335"/>
                      <a:pt x="469" y="336"/>
                      <a:pt x="469" y="337"/>
                    </a:cubicBezTo>
                    <a:cubicBezTo>
                      <a:pt x="469" y="341"/>
                      <a:pt x="469" y="341"/>
                      <a:pt x="469" y="341"/>
                    </a:cubicBezTo>
                    <a:cubicBezTo>
                      <a:pt x="469" y="345"/>
                      <a:pt x="470" y="351"/>
                      <a:pt x="472" y="354"/>
                    </a:cubicBezTo>
                    <a:cubicBezTo>
                      <a:pt x="487" y="384"/>
                      <a:pt x="487" y="384"/>
                      <a:pt x="487" y="384"/>
                    </a:cubicBezTo>
                    <a:cubicBezTo>
                      <a:pt x="488" y="384"/>
                      <a:pt x="488" y="385"/>
                      <a:pt x="488" y="385"/>
                    </a:cubicBezTo>
                    <a:cubicBezTo>
                      <a:pt x="488" y="385"/>
                      <a:pt x="488" y="385"/>
                      <a:pt x="488" y="385"/>
                    </a:cubicBezTo>
                    <a:cubicBezTo>
                      <a:pt x="488" y="385"/>
                      <a:pt x="488" y="385"/>
                      <a:pt x="488" y="385"/>
                    </a:cubicBezTo>
                    <a:cubicBezTo>
                      <a:pt x="488" y="385"/>
                      <a:pt x="488" y="385"/>
                      <a:pt x="488" y="385"/>
                    </a:cubicBezTo>
                    <a:cubicBezTo>
                      <a:pt x="488" y="385"/>
                      <a:pt x="488" y="385"/>
                      <a:pt x="488" y="385"/>
                    </a:cubicBezTo>
                    <a:cubicBezTo>
                      <a:pt x="488" y="385"/>
                      <a:pt x="488" y="385"/>
                      <a:pt x="488" y="385"/>
                    </a:cubicBezTo>
                    <a:cubicBezTo>
                      <a:pt x="489" y="385"/>
                      <a:pt x="489" y="385"/>
                      <a:pt x="489" y="385"/>
                    </a:cubicBezTo>
                    <a:cubicBezTo>
                      <a:pt x="488" y="384"/>
                      <a:pt x="488" y="384"/>
                      <a:pt x="488" y="384"/>
                    </a:cubicBezTo>
                    <a:cubicBezTo>
                      <a:pt x="488" y="385"/>
                      <a:pt x="488" y="385"/>
                      <a:pt x="488" y="385"/>
                    </a:cubicBezTo>
                    <a:cubicBezTo>
                      <a:pt x="489" y="385"/>
                      <a:pt x="489" y="385"/>
                      <a:pt x="489" y="385"/>
                    </a:cubicBezTo>
                    <a:cubicBezTo>
                      <a:pt x="488" y="384"/>
                      <a:pt x="488" y="384"/>
                      <a:pt x="488" y="384"/>
                    </a:cubicBezTo>
                    <a:cubicBezTo>
                      <a:pt x="489" y="385"/>
                      <a:pt x="489" y="385"/>
                      <a:pt x="489" y="385"/>
                    </a:cubicBezTo>
                    <a:cubicBezTo>
                      <a:pt x="489" y="384"/>
                      <a:pt x="489" y="384"/>
                      <a:pt x="489" y="384"/>
                    </a:cubicBezTo>
                    <a:cubicBezTo>
                      <a:pt x="488" y="384"/>
                      <a:pt x="488" y="384"/>
                      <a:pt x="488" y="384"/>
                    </a:cubicBezTo>
                    <a:cubicBezTo>
                      <a:pt x="489" y="385"/>
                      <a:pt x="489" y="385"/>
                      <a:pt x="489" y="385"/>
                    </a:cubicBezTo>
                    <a:cubicBezTo>
                      <a:pt x="489" y="384"/>
                      <a:pt x="489" y="384"/>
                      <a:pt x="489" y="384"/>
                    </a:cubicBezTo>
                    <a:cubicBezTo>
                      <a:pt x="489" y="384"/>
                      <a:pt x="489" y="384"/>
                      <a:pt x="489" y="384"/>
                    </a:cubicBezTo>
                    <a:cubicBezTo>
                      <a:pt x="488" y="384"/>
                      <a:pt x="488" y="384"/>
                      <a:pt x="488" y="384"/>
                    </a:cubicBezTo>
                    <a:cubicBezTo>
                      <a:pt x="483" y="381"/>
                      <a:pt x="483" y="381"/>
                      <a:pt x="483" y="381"/>
                    </a:cubicBezTo>
                    <a:cubicBezTo>
                      <a:pt x="482" y="381"/>
                      <a:pt x="481" y="380"/>
                      <a:pt x="480" y="379"/>
                    </a:cubicBezTo>
                    <a:cubicBezTo>
                      <a:pt x="479" y="377"/>
                      <a:pt x="477" y="376"/>
                      <a:pt x="477" y="374"/>
                    </a:cubicBezTo>
                    <a:cubicBezTo>
                      <a:pt x="466" y="351"/>
                      <a:pt x="466" y="351"/>
                      <a:pt x="466" y="351"/>
                    </a:cubicBezTo>
                    <a:cubicBezTo>
                      <a:pt x="465" y="349"/>
                      <a:pt x="463" y="343"/>
                      <a:pt x="463" y="340"/>
                    </a:cubicBezTo>
                    <a:cubicBezTo>
                      <a:pt x="463" y="336"/>
                      <a:pt x="463" y="336"/>
                      <a:pt x="463" y="336"/>
                    </a:cubicBezTo>
                    <a:cubicBezTo>
                      <a:pt x="463" y="333"/>
                      <a:pt x="463" y="331"/>
                      <a:pt x="462" y="329"/>
                    </a:cubicBezTo>
                    <a:cubicBezTo>
                      <a:pt x="462" y="327"/>
                      <a:pt x="461" y="324"/>
                      <a:pt x="459" y="323"/>
                    </a:cubicBezTo>
                    <a:cubicBezTo>
                      <a:pt x="425" y="277"/>
                      <a:pt x="425" y="277"/>
                      <a:pt x="425" y="277"/>
                    </a:cubicBezTo>
                    <a:cubicBezTo>
                      <a:pt x="424" y="275"/>
                      <a:pt x="422" y="274"/>
                      <a:pt x="420" y="274"/>
                    </a:cubicBezTo>
                    <a:cubicBezTo>
                      <a:pt x="418" y="274"/>
                      <a:pt x="416" y="275"/>
                      <a:pt x="414" y="277"/>
                    </a:cubicBezTo>
                    <a:cubicBezTo>
                      <a:pt x="391" y="309"/>
                      <a:pt x="391" y="309"/>
                      <a:pt x="391" y="309"/>
                    </a:cubicBezTo>
                    <a:cubicBezTo>
                      <a:pt x="389" y="312"/>
                      <a:pt x="387" y="316"/>
                      <a:pt x="387" y="321"/>
                    </a:cubicBezTo>
                    <a:cubicBezTo>
                      <a:pt x="387" y="322"/>
                      <a:pt x="387" y="322"/>
                      <a:pt x="387" y="322"/>
                    </a:cubicBezTo>
                    <a:cubicBezTo>
                      <a:pt x="387" y="322"/>
                      <a:pt x="387" y="322"/>
                      <a:pt x="387" y="322"/>
                    </a:cubicBezTo>
                    <a:cubicBezTo>
                      <a:pt x="387" y="323"/>
                      <a:pt x="387" y="323"/>
                      <a:pt x="387" y="324"/>
                    </a:cubicBezTo>
                    <a:cubicBezTo>
                      <a:pt x="387" y="327"/>
                      <a:pt x="387" y="332"/>
                      <a:pt x="386" y="334"/>
                    </a:cubicBezTo>
                    <a:cubicBezTo>
                      <a:pt x="380" y="348"/>
                      <a:pt x="380" y="348"/>
                      <a:pt x="380" y="348"/>
                    </a:cubicBezTo>
                    <a:cubicBezTo>
                      <a:pt x="380" y="349"/>
                      <a:pt x="380" y="349"/>
                      <a:pt x="380" y="349"/>
                    </a:cubicBezTo>
                    <a:cubicBezTo>
                      <a:pt x="380" y="349"/>
                      <a:pt x="380" y="349"/>
                      <a:pt x="380" y="349"/>
                    </a:cubicBezTo>
                    <a:cubicBezTo>
                      <a:pt x="380" y="350"/>
                      <a:pt x="380" y="350"/>
                      <a:pt x="380" y="350"/>
                    </a:cubicBezTo>
                    <a:cubicBezTo>
                      <a:pt x="380" y="349"/>
                      <a:pt x="380" y="349"/>
                      <a:pt x="380" y="349"/>
                    </a:cubicBezTo>
                    <a:cubicBezTo>
                      <a:pt x="380" y="349"/>
                      <a:pt x="380" y="349"/>
                      <a:pt x="380" y="349"/>
                    </a:cubicBezTo>
                    <a:cubicBezTo>
                      <a:pt x="380" y="350"/>
                      <a:pt x="380" y="350"/>
                      <a:pt x="380" y="350"/>
                    </a:cubicBezTo>
                    <a:cubicBezTo>
                      <a:pt x="380" y="349"/>
                      <a:pt x="380" y="349"/>
                      <a:pt x="380" y="349"/>
                    </a:cubicBezTo>
                    <a:cubicBezTo>
                      <a:pt x="380" y="350"/>
                      <a:pt x="380" y="350"/>
                      <a:pt x="380" y="350"/>
                    </a:cubicBezTo>
                    <a:cubicBezTo>
                      <a:pt x="380" y="349"/>
                      <a:pt x="380" y="349"/>
                      <a:pt x="380" y="349"/>
                    </a:cubicBezTo>
                    <a:cubicBezTo>
                      <a:pt x="380" y="349"/>
                      <a:pt x="380" y="349"/>
                      <a:pt x="380" y="349"/>
                    </a:cubicBezTo>
                    <a:cubicBezTo>
                      <a:pt x="380" y="350"/>
                      <a:pt x="380" y="350"/>
                      <a:pt x="380" y="350"/>
                    </a:cubicBezTo>
                    <a:cubicBezTo>
                      <a:pt x="380" y="349"/>
                      <a:pt x="380" y="349"/>
                      <a:pt x="380" y="349"/>
                    </a:cubicBezTo>
                    <a:cubicBezTo>
                      <a:pt x="380" y="350"/>
                      <a:pt x="380" y="350"/>
                      <a:pt x="380" y="350"/>
                    </a:cubicBezTo>
                    <a:cubicBezTo>
                      <a:pt x="380" y="349"/>
                      <a:pt x="380" y="349"/>
                      <a:pt x="380" y="349"/>
                    </a:cubicBezTo>
                    <a:cubicBezTo>
                      <a:pt x="380" y="349"/>
                      <a:pt x="380" y="349"/>
                      <a:pt x="380" y="349"/>
                    </a:cubicBezTo>
                    <a:cubicBezTo>
                      <a:pt x="380" y="350"/>
                      <a:pt x="380" y="350"/>
                      <a:pt x="380" y="350"/>
                    </a:cubicBezTo>
                    <a:cubicBezTo>
                      <a:pt x="380" y="349"/>
                      <a:pt x="380" y="349"/>
                      <a:pt x="380" y="349"/>
                    </a:cubicBezTo>
                    <a:cubicBezTo>
                      <a:pt x="380" y="350"/>
                      <a:pt x="380" y="350"/>
                      <a:pt x="380" y="350"/>
                    </a:cubicBezTo>
                    <a:cubicBezTo>
                      <a:pt x="380" y="349"/>
                      <a:pt x="380" y="349"/>
                      <a:pt x="380" y="349"/>
                    </a:cubicBezTo>
                    <a:cubicBezTo>
                      <a:pt x="380" y="349"/>
                      <a:pt x="380" y="349"/>
                      <a:pt x="380" y="349"/>
                    </a:cubicBezTo>
                    <a:cubicBezTo>
                      <a:pt x="380" y="350"/>
                      <a:pt x="380" y="350"/>
                      <a:pt x="380" y="350"/>
                    </a:cubicBezTo>
                    <a:cubicBezTo>
                      <a:pt x="380" y="349"/>
                      <a:pt x="380" y="349"/>
                      <a:pt x="380" y="349"/>
                    </a:cubicBezTo>
                    <a:cubicBezTo>
                      <a:pt x="380" y="349"/>
                      <a:pt x="380" y="349"/>
                      <a:pt x="380" y="349"/>
                    </a:cubicBezTo>
                    <a:cubicBezTo>
                      <a:pt x="380" y="349"/>
                      <a:pt x="380" y="349"/>
                      <a:pt x="380" y="348"/>
                    </a:cubicBezTo>
                    <a:cubicBezTo>
                      <a:pt x="356" y="286"/>
                      <a:pt x="356" y="286"/>
                      <a:pt x="356" y="286"/>
                    </a:cubicBezTo>
                    <a:cubicBezTo>
                      <a:pt x="355" y="284"/>
                      <a:pt x="354" y="283"/>
                      <a:pt x="353" y="282"/>
                    </a:cubicBezTo>
                    <a:cubicBezTo>
                      <a:pt x="352" y="281"/>
                      <a:pt x="351" y="280"/>
                      <a:pt x="349" y="280"/>
                    </a:cubicBezTo>
                    <a:cubicBezTo>
                      <a:pt x="348" y="280"/>
                      <a:pt x="347" y="280"/>
                      <a:pt x="347" y="281"/>
                    </a:cubicBezTo>
                    <a:cubicBezTo>
                      <a:pt x="346" y="281"/>
                      <a:pt x="346" y="281"/>
                      <a:pt x="346" y="281"/>
                    </a:cubicBezTo>
                    <a:cubicBezTo>
                      <a:pt x="345" y="281"/>
                      <a:pt x="344" y="281"/>
                      <a:pt x="342" y="279"/>
                    </a:cubicBezTo>
                    <a:cubicBezTo>
                      <a:pt x="331" y="268"/>
                      <a:pt x="331" y="268"/>
                      <a:pt x="331" y="268"/>
                    </a:cubicBezTo>
                    <a:cubicBezTo>
                      <a:pt x="330" y="266"/>
                      <a:pt x="328" y="265"/>
                      <a:pt x="326" y="264"/>
                    </a:cubicBezTo>
                    <a:cubicBezTo>
                      <a:pt x="325" y="263"/>
                      <a:pt x="323" y="263"/>
                      <a:pt x="321" y="263"/>
                    </a:cubicBezTo>
                    <a:cubicBezTo>
                      <a:pt x="304" y="263"/>
                      <a:pt x="304" y="263"/>
                      <a:pt x="304" y="263"/>
                    </a:cubicBezTo>
                    <a:cubicBezTo>
                      <a:pt x="303" y="263"/>
                      <a:pt x="301" y="262"/>
                      <a:pt x="300" y="262"/>
                    </a:cubicBezTo>
                    <a:cubicBezTo>
                      <a:pt x="298" y="261"/>
                      <a:pt x="297" y="261"/>
                      <a:pt x="296" y="260"/>
                    </a:cubicBezTo>
                    <a:cubicBezTo>
                      <a:pt x="260" y="232"/>
                      <a:pt x="260" y="232"/>
                      <a:pt x="260" y="232"/>
                    </a:cubicBezTo>
                    <a:cubicBezTo>
                      <a:pt x="259" y="231"/>
                      <a:pt x="257" y="231"/>
                      <a:pt x="256" y="231"/>
                    </a:cubicBezTo>
                    <a:cubicBezTo>
                      <a:pt x="253" y="231"/>
                      <a:pt x="251" y="232"/>
                      <a:pt x="249" y="234"/>
                    </a:cubicBezTo>
                    <a:cubicBezTo>
                      <a:pt x="249" y="235"/>
                      <a:pt x="249" y="235"/>
                      <a:pt x="249" y="235"/>
                    </a:cubicBezTo>
                    <a:cubicBezTo>
                      <a:pt x="249" y="235"/>
                      <a:pt x="249" y="235"/>
                      <a:pt x="249" y="235"/>
                    </a:cubicBezTo>
                    <a:cubicBezTo>
                      <a:pt x="249" y="235"/>
                      <a:pt x="249" y="235"/>
                      <a:pt x="249" y="235"/>
                    </a:cubicBezTo>
                    <a:cubicBezTo>
                      <a:pt x="248" y="236"/>
                      <a:pt x="247" y="238"/>
                      <a:pt x="247" y="240"/>
                    </a:cubicBezTo>
                    <a:cubicBezTo>
                      <a:pt x="247" y="242"/>
                      <a:pt x="248" y="245"/>
                      <a:pt x="249" y="246"/>
                    </a:cubicBezTo>
                    <a:cubicBezTo>
                      <a:pt x="268" y="265"/>
                      <a:pt x="268" y="265"/>
                      <a:pt x="268" y="265"/>
                    </a:cubicBezTo>
                    <a:cubicBezTo>
                      <a:pt x="269" y="266"/>
                      <a:pt x="271" y="267"/>
                      <a:pt x="273" y="268"/>
                    </a:cubicBezTo>
                    <a:cubicBezTo>
                      <a:pt x="275" y="269"/>
                      <a:pt x="277" y="269"/>
                      <a:pt x="279" y="269"/>
                    </a:cubicBezTo>
                    <a:cubicBezTo>
                      <a:pt x="282" y="269"/>
                      <a:pt x="282" y="269"/>
                      <a:pt x="282" y="269"/>
                    </a:cubicBezTo>
                    <a:cubicBezTo>
                      <a:pt x="283" y="269"/>
                      <a:pt x="285" y="270"/>
                      <a:pt x="286" y="270"/>
                    </a:cubicBezTo>
                    <a:cubicBezTo>
                      <a:pt x="288" y="271"/>
                      <a:pt x="289" y="272"/>
                      <a:pt x="290" y="272"/>
                    </a:cubicBezTo>
                    <a:cubicBezTo>
                      <a:pt x="295" y="275"/>
                      <a:pt x="295" y="275"/>
                      <a:pt x="295" y="275"/>
                    </a:cubicBezTo>
                    <a:cubicBezTo>
                      <a:pt x="296" y="276"/>
                      <a:pt x="296" y="277"/>
                      <a:pt x="296" y="278"/>
                    </a:cubicBezTo>
                    <a:cubicBezTo>
                      <a:pt x="296" y="279"/>
                      <a:pt x="296" y="280"/>
                      <a:pt x="295" y="281"/>
                    </a:cubicBezTo>
                    <a:cubicBezTo>
                      <a:pt x="271" y="317"/>
                      <a:pt x="271" y="317"/>
                      <a:pt x="271" y="317"/>
                    </a:cubicBezTo>
                    <a:cubicBezTo>
                      <a:pt x="270" y="318"/>
                      <a:pt x="269" y="319"/>
                      <a:pt x="267" y="320"/>
                    </a:cubicBezTo>
                    <a:cubicBezTo>
                      <a:pt x="266" y="320"/>
                      <a:pt x="265" y="321"/>
                      <a:pt x="264" y="321"/>
                    </a:cubicBezTo>
                    <a:cubicBezTo>
                      <a:pt x="257" y="321"/>
                      <a:pt x="257" y="321"/>
                      <a:pt x="257" y="321"/>
                    </a:cubicBezTo>
                    <a:cubicBezTo>
                      <a:pt x="256" y="321"/>
                      <a:pt x="255" y="320"/>
                      <a:pt x="253" y="320"/>
                    </a:cubicBezTo>
                    <a:cubicBezTo>
                      <a:pt x="252" y="319"/>
                      <a:pt x="250" y="318"/>
                      <a:pt x="249" y="317"/>
                    </a:cubicBezTo>
                    <a:cubicBezTo>
                      <a:pt x="240" y="309"/>
                      <a:pt x="240" y="309"/>
                      <a:pt x="240" y="309"/>
                    </a:cubicBezTo>
                    <a:cubicBezTo>
                      <a:pt x="238" y="307"/>
                      <a:pt x="235" y="303"/>
                      <a:pt x="234" y="300"/>
                    </a:cubicBezTo>
                    <a:cubicBezTo>
                      <a:pt x="214" y="254"/>
                      <a:pt x="214" y="254"/>
                      <a:pt x="214" y="254"/>
                    </a:cubicBezTo>
                    <a:cubicBezTo>
                      <a:pt x="213" y="253"/>
                      <a:pt x="212" y="251"/>
                      <a:pt x="211" y="250"/>
                    </a:cubicBezTo>
                    <a:cubicBezTo>
                      <a:pt x="209" y="248"/>
                      <a:pt x="208" y="247"/>
                      <a:pt x="206" y="247"/>
                    </a:cubicBezTo>
                    <a:cubicBezTo>
                      <a:pt x="205" y="247"/>
                      <a:pt x="203" y="248"/>
                      <a:pt x="203" y="249"/>
                    </a:cubicBezTo>
                    <a:cubicBezTo>
                      <a:pt x="202" y="250"/>
                      <a:pt x="202" y="251"/>
                      <a:pt x="202" y="252"/>
                    </a:cubicBezTo>
                    <a:cubicBezTo>
                      <a:pt x="202" y="254"/>
                      <a:pt x="202" y="255"/>
                      <a:pt x="203" y="256"/>
                    </a:cubicBezTo>
                    <a:cubicBezTo>
                      <a:pt x="232" y="331"/>
                      <a:pt x="232" y="331"/>
                      <a:pt x="232" y="331"/>
                    </a:cubicBezTo>
                    <a:cubicBezTo>
                      <a:pt x="233" y="333"/>
                      <a:pt x="234" y="334"/>
                      <a:pt x="236" y="336"/>
                    </a:cubicBezTo>
                    <a:cubicBezTo>
                      <a:pt x="237" y="337"/>
                      <a:pt x="239" y="338"/>
                      <a:pt x="241" y="338"/>
                    </a:cubicBezTo>
                    <a:cubicBezTo>
                      <a:pt x="242" y="338"/>
                      <a:pt x="242" y="338"/>
                      <a:pt x="242" y="338"/>
                    </a:cubicBezTo>
                    <a:cubicBezTo>
                      <a:pt x="266" y="336"/>
                      <a:pt x="266" y="336"/>
                      <a:pt x="266" y="336"/>
                    </a:cubicBezTo>
                    <a:cubicBezTo>
                      <a:pt x="266" y="336"/>
                      <a:pt x="266" y="336"/>
                      <a:pt x="266" y="336"/>
                    </a:cubicBezTo>
                    <a:cubicBezTo>
                      <a:pt x="267" y="336"/>
                      <a:pt x="267" y="336"/>
                      <a:pt x="267" y="336"/>
                    </a:cubicBezTo>
                    <a:cubicBezTo>
                      <a:pt x="267" y="337"/>
                      <a:pt x="267" y="337"/>
                      <a:pt x="267" y="337"/>
                    </a:cubicBezTo>
                    <a:cubicBezTo>
                      <a:pt x="267" y="338"/>
                      <a:pt x="267" y="338"/>
                      <a:pt x="266" y="339"/>
                    </a:cubicBezTo>
                    <a:cubicBezTo>
                      <a:pt x="250" y="380"/>
                      <a:pt x="250" y="380"/>
                      <a:pt x="250" y="380"/>
                    </a:cubicBezTo>
                    <a:cubicBezTo>
                      <a:pt x="248" y="383"/>
                      <a:pt x="246" y="388"/>
                      <a:pt x="244" y="390"/>
                    </a:cubicBezTo>
                    <a:cubicBezTo>
                      <a:pt x="223" y="415"/>
                      <a:pt x="223" y="415"/>
                      <a:pt x="223" y="415"/>
                    </a:cubicBezTo>
                    <a:cubicBezTo>
                      <a:pt x="222" y="417"/>
                      <a:pt x="221" y="419"/>
                      <a:pt x="220" y="421"/>
                    </a:cubicBezTo>
                    <a:cubicBezTo>
                      <a:pt x="220" y="423"/>
                      <a:pt x="219" y="426"/>
                      <a:pt x="219" y="428"/>
                    </a:cubicBezTo>
                    <a:cubicBezTo>
                      <a:pt x="219" y="437"/>
                      <a:pt x="219" y="437"/>
                      <a:pt x="219" y="437"/>
                    </a:cubicBezTo>
                    <a:cubicBezTo>
                      <a:pt x="219" y="441"/>
                      <a:pt x="220" y="447"/>
                      <a:pt x="222" y="450"/>
                    </a:cubicBezTo>
                    <a:cubicBezTo>
                      <a:pt x="222" y="450"/>
                      <a:pt x="222" y="450"/>
                      <a:pt x="222" y="450"/>
                    </a:cubicBezTo>
                    <a:cubicBezTo>
                      <a:pt x="223" y="451"/>
                      <a:pt x="223" y="451"/>
                      <a:pt x="223" y="451"/>
                    </a:cubicBezTo>
                    <a:cubicBezTo>
                      <a:pt x="223" y="451"/>
                      <a:pt x="223" y="451"/>
                      <a:pt x="223" y="451"/>
                    </a:cubicBezTo>
                    <a:cubicBezTo>
                      <a:pt x="224" y="454"/>
                      <a:pt x="225" y="459"/>
                      <a:pt x="225" y="462"/>
                    </a:cubicBezTo>
                    <a:cubicBezTo>
                      <a:pt x="225" y="481"/>
                      <a:pt x="225" y="481"/>
                      <a:pt x="225" y="481"/>
                    </a:cubicBezTo>
                    <a:cubicBezTo>
                      <a:pt x="225" y="482"/>
                      <a:pt x="225" y="484"/>
                      <a:pt x="224" y="486"/>
                    </a:cubicBezTo>
                    <a:cubicBezTo>
                      <a:pt x="224" y="488"/>
                      <a:pt x="223" y="489"/>
                      <a:pt x="222" y="490"/>
                    </a:cubicBezTo>
                    <a:cubicBezTo>
                      <a:pt x="206" y="506"/>
                      <a:pt x="206" y="506"/>
                      <a:pt x="206" y="506"/>
                    </a:cubicBezTo>
                    <a:cubicBezTo>
                      <a:pt x="204" y="507"/>
                      <a:pt x="203" y="509"/>
                      <a:pt x="202" y="511"/>
                    </a:cubicBezTo>
                    <a:cubicBezTo>
                      <a:pt x="202" y="513"/>
                      <a:pt x="201" y="516"/>
                      <a:pt x="201" y="518"/>
                    </a:cubicBezTo>
                    <a:cubicBezTo>
                      <a:pt x="201" y="526"/>
                      <a:pt x="201" y="526"/>
                      <a:pt x="201" y="526"/>
                    </a:cubicBezTo>
                    <a:cubicBezTo>
                      <a:pt x="201" y="527"/>
                      <a:pt x="201" y="529"/>
                      <a:pt x="200" y="531"/>
                    </a:cubicBezTo>
                    <a:cubicBezTo>
                      <a:pt x="199" y="533"/>
                      <a:pt x="199" y="535"/>
                      <a:pt x="198" y="536"/>
                    </a:cubicBezTo>
                    <a:cubicBezTo>
                      <a:pt x="170" y="570"/>
                      <a:pt x="170" y="570"/>
                      <a:pt x="170" y="570"/>
                    </a:cubicBezTo>
                    <a:cubicBezTo>
                      <a:pt x="169" y="571"/>
                      <a:pt x="168" y="573"/>
                      <a:pt x="166" y="574"/>
                    </a:cubicBezTo>
                    <a:cubicBezTo>
                      <a:pt x="165" y="575"/>
                      <a:pt x="163" y="576"/>
                      <a:pt x="162" y="576"/>
                    </a:cubicBezTo>
                    <a:cubicBezTo>
                      <a:pt x="142" y="582"/>
                      <a:pt x="142" y="582"/>
                      <a:pt x="142" y="582"/>
                    </a:cubicBezTo>
                    <a:cubicBezTo>
                      <a:pt x="142" y="582"/>
                      <a:pt x="142" y="582"/>
                      <a:pt x="142" y="582"/>
                    </a:cubicBezTo>
                    <a:cubicBezTo>
                      <a:pt x="141" y="582"/>
                      <a:pt x="141" y="582"/>
                      <a:pt x="140" y="582"/>
                    </a:cubicBezTo>
                    <a:cubicBezTo>
                      <a:pt x="139" y="581"/>
                      <a:pt x="139" y="580"/>
                      <a:pt x="138" y="579"/>
                    </a:cubicBezTo>
                    <a:cubicBezTo>
                      <a:pt x="111" y="492"/>
                      <a:pt x="111" y="492"/>
                      <a:pt x="111" y="492"/>
                    </a:cubicBezTo>
                    <a:cubicBezTo>
                      <a:pt x="111" y="491"/>
                      <a:pt x="111" y="489"/>
                      <a:pt x="111" y="487"/>
                    </a:cubicBezTo>
                    <a:cubicBezTo>
                      <a:pt x="111" y="485"/>
                      <a:pt x="111" y="483"/>
                      <a:pt x="112" y="481"/>
                    </a:cubicBezTo>
                    <a:cubicBezTo>
                      <a:pt x="117" y="467"/>
                      <a:pt x="117" y="467"/>
                      <a:pt x="117" y="467"/>
                    </a:cubicBezTo>
                    <a:cubicBezTo>
                      <a:pt x="118" y="465"/>
                      <a:pt x="118" y="462"/>
                      <a:pt x="118" y="459"/>
                    </a:cubicBezTo>
                    <a:cubicBezTo>
                      <a:pt x="118" y="457"/>
                      <a:pt x="118" y="455"/>
                      <a:pt x="118" y="453"/>
                    </a:cubicBezTo>
                    <a:cubicBezTo>
                      <a:pt x="108" y="415"/>
                      <a:pt x="108" y="415"/>
                      <a:pt x="108" y="415"/>
                    </a:cubicBezTo>
                    <a:cubicBezTo>
                      <a:pt x="108" y="412"/>
                      <a:pt x="107" y="406"/>
                      <a:pt x="107" y="403"/>
                    </a:cubicBezTo>
                    <a:cubicBezTo>
                      <a:pt x="107" y="388"/>
                      <a:pt x="107" y="388"/>
                      <a:pt x="107" y="388"/>
                    </a:cubicBezTo>
                    <a:cubicBezTo>
                      <a:pt x="107" y="385"/>
                      <a:pt x="106" y="383"/>
                      <a:pt x="105" y="381"/>
                    </a:cubicBezTo>
                    <a:cubicBezTo>
                      <a:pt x="104" y="379"/>
                      <a:pt x="103" y="377"/>
                      <a:pt x="102" y="376"/>
                    </a:cubicBezTo>
                    <a:cubicBezTo>
                      <a:pt x="82" y="361"/>
                      <a:pt x="82" y="361"/>
                      <a:pt x="82" y="361"/>
                    </a:cubicBezTo>
                    <a:cubicBezTo>
                      <a:pt x="81" y="360"/>
                      <a:pt x="78" y="359"/>
                      <a:pt x="76" y="359"/>
                    </a:cubicBezTo>
                    <a:cubicBezTo>
                      <a:pt x="74" y="359"/>
                      <a:pt x="73" y="360"/>
                      <a:pt x="71" y="361"/>
                    </a:cubicBezTo>
                    <a:cubicBezTo>
                      <a:pt x="58" y="368"/>
                      <a:pt x="58" y="368"/>
                      <a:pt x="58" y="368"/>
                    </a:cubicBezTo>
                    <a:cubicBezTo>
                      <a:pt x="56" y="369"/>
                      <a:pt x="53" y="370"/>
                      <a:pt x="51" y="370"/>
                    </a:cubicBezTo>
                    <a:cubicBezTo>
                      <a:pt x="50" y="370"/>
                      <a:pt x="50" y="370"/>
                      <a:pt x="50" y="370"/>
                    </a:cubicBezTo>
                    <a:cubicBezTo>
                      <a:pt x="19" y="363"/>
                      <a:pt x="19" y="363"/>
                      <a:pt x="19" y="363"/>
                    </a:cubicBezTo>
                    <a:cubicBezTo>
                      <a:pt x="18" y="363"/>
                      <a:pt x="17" y="363"/>
                      <a:pt x="16" y="361"/>
                    </a:cubicBezTo>
                    <a:cubicBezTo>
                      <a:pt x="15" y="360"/>
                      <a:pt x="15" y="359"/>
                      <a:pt x="14" y="358"/>
                    </a:cubicBezTo>
                    <a:cubicBezTo>
                      <a:pt x="5" y="311"/>
                      <a:pt x="5" y="311"/>
                      <a:pt x="5" y="311"/>
                    </a:cubicBezTo>
                    <a:cubicBezTo>
                      <a:pt x="3" y="312"/>
                      <a:pt x="3" y="312"/>
                      <a:pt x="3" y="312"/>
                    </a:cubicBezTo>
                    <a:cubicBezTo>
                      <a:pt x="0" y="312"/>
                      <a:pt x="0" y="312"/>
                      <a:pt x="0" y="312"/>
                    </a:cubicBezTo>
                    <a:cubicBezTo>
                      <a:pt x="10" y="358"/>
                      <a:pt x="10" y="358"/>
                      <a:pt x="10" y="358"/>
                    </a:cubicBezTo>
                    <a:cubicBezTo>
                      <a:pt x="11" y="361"/>
                      <a:pt x="12" y="363"/>
                      <a:pt x="13" y="364"/>
                    </a:cubicBezTo>
                    <a:cubicBezTo>
                      <a:pt x="14" y="366"/>
                      <a:pt x="16" y="367"/>
                      <a:pt x="18" y="368"/>
                    </a:cubicBezTo>
                    <a:cubicBezTo>
                      <a:pt x="49" y="374"/>
                      <a:pt x="49" y="374"/>
                      <a:pt x="49" y="374"/>
                    </a:cubicBezTo>
                    <a:cubicBezTo>
                      <a:pt x="50" y="374"/>
                      <a:pt x="50" y="374"/>
                      <a:pt x="51" y="374"/>
                    </a:cubicBezTo>
                    <a:cubicBezTo>
                      <a:pt x="54" y="374"/>
                      <a:pt x="57" y="373"/>
                      <a:pt x="60" y="372"/>
                    </a:cubicBezTo>
                    <a:cubicBezTo>
                      <a:pt x="73" y="364"/>
                      <a:pt x="73" y="364"/>
                      <a:pt x="73" y="364"/>
                    </a:cubicBezTo>
                    <a:cubicBezTo>
                      <a:pt x="74" y="364"/>
                      <a:pt x="75" y="364"/>
                      <a:pt x="76" y="364"/>
                    </a:cubicBezTo>
                    <a:cubicBezTo>
                      <a:pt x="77" y="364"/>
                      <a:pt x="79" y="364"/>
                      <a:pt x="80" y="365"/>
                    </a:cubicBezTo>
                    <a:cubicBezTo>
                      <a:pt x="99" y="379"/>
                      <a:pt x="99" y="379"/>
                      <a:pt x="99" y="379"/>
                    </a:cubicBezTo>
                    <a:cubicBezTo>
                      <a:pt x="100" y="380"/>
                      <a:pt x="101" y="381"/>
                      <a:pt x="101" y="383"/>
                    </a:cubicBezTo>
                    <a:cubicBezTo>
                      <a:pt x="102" y="384"/>
                      <a:pt x="103" y="386"/>
                      <a:pt x="103" y="388"/>
                    </a:cubicBezTo>
                    <a:cubicBezTo>
                      <a:pt x="103" y="403"/>
                      <a:pt x="103" y="403"/>
                      <a:pt x="103" y="403"/>
                    </a:cubicBezTo>
                    <a:cubicBezTo>
                      <a:pt x="103" y="407"/>
                      <a:pt x="103" y="413"/>
                      <a:pt x="104" y="416"/>
                    </a:cubicBezTo>
                    <a:cubicBezTo>
                      <a:pt x="114" y="454"/>
                      <a:pt x="114" y="454"/>
                      <a:pt x="114" y="454"/>
                    </a:cubicBezTo>
                    <a:cubicBezTo>
                      <a:pt x="114" y="456"/>
                      <a:pt x="114" y="457"/>
                      <a:pt x="114" y="459"/>
                    </a:cubicBezTo>
                    <a:cubicBezTo>
                      <a:pt x="114" y="461"/>
                      <a:pt x="114" y="464"/>
                      <a:pt x="113" y="466"/>
                    </a:cubicBezTo>
                    <a:cubicBezTo>
                      <a:pt x="108" y="480"/>
                      <a:pt x="108" y="480"/>
                      <a:pt x="108" y="480"/>
                    </a:cubicBezTo>
                    <a:cubicBezTo>
                      <a:pt x="107" y="482"/>
                      <a:pt x="107" y="485"/>
                      <a:pt x="107" y="487"/>
                    </a:cubicBezTo>
                    <a:cubicBezTo>
                      <a:pt x="107" y="489"/>
                      <a:pt x="107" y="491"/>
                      <a:pt x="107" y="493"/>
                    </a:cubicBezTo>
                    <a:cubicBezTo>
                      <a:pt x="134" y="580"/>
                      <a:pt x="134" y="580"/>
                      <a:pt x="134" y="580"/>
                    </a:cubicBezTo>
                    <a:cubicBezTo>
                      <a:pt x="135" y="582"/>
                      <a:pt x="136" y="584"/>
                      <a:pt x="137" y="585"/>
                    </a:cubicBezTo>
                    <a:cubicBezTo>
                      <a:pt x="138" y="586"/>
                      <a:pt x="140" y="587"/>
                      <a:pt x="142" y="587"/>
                    </a:cubicBezTo>
                    <a:cubicBezTo>
                      <a:pt x="142" y="587"/>
                      <a:pt x="143" y="587"/>
                      <a:pt x="144" y="586"/>
                    </a:cubicBezTo>
                    <a:cubicBezTo>
                      <a:pt x="164" y="580"/>
                      <a:pt x="164" y="580"/>
                      <a:pt x="164" y="580"/>
                    </a:cubicBezTo>
                    <a:cubicBezTo>
                      <a:pt x="165" y="579"/>
                      <a:pt x="167" y="578"/>
                      <a:pt x="169" y="577"/>
                    </a:cubicBezTo>
                    <a:cubicBezTo>
                      <a:pt x="171" y="576"/>
                      <a:pt x="172" y="575"/>
                      <a:pt x="173" y="573"/>
                    </a:cubicBezTo>
                    <a:cubicBezTo>
                      <a:pt x="201" y="539"/>
                      <a:pt x="201" y="539"/>
                      <a:pt x="201" y="539"/>
                    </a:cubicBezTo>
                    <a:cubicBezTo>
                      <a:pt x="202" y="537"/>
                      <a:pt x="203" y="535"/>
                      <a:pt x="204" y="533"/>
                    </a:cubicBezTo>
                    <a:cubicBezTo>
                      <a:pt x="205" y="530"/>
                      <a:pt x="205" y="528"/>
                      <a:pt x="205" y="526"/>
                    </a:cubicBezTo>
                    <a:cubicBezTo>
                      <a:pt x="205" y="518"/>
                      <a:pt x="205" y="518"/>
                      <a:pt x="205" y="518"/>
                    </a:cubicBezTo>
                    <a:cubicBezTo>
                      <a:pt x="205" y="516"/>
                      <a:pt x="206" y="515"/>
                      <a:pt x="206" y="513"/>
                    </a:cubicBezTo>
                    <a:cubicBezTo>
                      <a:pt x="207" y="511"/>
                      <a:pt x="208" y="510"/>
                      <a:pt x="209" y="509"/>
                    </a:cubicBezTo>
                    <a:cubicBezTo>
                      <a:pt x="225" y="493"/>
                      <a:pt x="225" y="493"/>
                      <a:pt x="225" y="493"/>
                    </a:cubicBezTo>
                    <a:cubicBezTo>
                      <a:pt x="226" y="492"/>
                      <a:pt x="227" y="490"/>
                      <a:pt x="228" y="488"/>
                    </a:cubicBezTo>
                    <a:cubicBezTo>
                      <a:pt x="229" y="485"/>
                      <a:pt x="230" y="483"/>
                      <a:pt x="230" y="481"/>
                    </a:cubicBezTo>
                    <a:cubicBezTo>
                      <a:pt x="230" y="462"/>
                      <a:pt x="230" y="462"/>
                      <a:pt x="230" y="462"/>
                    </a:cubicBezTo>
                    <a:cubicBezTo>
                      <a:pt x="230" y="458"/>
                      <a:pt x="228" y="453"/>
                      <a:pt x="226" y="449"/>
                    </a:cubicBezTo>
                    <a:cubicBezTo>
                      <a:pt x="226" y="449"/>
                      <a:pt x="226" y="449"/>
                      <a:pt x="226" y="449"/>
                    </a:cubicBezTo>
                    <a:cubicBezTo>
                      <a:pt x="226" y="448"/>
                      <a:pt x="226" y="448"/>
                      <a:pt x="226" y="448"/>
                    </a:cubicBezTo>
                    <a:cubicBezTo>
                      <a:pt x="226" y="448"/>
                      <a:pt x="226" y="448"/>
                      <a:pt x="226" y="448"/>
                    </a:cubicBezTo>
                    <a:cubicBezTo>
                      <a:pt x="225" y="446"/>
                      <a:pt x="223" y="440"/>
                      <a:pt x="223" y="437"/>
                    </a:cubicBezTo>
                    <a:cubicBezTo>
                      <a:pt x="223" y="428"/>
                      <a:pt x="223" y="428"/>
                      <a:pt x="223" y="428"/>
                    </a:cubicBezTo>
                    <a:cubicBezTo>
                      <a:pt x="223" y="426"/>
                      <a:pt x="224" y="424"/>
                      <a:pt x="224" y="423"/>
                    </a:cubicBezTo>
                    <a:cubicBezTo>
                      <a:pt x="225" y="421"/>
                      <a:pt x="226" y="419"/>
                      <a:pt x="227" y="418"/>
                    </a:cubicBezTo>
                    <a:cubicBezTo>
                      <a:pt x="247" y="393"/>
                      <a:pt x="247" y="393"/>
                      <a:pt x="247" y="393"/>
                    </a:cubicBezTo>
                    <a:cubicBezTo>
                      <a:pt x="249" y="390"/>
                      <a:pt x="252" y="385"/>
                      <a:pt x="254" y="382"/>
                    </a:cubicBezTo>
                    <a:cubicBezTo>
                      <a:pt x="270" y="340"/>
                      <a:pt x="270" y="340"/>
                      <a:pt x="270" y="340"/>
                    </a:cubicBezTo>
                    <a:cubicBezTo>
                      <a:pt x="271" y="339"/>
                      <a:pt x="271" y="338"/>
                      <a:pt x="271" y="337"/>
                    </a:cubicBezTo>
                    <a:cubicBezTo>
                      <a:pt x="271" y="336"/>
                      <a:pt x="271" y="334"/>
                      <a:pt x="270" y="333"/>
                    </a:cubicBezTo>
                    <a:cubicBezTo>
                      <a:pt x="269" y="332"/>
                      <a:pt x="267" y="332"/>
                      <a:pt x="266" y="332"/>
                    </a:cubicBezTo>
                    <a:cubicBezTo>
                      <a:pt x="266" y="332"/>
                      <a:pt x="266" y="332"/>
                      <a:pt x="266" y="332"/>
                    </a:cubicBezTo>
                    <a:cubicBezTo>
                      <a:pt x="242" y="334"/>
                      <a:pt x="242" y="334"/>
                      <a:pt x="242" y="334"/>
                    </a:cubicBezTo>
                    <a:cubicBezTo>
                      <a:pt x="241" y="334"/>
                      <a:pt x="241" y="334"/>
                      <a:pt x="241" y="334"/>
                    </a:cubicBezTo>
                    <a:cubicBezTo>
                      <a:pt x="241" y="334"/>
                      <a:pt x="240" y="333"/>
                      <a:pt x="239" y="332"/>
                    </a:cubicBezTo>
                    <a:cubicBezTo>
                      <a:pt x="238" y="332"/>
                      <a:pt x="237" y="330"/>
                      <a:pt x="236" y="329"/>
                    </a:cubicBezTo>
                    <a:cubicBezTo>
                      <a:pt x="207" y="255"/>
                      <a:pt x="207" y="255"/>
                      <a:pt x="207" y="255"/>
                    </a:cubicBezTo>
                    <a:cubicBezTo>
                      <a:pt x="206" y="254"/>
                      <a:pt x="206" y="253"/>
                      <a:pt x="206" y="252"/>
                    </a:cubicBezTo>
                    <a:cubicBezTo>
                      <a:pt x="206" y="252"/>
                      <a:pt x="206" y="252"/>
                      <a:pt x="206" y="252"/>
                    </a:cubicBezTo>
                    <a:cubicBezTo>
                      <a:pt x="206" y="252"/>
                      <a:pt x="206" y="252"/>
                      <a:pt x="206" y="252"/>
                    </a:cubicBezTo>
                    <a:cubicBezTo>
                      <a:pt x="206" y="251"/>
                      <a:pt x="206" y="251"/>
                      <a:pt x="206" y="251"/>
                    </a:cubicBezTo>
                    <a:cubicBezTo>
                      <a:pt x="206" y="252"/>
                      <a:pt x="206" y="252"/>
                      <a:pt x="206" y="252"/>
                    </a:cubicBezTo>
                    <a:cubicBezTo>
                      <a:pt x="206" y="252"/>
                      <a:pt x="206" y="252"/>
                      <a:pt x="206" y="252"/>
                    </a:cubicBezTo>
                    <a:cubicBezTo>
                      <a:pt x="206" y="251"/>
                      <a:pt x="206" y="251"/>
                      <a:pt x="206" y="251"/>
                    </a:cubicBezTo>
                    <a:cubicBezTo>
                      <a:pt x="206" y="252"/>
                      <a:pt x="206" y="252"/>
                      <a:pt x="206" y="252"/>
                    </a:cubicBezTo>
                    <a:cubicBezTo>
                      <a:pt x="206" y="251"/>
                      <a:pt x="206" y="251"/>
                      <a:pt x="206" y="251"/>
                    </a:cubicBezTo>
                    <a:cubicBezTo>
                      <a:pt x="206" y="252"/>
                      <a:pt x="206" y="252"/>
                      <a:pt x="206" y="252"/>
                    </a:cubicBezTo>
                    <a:cubicBezTo>
                      <a:pt x="206" y="252"/>
                      <a:pt x="206" y="252"/>
                      <a:pt x="206" y="252"/>
                    </a:cubicBezTo>
                    <a:cubicBezTo>
                      <a:pt x="206" y="251"/>
                      <a:pt x="206" y="251"/>
                      <a:pt x="206" y="251"/>
                    </a:cubicBezTo>
                    <a:cubicBezTo>
                      <a:pt x="206" y="252"/>
                      <a:pt x="206" y="252"/>
                      <a:pt x="206" y="252"/>
                    </a:cubicBezTo>
                    <a:cubicBezTo>
                      <a:pt x="206" y="251"/>
                      <a:pt x="206" y="251"/>
                      <a:pt x="206" y="251"/>
                    </a:cubicBezTo>
                    <a:cubicBezTo>
                      <a:pt x="206" y="252"/>
                      <a:pt x="206" y="252"/>
                      <a:pt x="206" y="252"/>
                    </a:cubicBezTo>
                    <a:cubicBezTo>
                      <a:pt x="206" y="252"/>
                      <a:pt x="206" y="252"/>
                      <a:pt x="206" y="252"/>
                    </a:cubicBezTo>
                    <a:cubicBezTo>
                      <a:pt x="206" y="251"/>
                      <a:pt x="206" y="251"/>
                      <a:pt x="206" y="251"/>
                    </a:cubicBezTo>
                    <a:cubicBezTo>
                      <a:pt x="206" y="252"/>
                      <a:pt x="206" y="252"/>
                      <a:pt x="206" y="252"/>
                    </a:cubicBezTo>
                    <a:cubicBezTo>
                      <a:pt x="206" y="252"/>
                      <a:pt x="207" y="252"/>
                      <a:pt x="208" y="253"/>
                    </a:cubicBezTo>
                    <a:cubicBezTo>
                      <a:pt x="209" y="254"/>
                      <a:pt x="210" y="255"/>
                      <a:pt x="210" y="256"/>
                    </a:cubicBezTo>
                    <a:cubicBezTo>
                      <a:pt x="230" y="301"/>
                      <a:pt x="230" y="301"/>
                      <a:pt x="230" y="301"/>
                    </a:cubicBezTo>
                    <a:cubicBezTo>
                      <a:pt x="232" y="305"/>
                      <a:pt x="235" y="309"/>
                      <a:pt x="237" y="312"/>
                    </a:cubicBezTo>
                    <a:cubicBezTo>
                      <a:pt x="246" y="321"/>
                      <a:pt x="246" y="321"/>
                      <a:pt x="246" y="321"/>
                    </a:cubicBezTo>
                    <a:cubicBezTo>
                      <a:pt x="248" y="322"/>
                      <a:pt x="249" y="323"/>
                      <a:pt x="251" y="324"/>
                    </a:cubicBezTo>
                    <a:cubicBezTo>
                      <a:pt x="253" y="325"/>
                      <a:pt x="255" y="325"/>
                      <a:pt x="257" y="325"/>
                    </a:cubicBezTo>
                    <a:cubicBezTo>
                      <a:pt x="264" y="325"/>
                      <a:pt x="264" y="325"/>
                      <a:pt x="264" y="325"/>
                    </a:cubicBezTo>
                    <a:cubicBezTo>
                      <a:pt x="266" y="325"/>
                      <a:pt x="268" y="324"/>
                      <a:pt x="270" y="323"/>
                    </a:cubicBezTo>
                    <a:cubicBezTo>
                      <a:pt x="271" y="322"/>
                      <a:pt x="273" y="321"/>
                      <a:pt x="274" y="319"/>
                    </a:cubicBezTo>
                    <a:cubicBezTo>
                      <a:pt x="299" y="283"/>
                      <a:pt x="299" y="283"/>
                      <a:pt x="299" y="283"/>
                    </a:cubicBezTo>
                    <a:cubicBezTo>
                      <a:pt x="300" y="282"/>
                      <a:pt x="301" y="280"/>
                      <a:pt x="301" y="278"/>
                    </a:cubicBezTo>
                    <a:cubicBezTo>
                      <a:pt x="301" y="276"/>
                      <a:pt x="299" y="273"/>
                      <a:pt x="297" y="272"/>
                    </a:cubicBezTo>
                    <a:cubicBezTo>
                      <a:pt x="293" y="269"/>
                      <a:pt x="293" y="269"/>
                      <a:pt x="293" y="269"/>
                    </a:cubicBezTo>
                    <a:cubicBezTo>
                      <a:pt x="291" y="268"/>
                      <a:pt x="289" y="267"/>
                      <a:pt x="288" y="266"/>
                    </a:cubicBezTo>
                    <a:cubicBezTo>
                      <a:pt x="286" y="266"/>
                      <a:pt x="284" y="265"/>
                      <a:pt x="282" y="265"/>
                    </a:cubicBezTo>
                    <a:cubicBezTo>
                      <a:pt x="279" y="265"/>
                      <a:pt x="279" y="265"/>
                      <a:pt x="279" y="265"/>
                    </a:cubicBezTo>
                    <a:cubicBezTo>
                      <a:pt x="278" y="265"/>
                      <a:pt x="276" y="265"/>
                      <a:pt x="275" y="264"/>
                    </a:cubicBezTo>
                    <a:cubicBezTo>
                      <a:pt x="273" y="264"/>
                      <a:pt x="272" y="263"/>
                      <a:pt x="271" y="262"/>
                    </a:cubicBezTo>
                    <a:cubicBezTo>
                      <a:pt x="253" y="243"/>
                      <a:pt x="253" y="243"/>
                      <a:pt x="253" y="243"/>
                    </a:cubicBezTo>
                    <a:cubicBezTo>
                      <a:pt x="252" y="242"/>
                      <a:pt x="251" y="241"/>
                      <a:pt x="251" y="240"/>
                    </a:cubicBezTo>
                    <a:cubicBezTo>
                      <a:pt x="251" y="239"/>
                      <a:pt x="252" y="238"/>
                      <a:pt x="252" y="237"/>
                    </a:cubicBezTo>
                    <a:cubicBezTo>
                      <a:pt x="252" y="237"/>
                      <a:pt x="252" y="237"/>
                      <a:pt x="252" y="237"/>
                    </a:cubicBezTo>
                    <a:cubicBezTo>
                      <a:pt x="253" y="237"/>
                      <a:pt x="253" y="237"/>
                      <a:pt x="253" y="237"/>
                    </a:cubicBezTo>
                    <a:cubicBezTo>
                      <a:pt x="253" y="236"/>
                      <a:pt x="255" y="235"/>
                      <a:pt x="256" y="235"/>
                    </a:cubicBezTo>
                    <a:cubicBezTo>
                      <a:pt x="256" y="235"/>
                      <a:pt x="257" y="235"/>
                      <a:pt x="258" y="236"/>
                    </a:cubicBezTo>
                    <a:cubicBezTo>
                      <a:pt x="293" y="263"/>
                      <a:pt x="293" y="263"/>
                      <a:pt x="293" y="263"/>
                    </a:cubicBezTo>
                    <a:cubicBezTo>
                      <a:pt x="295" y="264"/>
                      <a:pt x="296" y="265"/>
                      <a:pt x="298" y="266"/>
                    </a:cubicBezTo>
                    <a:cubicBezTo>
                      <a:pt x="300" y="267"/>
                      <a:pt x="302" y="267"/>
                      <a:pt x="304" y="267"/>
                    </a:cubicBezTo>
                    <a:cubicBezTo>
                      <a:pt x="321" y="267"/>
                      <a:pt x="321" y="267"/>
                      <a:pt x="321" y="267"/>
                    </a:cubicBezTo>
                    <a:cubicBezTo>
                      <a:pt x="322" y="267"/>
                      <a:pt x="323" y="267"/>
                      <a:pt x="325" y="268"/>
                    </a:cubicBezTo>
                    <a:cubicBezTo>
                      <a:pt x="326" y="269"/>
                      <a:pt x="327" y="270"/>
                      <a:pt x="328" y="271"/>
                    </a:cubicBezTo>
                    <a:cubicBezTo>
                      <a:pt x="339" y="282"/>
                      <a:pt x="339" y="282"/>
                      <a:pt x="339" y="282"/>
                    </a:cubicBezTo>
                    <a:cubicBezTo>
                      <a:pt x="341" y="284"/>
                      <a:pt x="344" y="285"/>
                      <a:pt x="346" y="285"/>
                    </a:cubicBezTo>
                    <a:cubicBezTo>
                      <a:pt x="347" y="285"/>
                      <a:pt x="348" y="285"/>
                      <a:pt x="349" y="284"/>
                    </a:cubicBezTo>
                    <a:cubicBezTo>
                      <a:pt x="349" y="284"/>
                      <a:pt x="349" y="284"/>
                      <a:pt x="349" y="284"/>
                    </a:cubicBezTo>
                    <a:cubicBezTo>
                      <a:pt x="349" y="284"/>
                      <a:pt x="349" y="284"/>
                      <a:pt x="349" y="284"/>
                    </a:cubicBezTo>
                    <a:cubicBezTo>
                      <a:pt x="349" y="284"/>
                      <a:pt x="349" y="284"/>
                      <a:pt x="349" y="284"/>
                    </a:cubicBezTo>
                    <a:cubicBezTo>
                      <a:pt x="349" y="284"/>
                      <a:pt x="349" y="284"/>
                      <a:pt x="349" y="284"/>
                    </a:cubicBezTo>
                    <a:cubicBezTo>
                      <a:pt x="349" y="284"/>
                      <a:pt x="349" y="284"/>
                      <a:pt x="349" y="284"/>
                    </a:cubicBezTo>
                    <a:cubicBezTo>
                      <a:pt x="349" y="284"/>
                      <a:pt x="349" y="284"/>
                      <a:pt x="349" y="284"/>
                    </a:cubicBezTo>
                    <a:cubicBezTo>
                      <a:pt x="349" y="284"/>
                      <a:pt x="350" y="284"/>
                      <a:pt x="350" y="285"/>
                    </a:cubicBezTo>
                    <a:cubicBezTo>
                      <a:pt x="351" y="285"/>
                      <a:pt x="351" y="286"/>
                      <a:pt x="352" y="287"/>
                    </a:cubicBezTo>
                    <a:cubicBezTo>
                      <a:pt x="376" y="350"/>
                      <a:pt x="376" y="350"/>
                      <a:pt x="376" y="350"/>
                    </a:cubicBezTo>
                    <a:cubicBezTo>
                      <a:pt x="376" y="351"/>
                      <a:pt x="377" y="352"/>
                      <a:pt x="377" y="352"/>
                    </a:cubicBezTo>
                    <a:cubicBezTo>
                      <a:pt x="378" y="353"/>
                      <a:pt x="379" y="354"/>
                      <a:pt x="380" y="354"/>
                    </a:cubicBezTo>
                    <a:cubicBezTo>
                      <a:pt x="381" y="354"/>
                      <a:pt x="382" y="353"/>
                      <a:pt x="383" y="352"/>
                    </a:cubicBezTo>
                    <a:cubicBezTo>
                      <a:pt x="384" y="352"/>
                      <a:pt x="384" y="351"/>
                      <a:pt x="384" y="350"/>
                    </a:cubicBezTo>
                    <a:cubicBezTo>
                      <a:pt x="390" y="336"/>
                      <a:pt x="390" y="336"/>
                      <a:pt x="390" y="336"/>
                    </a:cubicBezTo>
                    <a:cubicBezTo>
                      <a:pt x="391" y="332"/>
                      <a:pt x="392" y="327"/>
                      <a:pt x="392" y="324"/>
                    </a:cubicBezTo>
                    <a:cubicBezTo>
                      <a:pt x="392" y="323"/>
                      <a:pt x="392" y="323"/>
                      <a:pt x="392" y="322"/>
                    </a:cubicBezTo>
                    <a:cubicBezTo>
                      <a:pt x="392" y="321"/>
                      <a:pt x="392" y="321"/>
                      <a:pt x="392" y="321"/>
                    </a:cubicBezTo>
                    <a:cubicBezTo>
                      <a:pt x="392" y="321"/>
                      <a:pt x="392" y="321"/>
                      <a:pt x="392" y="321"/>
                    </a:cubicBezTo>
                    <a:cubicBezTo>
                      <a:pt x="392" y="317"/>
                      <a:pt x="393" y="313"/>
                      <a:pt x="394" y="311"/>
                    </a:cubicBezTo>
                    <a:cubicBezTo>
                      <a:pt x="418" y="279"/>
                      <a:pt x="418" y="279"/>
                      <a:pt x="418" y="279"/>
                    </a:cubicBezTo>
                    <a:cubicBezTo>
                      <a:pt x="419" y="278"/>
                      <a:pt x="419" y="278"/>
                      <a:pt x="420" y="278"/>
                    </a:cubicBezTo>
                    <a:cubicBezTo>
                      <a:pt x="420" y="278"/>
                      <a:pt x="421" y="278"/>
                      <a:pt x="422" y="279"/>
                    </a:cubicBezTo>
                    <a:cubicBezTo>
                      <a:pt x="456" y="325"/>
                      <a:pt x="456" y="325"/>
                      <a:pt x="456" y="325"/>
                    </a:cubicBezTo>
                    <a:cubicBezTo>
                      <a:pt x="457" y="326"/>
                      <a:pt x="458" y="328"/>
                      <a:pt x="458" y="330"/>
                    </a:cubicBezTo>
                    <a:cubicBezTo>
                      <a:pt x="459" y="332"/>
                      <a:pt x="459" y="334"/>
                      <a:pt x="459" y="336"/>
                    </a:cubicBezTo>
                    <a:cubicBezTo>
                      <a:pt x="459" y="340"/>
                      <a:pt x="459" y="340"/>
                      <a:pt x="459" y="340"/>
                    </a:cubicBezTo>
                    <a:cubicBezTo>
                      <a:pt x="459" y="344"/>
                      <a:pt x="460" y="350"/>
                      <a:pt x="462" y="353"/>
                    </a:cubicBezTo>
                    <a:cubicBezTo>
                      <a:pt x="473" y="376"/>
                      <a:pt x="473" y="376"/>
                      <a:pt x="473" y="376"/>
                    </a:cubicBezTo>
                    <a:cubicBezTo>
                      <a:pt x="474" y="378"/>
                      <a:pt x="475" y="380"/>
                      <a:pt x="477" y="381"/>
                    </a:cubicBezTo>
                    <a:cubicBezTo>
                      <a:pt x="478" y="383"/>
                      <a:pt x="480" y="384"/>
                      <a:pt x="481" y="385"/>
                    </a:cubicBezTo>
                    <a:cubicBezTo>
                      <a:pt x="486" y="388"/>
                      <a:pt x="486" y="388"/>
                      <a:pt x="486" y="388"/>
                    </a:cubicBezTo>
                    <a:cubicBezTo>
                      <a:pt x="487" y="388"/>
                      <a:pt x="488" y="388"/>
                      <a:pt x="489" y="388"/>
                    </a:cubicBezTo>
                    <a:cubicBezTo>
                      <a:pt x="490" y="388"/>
                      <a:pt x="491" y="388"/>
                      <a:pt x="491" y="387"/>
                    </a:cubicBezTo>
                    <a:cubicBezTo>
                      <a:pt x="492" y="387"/>
                      <a:pt x="492" y="386"/>
                      <a:pt x="492" y="385"/>
                    </a:cubicBezTo>
                    <a:cubicBezTo>
                      <a:pt x="492" y="384"/>
                      <a:pt x="492" y="383"/>
                      <a:pt x="491" y="382"/>
                    </a:cubicBezTo>
                    <a:cubicBezTo>
                      <a:pt x="476" y="352"/>
                      <a:pt x="476" y="352"/>
                      <a:pt x="476" y="352"/>
                    </a:cubicBezTo>
                    <a:cubicBezTo>
                      <a:pt x="475" y="350"/>
                      <a:pt x="473" y="344"/>
                      <a:pt x="473" y="341"/>
                    </a:cubicBezTo>
                    <a:cubicBezTo>
                      <a:pt x="473" y="337"/>
                      <a:pt x="473" y="337"/>
                      <a:pt x="473" y="337"/>
                    </a:cubicBezTo>
                    <a:cubicBezTo>
                      <a:pt x="473" y="336"/>
                      <a:pt x="474" y="335"/>
                      <a:pt x="474" y="335"/>
                    </a:cubicBezTo>
                    <a:cubicBezTo>
                      <a:pt x="474" y="335"/>
                      <a:pt x="474" y="335"/>
                      <a:pt x="474" y="335"/>
                    </a:cubicBezTo>
                    <a:cubicBezTo>
                      <a:pt x="473" y="335"/>
                      <a:pt x="473" y="335"/>
                      <a:pt x="473" y="335"/>
                    </a:cubicBezTo>
                    <a:cubicBezTo>
                      <a:pt x="473" y="335"/>
                      <a:pt x="473" y="335"/>
                      <a:pt x="473" y="335"/>
                    </a:cubicBezTo>
                    <a:cubicBezTo>
                      <a:pt x="474" y="335"/>
                      <a:pt x="474" y="335"/>
                      <a:pt x="474" y="335"/>
                    </a:cubicBezTo>
                    <a:cubicBezTo>
                      <a:pt x="473" y="335"/>
                      <a:pt x="473" y="335"/>
                      <a:pt x="473" y="335"/>
                    </a:cubicBezTo>
                    <a:cubicBezTo>
                      <a:pt x="473" y="335"/>
                      <a:pt x="473" y="335"/>
                      <a:pt x="473" y="335"/>
                    </a:cubicBezTo>
                    <a:cubicBezTo>
                      <a:pt x="473" y="334"/>
                      <a:pt x="473" y="334"/>
                      <a:pt x="473" y="334"/>
                    </a:cubicBezTo>
                    <a:cubicBezTo>
                      <a:pt x="473" y="335"/>
                      <a:pt x="473" y="335"/>
                      <a:pt x="473" y="335"/>
                    </a:cubicBezTo>
                    <a:cubicBezTo>
                      <a:pt x="473" y="335"/>
                      <a:pt x="473" y="335"/>
                      <a:pt x="473" y="335"/>
                    </a:cubicBezTo>
                    <a:cubicBezTo>
                      <a:pt x="473" y="334"/>
                      <a:pt x="473" y="334"/>
                      <a:pt x="473" y="334"/>
                    </a:cubicBezTo>
                    <a:cubicBezTo>
                      <a:pt x="473" y="335"/>
                      <a:pt x="473" y="335"/>
                      <a:pt x="473" y="335"/>
                    </a:cubicBezTo>
                    <a:cubicBezTo>
                      <a:pt x="473" y="335"/>
                      <a:pt x="473" y="335"/>
                      <a:pt x="473" y="335"/>
                    </a:cubicBezTo>
                    <a:cubicBezTo>
                      <a:pt x="473" y="335"/>
                      <a:pt x="473" y="335"/>
                      <a:pt x="473" y="335"/>
                    </a:cubicBezTo>
                    <a:cubicBezTo>
                      <a:pt x="473" y="335"/>
                      <a:pt x="473" y="335"/>
                      <a:pt x="473" y="335"/>
                    </a:cubicBezTo>
                    <a:cubicBezTo>
                      <a:pt x="473" y="335"/>
                      <a:pt x="473" y="335"/>
                      <a:pt x="473" y="335"/>
                    </a:cubicBezTo>
                    <a:cubicBezTo>
                      <a:pt x="473" y="335"/>
                      <a:pt x="473" y="335"/>
                      <a:pt x="473" y="335"/>
                    </a:cubicBezTo>
                    <a:cubicBezTo>
                      <a:pt x="473" y="335"/>
                      <a:pt x="473" y="335"/>
                      <a:pt x="473" y="335"/>
                    </a:cubicBezTo>
                    <a:cubicBezTo>
                      <a:pt x="473" y="336"/>
                      <a:pt x="473" y="336"/>
                      <a:pt x="473" y="336"/>
                    </a:cubicBezTo>
                    <a:cubicBezTo>
                      <a:pt x="486" y="352"/>
                      <a:pt x="486" y="352"/>
                      <a:pt x="486" y="352"/>
                    </a:cubicBezTo>
                    <a:cubicBezTo>
                      <a:pt x="487" y="353"/>
                      <a:pt x="489" y="354"/>
                      <a:pt x="491" y="354"/>
                    </a:cubicBezTo>
                    <a:cubicBezTo>
                      <a:pt x="493" y="354"/>
                      <a:pt x="495" y="353"/>
                      <a:pt x="496" y="351"/>
                    </a:cubicBezTo>
                    <a:cubicBezTo>
                      <a:pt x="506" y="334"/>
                      <a:pt x="506" y="334"/>
                      <a:pt x="506" y="334"/>
                    </a:cubicBezTo>
                    <a:cubicBezTo>
                      <a:pt x="507" y="332"/>
                      <a:pt x="508" y="330"/>
                      <a:pt x="508" y="328"/>
                    </a:cubicBezTo>
                    <a:cubicBezTo>
                      <a:pt x="508" y="326"/>
                      <a:pt x="507" y="323"/>
                      <a:pt x="506" y="321"/>
                    </a:cubicBezTo>
                    <a:cubicBezTo>
                      <a:pt x="493" y="300"/>
                      <a:pt x="493" y="300"/>
                      <a:pt x="493" y="300"/>
                    </a:cubicBezTo>
                    <a:cubicBezTo>
                      <a:pt x="491" y="298"/>
                      <a:pt x="490" y="292"/>
                      <a:pt x="490" y="289"/>
                    </a:cubicBezTo>
                    <a:cubicBezTo>
                      <a:pt x="490" y="282"/>
                      <a:pt x="490" y="282"/>
                      <a:pt x="490" y="282"/>
                    </a:cubicBezTo>
                    <a:cubicBezTo>
                      <a:pt x="490" y="281"/>
                      <a:pt x="490" y="280"/>
                      <a:pt x="491" y="279"/>
                    </a:cubicBezTo>
                    <a:cubicBezTo>
                      <a:pt x="491" y="278"/>
                      <a:pt x="492" y="278"/>
                      <a:pt x="493" y="278"/>
                    </a:cubicBezTo>
                    <a:cubicBezTo>
                      <a:pt x="510" y="278"/>
                      <a:pt x="510" y="278"/>
                      <a:pt x="510" y="278"/>
                    </a:cubicBezTo>
                    <a:cubicBezTo>
                      <a:pt x="512" y="278"/>
                      <a:pt x="514" y="277"/>
                      <a:pt x="515" y="275"/>
                    </a:cubicBezTo>
                    <a:cubicBezTo>
                      <a:pt x="517" y="274"/>
                      <a:pt x="517" y="271"/>
                      <a:pt x="517" y="269"/>
                    </a:cubicBezTo>
                    <a:cubicBezTo>
                      <a:pt x="517" y="269"/>
                      <a:pt x="517" y="269"/>
                      <a:pt x="517" y="269"/>
                    </a:cubicBezTo>
                    <a:cubicBezTo>
                      <a:pt x="516" y="242"/>
                      <a:pt x="516" y="242"/>
                      <a:pt x="516" y="242"/>
                    </a:cubicBezTo>
                    <a:cubicBezTo>
                      <a:pt x="516" y="240"/>
                      <a:pt x="515" y="237"/>
                      <a:pt x="515" y="235"/>
                    </a:cubicBezTo>
                    <a:cubicBezTo>
                      <a:pt x="514" y="233"/>
                      <a:pt x="513" y="231"/>
                      <a:pt x="511" y="230"/>
                    </a:cubicBezTo>
                    <a:cubicBezTo>
                      <a:pt x="496" y="214"/>
                      <a:pt x="496" y="214"/>
                      <a:pt x="496" y="214"/>
                    </a:cubicBezTo>
                    <a:cubicBezTo>
                      <a:pt x="494" y="212"/>
                      <a:pt x="491" y="208"/>
                      <a:pt x="490" y="205"/>
                    </a:cubicBezTo>
                    <a:cubicBezTo>
                      <a:pt x="490" y="202"/>
                      <a:pt x="490" y="202"/>
                      <a:pt x="490" y="202"/>
                    </a:cubicBezTo>
                    <a:cubicBezTo>
                      <a:pt x="489" y="200"/>
                      <a:pt x="488" y="198"/>
                      <a:pt x="487" y="197"/>
                    </a:cubicBezTo>
                    <a:cubicBezTo>
                      <a:pt x="485" y="196"/>
                      <a:pt x="484" y="195"/>
                      <a:pt x="482" y="195"/>
                    </a:cubicBezTo>
                    <a:cubicBezTo>
                      <a:pt x="481" y="195"/>
                      <a:pt x="481" y="195"/>
                      <a:pt x="481" y="195"/>
                    </a:cubicBezTo>
                    <a:cubicBezTo>
                      <a:pt x="480" y="195"/>
                      <a:pt x="480" y="195"/>
                      <a:pt x="480" y="195"/>
                    </a:cubicBezTo>
                    <a:cubicBezTo>
                      <a:pt x="479" y="195"/>
                      <a:pt x="479" y="195"/>
                      <a:pt x="478" y="195"/>
                    </a:cubicBezTo>
                    <a:cubicBezTo>
                      <a:pt x="477" y="194"/>
                      <a:pt x="476" y="193"/>
                      <a:pt x="475" y="192"/>
                    </a:cubicBezTo>
                    <a:cubicBezTo>
                      <a:pt x="474" y="191"/>
                      <a:pt x="474" y="191"/>
                      <a:pt x="474" y="191"/>
                    </a:cubicBezTo>
                    <a:cubicBezTo>
                      <a:pt x="473" y="189"/>
                      <a:pt x="473" y="186"/>
                      <a:pt x="473" y="184"/>
                    </a:cubicBezTo>
                    <a:cubicBezTo>
                      <a:pt x="473" y="183"/>
                      <a:pt x="473" y="182"/>
                      <a:pt x="473" y="181"/>
                    </a:cubicBezTo>
                    <a:cubicBezTo>
                      <a:pt x="473" y="181"/>
                      <a:pt x="473" y="180"/>
                      <a:pt x="474" y="180"/>
                    </a:cubicBezTo>
                    <a:cubicBezTo>
                      <a:pt x="475" y="179"/>
                      <a:pt x="475" y="179"/>
                      <a:pt x="475" y="179"/>
                    </a:cubicBezTo>
                    <a:cubicBezTo>
                      <a:pt x="475" y="179"/>
                      <a:pt x="475" y="179"/>
                      <a:pt x="476" y="180"/>
                    </a:cubicBezTo>
                    <a:cubicBezTo>
                      <a:pt x="483" y="184"/>
                      <a:pt x="483" y="184"/>
                      <a:pt x="483" y="184"/>
                    </a:cubicBezTo>
                    <a:cubicBezTo>
                      <a:pt x="485" y="185"/>
                      <a:pt x="489" y="188"/>
                      <a:pt x="491" y="190"/>
                    </a:cubicBezTo>
                    <a:cubicBezTo>
                      <a:pt x="512" y="214"/>
                      <a:pt x="512" y="214"/>
                      <a:pt x="512" y="214"/>
                    </a:cubicBezTo>
                    <a:cubicBezTo>
                      <a:pt x="513" y="215"/>
                      <a:pt x="515" y="216"/>
                      <a:pt x="517" y="216"/>
                    </a:cubicBezTo>
                    <a:cubicBezTo>
                      <a:pt x="519" y="216"/>
                      <a:pt x="521" y="215"/>
                      <a:pt x="521" y="213"/>
                    </a:cubicBezTo>
                    <a:cubicBezTo>
                      <a:pt x="522" y="212"/>
                      <a:pt x="522" y="211"/>
                      <a:pt x="522" y="210"/>
                    </a:cubicBezTo>
                    <a:cubicBezTo>
                      <a:pt x="522" y="207"/>
                      <a:pt x="521" y="204"/>
                      <a:pt x="520" y="202"/>
                    </a:cubicBezTo>
                    <a:cubicBezTo>
                      <a:pt x="505" y="185"/>
                      <a:pt x="505" y="185"/>
                      <a:pt x="505" y="185"/>
                    </a:cubicBezTo>
                    <a:cubicBezTo>
                      <a:pt x="504" y="184"/>
                      <a:pt x="503" y="182"/>
                      <a:pt x="503" y="180"/>
                    </a:cubicBezTo>
                    <a:cubicBezTo>
                      <a:pt x="503" y="179"/>
                      <a:pt x="503" y="178"/>
                      <a:pt x="504" y="177"/>
                    </a:cubicBezTo>
                    <a:cubicBezTo>
                      <a:pt x="508" y="167"/>
                      <a:pt x="508" y="167"/>
                      <a:pt x="508" y="167"/>
                    </a:cubicBezTo>
                    <a:cubicBezTo>
                      <a:pt x="509" y="165"/>
                      <a:pt x="509" y="161"/>
                      <a:pt x="509" y="158"/>
                    </a:cubicBezTo>
                    <a:cubicBezTo>
                      <a:pt x="509" y="157"/>
                      <a:pt x="509" y="155"/>
                      <a:pt x="509" y="154"/>
                    </a:cubicBezTo>
                    <a:cubicBezTo>
                      <a:pt x="504" y="129"/>
                      <a:pt x="504" y="129"/>
                      <a:pt x="504" y="129"/>
                    </a:cubicBezTo>
                    <a:cubicBezTo>
                      <a:pt x="503" y="127"/>
                      <a:pt x="502" y="125"/>
                      <a:pt x="501" y="123"/>
                    </a:cubicBezTo>
                    <a:cubicBezTo>
                      <a:pt x="499" y="121"/>
                      <a:pt x="497" y="120"/>
                      <a:pt x="495" y="120"/>
                    </a:cubicBezTo>
                    <a:cubicBezTo>
                      <a:pt x="485" y="118"/>
                      <a:pt x="485" y="118"/>
                      <a:pt x="485" y="118"/>
                    </a:cubicBezTo>
                    <a:cubicBezTo>
                      <a:pt x="484" y="118"/>
                      <a:pt x="483" y="117"/>
                      <a:pt x="482" y="116"/>
                    </a:cubicBezTo>
                    <a:cubicBezTo>
                      <a:pt x="481" y="115"/>
                      <a:pt x="480" y="114"/>
                      <a:pt x="479" y="112"/>
                    </a:cubicBezTo>
                    <a:cubicBezTo>
                      <a:pt x="474" y="96"/>
                      <a:pt x="474" y="96"/>
                      <a:pt x="474" y="96"/>
                    </a:cubicBezTo>
                    <a:cubicBezTo>
                      <a:pt x="474" y="96"/>
                      <a:pt x="474" y="95"/>
                      <a:pt x="474" y="94"/>
                    </a:cubicBezTo>
                    <a:cubicBezTo>
                      <a:pt x="474" y="92"/>
                      <a:pt x="475" y="91"/>
                      <a:pt x="476" y="90"/>
                    </a:cubicBezTo>
                    <a:cubicBezTo>
                      <a:pt x="495" y="79"/>
                      <a:pt x="495" y="79"/>
                      <a:pt x="495" y="79"/>
                    </a:cubicBezTo>
                    <a:cubicBezTo>
                      <a:pt x="496" y="79"/>
                      <a:pt x="496" y="79"/>
                      <a:pt x="496" y="79"/>
                    </a:cubicBezTo>
                    <a:cubicBezTo>
                      <a:pt x="498" y="78"/>
                      <a:pt x="499" y="79"/>
                      <a:pt x="500" y="81"/>
                    </a:cubicBezTo>
                    <a:cubicBezTo>
                      <a:pt x="533" y="131"/>
                      <a:pt x="533" y="131"/>
                      <a:pt x="533" y="131"/>
                    </a:cubicBezTo>
                    <a:cubicBezTo>
                      <a:pt x="534" y="133"/>
                      <a:pt x="536" y="134"/>
                      <a:pt x="538" y="134"/>
                    </a:cubicBezTo>
                    <a:cubicBezTo>
                      <a:pt x="539" y="134"/>
                      <a:pt x="540" y="133"/>
                      <a:pt x="541" y="133"/>
                    </a:cubicBezTo>
                    <a:cubicBezTo>
                      <a:pt x="541" y="132"/>
                      <a:pt x="542" y="131"/>
                      <a:pt x="543" y="130"/>
                    </a:cubicBezTo>
                    <a:cubicBezTo>
                      <a:pt x="544" y="129"/>
                      <a:pt x="544" y="127"/>
                      <a:pt x="544" y="125"/>
                    </a:cubicBezTo>
                    <a:cubicBezTo>
                      <a:pt x="544" y="122"/>
                      <a:pt x="543" y="120"/>
                      <a:pt x="542" y="118"/>
                    </a:cubicBezTo>
                    <a:cubicBezTo>
                      <a:pt x="522" y="84"/>
                      <a:pt x="522" y="84"/>
                      <a:pt x="522" y="84"/>
                    </a:cubicBezTo>
                    <a:cubicBezTo>
                      <a:pt x="522" y="84"/>
                      <a:pt x="522" y="83"/>
                      <a:pt x="522" y="82"/>
                    </a:cubicBezTo>
                    <a:cubicBezTo>
                      <a:pt x="522" y="81"/>
                      <a:pt x="522" y="80"/>
                      <a:pt x="523" y="80"/>
                    </a:cubicBezTo>
                    <a:cubicBezTo>
                      <a:pt x="526" y="78"/>
                      <a:pt x="526" y="78"/>
                      <a:pt x="526" y="78"/>
                    </a:cubicBezTo>
                    <a:cubicBezTo>
                      <a:pt x="528" y="78"/>
                      <a:pt x="530" y="76"/>
                      <a:pt x="529" y="73"/>
                    </a:cubicBezTo>
                    <a:cubicBezTo>
                      <a:pt x="529" y="72"/>
                      <a:pt x="529" y="70"/>
                      <a:pt x="527" y="69"/>
                    </a:cubicBezTo>
                    <a:cubicBezTo>
                      <a:pt x="514" y="55"/>
                      <a:pt x="514" y="55"/>
                      <a:pt x="514" y="55"/>
                    </a:cubicBezTo>
                    <a:cubicBezTo>
                      <a:pt x="513" y="54"/>
                      <a:pt x="511" y="53"/>
                      <a:pt x="509" y="52"/>
                    </a:cubicBezTo>
                    <a:cubicBezTo>
                      <a:pt x="508" y="51"/>
                      <a:pt x="506" y="50"/>
                      <a:pt x="504" y="49"/>
                    </a:cubicBezTo>
                    <a:cubicBezTo>
                      <a:pt x="393" y="22"/>
                      <a:pt x="393" y="22"/>
                      <a:pt x="393" y="22"/>
                    </a:cubicBezTo>
                    <a:cubicBezTo>
                      <a:pt x="392" y="22"/>
                      <a:pt x="391" y="21"/>
                      <a:pt x="390" y="21"/>
                    </a:cubicBezTo>
                    <a:cubicBezTo>
                      <a:pt x="389" y="21"/>
                      <a:pt x="387" y="22"/>
                      <a:pt x="386" y="22"/>
                    </a:cubicBezTo>
                    <a:cubicBezTo>
                      <a:pt x="385" y="23"/>
                      <a:pt x="383" y="24"/>
                      <a:pt x="383" y="25"/>
                    </a:cubicBezTo>
                    <a:cubicBezTo>
                      <a:pt x="382" y="26"/>
                      <a:pt x="381" y="26"/>
                      <a:pt x="379" y="26"/>
                    </a:cubicBezTo>
                    <a:cubicBezTo>
                      <a:pt x="378" y="26"/>
                      <a:pt x="378" y="26"/>
                      <a:pt x="377" y="26"/>
                    </a:cubicBezTo>
                    <a:cubicBezTo>
                      <a:pt x="299" y="0"/>
                      <a:pt x="299" y="0"/>
                      <a:pt x="299" y="0"/>
                    </a:cubicBezTo>
                    <a:cubicBezTo>
                      <a:pt x="298" y="0"/>
                      <a:pt x="297" y="0"/>
                      <a:pt x="296" y="0"/>
                    </a:cubicBezTo>
                    <a:cubicBezTo>
                      <a:pt x="295" y="0"/>
                      <a:pt x="294" y="0"/>
                      <a:pt x="293" y="1"/>
                    </a:cubicBezTo>
                    <a:cubicBezTo>
                      <a:pt x="292" y="2"/>
                      <a:pt x="291" y="4"/>
                      <a:pt x="291" y="5"/>
                    </a:cubicBezTo>
                    <a:cubicBezTo>
                      <a:pt x="291" y="6"/>
                      <a:pt x="291" y="8"/>
                      <a:pt x="290" y="10"/>
                    </a:cubicBezTo>
                    <a:cubicBezTo>
                      <a:pt x="290" y="11"/>
                      <a:pt x="289" y="13"/>
                      <a:pt x="288" y="15"/>
                    </a:cubicBezTo>
                    <a:cubicBezTo>
                      <a:pt x="282" y="28"/>
                      <a:pt x="282" y="28"/>
                      <a:pt x="282" y="28"/>
                    </a:cubicBezTo>
                    <a:cubicBezTo>
                      <a:pt x="281" y="31"/>
                      <a:pt x="277" y="34"/>
                      <a:pt x="275" y="36"/>
                    </a:cubicBezTo>
                    <a:cubicBezTo>
                      <a:pt x="265" y="42"/>
                      <a:pt x="265" y="42"/>
                      <a:pt x="265" y="42"/>
                    </a:cubicBezTo>
                    <a:cubicBezTo>
                      <a:pt x="264" y="43"/>
                      <a:pt x="262" y="44"/>
                      <a:pt x="260" y="44"/>
                    </a:cubicBezTo>
                    <a:cubicBezTo>
                      <a:pt x="259" y="45"/>
                      <a:pt x="257" y="45"/>
                      <a:pt x="256" y="45"/>
                    </a:cubicBezTo>
                    <a:cubicBezTo>
                      <a:pt x="221" y="45"/>
                      <a:pt x="221" y="45"/>
                      <a:pt x="221" y="45"/>
                    </a:cubicBezTo>
                    <a:cubicBezTo>
                      <a:pt x="219" y="45"/>
                      <a:pt x="217" y="46"/>
                      <a:pt x="215" y="47"/>
                    </a:cubicBezTo>
                    <a:cubicBezTo>
                      <a:pt x="214" y="48"/>
                      <a:pt x="212" y="50"/>
                      <a:pt x="212" y="52"/>
                    </a:cubicBezTo>
                    <a:cubicBezTo>
                      <a:pt x="211" y="53"/>
                      <a:pt x="210" y="54"/>
                      <a:pt x="209" y="54"/>
                    </a:cubicBezTo>
                    <a:cubicBezTo>
                      <a:pt x="209" y="54"/>
                      <a:pt x="209" y="54"/>
                      <a:pt x="208" y="54"/>
                    </a:cubicBezTo>
                    <a:cubicBezTo>
                      <a:pt x="199" y="48"/>
                      <a:pt x="199" y="48"/>
                      <a:pt x="199" y="48"/>
                    </a:cubicBezTo>
                    <a:cubicBezTo>
                      <a:pt x="198" y="48"/>
                      <a:pt x="198" y="47"/>
                      <a:pt x="198" y="47"/>
                    </a:cubicBezTo>
                    <a:cubicBezTo>
                      <a:pt x="198" y="47"/>
                      <a:pt x="198" y="47"/>
                      <a:pt x="198" y="47"/>
                    </a:cubicBezTo>
                    <a:cubicBezTo>
                      <a:pt x="197" y="48"/>
                      <a:pt x="197" y="48"/>
                      <a:pt x="197" y="48"/>
                    </a:cubicBezTo>
                    <a:cubicBezTo>
                      <a:pt x="198" y="48"/>
                      <a:pt x="198" y="48"/>
                      <a:pt x="198" y="48"/>
                    </a:cubicBezTo>
                    <a:cubicBezTo>
                      <a:pt x="198" y="47"/>
                      <a:pt x="198" y="47"/>
                      <a:pt x="198" y="47"/>
                    </a:cubicBezTo>
                    <a:cubicBezTo>
                      <a:pt x="197" y="48"/>
                      <a:pt x="197" y="48"/>
                      <a:pt x="197" y="48"/>
                    </a:cubicBezTo>
                    <a:cubicBezTo>
                      <a:pt x="198" y="48"/>
                      <a:pt x="198" y="48"/>
                      <a:pt x="198" y="48"/>
                    </a:cubicBezTo>
                    <a:cubicBezTo>
                      <a:pt x="197" y="48"/>
                      <a:pt x="197" y="48"/>
                      <a:pt x="197" y="48"/>
                    </a:cubicBezTo>
                    <a:cubicBezTo>
                      <a:pt x="198" y="49"/>
                      <a:pt x="198" y="49"/>
                      <a:pt x="198" y="49"/>
                    </a:cubicBezTo>
                    <a:cubicBezTo>
                      <a:pt x="198" y="48"/>
                      <a:pt x="198" y="48"/>
                      <a:pt x="198" y="48"/>
                    </a:cubicBezTo>
                    <a:cubicBezTo>
                      <a:pt x="197" y="48"/>
                      <a:pt x="197" y="48"/>
                      <a:pt x="197" y="48"/>
                    </a:cubicBezTo>
                    <a:cubicBezTo>
                      <a:pt x="198" y="49"/>
                      <a:pt x="198" y="49"/>
                      <a:pt x="198" y="49"/>
                    </a:cubicBezTo>
                    <a:cubicBezTo>
                      <a:pt x="197" y="48"/>
                      <a:pt x="197" y="48"/>
                      <a:pt x="197" y="48"/>
                    </a:cubicBezTo>
                    <a:cubicBezTo>
                      <a:pt x="197" y="49"/>
                      <a:pt x="197" y="49"/>
                      <a:pt x="197" y="49"/>
                    </a:cubicBezTo>
                    <a:cubicBezTo>
                      <a:pt x="198" y="49"/>
                      <a:pt x="198" y="49"/>
                      <a:pt x="198" y="49"/>
                    </a:cubicBezTo>
                    <a:cubicBezTo>
                      <a:pt x="197" y="48"/>
                      <a:pt x="197" y="48"/>
                      <a:pt x="197" y="48"/>
                    </a:cubicBezTo>
                    <a:cubicBezTo>
                      <a:pt x="197" y="49"/>
                      <a:pt x="197" y="49"/>
                      <a:pt x="197" y="49"/>
                    </a:cubicBezTo>
                    <a:cubicBezTo>
                      <a:pt x="197" y="49"/>
                      <a:pt x="197" y="49"/>
                      <a:pt x="197" y="49"/>
                    </a:cubicBezTo>
                    <a:cubicBezTo>
                      <a:pt x="197" y="50"/>
                      <a:pt x="197" y="50"/>
                      <a:pt x="197" y="50"/>
                    </a:cubicBezTo>
                    <a:cubicBezTo>
                      <a:pt x="197" y="49"/>
                      <a:pt x="197" y="49"/>
                      <a:pt x="197" y="49"/>
                    </a:cubicBezTo>
                    <a:cubicBezTo>
                      <a:pt x="197" y="49"/>
                      <a:pt x="197" y="49"/>
                      <a:pt x="197" y="49"/>
                    </a:cubicBezTo>
                    <a:cubicBezTo>
                      <a:pt x="197" y="50"/>
                      <a:pt x="197" y="50"/>
                      <a:pt x="197" y="50"/>
                    </a:cubicBezTo>
                    <a:cubicBezTo>
                      <a:pt x="197" y="50"/>
                      <a:pt x="197" y="50"/>
                      <a:pt x="197" y="50"/>
                    </a:cubicBezTo>
                    <a:cubicBezTo>
                      <a:pt x="198" y="50"/>
                      <a:pt x="198" y="50"/>
                      <a:pt x="198" y="50"/>
                    </a:cubicBezTo>
                    <a:cubicBezTo>
                      <a:pt x="198" y="50"/>
                      <a:pt x="198" y="50"/>
                      <a:pt x="198" y="50"/>
                    </a:cubicBezTo>
                    <a:cubicBezTo>
                      <a:pt x="201" y="50"/>
                      <a:pt x="201" y="50"/>
                      <a:pt x="201" y="50"/>
                    </a:cubicBezTo>
                    <a:cubicBezTo>
                      <a:pt x="201" y="50"/>
                      <a:pt x="201" y="50"/>
                      <a:pt x="201" y="50"/>
                    </a:cubicBezTo>
                    <a:cubicBezTo>
                      <a:pt x="203" y="50"/>
                      <a:pt x="205" y="49"/>
                      <a:pt x="206" y="49"/>
                    </a:cubicBezTo>
                    <a:cubicBezTo>
                      <a:pt x="208" y="48"/>
                      <a:pt x="209" y="47"/>
                      <a:pt x="210" y="46"/>
                    </a:cubicBezTo>
                    <a:cubicBezTo>
                      <a:pt x="210" y="45"/>
                      <a:pt x="211" y="44"/>
                      <a:pt x="211" y="43"/>
                    </a:cubicBezTo>
                    <a:cubicBezTo>
                      <a:pt x="211" y="42"/>
                      <a:pt x="210" y="41"/>
                      <a:pt x="209" y="40"/>
                    </a:cubicBezTo>
                    <a:cubicBezTo>
                      <a:pt x="208" y="39"/>
                      <a:pt x="207" y="38"/>
                      <a:pt x="206" y="38"/>
                    </a:cubicBezTo>
                    <a:cubicBezTo>
                      <a:pt x="197" y="35"/>
                      <a:pt x="197" y="35"/>
                      <a:pt x="197" y="35"/>
                    </a:cubicBezTo>
                    <a:cubicBezTo>
                      <a:pt x="195" y="35"/>
                      <a:pt x="190" y="33"/>
                      <a:pt x="188" y="31"/>
                    </a:cubicBezTo>
                    <a:cubicBezTo>
                      <a:pt x="183" y="28"/>
                      <a:pt x="183" y="28"/>
                      <a:pt x="183" y="28"/>
                    </a:cubicBezTo>
                    <a:cubicBezTo>
                      <a:pt x="181" y="27"/>
                      <a:pt x="180" y="26"/>
                      <a:pt x="178" y="26"/>
                    </a:cubicBezTo>
                    <a:cubicBezTo>
                      <a:pt x="176" y="26"/>
                      <a:pt x="173" y="27"/>
                      <a:pt x="171" y="29"/>
                    </a:cubicBezTo>
                    <a:cubicBezTo>
                      <a:pt x="136" y="64"/>
                      <a:pt x="136" y="64"/>
                      <a:pt x="136" y="64"/>
                    </a:cubicBezTo>
                    <a:cubicBezTo>
                      <a:pt x="133" y="66"/>
                      <a:pt x="131" y="71"/>
                      <a:pt x="130" y="75"/>
                    </a:cubicBezTo>
                    <a:cubicBezTo>
                      <a:pt x="130" y="76"/>
                      <a:pt x="130" y="76"/>
                      <a:pt x="130" y="76"/>
                    </a:cubicBezTo>
                    <a:cubicBezTo>
                      <a:pt x="130" y="76"/>
                      <a:pt x="130" y="77"/>
                      <a:pt x="130" y="78"/>
                    </a:cubicBezTo>
                    <a:cubicBezTo>
                      <a:pt x="130" y="79"/>
                      <a:pt x="130" y="81"/>
                      <a:pt x="131" y="82"/>
                    </a:cubicBezTo>
                    <a:cubicBezTo>
                      <a:pt x="132" y="83"/>
                      <a:pt x="133" y="84"/>
                      <a:pt x="135" y="84"/>
                    </a:cubicBezTo>
                    <a:cubicBezTo>
                      <a:pt x="136" y="84"/>
                      <a:pt x="136" y="84"/>
                      <a:pt x="136" y="84"/>
                    </a:cubicBezTo>
                    <a:cubicBezTo>
                      <a:pt x="136" y="84"/>
                      <a:pt x="136" y="84"/>
                      <a:pt x="136" y="84"/>
                    </a:cubicBezTo>
                    <a:cubicBezTo>
                      <a:pt x="136" y="84"/>
                      <a:pt x="136" y="84"/>
                      <a:pt x="136" y="84"/>
                    </a:cubicBezTo>
                    <a:cubicBezTo>
                      <a:pt x="136" y="84"/>
                      <a:pt x="136" y="84"/>
                      <a:pt x="136" y="84"/>
                    </a:cubicBezTo>
                    <a:cubicBezTo>
                      <a:pt x="137" y="84"/>
                      <a:pt x="138" y="84"/>
                      <a:pt x="138" y="85"/>
                    </a:cubicBezTo>
                    <a:cubicBezTo>
                      <a:pt x="139" y="86"/>
                      <a:pt x="140" y="87"/>
                      <a:pt x="140" y="88"/>
                    </a:cubicBezTo>
                    <a:cubicBezTo>
                      <a:pt x="141" y="91"/>
                      <a:pt x="141" y="91"/>
                      <a:pt x="141" y="91"/>
                    </a:cubicBezTo>
                    <a:cubicBezTo>
                      <a:pt x="142" y="92"/>
                      <a:pt x="143" y="93"/>
                      <a:pt x="143" y="94"/>
                    </a:cubicBezTo>
                    <a:cubicBezTo>
                      <a:pt x="144" y="95"/>
                      <a:pt x="145" y="95"/>
                      <a:pt x="147" y="95"/>
                    </a:cubicBezTo>
                    <a:cubicBezTo>
                      <a:pt x="148" y="95"/>
                      <a:pt x="150" y="94"/>
                      <a:pt x="151" y="93"/>
                    </a:cubicBezTo>
                    <a:cubicBezTo>
                      <a:pt x="156" y="86"/>
                      <a:pt x="156" y="86"/>
                      <a:pt x="156" y="86"/>
                    </a:cubicBezTo>
                    <a:cubicBezTo>
                      <a:pt x="158" y="83"/>
                      <a:pt x="160" y="78"/>
                      <a:pt x="160" y="74"/>
                    </a:cubicBezTo>
                    <a:cubicBezTo>
                      <a:pt x="161" y="71"/>
                      <a:pt x="163" y="66"/>
                      <a:pt x="164" y="64"/>
                    </a:cubicBezTo>
                    <a:cubicBezTo>
                      <a:pt x="167" y="60"/>
                      <a:pt x="167" y="60"/>
                      <a:pt x="167" y="60"/>
                    </a:cubicBezTo>
                    <a:cubicBezTo>
                      <a:pt x="167" y="59"/>
                      <a:pt x="168" y="59"/>
                      <a:pt x="169" y="58"/>
                    </a:cubicBezTo>
                    <a:cubicBezTo>
                      <a:pt x="170" y="58"/>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7"/>
                      <a:pt x="171" y="57"/>
                      <a:pt x="171" y="57"/>
                    </a:cubicBezTo>
                    <a:cubicBezTo>
                      <a:pt x="171" y="58"/>
                      <a:pt x="170" y="59"/>
                      <a:pt x="169" y="60"/>
                    </a:cubicBezTo>
                    <a:cubicBezTo>
                      <a:pt x="168" y="62"/>
                      <a:pt x="167" y="65"/>
                      <a:pt x="167" y="67"/>
                    </a:cubicBezTo>
                    <a:cubicBezTo>
                      <a:pt x="167" y="69"/>
                      <a:pt x="168" y="70"/>
                      <a:pt x="168" y="71"/>
                    </a:cubicBezTo>
                    <a:cubicBezTo>
                      <a:pt x="169" y="74"/>
                      <a:pt x="172" y="75"/>
                      <a:pt x="175" y="75"/>
                    </a:cubicBezTo>
                    <a:cubicBezTo>
                      <a:pt x="176" y="75"/>
                      <a:pt x="177" y="75"/>
                      <a:pt x="178" y="75"/>
                    </a:cubicBezTo>
                    <a:cubicBezTo>
                      <a:pt x="179" y="75"/>
                      <a:pt x="179" y="75"/>
                      <a:pt x="179" y="75"/>
                    </a:cubicBezTo>
                    <a:cubicBezTo>
                      <a:pt x="180" y="74"/>
                      <a:pt x="180" y="74"/>
                      <a:pt x="181"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4"/>
                      <a:pt x="182" y="74"/>
                    </a:cubicBezTo>
                    <a:cubicBezTo>
                      <a:pt x="182" y="74"/>
                      <a:pt x="182" y="75"/>
                      <a:pt x="181" y="76"/>
                    </a:cubicBezTo>
                    <a:cubicBezTo>
                      <a:pt x="181" y="76"/>
                      <a:pt x="180" y="77"/>
                      <a:pt x="179" y="78"/>
                    </a:cubicBezTo>
                    <a:cubicBezTo>
                      <a:pt x="176" y="80"/>
                      <a:pt x="176" y="80"/>
                      <a:pt x="176" y="80"/>
                    </a:cubicBezTo>
                    <a:cubicBezTo>
                      <a:pt x="173" y="82"/>
                      <a:pt x="170" y="85"/>
                      <a:pt x="167" y="88"/>
                    </a:cubicBezTo>
                    <a:cubicBezTo>
                      <a:pt x="152" y="104"/>
                      <a:pt x="152" y="104"/>
                      <a:pt x="152" y="104"/>
                    </a:cubicBezTo>
                    <a:cubicBezTo>
                      <a:pt x="150" y="105"/>
                      <a:pt x="148" y="106"/>
                      <a:pt x="146" y="106"/>
                    </a:cubicBezTo>
                    <a:cubicBezTo>
                      <a:pt x="145" y="106"/>
                      <a:pt x="145" y="106"/>
                      <a:pt x="145" y="106"/>
                    </a:cubicBezTo>
                    <a:cubicBezTo>
                      <a:pt x="144" y="108"/>
                      <a:pt x="144" y="108"/>
                      <a:pt x="144" y="108"/>
                    </a:cubicBezTo>
                    <a:cubicBezTo>
                      <a:pt x="145" y="106"/>
                      <a:pt x="145" y="106"/>
                      <a:pt x="145" y="106"/>
                    </a:cubicBezTo>
                    <a:cubicBezTo>
                      <a:pt x="145" y="106"/>
                      <a:pt x="145" y="106"/>
                      <a:pt x="145" y="106"/>
                    </a:cubicBezTo>
                    <a:cubicBezTo>
                      <a:pt x="145" y="106"/>
                      <a:pt x="145" y="106"/>
                      <a:pt x="145" y="106"/>
                    </a:cubicBezTo>
                    <a:cubicBezTo>
                      <a:pt x="145" y="106"/>
                      <a:pt x="145" y="106"/>
                      <a:pt x="145" y="106"/>
                    </a:cubicBezTo>
                    <a:cubicBezTo>
                      <a:pt x="144" y="106"/>
                      <a:pt x="143" y="105"/>
                      <a:pt x="142" y="104"/>
                    </a:cubicBezTo>
                    <a:cubicBezTo>
                      <a:pt x="141" y="103"/>
                      <a:pt x="140" y="102"/>
                      <a:pt x="140" y="100"/>
                    </a:cubicBezTo>
                    <a:cubicBezTo>
                      <a:pt x="139" y="96"/>
                      <a:pt x="139" y="96"/>
                      <a:pt x="139" y="96"/>
                    </a:cubicBezTo>
                    <a:cubicBezTo>
                      <a:pt x="139" y="95"/>
                      <a:pt x="138" y="94"/>
                      <a:pt x="138" y="94"/>
                    </a:cubicBezTo>
                    <a:cubicBezTo>
                      <a:pt x="138" y="93"/>
                      <a:pt x="137" y="93"/>
                      <a:pt x="137" y="93"/>
                    </a:cubicBezTo>
                    <a:cubicBezTo>
                      <a:pt x="136" y="92"/>
                      <a:pt x="136" y="92"/>
                      <a:pt x="135" y="92"/>
                    </a:cubicBezTo>
                    <a:cubicBezTo>
                      <a:pt x="134" y="92"/>
                      <a:pt x="133" y="93"/>
                      <a:pt x="132" y="93"/>
                    </a:cubicBezTo>
                    <a:cubicBezTo>
                      <a:pt x="132" y="94"/>
                      <a:pt x="131" y="95"/>
                      <a:pt x="131" y="96"/>
                    </a:cubicBezTo>
                    <a:cubicBezTo>
                      <a:pt x="129" y="101"/>
                      <a:pt x="129" y="101"/>
                      <a:pt x="129" y="101"/>
                    </a:cubicBezTo>
                    <a:cubicBezTo>
                      <a:pt x="128" y="103"/>
                      <a:pt x="127" y="104"/>
                      <a:pt x="126" y="105"/>
                    </a:cubicBezTo>
                    <a:cubicBezTo>
                      <a:pt x="126" y="105"/>
                      <a:pt x="126" y="105"/>
                      <a:pt x="125" y="106"/>
                    </a:cubicBezTo>
                    <a:cubicBezTo>
                      <a:pt x="125" y="106"/>
                      <a:pt x="125" y="106"/>
                      <a:pt x="125" y="106"/>
                    </a:cubicBezTo>
                    <a:cubicBezTo>
                      <a:pt x="125" y="106"/>
                      <a:pt x="125" y="106"/>
                      <a:pt x="125" y="106"/>
                    </a:cubicBezTo>
                    <a:cubicBezTo>
                      <a:pt x="125" y="106"/>
                      <a:pt x="125" y="106"/>
                      <a:pt x="125" y="106"/>
                    </a:cubicBezTo>
                    <a:cubicBezTo>
                      <a:pt x="125" y="106"/>
                      <a:pt x="125" y="106"/>
                      <a:pt x="125" y="106"/>
                    </a:cubicBezTo>
                    <a:cubicBezTo>
                      <a:pt x="125" y="106"/>
                      <a:pt x="125" y="106"/>
                      <a:pt x="125" y="106"/>
                    </a:cubicBezTo>
                    <a:cubicBezTo>
                      <a:pt x="125" y="106"/>
                      <a:pt x="125" y="106"/>
                      <a:pt x="125" y="106"/>
                    </a:cubicBezTo>
                    <a:cubicBezTo>
                      <a:pt x="125" y="106"/>
                      <a:pt x="125" y="106"/>
                      <a:pt x="125" y="106"/>
                    </a:cubicBezTo>
                    <a:cubicBezTo>
                      <a:pt x="124" y="106"/>
                      <a:pt x="124" y="106"/>
                      <a:pt x="123" y="106"/>
                    </a:cubicBezTo>
                    <a:cubicBezTo>
                      <a:pt x="121" y="107"/>
                      <a:pt x="119" y="109"/>
                      <a:pt x="117" y="111"/>
                    </a:cubicBezTo>
                    <a:cubicBezTo>
                      <a:pt x="114" y="115"/>
                      <a:pt x="114" y="115"/>
                      <a:pt x="114" y="115"/>
                    </a:cubicBezTo>
                    <a:cubicBezTo>
                      <a:pt x="113" y="117"/>
                      <a:pt x="109" y="121"/>
                      <a:pt x="107" y="122"/>
                    </a:cubicBezTo>
                    <a:cubicBezTo>
                      <a:pt x="89" y="133"/>
                      <a:pt x="89" y="133"/>
                      <a:pt x="89" y="133"/>
                    </a:cubicBezTo>
                    <a:cubicBezTo>
                      <a:pt x="86" y="134"/>
                      <a:pt x="85" y="136"/>
                      <a:pt x="85" y="138"/>
                    </a:cubicBezTo>
                    <a:cubicBezTo>
                      <a:pt x="85" y="140"/>
                      <a:pt x="85" y="141"/>
                      <a:pt x="86" y="142"/>
                    </a:cubicBezTo>
                    <a:cubicBezTo>
                      <a:pt x="87" y="143"/>
                      <a:pt x="87" y="145"/>
                      <a:pt x="87" y="147"/>
                    </a:cubicBezTo>
                    <a:cubicBezTo>
                      <a:pt x="87" y="148"/>
                      <a:pt x="87" y="149"/>
                      <a:pt x="87" y="150"/>
                    </a:cubicBezTo>
                    <a:cubicBezTo>
                      <a:pt x="86" y="152"/>
                      <a:pt x="86" y="152"/>
                      <a:pt x="86" y="152"/>
                    </a:cubicBezTo>
                    <a:cubicBezTo>
                      <a:pt x="86" y="153"/>
                      <a:pt x="85" y="154"/>
                      <a:pt x="84" y="155"/>
                    </a:cubicBezTo>
                    <a:cubicBezTo>
                      <a:pt x="83" y="156"/>
                      <a:pt x="82" y="157"/>
                      <a:pt x="81" y="157"/>
                    </a:cubicBezTo>
                    <a:cubicBezTo>
                      <a:pt x="68" y="160"/>
                      <a:pt x="68" y="160"/>
                      <a:pt x="68" y="160"/>
                    </a:cubicBezTo>
                    <a:cubicBezTo>
                      <a:pt x="66" y="160"/>
                      <a:pt x="65" y="162"/>
                      <a:pt x="63" y="163"/>
                    </a:cubicBezTo>
                    <a:cubicBezTo>
                      <a:pt x="62" y="165"/>
                      <a:pt x="61" y="167"/>
                      <a:pt x="60" y="169"/>
                    </a:cubicBezTo>
                    <a:cubicBezTo>
                      <a:pt x="56" y="188"/>
                      <a:pt x="56" y="188"/>
                      <a:pt x="56" y="188"/>
                    </a:cubicBezTo>
                    <a:cubicBezTo>
                      <a:pt x="56" y="189"/>
                      <a:pt x="56" y="189"/>
                      <a:pt x="56" y="190"/>
                    </a:cubicBezTo>
                    <a:cubicBezTo>
                      <a:pt x="56" y="192"/>
                      <a:pt x="56" y="193"/>
                      <a:pt x="57" y="195"/>
                    </a:cubicBezTo>
                    <a:cubicBezTo>
                      <a:pt x="58" y="196"/>
                      <a:pt x="60" y="197"/>
                      <a:pt x="61" y="197"/>
                    </a:cubicBezTo>
                    <a:cubicBezTo>
                      <a:pt x="62" y="197"/>
                      <a:pt x="62" y="197"/>
                      <a:pt x="62" y="197"/>
                    </a:cubicBezTo>
                    <a:cubicBezTo>
                      <a:pt x="79" y="196"/>
                      <a:pt x="79" y="196"/>
                      <a:pt x="79" y="196"/>
                    </a:cubicBezTo>
                    <a:cubicBezTo>
                      <a:pt x="81" y="195"/>
                      <a:pt x="83" y="195"/>
                      <a:pt x="85" y="194"/>
                    </a:cubicBezTo>
                    <a:cubicBezTo>
                      <a:pt x="87" y="193"/>
                      <a:pt x="88" y="191"/>
                      <a:pt x="90" y="189"/>
                    </a:cubicBezTo>
                    <a:cubicBezTo>
                      <a:pt x="99" y="176"/>
                      <a:pt x="99" y="176"/>
                      <a:pt x="99" y="176"/>
                    </a:cubicBezTo>
                    <a:cubicBezTo>
                      <a:pt x="101" y="173"/>
                      <a:pt x="105" y="170"/>
                      <a:pt x="107" y="169"/>
                    </a:cubicBezTo>
                    <a:cubicBezTo>
                      <a:pt x="120" y="163"/>
                      <a:pt x="120" y="163"/>
                      <a:pt x="120" y="163"/>
                    </a:cubicBezTo>
                    <a:cubicBezTo>
                      <a:pt x="120" y="162"/>
                      <a:pt x="121" y="162"/>
                      <a:pt x="121" y="162"/>
                    </a:cubicBezTo>
                    <a:cubicBezTo>
                      <a:pt x="122" y="162"/>
                      <a:pt x="124" y="163"/>
                      <a:pt x="125" y="165"/>
                    </a:cubicBezTo>
                    <a:cubicBezTo>
                      <a:pt x="134" y="185"/>
                      <a:pt x="134" y="185"/>
                      <a:pt x="134" y="185"/>
                    </a:cubicBezTo>
                    <a:cubicBezTo>
                      <a:pt x="134" y="186"/>
                      <a:pt x="135" y="187"/>
                      <a:pt x="136" y="188"/>
                    </a:cubicBezTo>
                    <a:cubicBezTo>
                      <a:pt x="137" y="188"/>
                      <a:pt x="138" y="189"/>
                      <a:pt x="139" y="189"/>
                    </a:cubicBezTo>
                    <a:cubicBezTo>
                      <a:pt x="141" y="189"/>
                      <a:pt x="143" y="188"/>
                      <a:pt x="144" y="186"/>
                    </a:cubicBezTo>
                    <a:cubicBezTo>
                      <a:pt x="144" y="185"/>
                      <a:pt x="144" y="185"/>
                      <a:pt x="144" y="185"/>
                    </a:cubicBezTo>
                    <a:cubicBezTo>
                      <a:pt x="144" y="185"/>
                      <a:pt x="144" y="185"/>
                      <a:pt x="144" y="185"/>
                    </a:cubicBezTo>
                    <a:cubicBezTo>
                      <a:pt x="144" y="185"/>
                      <a:pt x="144" y="185"/>
                      <a:pt x="144" y="185"/>
                    </a:cubicBezTo>
                    <a:cubicBezTo>
                      <a:pt x="145" y="183"/>
                      <a:pt x="146" y="181"/>
                      <a:pt x="146" y="179"/>
                    </a:cubicBezTo>
                    <a:cubicBezTo>
                      <a:pt x="146" y="176"/>
                      <a:pt x="146" y="174"/>
                      <a:pt x="144" y="172"/>
                    </a:cubicBezTo>
                    <a:cubicBezTo>
                      <a:pt x="140" y="164"/>
                      <a:pt x="140" y="164"/>
                      <a:pt x="140" y="164"/>
                    </a:cubicBezTo>
                    <a:cubicBezTo>
                      <a:pt x="139" y="163"/>
                      <a:pt x="138" y="160"/>
                      <a:pt x="138" y="159"/>
                    </a:cubicBezTo>
                    <a:cubicBezTo>
                      <a:pt x="138" y="158"/>
                      <a:pt x="138" y="157"/>
                      <a:pt x="139" y="157"/>
                    </a:cubicBezTo>
                    <a:cubicBezTo>
                      <a:pt x="139" y="157"/>
                      <a:pt x="139" y="157"/>
                      <a:pt x="139" y="157"/>
                    </a:cubicBezTo>
                    <a:cubicBezTo>
                      <a:pt x="139" y="157"/>
                      <a:pt x="139" y="157"/>
                      <a:pt x="139" y="157"/>
                    </a:cubicBezTo>
                    <a:cubicBezTo>
                      <a:pt x="138" y="156"/>
                      <a:pt x="138" y="156"/>
                      <a:pt x="138" y="156"/>
                    </a:cubicBezTo>
                    <a:cubicBezTo>
                      <a:pt x="138" y="157"/>
                      <a:pt x="138" y="157"/>
                      <a:pt x="138" y="157"/>
                    </a:cubicBezTo>
                    <a:cubicBezTo>
                      <a:pt x="139" y="157"/>
                      <a:pt x="139" y="157"/>
                      <a:pt x="139" y="157"/>
                    </a:cubicBezTo>
                    <a:cubicBezTo>
                      <a:pt x="138" y="156"/>
                      <a:pt x="138" y="156"/>
                      <a:pt x="138" y="156"/>
                    </a:cubicBezTo>
                    <a:cubicBezTo>
                      <a:pt x="138" y="157"/>
                      <a:pt x="138" y="157"/>
                      <a:pt x="138" y="157"/>
                    </a:cubicBezTo>
                    <a:cubicBezTo>
                      <a:pt x="138" y="157"/>
                      <a:pt x="138" y="157"/>
                      <a:pt x="138" y="157"/>
                    </a:cubicBezTo>
                    <a:cubicBezTo>
                      <a:pt x="138" y="157"/>
                      <a:pt x="138" y="157"/>
                      <a:pt x="138" y="157"/>
                    </a:cubicBezTo>
                    <a:cubicBezTo>
                      <a:pt x="138" y="157"/>
                      <a:pt x="138" y="157"/>
                      <a:pt x="138" y="157"/>
                    </a:cubicBezTo>
                    <a:cubicBezTo>
                      <a:pt x="138" y="157"/>
                      <a:pt x="138" y="157"/>
                      <a:pt x="138" y="157"/>
                    </a:cubicBezTo>
                    <a:cubicBezTo>
                      <a:pt x="138" y="157"/>
                      <a:pt x="138" y="157"/>
                      <a:pt x="138" y="157"/>
                    </a:cubicBezTo>
                    <a:cubicBezTo>
                      <a:pt x="139" y="157"/>
                      <a:pt x="139" y="157"/>
                      <a:pt x="139" y="157"/>
                    </a:cubicBezTo>
                    <a:cubicBezTo>
                      <a:pt x="139" y="157"/>
                      <a:pt x="139" y="158"/>
                      <a:pt x="140" y="158"/>
                    </a:cubicBezTo>
                    <a:cubicBezTo>
                      <a:pt x="157" y="187"/>
                      <a:pt x="157" y="187"/>
                      <a:pt x="157" y="187"/>
                    </a:cubicBezTo>
                    <a:cubicBezTo>
                      <a:pt x="159" y="189"/>
                      <a:pt x="160" y="191"/>
                      <a:pt x="163" y="191"/>
                    </a:cubicBezTo>
                    <a:cubicBezTo>
                      <a:pt x="165" y="191"/>
                      <a:pt x="166" y="189"/>
                      <a:pt x="168" y="187"/>
                    </a:cubicBezTo>
                    <a:cubicBezTo>
                      <a:pt x="171" y="182"/>
                      <a:pt x="171" y="182"/>
                      <a:pt x="171" y="182"/>
                    </a:cubicBezTo>
                    <a:cubicBezTo>
                      <a:pt x="171" y="181"/>
                      <a:pt x="171" y="181"/>
                      <a:pt x="171" y="181"/>
                    </a:cubicBezTo>
                    <a:cubicBezTo>
                      <a:pt x="172" y="181"/>
                      <a:pt x="172" y="181"/>
                      <a:pt x="172" y="181"/>
                    </a:cubicBezTo>
                    <a:cubicBezTo>
                      <a:pt x="171" y="181"/>
                      <a:pt x="171" y="181"/>
                      <a:pt x="171" y="181"/>
                    </a:cubicBezTo>
                    <a:cubicBezTo>
                      <a:pt x="171" y="181"/>
                      <a:pt x="171" y="181"/>
                      <a:pt x="171" y="181"/>
                    </a:cubicBezTo>
                    <a:cubicBezTo>
                      <a:pt x="172" y="181"/>
                      <a:pt x="172" y="181"/>
                      <a:pt x="172" y="181"/>
                    </a:cubicBezTo>
                    <a:cubicBezTo>
                      <a:pt x="171" y="181"/>
                      <a:pt x="171" y="181"/>
                      <a:pt x="171" y="181"/>
                    </a:cubicBezTo>
                    <a:cubicBezTo>
                      <a:pt x="171" y="181"/>
                      <a:pt x="171" y="181"/>
                      <a:pt x="171" y="181"/>
                    </a:cubicBezTo>
                    <a:cubicBezTo>
                      <a:pt x="171" y="181"/>
                      <a:pt x="171" y="181"/>
                      <a:pt x="171" y="181"/>
                    </a:cubicBezTo>
                    <a:cubicBezTo>
                      <a:pt x="171" y="181"/>
                      <a:pt x="171" y="181"/>
                      <a:pt x="171" y="181"/>
                    </a:cubicBezTo>
                    <a:cubicBezTo>
                      <a:pt x="171" y="181"/>
                      <a:pt x="171" y="181"/>
                      <a:pt x="171" y="181"/>
                    </a:cubicBezTo>
                    <a:cubicBezTo>
                      <a:pt x="171" y="181"/>
                      <a:pt x="171" y="181"/>
                      <a:pt x="171" y="181"/>
                    </a:cubicBezTo>
                    <a:cubicBezTo>
                      <a:pt x="171" y="181"/>
                      <a:pt x="171" y="181"/>
                      <a:pt x="171" y="181"/>
                    </a:cubicBezTo>
                    <a:cubicBezTo>
                      <a:pt x="171" y="181"/>
                      <a:pt x="171" y="181"/>
                      <a:pt x="171" y="181"/>
                    </a:cubicBezTo>
                    <a:cubicBezTo>
                      <a:pt x="171" y="181"/>
                      <a:pt x="171" y="181"/>
                      <a:pt x="171" y="181"/>
                    </a:cubicBezTo>
                    <a:cubicBezTo>
                      <a:pt x="171" y="181"/>
                      <a:pt x="171" y="181"/>
                      <a:pt x="171" y="181"/>
                    </a:cubicBezTo>
                    <a:cubicBezTo>
                      <a:pt x="171" y="181"/>
                      <a:pt x="171" y="181"/>
                      <a:pt x="171" y="181"/>
                    </a:cubicBezTo>
                    <a:cubicBezTo>
                      <a:pt x="171" y="181"/>
                      <a:pt x="171" y="181"/>
                      <a:pt x="171" y="181"/>
                    </a:cubicBezTo>
                    <a:cubicBezTo>
                      <a:pt x="171" y="181"/>
                      <a:pt x="172" y="182"/>
                      <a:pt x="172" y="183"/>
                    </a:cubicBezTo>
                    <a:cubicBezTo>
                      <a:pt x="173" y="187"/>
                      <a:pt x="173" y="187"/>
                      <a:pt x="173" y="187"/>
                    </a:cubicBezTo>
                    <a:cubicBezTo>
                      <a:pt x="174" y="189"/>
                      <a:pt x="175" y="191"/>
                      <a:pt x="176" y="193"/>
                    </a:cubicBezTo>
                    <a:cubicBezTo>
                      <a:pt x="178" y="195"/>
                      <a:pt x="179" y="196"/>
                      <a:pt x="181" y="197"/>
                    </a:cubicBezTo>
                    <a:cubicBezTo>
                      <a:pt x="194" y="200"/>
                      <a:pt x="194" y="200"/>
                      <a:pt x="194" y="200"/>
                    </a:cubicBezTo>
                    <a:cubicBezTo>
                      <a:pt x="195" y="200"/>
                      <a:pt x="196" y="201"/>
                      <a:pt x="197" y="202"/>
                    </a:cubicBezTo>
                    <a:cubicBezTo>
                      <a:pt x="197" y="203"/>
                      <a:pt x="198" y="205"/>
                      <a:pt x="198" y="206"/>
                    </a:cubicBezTo>
                    <a:cubicBezTo>
                      <a:pt x="198" y="229"/>
                      <a:pt x="198" y="229"/>
                      <a:pt x="198" y="229"/>
                    </a:cubicBezTo>
                    <a:cubicBezTo>
                      <a:pt x="198" y="230"/>
                      <a:pt x="197" y="231"/>
                      <a:pt x="197" y="231"/>
                    </a:cubicBezTo>
                    <a:cubicBezTo>
                      <a:pt x="197" y="231"/>
                      <a:pt x="197" y="231"/>
                      <a:pt x="197" y="231"/>
                    </a:cubicBezTo>
                    <a:cubicBezTo>
                      <a:pt x="197" y="231"/>
                      <a:pt x="197" y="231"/>
                      <a:pt x="197" y="231"/>
                    </a:cubicBezTo>
                    <a:cubicBezTo>
                      <a:pt x="197" y="231"/>
                      <a:pt x="197" y="231"/>
                      <a:pt x="197" y="231"/>
                    </a:cubicBezTo>
                    <a:cubicBezTo>
                      <a:pt x="197" y="231"/>
                      <a:pt x="197" y="231"/>
                      <a:pt x="197" y="231"/>
                    </a:cubicBezTo>
                    <a:cubicBezTo>
                      <a:pt x="197" y="231"/>
                      <a:pt x="197" y="231"/>
                      <a:pt x="197" y="231"/>
                    </a:cubicBezTo>
                    <a:cubicBezTo>
                      <a:pt x="197" y="231"/>
                      <a:pt x="197" y="231"/>
                      <a:pt x="197" y="231"/>
                    </a:cubicBezTo>
                    <a:cubicBezTo>
                      <a:pt x="197" y="231"/>
                      <a:pt x="197" y="231"/>
                      <a:pt x="197" y="231"/>
                    </a:cubicBezTo>
                    <a:cubicBezTo>
                      <a:pt x="197" y="231"/>
                      <a:pt x="197" y="231"/>
                      <a:pt x="197" y="231"/>
                    </a:cubicBezTo>
                    <a:cubicBezTo>
                      <a:pt x="195" y="229"/>
                      <a:pt x="195" y="229"/>
                      <a:pt x="195" y="229"/>
                    </a:cubicBezTo>
                    <a:cubicBezTo>
                      <a:pt x="193" y="228"/>
                      <a:pt x="191" y="227"/>
                      <a:pt x="188" y="227"/>
                    </a:cubicBezTo>
                    <a:cubicBezTo>
                      <a:pt x="187" y="227"/>
                      <a:pt x="185" y="228"/>
                      <a:pt x="183" y="229"/>
                    </a:cubicBezTo>
                    <a:cubicBezTo>
                      <a:pt x="182" y="230"/>
                      <a:pt x="182" y="230"/>
                      <a:pt x="182" y="230"/>
                    </a:cubicBezTo>
                    <a:cubicBezTo>
                      <a:pt x="181" y="230"/>
                      <a:pt x="180" y="230"/>
                      <a:pt x="179" y="230"/>
                    </a:cubicBezTo>
                    <a:cubicBezTo>
                      <a:pt x="177" y="230"/>
                      <a:pt x="176" y="230"/>
                      <a:pt x="175" y="229"/>
                    </a:cubicBezTo>
                    <a:cubicBezTo>
                      <a:pt x="168" y="225"/>
                      <a:pt x="168" y="225"/>
                      <a:pt x="168" y="225"/>
                    </a:cubicBezTo>
                    <a:cubicBezTo>
                      <a:pt x="167" y="223"/>
                      <a:pt x="165" y="223"/>
                      <a:pt x="163" y="223"/>
                    </a:cubicBezTo>
                    <a:cubicBezTo>
                      <a:pt x="161" y="223"/>
                      <a:pt x="159" y="224"/>
                      <a:pt x="157" y="225"/>
                    </a:cubicBezTo>
                    <a:cubicBezTo>
                      <a:pt x="154" y="227"/>
                      <a:pt x="154" y="227"/>
                      <a:pt x="154" y="227"/>
                    </a:cubicBezTo>
                    <a:cubicBezTo>
                      <a:pt x="153" y="228"/>
                      <a:pt x="151" y="229"/>
                      <a:pt x="149" y="229"/>
                    </a:cubicBezTo>
                    <a:cubicBezTo>
                      <a:pt x="148" y="229"/>
                      <a:pt x="147" y="229"/>
                      <a:pt x="147" y="228"/>
                    </a:cubicBezTo>
                    <a:cubicBezTo>
                      <a:pt x="129" y="219"/>
                      <a:pt x="129" y="219"/>
                      <a:pt x="129" y="219"/>
                    </a:cubicBezTo>
                    <a:cubicBezTo>
                      <a:pt x="128" y="219"/>
                      <a:pt x="127" y="217"/>
                      <a:pt x="126" y="216"/>
                    </a:cubicBezTo>
                    <a:cubicBezTo>
                      <a:pt x="125" y="215"/>
                      <a:pt x="125" y="213"/>
                      <a:pt x="125" y="212"/>
                    </a:cubicBezTo>
                    <a:cubicBezTo>
                      <a:pt x="124" y="201"/>
                      <a:pt x="124" y="201"/>
                      <a:pt x="124" y="201"/>
                    </a:cubicBezTo>
                    <a:cubicBezTo>
                      <a:pt x="124" y="199"/>
                      <a:pt x="123" y="197"/>
                      <a:pt x="122" y="196"/>
                    </a:cubicBezTo>
                    <a:cubicBezTo>
                      <a:pt x="121" y="195"/>
                      <a:pt x="119" y="194"/>
                      <a:pt x="118" y="194"/>
                    </a:cubicBezTo>
                    <a:cubicBezTo>
                      <a:pt x="117" y="194"/>
                      <a:pt x="117" y="194"/>
                      <a:pt x="116" y="194"/>
                    </a:cubicBezTo>
                    <a:cubicBezTo>
                      <a:pt x="51" y="210"/>
                      <a:pt x="51" y="210"/>
                      <a:pt x="51" y="210"/>
                    </a:cubicBezTo>
                    <a:cubicBezTo>
                      <a:pt x="50" y="211"/>
                      <a:pt x="48" y="212"/>
                      <a:pt x="46" y="213"/>
                    </a:cubicBezTo>
                    <a:cubicBezTo>
                      <a:pt x="45" y="215"/>
                      <a:pt x="43" y="216"/>
                      <a:pt x="42" y="218"/>
                    </a:cubicBezTo>
                    <a:cubicBezTo>
                      <a:pt x="2" y="299"/>
                      <a:pt x="2" y="299"/>
                      <a:pt x="2" y="299"/>
                    </a:cubicBezTo>
                    <a:cubicBezTo>
                      <a:pt x="1" y="301"/>
                      <a:pt x="0" y="305"/>
                      <a:pt x="0" y="308"/>
                    </a:cubicBezTo>
                    <a:cubicBezTo>
                      <a:pt x="0" y="310"/>
                      <a:pt x="0" y="311"/>
                      <a:pt x="0" y="312"/>
                    </a:cubicBezTo>
                    <a:lnTo>
                      <a:pt x="3" y="312"/>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19" name="Freeform 284"/>
              <p:cNvSpPr/>
              <p:nvPr/>
            </p:nvSpPr>
            <p:spPr bwMode="auto">
              <a:xfrm>
                <a:off x="-3751262" y="2446334"/>
                <a:ext cx="508000" cy="323850"/>
              </a:xfrm>
              <a:custGeom>
                <a:cxnLst>
                  <a:cxn ang="0">
                    <a:pos x="6" y="86"/>
                  </a:cxn>
                  <a:cxn ang="0">
                    <a:pos x="11" y="85"/>
                  </a:cxn>
                  <a:cxn ang="0">
                    <a:pos x="10" y="84"/>
                  </a:cxn>
                  <a:cxn ang="0">
                    <a:pos x="10" y="84"/>
                  </a:cxn>
                  <a:cxn ang="0">
                    <a:pos x="10" y="84"/>
                  </a:cxn>
                  <a:cxn ang="0">
                    <a:pos x="11" y="86"/>
                  </a:cxn>
                  <a:cxn ang="0">
                    <a:pos x="19" y="83"/>
                  </a:cxn>
                  <a:cxn ang="0">
                    <a:pos x="34" y="70"/>
                  </a:cxn>
                  <a:cxn ang="0">
                    <a:pos x="69" y="53"/>
                  </a:cxn>
                  <a:cxn ang="0">
                    <a:pos x="84" y="55"/>
                  </a:cxn>
                  <a:cxn ang="0">
                    <a:pos x="87" y="47"/>
                  </a:cxn>
                  <a:cxn ang="0">
                    <a:pos x="84" y="42"/>
                  </a:cxn>
                  <a:cxn ang="0">
                    <a:pos x="84" y="42"/>
                  </a:cxn>
                  <a:cxn ang="0">
                    <a:pos x="84" y="41"/>
                  </a:cxn>
                  <a:cxn ang="0">
                    <a:pos x="84" y="41"/>
                  </a:cxn>
                  <a:cxn ang="0">
                    <a:pos x="88" y="41"/>
                  </a:cxn>
                  <a:cxn ang="0">
                    <a:pos x="93" y="40"/>
                  </a:cxn>
                  <a:cxn ang="0">
                    <a:pos x="134" y="12"/>
                  </a:cxn>
                  <a:cxn ang="0">
                    <a:pos x="131" y="5"/>
                  </a:cxn>
                  <a:cxn ang="0">
                    <a:pos x="130" y="9"/>
                  </a:cxn>
                  <a:cxn ang="0">
                    <a:pos x="131" y="10"/>
                  </a:cxn>
                  <a:cxn ang="0">
                    <a:pos x="131" y="10"/>
                  </a:cxn>
                  <a:cxn ang="0">
                    <a:pos x="131" y="10"/>
                  </a:cxn>
                  <a:cxn ang="0">
                    <a:pos x="131" y="9"/>
                  </a:cxn>
                  <a:cxn ang="0">
                    <a:pos x="131" y="9"/>
                  </a:cxn>
                  <a:cxn ang="0">
                    <a:pos x="130" y="10"/>
                  </a:cxn>
                  <a:cxn ang="0">
                    <a:pos x="89" y="37"/>
                  </a:cxn>
                  <a:cxn ang="0">
                    <a:pos x="84" y="37"/>
                  </a:cxn>
                  <a:cxn ang="0">
                    <a:pos x="82" y="48"/>
                  </a:cxn>
                  <a:cxn ang="0">
                    <a:pos x="84" y="51"/>
                  </a:cxn>
                  <a:cxn ang="0">
                    <a:pos x="84" y="51"/>
                  </a:cxn>
                  <a:cxn ang="0">
                    <a:pos x="84" y="51"/>
                  </a:cxn>
                  <a:cxn ang="0">
                    <a:pos x="84" y="51"/>
                  </a:cxn>
                  <a:cxn ang="0">
                    <a:pos x="84" y="51"/>
                  </a:cxn>
                  <a:cxn ang="0">
                    <a:pos x="84" y="51"/>
                  </a:cxn>
                  <a:cxn ang="0">
                    <a:pos x="69" y="49"/>
                  </a:cxn>
                  <a:cxn ang="0">
                    <a:pos x="31" y="66"/>
                  </a:cxn>
                  <a:cxn ang="0">
                    <a:pos x="16" y="80"/>
                  </a:cxn>
                  <a:cxn ang="0">
                    <a:pos x="13" y="82"/>
                  </a:cxn>
                  <a:cxn ang="0">
                    <a:pos x="13" y="82"/>
                  </a:cxn>
                  <a:cxn ang="0">
                    <a:pos x="13" y="82"/>
                  </a:cxn>
                  <a:cxn ang="0">
                    <a:pos x="13" y="82"/>
                  </a:cxn>
                  <a:cxn ang="0">
                    <a:pos x="13" y="83"/>
                  </a:cxn>
                  <a:cxn ang="0">
                    <a:pos x="13" y="83"/>
                  </a:cxn>
                  <a:cxn ang="0">
                    <a:pos x="11" y="80"/>
                  </a:cxn>
                  <a:cxn ang="0">
                    <a:pos x="5" y="82"/>
                  </a:cxn>
                </a:cxnLst>
                <a:rect l="0" t="0" r="r" b="b"/>
                <a:pathLst>
                  <a:path w="135" h="86">
                    <a:moveTo>
                      <a:pt x="0" y="83"/>
                    </a:moveTo>
                    <a:cubicBezTo>
                      <a:pt x="0" y="83"/>
                      <a:pt x="1" y="84"/>
                      <a:pt x="2" y="85"/>
                    </a:cubicBezTo>
                    <a:cubicBezTo>
                      <a:pt x="3" y="86"/>
                      <a:pt x="5" y="86"/>
                      <a:pt x="6" y="86"/>
                    </a:cubicBezTo>
                    <a:cubicBezTo>
                      <a:pt x="7" y="86"/>
                      <a:pt x="9" y="86"/>
                      <a:pt x="10" y="85"/>
                    </a:cubicBezTo>
                    <a:cubicBezTo>
                      <a:pt x="11" y="85"/>
                      <a:pt x="11" y="85"/>
                      <a:pt x="11" y="85"/>
                    </a:cubicBezTo>
                    <a:cubicBezTo>
                      <a:pt x="11" y="85"/>
                      <a:pt x="11" y="85"/>
                      <a:pt x="11" y="85"/>
                    </a:cubicBezTo>
                    <a:cubicBezTo>
                      <a:pt x="11" y="85"/>
                      <a:pt x="11" y="85"/>
                      <a:pt x="11" y="85"/>
                    </a:cubicBezTo>
                    <a:cubicBezTo>
                      <a:pt x="11" y="84"/>
                      <a:pt x="11" y="84"/>
                      <a:pt x="11" y="84"/>
                    </a:cubicBezTo>
                    <a:cubicBezTo>
                      <a:pt x="10" y="84"/>
                      <a:pt x="10" y="84"/>
                      <a:pt x="10" y="84"/>
                    </a:cubicBezTo>
                    <a:cubicBezTo>
                      <a:pt x="11" y="85"/>
                      <a:pt x="11" y="85"/>
                      <a:pt x="11" y="85"/>
                    </a:cubicBezTo>
                    <a:cubicBezTo>
                      <a:pt x="11" y="84"/>
                      <a:pt x="11" y="84"/>
                      <a:pt x="11" y="84"/>
                    </a:cubicBezTo>
                    <a:cubicBezTo>
                      <a:pt x="10" y="84"/>
                      <a:pt x="10" y="84"/>
                      <a:pt x="10" y="84"/>
                    </a:cubicBezTo>
                    <a:cubicBezTo>
                      <a:pt x="11" y="84"/>
                      <a:pt x="11" y="84"/>
                      <a:pt x="11" y="84"/>
                    </a:cubicBezTo>
                    <a:cubicBezTo>
                      <a:pt x="10" y="84"/>
                      <a:pt x="10" y="84"/>
                      <a:pt x="10" y="84"/>
                    </a:cubicBezTo>
                    <a:cubicBezTo>
                      <a:pt x="10" y="84"/>
                      <a:pt x="10" y="84"/>
                      <a:pt x="10" y="84"/>
                    </a:cubicBezTo>
                    <a:cubicBezTo>
                      <a:pt x="11" y="84"/>
                      <a:pt x="11" y="84"/>
                      <a:pt x="11" y="84"/>
                    </a:cubicBezTo>
                    <a:cubicBezTo>
                      <a:pt x="10" y="84"/>
                      <a:pt x="10" y="84"/>
                      <a:pt x="10" y="84"/>
                    </a:cubicBezTo>
                    <a:cubicBezTo>
                      <a:pt x="10" y="85"/>
                      <a:pt x="11" y="85"/>
                      <a:pt x="11" y="86"/>
                    </a:cubicBezTo>
                    <a:cubicBezTo>
                      <a:pt x="12" y="86"/>
                      <a:pt x="13" y="86"/>
                      <a:pt x="13" y="86"/>
                    </a:cubicBezTo>
                    <a:cubicBezTo>
                      <a:pt x="14" y="86"/>
                      <a:pt x="15" y="86"/>
                      <a:pt x="16" y="85"/>
                    </a:cubicBezTo>
                    <a:cubicBezTo>
                      <a:pt x="17" y="85"/>
                      <a:pt x="18" y="84"/>
                      <a:pt x="19" y="83"/>
                    </a:cubicBezTo>
                    <a:cubicBezTo>
                      <a:pt x="20" y="82"/>
                      <a:pt x="20" y="82"/>
                      <a:pt x="20" y="82"/>
                    </a:cubicBezTo>
                    <a:cubicBezTo>
                      <a:pt x="22" y="80"/>
                      <a:pt x="26" y="76"/>
                      <a:pt x="28" y="75"/>
                    </a:cubicBezTo>
                    <a:cubicBezTo>
                      <a:pt x="34" y="70"/>
                      <a:pt x="34" y="70"/>
                      <a:pt x="34" y="70"/>
                    </a:cubicBezTo>
                    <a:cubicBezTo>
                      <a:pt x="36" y="68"/>
                      <a:pt x="40" y="65"/>
                      <a:pt x="43" y="64"/>
                    </a:cubicBezTo>
                    <a:cubicBezTo>
                      <a:pt x="62" y="54"/>
                      <a:pt x="62" y="54"/>
                      <a:pt x="62" y="54"/>
                    </a:cubicBezTo>
                    <a:cubicBezTo>
                      <a:pt x="64" y="54"/>
                      <a:pt x="67" y="53"/>
                      <a:pt x="69" y="53"/>
                    </a:cubicBezTo>
                    <a:cubicBezTo>
                      <a:pt x="70" y="53"/>
                      <a:pt x="70" y="53"/>
                      <a:pt x="71" y="53"/>
                    </a:cubicBezTo>
                    <a:cubicBezTo>
                      <a:pt x="83" y="55"/>
                      <a:pt x="83" y="55"/>
                      <a:pt x="83" y="55"/>
                    </a:cubicBezTo>
                    <a:cubicBezTo>
                      <a:pt x="84" y="55"/>
                      <a:pt x="84" y="55"/>
                      <a:pt x="84" y="55"/>
                    </a:cubicBezTo>
                    <a:cubicBezTo>
                      <a:pt x="85" y="55"/>
                      <a:pt x="86" y="55"/>
                      <a:pt x="87" y="54"/>
                    </a:cubicBezTo>
                    <a:cubicBezTo>
                      <a:pt x="88" y="53"/>
                      <a:pt x="88" y="52"/>
                      <a:pt x="88" y="51"/>
                    </a:cubicBezTo>
                    <a:cubicBezTo>
                      <a:pt x="88" y="50"/>
                      <a:pt x="87" y="48"/>
                      <a:pt x="87" y="47"/>
                    </a:cubicBezTo>
                    <a:cubicBezTo>
                      <a:pt x="86" y="46"/>
                      <a:pt x="86" y="46"/>
                      <a:pt x="86" y="46"/>
                    </a:cubicBezTo>
                    <a:cubicBezTo>
                      <a:pt x="85" y="45"/>
                      <a:pt x="84" y="43"/>
                      <a:pt x="84" y="42"/>
                    </a:cubicBezTo>
                    <a:cubicBezTo>
                      <a:pt x="84" y="42"/>
                      <a:pt x="84" y="42"/>
                      <a:pt x="84" y="42"/>
                    </a:cubicBezTo>
                    <a:cubicBezTo>
                      <a:pt x="84" y="42"/>
                      <a:pt x="84" y="42"/>
                      <a:pt x="84" y="42"/>
                    </a:cubicBezTo>
                    <a:cubicBezTo>
                      <a:pt x="84" y="42"/>
                      <a:pt x="84" y="42"/>
                      <a:pt x="84" y="42"/>
                    </a:cubicBezTo>
                    <a:cubicBezTo>
                      <a:pt x="84" y="42"/>
                      <a:pt x="84" y="42"/>
                      <a:pt x="84" y="42"/>
                    </a:cubicBezTo>
                    <a:cubicBezTo>
                      <a:pt x="84" y="42"/>
                      <a:pt x="84" y="42"/>
                      <a:pt x="84" y="42"/>
                    </a:cubicBezTo>
                    <a:cubicBezTo>
                      <a:pt x="84" y="42"/>
                      <a:pt x="84" y="42"/>
                      <a:pt x="84" y="42"/>
                    </a:cubicBezTo>
                    <a:cubicBezTo>
                      <a:pt x="84" y="41"/>
                      <a:pt x="84" y="41"/>
                      <a:pt x="84" y="41"/>
                    </a:cubicBezTo>
                    <a:cubicBezTo>
                      <a:pt x="84" y="42"/>
                      <a:pt x="84" y="42"/>
                      <a:pt x="84" y="42"/>
                    </a:cubicBezTo>
                    <a:cubicBezTo>
                      <a:pt x="84" y="42"/>
                      <a:pt x="84" y="42"/>
                      <a:pt x="84" y="42"/>
                    </a:cubicBezTo>
                    <a:cubicBezTo>
                      <a:pt x="84" y="41"/>
                      <a:pt x="84" y="41"/>
                      <a:pt x="84" y="41"/>
                    </a:cubicBezTo>
                    <a:cubicBezTo>
                      <a:pt x="84" y="42"/>
                      <a:pt x="84" y="42"/>
                      <a:pt x="84" y="42"/>
                    </a:cubicBezTo>
                    <a:cubicBezTo>
                      <a:pt x="85" y="41"/>
                      <a:pt x="85" y="41"/>
                      <a:pt x="85" y="41"/>
                    </a:cubicBezTo>
                    <a:cubicBezTo>
                      <a:pt x="86" y="41"/>
                      <a:pt x="87" y="41"/>
                      <a:pt x="88" y="41"/>
                    </a:cubicBezTo>
                    <a:cubicBezTo>
                      <a:pt x="88" y="41"/>
                      <a:pt x="88" y="41"/>
                      <a:pt x="88" y="41"/>
                    </a:cubicBezTo>
                    <a:cubicBezTo>
                      <a:pt x="89" y="41"/>
                      <a:pt x="89" y="41"/>
                      <a:pt x="89" y="41"/>
                    </a:cubicBezTo>
                    <a:cubicBezTo>
                      <a:pt x="90" y="41"/>
                      <a:pt x="92" y="41"/>
                      <a:pt x="93" y="40"/>
                    </a:cubicBezTo>
                    <a:cubicBezTo>
                      <a:pt x="95" y="39"/>
                      <a:pt x="96" y="39"/>
                      <a:pt x="98" y="38"/>
                    </a:cubicBezTo>
                    <a:cubicBezTo>
                      <a:pt x="133" y="13"/>
                      <a:pt x="133" y="13"/>
                      <a:pt x="133" y="13"/>
                    </a:cubicBezTo>
                    <a:cubicBezTo>
                      <a:pt x="134" y="12"/>
                      <a:pt x="134" y="12"/>
                      <a:pt x="134" y="12"/>
                    </a:cubicBezTo>
                    <a:cubicBezTo>
                      <a:pt x="135" y="11"/>
                      <a:pt x="135" y="10"/>
                      <a:pt x="135" y="9"/>
                    </a:cubicBezTo>
                    <a:cubicBezTo>
                      <a:pt x="135" y="8"/>
                      <a:pt x="135" y="7"/>
                      <a:pt x="134" y="6"/>
                    </a:cubicBezTo>
                    <a:cubicBezTo>
                      <a:pt x="133" y="6"/>
                      <a:pt x="132" y="5"/>
                      <a:pt x="131" y="5"/>
                    </a:cubicBezTo>
                    <a:cubicBezTo>
                      <a:pt x="105" y="0"/>
                      <a:pt x="105" y="0"/>
                      <a:pt x="105" y="0"/>
                    </a:cubicBezTo>
                    <a:cubicBezTo>
                      <a:pt x="104" y="4"/>
                      <a:pt x="104" y="4"/>
                      <a:pt x="104" y="4"/>
                    </a:cubicBezTo>
                    <a:cubicBezTo>
                      <a:pt x="130" y="9"/>
                      <a:pt x="130" y="9"/>
                      <a:pt x="130" y="9"/>
                    </a:cubicBezTo>
                    <a:cubicBezTo>
                      <a:pt x="131" y="10"/>
                      <a:pt x="131" y="10"/>
                      <a:pt x="131" y="10"/>
                    </a:cubicBezTo>
                    <a:cubicBezTo>
                      <a:pt x="131" y="9"/>
                      <a:pt x="131" y="9"/>
                      <a:pt x="131" y="9"/>
                    </a:cubicBezTo>
                    <a:cubicBezTo>
                      <a:pt x="131" y="10"/>
                      <a:pt x="131" y="10"/>
                      <a:pt x="131" y="10"/>
                    </a:cubicBezTo>
                    <a:cubicBezTo>
                      <a:pt x="131" y="10"/>
                      <a:pt x="131" y="10"/>
                      <a:pt x="131" y="10"/>
                    </a:cubicBezTo>
                    <a:cubicBezTo>
                      <a:pt x="131" y="9"/>
                      <a:pt x="131" y="9"/>
                      <a:pt x="131" y="9"/>
                    </a:cubicBezTo>
                    <a:cubicBezTo>
                      <a:pt x="131" y="10"/>
                      <a:pt x="131" y="10"/>
                      <a:pt x="131" y="10"/>
                    </a:cubicBezTo>
                    <a:cubicBezTo>
                      <a:pt x="132" y="9"/>
                      <a:pt x="132" y="9"/>
                      <a:pt x="132" y="9"/>
                    </a:cubicBezTo>
                    <a:cubicBezTo>
                      <a:pt x="131" y="9"/>
                      <a:pt x="131" y="9"/>
                      <a:pt x="131" y="9"/>
                    </a:cubicBezTo>
                    <a:cubicBezTo>
                      <a:pt x="131" y="10"/>
                      <a:pt x="131" y="10"/>
                      <a:pt x="131" y="10"/>
                    </a:cubicBezTo>
                    <a:cubicBezTo>
                      <a:pt x="132" y="9"/>
                      <a:pt x="132" y="9"/>
                      <a:pt x="132" y="9"/>
                    </a:cubicBezTo>
                    <a:cubicBezTo>
                      <a:pt x="131" y="9"/>
                      <a:pt x="131" y="9"/>
                      <a:pt x="131" y="9"/>
                    </a:cubicBezTo>
                    <a:cubicBezTo>
                      <a:pt x="131" y="9"/>
                      <a:pt x="131" y="9"/>
                      <a:pt x="131" y="9"/>
                    </a:cubicBezTo>
                    <a:cubicBezTo>
                      <a:pt x="131" y="9"/>
                      <a:pt x="131" y="9"/>
                      <a:pt x="131" y="9"/>
                    </a:cubicBezTo>
                    <a:cubicBezTo>
                      <a:pt x="131" y="9"/>
                      <a:pt x="131" y="9"/>
                      <a:pt x="131" y="9"/>
                    </a:cubicBezTo>
                    <a:cubicBezTo>
                      <a:pt x="131" y="9"/>
                      <a:pt x="131" y="9"/>
                      <a:pt x="131" y="9"/>
                    </a:cubicBezTo>
                    <a:cubicBezTo>
                      <a:pt x="131" y="9"/>
                      <a:pt x="131" y="9"/>
                      <a:pt x="131" y="9"/>
                    </a:cubicBezTo>
                    <a:cubicBezTo>
                      <a:pt x="131" y="9"/>
                      <a:pt x="131" y="9"/>
                      <a:pt x="131" y="9"/>
                    </a:cubicBezTo>
                    <a:cubicBezTo>
                      <a:pt x="131" y="9"/>
                      <a:pt x="131" y="9"/>
                      <a:pt x="130" y="10"/>
                    </a:cubicBezTo>
                    <a:cubicBezTo>
                      <a:pt x="95" y="34"/>
                      <a:pt x="95" y="34"/>
                      <a:pt x="95" y="34"/>
                    </a:cubicBezTo>
                    <a:cubicBezTo>
                      <a:pt x="94" y="35"/>
                      <a:pt x="93" y="36"/>
                      <a:pt x="92" y="36"/>
                    </a:cubicBezTo>
                    <a:cubicBezTo>
                      <a:pt x="91" y="36"/>
                      <a:pt x="89" y="37"/>
                      <a:pt x="89" y="37"/>
                    </a:cubicBezTo>
                    <a:cubicBezTo>
                      <a:pt x="89" y="37"/>
                      <a:pt x="89" y="37"/>
                      <a:pt x="89" y="37"/>
                    </a:cubicBezTo>
                    <a:cubicBezTo>
                      <a:pt x="88" y="37"/>
                      <a:pt x="88" y="37"/>
                      <a:pt x="88" y="37"/>
                    </a:cubicBezTo>
                    <a:cubicBezTo>
                      <a:pt x="86" y="37"/>
                      <a:pt x="85" y="37"/>
                      <a:pt x="84" y="37"/>
                    </a:cubicBezTo>
                    <a:cubicBezTo>
                      <a:pt x="83" y="37"/>
                      <a:pt x="82" y="38"/>
                      <a:pt x="81" y="39"/>
                    </a:cubicBezTo>
                    <a:cubicBezTo>
                      <a:pt x="80" y="40"/>
                      <a:pt x="80" y="41"/>
                      <a:pt x="80" y="42"/>
                    </a:cubicBezTo>
                    <a:cubicBezTo>
                      <a:pt x="80" y="44"/>
                      <a:pt x="81" y="46"/>
                      <a:pt x="82" y="48"/>
                    </a:cubicBezTo>
                    <a:cubicBezTo>
                      <a:pt x="83" y="50"/>
                      <a:pt x="83" y="50"/>
                      <a:pt x="83" y="50"/>
                    </a:cubicBezTo>
                    <a:cubicBezTo>
                      <a:pt x="84" y="50"/>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84" y="51"/>
                      <a:pt x="84" y="51"/>
                      <a:pt x="84" y="51"/>
                    </a:cubicBezTo>
                    <a:cubicBezTo>
                      <a:pt x="71" y="49"/>
                      <a:pt x="71" y="49"/>
                      <a:pt x="71" y="49"/>
                    </a:cubicBezTo>
                    <a:cubicBezTo>
                      <a:pt x="71" y="49"/>
                      <a:pt x="70" y="49"/>
                      <a:pt x="69" y="49"/>
                    </a:cubicBezTo>
                    <a:cubicBezTo>
                      <a:pt x="66" y="49"/>
                      <a:pt x="63" y="49"/>
                      <a:pt x="60" y="51"/>
                    </a:cubicBezTo>
                    <a:cubicBezTo>
                      <a:pt x="41" y="60"/>
                      <a:pt x="41" y="60"/>
                      <a:pt x="41" y="60"/>
                    </a:cubicBezTo>
                    <a:cubicBezTo>
                      <a:pt x="38" y="62"/>
                      <a:pt x="34" y="64"/>
                      <a:pt x="31" y="66"/>
                    </a:cubicBezTo>
                    <a:cubicBezTo>
                      <a:pt x="25" y="71"/>
                      <a:pt x="25" y="71"/>
                      <a:pt x="25" y="71"/>
                    </a:cubicBezTo>
                    <a:cubicBezTo>
                      <a:pt x="23" y="73"/>
                      <a:pt x="19" y="77"/>
                      <a:pt x="17" y="79"/>
                    </a:cubicBezTo>
                    <a:cubicBezTo>
                      <a:pt x="16" y="80"/>
                      <a:pt x="16" y="80"/>
                      <a:pt x="16" y="80"/>
                    </a:cubicBezTo>
                    <a:cubicBezTo>
                      <a:pt x="15" y="81"/>
                      <a:pt x="14" y="81"/>
                      <a:pt x="14" y="82"/>
                    </a:cubicBezTo>
                    <a:cubicBezTo>
                      <a:pt x="13" y="82"/>
                      <a:pt x="13" y="82"/>
                      <a:pt x="13" y="82"/>
                    </a:cubicBezTo>
                    <a:cubicBezTo>
                      <a:pt x="13" y="82"/>
                      <a:pt x="13" y="82"/>
                      <a:pt x="13" y="82"/>
                    </a:cubicBezTo>
                    <a:cubicBezTo>
                      <a:pt x="13" y="82"/>
                      <a:pt x="13" y="82"/>
                      <a:pt x="13" y="82"/>
                    </a:cubicBezTo>
                    <a:cubicBezTo>
                      <a:pt x="13" y="82"/>
                      <a:pt x="13" y="82"/>
                      <a:pt x="13" y="82"/>
                    </a:cubicBezTo>
                    <a:cubicBezTo>
                      <a:pt x="13" y="82"/>
                      <a:pt x="13" y="82"/>
                      <a:pt x="13" y="82"/>
                    </a:cubicBezTo>
                    <a:cubicBezTo>
                      <a:pt x="13" y="82"/>
                      <a:pt x="13" y="82"/>
                      <a:pt x="13" y="82"/>
                    </a:cubicBezTo>
                    <a:cubicBezTo>
                      <a:pt x="13" y="82"/>
                      <a:pt x="13" y="82"/>
                      <a:pt x="13" y="82"/>
                    </a:cubicBezTo>
                    <a:cubicBezTo>
                      <a:pt x="13" y="82"/>
                      <a:pt x="13" y="82"/>
                      <a:pt x="13" y="82"/>
                    </a:cubicBezTo>
                    <a:cubicBezTo>
                      <a:pt x="13" y="83"/>
                      <a:pt x="13" y="83"/>
                      <a:pt x="13" y="83"/>
                    </a:cubicBezTo>
                    <a:cubicBezTo>
                      <a:pt x="14" y="82"/>
                      <a:pt x="14" y="82"/>
                      <a:pt x="14" y="82"/>
                    </a:cubicBezTo>
                    <a:cubicBezTo>
                      <a:pt x="13" y="82"/>
                      <a:pt x="13" y="82"/>
                      <a:pt x="13" y="82"/>
                    </a:cubicBezTo>
                    <a:cubicBezTo>
                      <a:pt x="13" y="83"/>
                      <a:pt x="13" y="83"/>
                      <a:pt x="13" y="83"/>
                    </a:cubicBezTo>
                    <a:cubicBezTo>
                      <a:pt x="14" y="82"/>
                      <a:pt x="14" y="82"/>
                      <a:pt x="14" y="82"/>
                    </a:cubicBezTo>
                    <a:cubicBezTo>
                      <a:pt x="13" y="83"/>
                      <a:pt x="13" y="83"/>
                      <a:pt x="13" y="83"/>
                    </a:cubicBezTo>
                    <a:cubicBezTo>
                      <a:pt x="14" y="83"/>
                      <a:pt x="14" y="83"/>
                      <a:pt x="14" y="83"/>
                    </a:cubicBezTo>
                    <a:cubicBezTo>
                      <a:pt x="14" y="82"/>
                      <a:pt x="14" y="82"/>
                      <a:pt x="14" y="82"/>
                    </a:cubicBezTo>
                    <a:cubicBezTo>
                      <a:pt x="13" y="83"/>
                      <a:pt x="13" y="83"/>
                      <a:pt x="13" y="83"/>
                    </a:cubicBezTo>
                    <a:cubicBezTo>
                      <a:pt x="14" y="83"/>
                      <a:pt x="14" y="83"/>
                      <a:pt x="14" y="83"/>
                    </a:cubicBezTo>
                    <a:cubicBezTo>
                      <a:pt x="14" y="82"/>
                      <a:pt x="13" y="81"/>
                      <a:pt x="13" y="81"/>
                    </a:cubicBezTo>
                    <a:cubicBezTo>
                      <a:pt x="12" y="80"/>
                      <a:pt x="11" y="80"/>
                      <a:pt x="11" y="80"/>
                    </a:cubicBezTo>
                    <a:cubicBezTo>
                      <a:pt x="9" y="80"/>
                      <a:pt x="8" y="81"/>
                      <a:pt x="7" y="82"/>
                    </a:cubicBezTo>
                    <a:cubicBezTo>
                      <a:pt x="6" y="82"/>
                      <a:pt x="6" y="82"/>
                      <a:pt x="6" y="82"/>
                    </a:cubicBezTo>
                    <a:cubicBezTo>
                      <a:pt x="5" y="82"/>
                      <a:pt x="5" y="82"/>
                      <a:pt x="5" y="82"/>
                    </a:cubicBezTo>
                    <a:cubicBezTo>
                      <a:pt x="4" y="81"/>
                      <a:pt x="3" y="79"/>
                      <a:pt x="3" y="79"/>
                    </a:cubicBezTo>
                    <a:lnTo>
                      <a:pt x="0" y="83"/>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0" name="Freeform 285"/>
              <p:cNvSpPr/>
              <p:nvPr/>
            </p:nvSpPr>
            <p:spPr bwMode="auto">
              <a:xfrm>
                <a:off x="-1827212" y="3863971"/>
                <a:ext cx="150813" cy="225425"/>
              </a:xfrm>
              <a:custGeom>
                <a:cxnLst>
                  <a:cxn ang="0">
                    <a:pos x="4" y="37"/>
                  </a:cxn>
                  <a:cxn ang="0">
                    <a:pos x="6" y="36"/>
                  </a:cxn>
                  <a:cxn ang="0">
                    <a:pos x="4" y="33"/>
                  </a:cxn>
                  <a:cxn ang="0">
                    <a:pos x="5" y="30"/>
                  </a:cxn>
                  <a:cxn ang="0">
                    <a:pos x="25" y="6"/>
                  </a:cxn>
                  <a:cxn ang="0">
                    <a:pos x="28" y="5"/>
                  </a:cxn>
                  <a:cxn ang="0">
                    <a:pos x="30" y="5"/>
                  </a:cxn>
                  <a:cxn ang="0">
                    <a:pos x="33" y="8"/>
                  </a:cxn>
                  <a:cxn ang="0">
                    <a:pos x="35" y="10"/>
                  </a:cxn>
                  <a:cxn ang="0">
                    <a:pos x="35" y="14"/>
                  </a:cxn>
                  <a:cxn ang="0">
                    <a:pos x="35" y="15"/>
                  </a:cxn>
                  <a:cxn ang="0">
                    <a:pos x="26" y="54"/>
                  </a:cxn>
                  <a:cxn ang="0">
                    <a:pos x="26" y="55"/>
                  </a:cxn>
                  <a:cxn ang="0">
                    <a:pos x="25" y="55"/>
                  </a:cxn>
                  <a:cxn ang="0">
                    <a:pos x="24" y="55"/>
                  </a:cxn>
                  <a:cxn ang="0">
                    <a:pos x="6" y="36"/>
                  </a:cxn>
                  <a:cxn ang="0">
                    <a:pos x="4" y="37"/>
                  </a:cxn>
                  <a:cxn ang="0">
                    <a:pos x="2" y="39"/>
                  </a:cxn>
                  <a:cxn ang="0">
                    <a:pos x="21" y="58"/>
                  </a:cxn>
                  <a:cxn ang="0">
                    <a:pos x="25" y="60"/>
                  </a:cxn>
                  <a:cxn ang="0">
                    <a:pos x="29" y="58"/>
                  </a:cxn>
                  <a:cxn ang="0">
                    <a:pos x="31" y="55"/>
                  </a:cxn>
                  <a:cxn ang="0">
                    <a:pos x="39" y="16"/>
                  </a:cxn>
                  <a:cxn ang="0">
                    <a:pos x="40" y="14"/>
                  </a:cxn>
                  <a:cxn ang="0">
                    <a:pos x="39" y="9"/>
                  </a:cxn>
                  <a:cxn ang="0">
                    <a:pos x="36" y="4"/>
                  </a:cxn>
                  <a:cxn ang="0">
                    <a:pos x="33" y="2"/>
                  </a:cxn>
                  <a:cxn ang="0">
                    <a:pos x="28" y="0"/>
                  </a:cxn>
                  <a:cxn ang="0">
                    <a:pos x="22" y="3"/>
                  </a:cxn>
                  <a:cxn ang="0">
                    <a:pos x="2" y="27"/>
                  </a:cxn>
                  <a:cxn ang="0">
                    <a:pos x="0" y="33"/>
                  </a:cxn>
                  <a:cxn ang="0">
                    <a:pos x="2" y="39"/>
                  </a:cxn>
                  <a:cxn ang="0">
                    <a:pos x="4" y="37"/>
                  </a:cxn>
                </a:cxnLst>
                <a:rect l="0" t="0" r="r" b="b"/>
                <a:pathLst>
                  <a:path w="40" h="60">
                    <a:moveTo>
                      <a:pt x="4" y="37"/>
                    </a:moveTo>
                    <a:cubicBezTo>
                      <a:pt x="6" y="36"/>
                      <a:pt x="6" y="36"/>
                      <a:pt x="6" y="36"/>
                    </a:cubicBezTo>
                    <a:cubicBezTo>
                      <a:pt x="5" y="35"/>
                      <a:pt x="4" y="34"/>
                      <a:pt x="4" y="33"/>
                    </a:cubicBezTo>
                    <a:cubicBezTo>
                      <a:pt x="4" y="32"/>
                      <a:pt x="5" y="31"/>
                      <a:pt x="5" y="30"/>
                    </a:cubicBezTo>
                    <a:cubicBezTo>
                      <a:pt x="25" y="6"/>
                      <a:pt x="25" y="6"/>
                      <a:pt x="25" y="6"/>
                    </a:cubicBezTo>
                    <a:cubicBezTo>
                      <a:pt x="26" y="5"/>
                      <a:pt x="27" y="5"/>
                      <a:pt x="28" y="5"/>
                    </a:cubicBezTo>
                    <a:cubicBezTo>
                      <a:pt x="29" y="5"/>
                      <a:pt x="29" y="5"/>
                      <a:pt x="30" y="5"/>
                    </a:cubicBezTo>
                    <a:cubicBezTo>
                      <a:pt x="33" y="8"/>
                      <a:pt x="33" y="8"/>
                      <a:pt x="33" y="8"/>
                    </a:cubicBezTo>
                    <a:cubicBezTo>
                      <a:pt x="34" y="8"/>
                      <a:pt x="34" y="9"/>
                      <a:pt x="35" y="10"/>
                    </a:cubicBezTo>
                    <a:cubicBezTo>
                      <a:pt x="35" y="11"/>
                      <a:pt x="35" y="13"/>
                      <a:pt x="35" y="14"/>
                    </a:cubicBezTo>
                    <a:cubicBezTo>
                      <a:pt x="35" y="15"/>
                      <a:pt x="35" y="15"/>
                      <a:pt x="35" y="15"/>
                    </a:cubicBezTo>
                    <a:cubicBezTo>
                      <a:pt x="26" y="54"/>
                      <a:pt x="26" y="54"/>
                      <a:pt x="26" y="54"/>
                    </a:cubicBezTo>
                    <a:cubicBezTo>
                      <a:pt x="26" y="55"/>
                      <a:pt x="26" y="55"/>
                      <a:pt x="26" y="55"/>
                    </a:cubicBezTo>
                    <a:cubicBezTo>
                      <a:pt x="25" y="55"/>
                      <a:pt x="25" y="55"/>
                      <a:pt x="25" y="55"/>
                    </a:cubicBezTo>
                    <a:cubicBezTo>
                      <a:pt x="25" y="55"/>
                      <a:pt x="25" y="55"/>
                      <a:pt x="24" y="55"/>
                    </a:cubicBezTo>
                    <a:cubicBezTo>
                      <a:pt x="6" y="36"/>
                      <a:pt x="6" y="36"/>
                      <a:pt x="6" y="36"/>
                    </a:cubicBezTo>
                    <a:cubicBezTo>
                      <a:pt x="4" y="37"/>
                      <a:pt x="4" y="37"/>
                      <a:pt x="4" y="37"/>
                    </a:cubicBezTo>
                    <a:cubicBezTo>
                      <a:pt x="2" y="39"/>
                      <a:pt x="2" y="39"/>
                      <a:pt x="2" y="39"/>
                    </a:cubicBezTo>
                    <a:cubicBezTo>
                      <a:pt x="21" y="58"/>
                      <a:pt x="21" y="58"/>
                      <a:pt x="21" y="58"/>
                    </a:cubicBezTo>
                    <a:cubicBezTo>
                      <a:pt x="23" y="59"/>
                      <a:pt x="24" y="60"/>
                      <a:pt x="25" y="60"/>
                    </a:cubicBezTo>
                    <a:cubicBezTo>
                      <a:pt x="27" y="60"/>
                      <a:pt x="28" y="59"/>
                      <a:pt x="29" y="58"/>
                    </a:cubicBezTo>
                    <a:cubicBezTo>
                      <a:pt x="30" y="57"/>
                      <a:pt x="30" y="56"/>
                      <a:pt x="31" y="55"/>
                    </a:cubicBezTo>
                    <a:cubicBezTo>
                      <a:pt x="39" y="16"/>
                      <a:pt x="39" y="16"/>
                      <a:pt x="39" y="16"/>
                    </a:cubicBezTo>
                    <a:cubicBezTo>
                      <a:pt x="40" y="16"/>
                      <a:pt x="40" y="15"/>
                      <a:pt x="40" y="14"/>
                    </a:cubicBezTo>
                    <a:cubicBezTo>
                      <a:pt x="40" y="12"/>
                      <a:pt x="39" y="10"/>
                      <a:pt x="39" y="9"/>
                    </a:cubicBezTo>
                    <a:cubicBezTo>
                      <a:pt x="38" y="7"/>
                      <a:pt x="37" y="5"/>
                      <a:pt x="36" y="4"/>
                    </a:cubicBezTo>
                    <a:cubicBezTo>
                      <a:pt x="33" y="2"/>
                      <a:pt x="33" y="2"/>
                      <a:pt x="33" y="2"/>
                    </a:cubicBezTo>
                    <a:cubicBezTo>
                      <a:pt x="31" y="1"/>
                      <a:pt x="30" y="0"/>
                      <a:pt x="28" y="0"/>
                    </a:cubicBezTo>
                    <a:cubicBezTo>
                      <a:pt x="26" y="0"/>
                      <a:pt x="23" y="1"/>
                      <a:pt x="22" y="3"/>
                    </a:cubicBezTo>
                    <a:cubicBezTo>
                      <a:pt x="2" y="27"/>
                      <a:pt x="2" y="27"/>
                      <a:pt x="2" y="27"/>
                    </a:cubicBezTo>
                    <a:cubicBezTo>
                      <a:pt x="1" y="29"/>
                      <a:pt x="0" y="31"/>
                      <a:pt x="0" y="33"/>
                    </a:cubicBezTo>
                    <a:cubicBezTo>
                      <a:pt x="0" y="35"/>
                      <a:pt x="1" y="37"/>
                      <a:pt x="2" y="39"/>
                    </a:cubicBezTo>
                    <a:lnTo>
                      <a:pt x="4" y="37"/>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1" name="Freeform 286"/>
              <p:cNvSpPr/>
              <p:nvPr/>
            </p:nvSpPr>
            <p:spPr bwMode="auto">
              <a:xfrm>
                <a:off x="-2038349" y="3898895"/>
                <a:ext cx="180975" cy="250825"/>
              </a:xfrm>
              <a:custGeom>
                <a:cxnLst>
                  <a:cxn ang="0">
                    <a:pos x="5" y="4"/>
                  </a:cxn>
                  <a:cxn ang="0">
                    <a:pos x="5" y="3"/>
                  </a:cxn>
                  <a:cxn ang="0">
                    <a:pos x="4" y="3"/>
                  </a:cxn>
                  <a:cxn ang="0">
                    <a:pos x="4" y="3"/>
                  </a:cxn>
                  <a:cxn ang="0">
                    <a:pos x="4" y="3"/>
                  </a:cxn>
                  <a:cxn ang="0">
                    <a:pos x="4" y="4"/>
                  </a:cxn>
                  <a:cxn ang="0">
                    <a:pos x="3" y="3"/>
                  </a:cxn>
                  <a:cxn ang="0">
                    <a:pos x="3" y="3"/>
                  </a:cxn>
                  <a:cxn ang="0">
                    <a:pos x="4" y="4"/>
                  </a:cxn>
                  <a:cxn ang="0">
                    <a:pos x="4" y="4"/>
                  </a:cxn>
                  <a:cxn ang="0">
                    <a:pos x="4" y="4"/>
                  </a:cxn>
                  <a:cxn ang="0">
                    <a:pos x="4" y="3"/>
                  </a:cxn>
                  <a:cxn ang="0">
                    <a:pos x="4" y="4"/>
                  </a:cxn>
                  <a:cxn ang="0">
                    <a:pos x="4" y="4"/>
                  </a:cxn>
                  <a:cxn ang="0">
                    <a:pos x="4" y="4"/>
                  </a:cxn>
                  <a:cxn ang="0">
                    <a:pos x="5" y="5"/>
                  </a:cxn>
                  <a:cxn ang="0">
                    <a:pos x="13" y="10"/>
                  </a:cxn>
                  <a:cxn ang="0">
                    <a:pos x="44" y="61"/>
                  </a:cxn>
                  <a:cxn ang="0">
                    <a:pos x="44" y="63"/>
                  </a:cxn>
                  <a:cxn ang="0">
                    <a:pos x="45" y="64"/>
                  </a:cxn>
                  <a:cxn ang="0">
                    <a:pos x="44" y="63"/>
                  </a:cxn>
                  <a:cxn ang="0">
                    <a:pos x="45" y="63"/>
                  </a:cxn>
                  <a:cxn ang="0">
                    <a:pos x="45" y="63"/>
                  </a:cxn>
                  <a:cxn ang="0">
                    <a:pos x="45" y="64"/>
                  </a:cxn>
                  <a:cxn ang="0">
                    <a:pos x="45" y="63"/>
                  </a:cxn>
                  <a:cxn ang="0">
                    <a:pos x="45" y="63"/>
                  </a:cxn>
                  <a:cxn ang="0">
                    <a:pos x="45" y="63"/>
                  </a:cxn>
                  <a:cxn ang="0">
                    <a:pos x="44" y="62"/>
                  </a:cxn>
                  <a:cxn ang="0">
                    <a:pos x="3" y="6"/>
                  </a:cxn>
                  <a:cxn ang="0">
                    <a:pos x="41" y="64"/>
                  </a:cxn>
                  <a:cxn ang="0">
                    <a:pos x="45" y="67"/>
                  </a:cxn>
                  <a:cxn ang="0">
                    <a:pos x="48" y="64"/>
                  </a:cxn>
                  <a:cxn ang="0">
                    <a:pos x="48" y="61"/>
                  </a:cxn>
                  <a:cxn ang="0">
                    <a:pos x="16" y="8"/>
                  </a:cxn>
                  <a:cxn ang="0">
                    <a:pos x="7" y="0"/>
                  </a:cxn>
                  <a:cxn ang="0">
                    <a:pos x="4" y="0"/>
                  </a:cxn>
                  <a:cxn ang="0">
                    <a:pos x="0" y="3"/>
                  </a:cxn>
                  <a:cxn ang="0">
                    <a:pos x="3" y="6"/>
                  </a:cxn>
                </a:cxnLst>
                <a:rect l="0" t="0" r="r" b="b"/>
                <a:pathLst>
                  <a:path w="48" h="67">
                    <a:moveTo>
                      <a:pt x="3" y="6"/>
                    </a:moveTo>
                    <a:cubicBezTo>
                      <a:pt x="5" y="4"/>
                      <a:pt x="5" y="4"/>
                      <a:pt x="5" y="4"/>
                    </a:cubicBezTo>
                    <a:cubicBezTo>
                      <a:pt x="5" y="4"/>
                      <a:pt x="5" y="4"/>
                      <a:pt x="5" y="3"/>
                    </a:cubicBezTo>
                    <a:cubicBezTo>
                      <a:pt x="5" y="3"/>
                      <a:pt x="5" y="3"/>
                      <a:pt x="5" y="3"/>
                    </a:cubicBezTo>
                    <a:cubicBezTo>
                      <a:pt x="4" y="3"/>
                      <a:pt x="4" y="3"/>
                      <a:pt x="4" y="3"/>
                    </a:cubicBezTo>
                    <a:cubicBezTo>
                      <a:pt x="4" y="3"/>
                      <a:pt x="4" y="3"/>
                      <a:pt x="4" y="3"/>
                    </a:cubicBezTo>
                    <a:cubicBezTo>
                      <a:pt x="4" y="3"/>
                      <a:pt x="4" y="3"/>
                      <a:pt x="4" y="3"/>
                    </a:cubicBezTo>
                    <a:cubicBezTo>
                      <a:pt x="4" y="3"/>
                      <a:pt x="4" y="3"/>
                      <a:pt x="4" y="3"/>
                    </a:cubicBezTo>
                    <a:cubicBezTo>
                      <a:pt x="4" y="3"/>
                      <a:pt x="4" y="3"/>
                      <a:pt x="4" y="3"/>
                    </a:cubicBezTo>
                    <a:cubicBezTo>
                      <a:pt x="4" y="3"/>
                      <a:pt x="4" y="3"/>
                      <a:pt x="4" y="3"/>
                    </a:cubicBezTo>
                    <a:cubicBezTo>
                      <a:pt x="3" y="3"/>
                      <a:pt x="3" y="3"/>
                      <a:pt x="3" y="3"/>
                    </a:cubicBezTo>
                    <a:cubicBezTo>
                      <a:pt x="4" y="4"/>
                      <a:pt x="4" y="4"/>
                      <a:pt x="4" y="4"/>
                    </a:cubicBezTo>
                    <a:cubicBezTo>
                      <a:pt x="4" y="3"/>
                      <a:pt x="4" y="3"/>
                      <a:pt x="4" y="3"/>
                    </a:cubicBezTo>
                    <a:cubicBezTo>
                      <a:pt x="3" y="3"/>
                      <a:pt x="3" y="3"/>
                      <a:pt x="3" y="3"/>
                    </a:cubicBezTo>
                    <a:cubicBezTo>
                      <a:pt x="4" y="4"/>
                      <a:pt x="4" y="4"/>
                      <a:pt x="4" y="4"/>
                    </a:cubicBezTo>
                    <a:cubicBezTo>
                      <a:pt x="3" y="3"/>
                      <a:pt x="3" y="3"/>
                      <a:pt x="3" y="3"/>
                    </a:cubicBezTo>
                    <a:cubicBezTo>
                      <a:pt x="4" y="4"/>
                      <a:pt x="4" y="4"/>
                      <a:pt x="4" y="4"/>
                    </a:cubicBezTo>
                    <a:cubicBezTo>
                      <a:pt x="4" y="4"/>
                      <a:pt x="4" y="4"/>
                      <a:pt x="4" y="4"/>
                    </a:cubicBezTo>
                    <a:cubicBezTo>
                      <a:pt x="3" y="3"/>
                      <a:pt x="3" y="3"/>
                      <a:pt x="3" y="3"/>
                    </a:cubicBezTo>
                    <a:cubicBezTo>
                      <a:pt x="4" y="4"/>
                      <a:pt x="4" y="4"/>
                      <a:pt x="4" y="4"/>
                    </a:cubicBezTo>
                    <a:cubicBezTo>
                      <a:pt x="4" y="3"/>
                      <a:pt x="4" y="3"/>
                      <a:pt x="4" y="3"/>
                    </a:cubicBezTo>
                    <a:cubicBezTo>
                      <a:pt x="4" y="4"/>
                      <a:pt x="4" y="4"/>
                      <a:pt x="4" y="4"/>
                    </a:cubicBezTo>
                    <a:cubicBezTo>
                      <a:pt x="4" y="4"/>
                      <a:pt x="4" y="4"/>
                      <a:pt x="4" y="4"/>
                    </a:cubicBezTo>
                    <a:cubicBezTo>
                      <a:pt x="4" y="3"/>
                      <a:pt x="4" y="3"/>
                      <a:pt x="4" y="3"/>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5" y="5"/>
                      <a:pt x="5" y="5"/>
                      <a:pt x="5" y="5"/>
                    </a:cubicBezTo>
                    <a:cubicBezTo>
                      <a:pt x="6" y="5"/>
                      <a:pt x="8" y="6"/>
                      <a:pt x="9" y="7"/>
                    </a:cubicBezTo>
                    <a:cubicBezTo>
                      <a:pt x="10" y="8"/>
                      <a:pt x="12" y="9"/>
                      <a:pt x="13" y="10"/>
                    </a:cubicBezTo>
                    <a:cubicBezTo>
                      <a:pt x="41" y="50"/>
                      <a:pt x="41" y="50"/>
                      <a:pt x="41" y="50"/>
                    </a:cubicBezTo>
                    <a:cubicBezTo>
                      <a:pt x="42" y="52"/>
                      <a:pt x="44" y="57"/>
                      <a:pt x="44" y="61"/>
                    </a:cubicBezTo>
                    <a:cubicBezTo>
                      <a:pt x="44" y="61"/>
                      <a:pt x="44" y="61"/>
                      <a:pt x="44" y="61"/>
                    </a:cubicBezTo>
                    <a:cubicBezTo>
                      <a:pt x="44" y="62"/>
                      <a:pt x="44" y="63"/>
                      <a:pt x="44" y="63"/>
                    </a:cubicBezTo>
                    <a:cubicBezTo>
                      <a:pt x="44" y="63"/>
                      <a:pt x="44" y="63"/>
                      <a:pt x="44" y="63"/>
                    </a:cubicBezTo>
                    <a:cubicBezTo>
                      <a:pt x="45" y="64"/>
                      <a:pt x="45" y="64"/>
                      <a:pt x="45" y="64"/>
                    </a:cubicBezTo>
                    <a:cubicBezTo>
                      <a:pt x="45" y="63"/>
                      <a:pt x="45" y="63"/>
                      <a:pt x="45" y="63"/>
                    </a:cubicBezTo>
                    <a:cubicBezTo>
                      <a:pt x="44" y="63"/>
                      <a:pt x="44" y="63"/>
                      <a:pt x="44" y="63"/>
                    </a:cubicBezTo>
                    <a:cubicBezTo>
                      <a:pt x="45" y="64"/>
                      <a:pt x="45" y="64"/>
                      <a:pt x="45" y="64"/>
                    </a:cubicBezTo>
                    <a:cubicBezTo>
                      <a:pt x="45" y="63"/>
                      <a:pt x="45" y="63"/>
                      <a:pt x="45" y="63"/>
                    </a:cubicBezTo>
                    <a:cubicBezTo>
                      <a:pt x="45" y="64"/>
                      <a:pt x="45" y="64"/>
                      <a:pt x="45" y="64"/>
                    </a:cubicBezTo>
                    <a:cubicBezTo>
                      <a:pt x="45" y="63"/>
                      <a:pt x="45" y="63"/>
                      <a:pt x="45" y="63"/>
                    </a:cubicBezTo>
                    <a:cubicBezTo>
                      <a:pt x="45" y="63"/>
                      <a:pt x="45" y="63"/>
                      <a:pt x="45" y="63"/>
                    </a:cubicBezTo>
                    <a:cubicBezTo>
                      <a:pt x="45" y="64"/>
                      <a:pt x="45" y="64"/>
                      <a:pt x="45" y="64"/>
                    </a:cubicBezTo>
                    <a:cubicBezTo>
                      <a:pt x="45" y="63"/>
                      <a:pt x="45" y="63"/>
                      <a:pt x="45" y="63"/>
                    </a:cubicBezTo>
                    <a:cubicBezTo>
                      <a:pt x="45" y="63"/>
                      <a:pt x="45" y="63"/>
                      <a:pt x="45" y="63"/>
                    </a:cubicBezTo>
                    <a:cubicBezTo>
                      <a:pt x="45" y="63"/>
                      <a:pt x="45" y="63"/>
                      <a:pt x="45" y="63"/>
                    </a:cubicBezTo>
                    <a:cubicBezTo>
                      <a:pt x="45" y="63"/>
                      <a:pt x="45" y="63"/>
                      <a:pt x="45" y="63"/>
                    </a:cubicBezTo>
                    <a:cubicBezTo>
                      <a:pt x="45" y="63"/>
                      <a:pt x="45" y="63"/>
                      <a:pt x="45" y="63"/>
                    </a:cubicBezTo>
                    <a:cubicBezTo>
                      <a:pt x="45" y="63"/>
                      <a:pt x="45" y="63"/>
                      <a:pt x="45" y="63"/>
                    </a:cubicBezTo>
                    <a:cubicBezTo>
                      <a:pt x="45" y="63"/>
                      <a:pt x="45" y="63"/>
                      <a:pt x="45" y="63"/>
                    </a:cubicBezTo>
                    <a:cubicBezTo>
                      <a:pt x="45" y="63"/>
                      <a:pt x="45" y="62"/>
                      <a:pt x="44" y="62"/>
                    </a:cubicBezTo>
                    <a:cubicBezTo>
                      <a:pt x="5" y="4"/>
                      <a:pt x="5" y="4"/>
                      <a:pt x="5" y="4"/>
                    </a:cubicBezTo>
                    <a:cubicBezTo>
                      <a:pt x="3" y="6"/>
                      <a:pt x="3" y="6"/>
                      <a:pt x="3" y="6"/>
                    </a:cubicBezTo>
                    <a:cubicBezTo>
                      <a:pt x="2" y="7"/>
                      <a:pt x="2" y="7"/>
                      <a:pt x="2" y="7"/>
                    </a:cubicBezTo>
                    <a:cubicBezTo>
                      <a:pt x="41" y="64"/>
                      <a:pt x="41" y="64"/>
                      <a:pt x="41" y="64"/>
                    </a:cubicBezTo>
                    <a:cubicBezTo>
                      <a:pt x="41" y="65"/>
                      <a:pt x="42" y="65"/>
                      <a:pt x="42" y="66"/>
                    </a:cubicBezTo>
                    <a:cubicBezTo>
                      <a:pt x="43" y="66"/>
                      <a:pt x="44" y="67"/>
                      <a:pt x="45" y="67"/>
                    </a:cubicBezTo>
                    <a:cubicBezTo>
                      <a:pt x="45" y="67"/>
                      <a:pt x="46" y="67"/>
                      <a:pt x="47" y="66"/>
                    </a:cubicBezTo>
                    <a:cubicBezTo>
                      <a:pt x="47" y="65"/>
                      <a:pt x="48" y="65"/>
                      <a:pt x="48" y="64"/>
                    </a:cubicBezTo>
                    <a:cubicBezTo>
                      <a:pt x="48" y="63"/>
                      <a:pt x="48" y="62"/>
                      <a:pt x="48" y="61"/>
                    </a:cubicBezTo>
                    <a:cubicBezTo>
                      <a:pt x="48" y="61"/>
                      <a:pt x="48" y="61"/>
                      <a:pt x="48" y="61"/>
                    </a:cubicBezTo>
                    <a:cubicBezTo>
                      <a:pt x="48" y="56"/>
                      <a:pt x="47" y="51"/>
                      <a:pt x="44" y="48"/>
                    </a:cubicBezTo>
                    <a:cubicBezTo>
                      <a:pt x="16" y="8"/>
                      <a:pt x="16" y="8"/>
                      <a:pt x="16" y="8"/>
                    </a:cubicBezTo>
                    <a:cubicBezTo>
                      <a:pt x="15" y="6"/>
                      <a:pt x="13" y="5"/>
                      <a:pt x="12" y="3"/>
                    </a:cubicBezTo>
                    <a:cubicBezTo>
                      <a:pt x="10" y="2"/>
                      <a:pt x="8" y="1"/>
                      <a:pt x="7" y="0"/>
                    </a:cubicBezTo>
                    <a:cubicBezTo>
                      <a:pt x="6" y="0"/>
                      <a:pt x="6" y="0"/>
                      <a:pt x="6" y="0"/>
                    </a:cubicBezTo>
                    <a:cubicBezTo>
                      <a:pt x="5" y="0"/>
                      <a:pt x="4" y="0"/>
                      <a:pt x="4" y="0"/>
                    </a:cubicBezTo>
                    <a:cubicBezTo>
                      <a:pt x="3" y="0"/>
                      <a:pt x="2" y="0"/>
                      <a:pt x="1" y="1"/>
                    </a:cubicBezTo>
                    <a:cubicBezTo>
                      <a:pt x="0" y="1"/>
                      <a:pt x="0" y="2"/>
                      <a:pt x="0" y="3"/>
                    </a:cubicBezTo>
                    <a:cubicBezTo>
                      <a:pt x="0" y="4"/>
                      <a:pt x="1" y="5"/>
                      <a:pt x="2" y="7"/>
                    </a:cubicBezTo>
                    <a:lnTo>
                      <a:pt x="3" y="6"/>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2" name="Freeform 287"/>
              <p:cNvSpPr/>
              <p:nvPr/>
            </p:nvSpPr>
            <p:spPr bwMode="auto">
              <a:xfrm>
                <a:off x="-1485900" y="4025896"/>
                <a:ext cx="304799" cy="200025"/>
              </a:xfrm>
              <a:custGeom>
                <a:cxnLst>
                  <a:cxn ang="0">
                    <a:pos x="4" y="8"/>
                  </a:cxn>
                  <a:cxn ang="0">
                    <a:pos x="5" y="5"/>
                  </a:cxn>
                  <a:cxn ang="0">
                    <a:pos x="9" y="4"/>
                  </a:cxn>
                  <a:cxn ang="0">
                    <a:pos x="16" y="8"/>
                  </a:cxn>
                  <a:cxn ang="0">
                    <a:pos x="27" y="9"/>
                  </a:cxn>
                  <a:cxn ang="0">
                    <a:pos x="32" y="7"/>
                  </a:cxn>
                  <a:cxn ang="0">
                    <a:pos x="66" y="27"/>
                  </a:cxn>
                  <a:cxn ang="0">
                    <a:pos x="69" y="33"/>
                  </a:cxn>
                  <a:cxn ang="0">
                    <a:pos x="69" y="33"/>
                  </a:cxn>
                  <a:cxn ang="0">
                    <a:pos x="69" y="34"/>
                  </a:cxn>
                  <a:cxn ang="0">
                    <a:pos x="76" y="50"/>
                  </a:cxn>
                  <a:cxn ang="0">
                    <a:pos x="77" y="51"/>
                  </a:cxn>
                  <a:cxn ang="0">
                    <a:pos x="77" y="51"/>
                  </a:cxn>
                  <a:cxn ang="0">
                    <a:pos x="78" y="51"/>
                  </a:cxn>
                  <a:cxn ang="0">
                    <a:pos x="79" y="51"/>
                  </a:cxn>
                  <a:cxn ang="0">
                    <a:pos x="77" y="51"/>
                  </a:cxn>
                  <a:cxn ang="0">
                    <a:pos x="77" y="49"/>
                  </a:cxn>
                  <a:cxn ang="0">
                    <a:pos x="78" y="49"/>
                  </a:cxn>
                  <a:cxn ang="0">
                    <a:pos x="78" y="51"/>
                  </a:cxn>
                  <a:cxn ang="0">
                    <a:pos x="78" y="49"/>
                  </a:cxn>
                  <a:cxn ang="0">
                    <a:pos x="78" y="49"/>
                  </a:cxn>
                  <a:cxn ang="0">
                    <a:pos x="79" y="49"/>
                  </a:cxn>
                  <a:cxn ang="0">
                    <a:pos x="61" y="39"/>
                  </a:cxn>
                  <a:cxn ang="0">
                    <a:pos x="49" y="39"/>
                  </a:cxn>
                  <a:cxn ang="0">
                    <a:pos x="42" y="43"/>
                  </a:cxn>
                  <a:cxn ang="0">
                    <a:pos x="26" y="23"/>
                  </a:cxn>
                  <a:cxn ang="0">
                    <a:pos x="16" y="16"/>
                  </a:cxn>
                  <a:cxn ang="0">
                    <a:pos x="6" y="15"/>
                  </a:cxn>
                  <a:cxn ang="0">
                    <a:pos x="4" y="8"/>
                  </a:cxn>
                  <a:cxn ang="0">
                    <a:pos x="0" y="9"/>
                  </a:cxn>
                  <a:cxn ang="0">
                    <a:pos x="3" y="18"/>
                  </a:cxn>
                  <a:cxn ang="0">
                    <a:pos x="16" y="21"/>
                  </a:cxn>
                  <a:cxn ang="0">
                    <a:pos x="22" y="25"/>
                  </a:cxn>
                  <a:cxn ang="0">
                    <a:pos x="42" y="47"/>
                  </a:cxn>
                  <a:cxn ang="0">
                    <a:pos x="51" y="43"/>
                  </a:cxn>
                  <a:cxn ang="0">
                    <a:pos x="59" y="43"/>
                  </a:cxn>
                  <a:cxn ang="0">
                    <a:pos x="78" y="53"/>
                  </a:cxn>
                  <a:cxn ang="0">
                    <a:pos x="81" y="51"/>
                  </a:cxn>
                  <a:cxn ang="0">
                    <a:pos x="79" y="47"/>
                  </a:cxn>
                  <a:cxn ang="0">
                    <a:pos x="73" y="34"/>
                  </a:cxn>
                  <a:cxn ang="0">
                    <a:pos x="73" y="34"/>
                  </a:cxn>
                  <a:cxn ang="0">
                    <a:pos x="73" y="33"/>
                  </a:cxn>
                  <a:cxn ang="0">
                    <a:pos x="68" y="23"/>
                  </a:cxn>
                  <a:cxn ang="0">
                    <a:pos x="32" y="3"/>
                  </a:cxn>
                  <a:cxn ang="0">
                    <a:pos x="24" y="6"/>
                  </a:cxn>
                  <a:cxn ang="0">
                    <a:pos x="19" y="5"/>
                  </a:cxn>
                  <a:cxn ang="0">
                    <a:pos x="9" y="0"/>
                  </a:cxn>
                  <a:cxn ang="0">
                    <a:pos x="1" y="2"/>
                  </a:cxn>
                  <a:cxn ang="0">
                    <a:pos x="0" y="9"/>
                  </a:cxn>
                </a:cxnLst>
                <a:rect l="0" t="0" r="r" b="b"/>
                <a:pathLst>
                  <a:path w="81" h="52">
                    <a:moveTo>
                      <a:pt x="2" y="9"/>
                    </a:moveTo>
                    <a:cubicBezTo>
                      <a:pt x="4" y="8"/>
                      <a:pt x="4" y="8"/>
                      <a:pt x="4" y="8"/>
                    </a:cubicBezTo>
                    <a:cubicBezTo>
                      <a:pt x="4" y="8"/>
                      <a:pt x="4" y="8"/>
                      <a:pt x="4" y="8"/>
                    </a:cubicBezTo>
                    <a:cubicBezTo>
                      <a:pt x="4" y="7"/>
                      <a:pt x="4" y="6"/>
                      <a:pt x="5" y="5"/>
                    </a:cubicBezTo>
                    <a:cubicBezTo>
                      <a:pt x="5" y="4"/>
                      <a:pt x="6" y="4"/>
                      <a:pt x="6" y="4"/>
                    </a:cubicBezTo>
                    <a:cubicBezTo>
                      <a:pt x="9" y="4"/>
                      <a:pt x="9" y="4"/>
                      <a:pt x="9" y="4"/>
                    </a:cubicBezTo>
                    <a:cubicBezTo>
                      <a:pt x="10" y="4"/>
                      <a:pt x="12" y="5"/>
                      <a:pt x="13" y="5"/>
                    </a:cubicBezTo>
                    <a:cubicBezTo>
                      <a:pt x="14" y="6"/>
                      <a:pt x="15" y="7"/>
                      <a:pt x="16" y="8"/>
                    </a:cubicBezTo>
                    <a:cubicBezTo>
                      <a:pt x="18" y="9"/>
                      <a:pt x="20" y="10"/>
                      <a:pt x="22" y="10"/>
                    </a:cubicBezTo>
                    <a:cubicBezTo>
                      <a:pt x="24" y="10"/>
                      <a:pt x="25" y="10"/>
                      <a:pt x="27" y="9"/>
                    </a:cubicBezTo>
                    <a:cubicBezTo>
                      <a:pt x="28" y="8"/>
                      <a:pt x="28" y="8"/>
                      <a:pt x="28" y="8"/>
                    </a:cubicBezTo>
                    <a:cubicBezTo>
                      <a:pt x="29" y="7"/>
                      <a:pt x="31" y="7"/>
                      <a:pt x="32" y="7"/>
                    </a:cubicBezTo>
                    <a:cubicBezTo>
                      <a:pt x="33" y="7"/>
                      <a:pt x="34" y="7"/>
                      <a:pt x="35" y="8"/>
                    </a:cubicBezTo>
                    <a:cubicBezTo>
                      <a:pt x="66" y="27"/>
                      <a:pt x="66" y="27"/>
                      <a:pt x="66" y="27"/>
                    </a:cubicBezTo>
                    <a:cubicBezTo>
                      <a:pt x="66" y="28"/>
                      <a:pt x="67" y="28"/>
                      <a:pt x="68" y="30"/>
                    </a:cubicBezTo>
                    <a:cubicBezTo>
                      <a:pt x="69" y="31"/>
                      <a:pt x="69" y="32"/>
                      <a:pt x="69" y="33"/>
                    </a:cubicBezTo>
                    <a:cubicBezTo>
                      <a:pt x="69" y="33"/>
                      <a:pt x="69" y="33"/>
                      <a:pt x="69" y="33"/>
                    </a:cubicBezTo>
                    <a:cubicBezTo>
                      <a:pt x="69" y="33"/>
                      <a:pt x="69" y="33"/>
                      <a:pt x="69" y="33"/>
                    </a:cubicBezTo>
                    <a:cubicBezTo>
                      <a:pt x="69" y="33"/>
                      <a:pt x="69" y="33"/>
                      <a:pt x="69" y="33"/>
                    </a:cubicBezTo>
                    <a:cubicBezTo>
                      <a:pt x="69" y="34"/>
                      <a:pt x="69" y="34"/>
                      <a:pt x="69" y="34"/>
                    </a:cubicBezTo>
                    <a:cubicBezTo>
                      <a:pt x="69" y="38"/>
                      <a:pt x="70" y="42"/>
                      <a:pt x="72" y="45"/>
                    </a:cubicBezTo>
                    <a:cubicBezTo>
                      <a:pt x="76" y="50"/>
                      <a:pt x="76" y="50"/>
                      <a:pt x="76" y="50"/>
                    </a:cubicBezTo>
                    <a:cubicBezTo>
                      <a:pt x="76" y="50"/>
                      <a:pt x="77" y="50"/>
                      <a:pt x="77" y="51"/>
                    </a:cubicBezTo>
                    <a:cubicBezTo>
                      <a:pt x="77" y="51"/>
                      <a:pt x="77" y="51"/>
                      <a:pt x="77" y="51"/>
                    </a:cubicBezTo>
                    <a:cubicBezTo>
                      <a:pt x="78" y="51"/>
                      <a:pt x="78" y="51"/>
                      <a:pt x="78" y="51"/>
                    </a:cubicBezTo>
                    <a:cubicBezTo>
                      <a:pt x="77" y="51"/>
                      <a:pt x="77" y="51"/>
                      <a:pt x="77" y="51"/>
                    </a:cubicBezTo>
                    <a:cubicBezTo>
                      <a:pt x="77" y="51"/>
                      <a:pt x="77" y="51"/>
                      <a:pt x="77" y="51"/>
                    </a:cubicBezTo>
                    <a:cubicBezTo>
                      <a:pt x="78" y="51"/>
                      <a:pt x="78" y="51"/>
                      <a:pt x="78" y="51"/>
                    </a:cubicBezTo>
                    <a:cubicBezTo>
                      <a:pt x="77" y="51"/>
                      <a:pt x="77" y="51"/>
                      <a:pt x="77" y="51"/>
                    </a:cubicBezTo>
                    <a:cubicBezTo>
                      <a:pt x="79" y="51"/>
                      <a:pt x="79" y="51"/>
                      <a:pt x="79" y="51"/>
                    </a:cubicBezTo>
                    <a:cubicBezTo>
                      <a:pt x="77" y="49"/>
                      <a:pt x="77" y="49"/>
                      <a:pt x="77" y="49"/>
                    </a:cubicBezTo>
                    <a:cubicBezTo>
                      <a:pt x="77" y="50"/>
                      <a:pt x="77" y="50"/>
                      <a:pt x="77" y="51"/>
                    </a:cubicBezTo>
                    <a:cubicBezTo>
                      <a:pt x="79" y="51"/>
                      <a:pt x="79" y="51"/>
                      <a:pt x="79" y="51"/>
                    </a:cubicBezTo>
                    <a:cubicBezTo>
                      <a:pt x="77" y="49"/>
                      <a:pt x="77" y="49"/>
                      <a:pt x="77" y="49"/>
                    </a:cubicBezTo>
                    <a:cubicBezTo>
                      <a:pt x="78" y="51"/>
                      <a:pt x="78" y="51"/>
                      <a:pt x="78" y="51"/>
                    </a:cubicBezTo>
                    <a:cubicBezTo>
                      <a:pt x="78" y="49"/>
                      <a:pt x="78" y="49"/>
                      <a:pt x="78" y="49"/>
                    </a:cubicBezTo>
                    <a:cubicBezTo>
                      <a:pt x="78" y="49"/>
                      <a:pt x="78" y="49"/>
                      <a:pt x="77" y="49"/>
                    </a:cubicBezTo>
                    <a:cubicBezTo>
                      <a:pt x="78" y="51"/>
                      <a:pt x="78" y="51"/>
                      <a:pt x="78" y="51"/>
                    </a:cubicBezTo>
                    <a:cubicBezTo>
                      <a:pt x="78" y="49"/>
                      <a:pt x="78" y="49"/>
                      <a:pt x="78" y="49"/>
                    </a:cubicBezTo>
                    <a:cubicBezTo>
                      <a:pt x="78" y="49"/>
                      <a:pt x="78" y="49"/>
                      <a:pt x="78" y="49"/>
                    </a:cubicBezTo>
                    <a:cubicBezTo>
                      <a:pt x="79" y="49"/>
                      <a:pt x="79" y="49"/>
                      <a:pt x="79" y="49"/>
                    </a:cubicBezTo>
                    <a:cubicBezTo>
                      <a:pt x="78" y="49"/>
                      <a:pt x="78" y="49"/>
                      <a:pt x="78" y="49"/>
                    </a:cubicBezTo>
                    <a:cubicBezTo>
                      <a:pt x="78" y="49"/>
                      <a:pt x="78" y="49"/>
                      <a:pt x="78" y="49"/>
                    </a:cubicBezTo>
                    <a:cubicBezTo>
                      <a:pt x="79" y="49"/>
                      <a:pt x="79" y="49"/>
                      <a:pt x="79" y="49"/>
                    </a:cubicBezTo>
                    <a:cubicBezTo>
                      <a:pt x="78" y="49"/>
                      <a:pt x="78" y="49"/>
                      <a:pt x="78" y="49"/>
                    </a:cubicBezTo>
                    <a:cubicBezTo>
                      <a:pt x="61" y="39"/>
                      <a:pt x="61" y="39"/>
                      <a:pt x="61" y="39"/>
                    </a:cubicBezTo>
                    <a:cubicBezTo>
                      <a:pt x="59" y="39"/>
                      <a:pt x="57" y="38"/>
                      <a:pt x="55" y="38"/>
                    </a:cubicBezTo>
                    <a:cubicBezTo>
                      <a:pt x="53" y="38"/>
                      <a:pt x="51" y="39"/>
                      <a:pt x="49" y="39"/>
                    </a:cubicBezTo>
                    <a:cubicBezTo>
                      <a:pt x="44" y="43"/>
                      <a:pt x="44" y="43"/>
                      <a:pt x="44" y="43"/>
                    </a:cubicBezTo>
                    <a:cubicBezTo>
                      <a:pt x="43" y="43"/>
                      <a:pt x="43" y="43"/>
                      <a:pt x="42" y="43"/>
                    </a:cubicBezTo>
                    <a:cubicBezTo>
                      <a:pt x="41" y="43"/>
                      <a:pt x="39" y="42"/>
                      <a:pt x="38" y="41"/>
                    </a:cubicBezTo>
                    <a:cubicBezTo>
                      <a:pt x="26" y="23"/>
                      <a:pt x="26" y="23"/>
                      <a:pt x="26" y="23"/>
                    </a:cubicBezTo>
                    <a:cubicBezTo>
                      <a:pt x="25" y="21"/>
                      <a:pt x="23" y="19"/>
                      <a:pt x="21" y="18"/>
                    </a:cubicBezTo>
                    <a:cubicBezTo>
                      <a:pt x="20" y="17"/>
                      <a:pt x="18" y="17"/>
                      <a:pt x="16" y="16"/>
                    </a:cubicBezTo>
                    <a:cubicBezTo>
                      <a:pt x="8" y="16"/>
                      <a:pt x="8" y="16"/>
                      <a:pt x="8" y="16"/>
                    </a:cubicBezTo>
                    <a:cubicBezTo>
                      <a:pt x="7" y="17"/>
                      <a:pt x="6" y="16"/>
                      <a:pt x="6" y="15"/>
                    </a:cubicBezTo>
                    <a:cubicBezTo>
                      <a:pt x="5" y="14"/>
                      <a:pt x="4" y="13"/>
                      <a:pt x="4" y="12"/>
                    </a:cubicBezTo>
                    <a:cubicBezTo>
                      <a:pt x="4" y="8"/>
                      <a:pt x="4" y="8"/>
                      <a:pt x="4" y="8"/>
                    </a:cubicBezTo>
                    <a:cubicBezTo>
                      <a:pt x="2" y="9"/>
                      <a:pt x="2" y="9"/>
                      <a:pt x="2" y="9"/>
                    </a:cubicBezTo>
                    <a:cubicBezTo>
                      <a:pt x="0" y="9"/>
                      <a:pt x="0" y="9"/>
                      <a:pt x="0" y="9"/>
                    </a:cubicBezTo>
                    <a:cubicBezTo>
                      <a:pt x="0" y="12"/>
                      <a:pt x="0" y="12"/>
                      <a:pt x="0" y="12"/>
                    </a:cubicBezTo>
                    <a:cubicBezTo>
                      <a:pt x="0" y="14"/>
                      <a:pt x="1" y="17"/>
                      <a:pt x="3" y="18"/>
                    </a:cubicBezTo>
                    <a:cubicBezTo>
                      <a:pt x="4" y="20"/>
                      <a:pt x="6" y="21"/>
                      <a:pt x="8" y="21"/>
                    </a:cubicBezTo>
                    <a:cubicBezTo>
                      <a:pt x="16" y="21"/>
                      <a:pt x="16" y="21"/>
                      <a:pt x="16" y="21"/>
                    </a:cubicBezTo>
                    <a:cubicBezTo>
                      <a:pt x="17" y="21"/>
                      <a:pt x="18" y="21"/>
                      <a:pt x="19" y="22"/>
                    </a:cubicBezTo>
                    <a:cubicBezTo>
                      <a:pt x="21" y="23"/>
                      <a:pt x="22" y="24"/>
                      <a:pt x="22" y="25"/>
                    </a:cubicBezTo>
                    <a:cubicBezTo>
                      <a:pt x="35" y="43"/>
                      <a:pt x="35" y="43"/>
                      <a:pt x="35" y="43"/>
                    </a:cubicBezTo>
                    <a:cubicBezTo>
                      <a:pt x="36" y="46"/>
                      <a:pt x="39" y="47"/>
                      <a:pt x="42" y="47"/>
                    </a:cubicBezTo>
                    <a:cubicBezTo>
                      <a:pt x="43" y="47"/>
                      <a:pt x="44" y="47"/>
                      <a:pt x="46" y="46"/>
                    </a:cubicBezTo>
                    <a:cubicBezTo>
                      <a:pt x="51" y="43"/>
                      <a:pt x="51" y="43"/>
                      <a:pt x="51" y="43"/>
                    </a:cubicBezTo>
                    <a:cubicBezTo>
                      <a:pt x="52" y="43"/>
                      <a:pt x="54" y="42"/>
                      <a:pt x="55" y="42"/>
                    </a:cubicBezTo>
                    <a:cubicBezTo>
                      <a:pt x="57" y="42"/>
                      <a:pt x="58" y="43"/>
                      <a:pt x="59" y="43"/>
                    </a:cubicBezTo>
                    <a:cubicBezTo>
                      <a:pt x="76" y="52"/>
                      <a:pt x="76" y="52"/>
                      <a:pt x="76" y="52"/>
                    </a:cubicBezTo>
                    <a:cubicBezTo>
                      <a:pt x="77" y="53"/>
                      <a:pt x="77" y="53"/>
                      <a:pt x="78" y="53"/>
                    </a:cubicBezTo>
                    <a:cubicBezTo>
                      <a:pt x="79" y="53"/>
                      <a:pt x="80" y="53"/>
                      <a:pt x="80" y="53"/>
                    </a:cubicBezTo>
                    <a:cubicBezTo>
                      <a:pt x="81" y="52"/>
                      <a:pt x="81" y="51"/>
                      <a:pt x="81" y="51"/>
                    </a:cubicBezTo>
                    <a:cubicBezTo>
                      <a:pt x="81" y="50"/>
                      <a:pt x="81" y="49"/>
                      <a:pt x="81" y="49"/>
                    </a:cubicBezTo>
                    <a:cubicBezTo>
                      <a:pt x="80" y="48"/>
                      <a:pt x="80" y="48"/>
                      <a:pt x="79" y="47"/>
                    </a:cubicBezTo>
                    <a:cubicBezTo>
                      <a:pt x="76" y="42"/>
                      <a:pt x="76" y="42"/>
                      <a:pt x="76" y="42"/>
                    </a:cubicBezTo>
                    <a:cubicBezTo>
                      <a:pt x="74" y="40"/>
                      <a:pt x="73" y="36"/>
                      <a:pt x="73" y="34"/>
                    </a:cubicBezTo>
                    <a:cubicBezTo>
                      <a:pt x="73" y="34"/>
                      <a:pt x="73" y="34"/>
                      <a:pt x="73" y="34"/>
                    </a:cubicBezTo>
                    <a:cubicBezTo>
                      <a:pt x="73" y="34"/>
                      <a:pt x="73" y="34"/>
                      <a:pt x="73" y="34"/>
                    </a:cubicBezTo>
                    <a:cubicBezTo>
                      <a:pt x="73" y="34"/>
                      <a:pt x="73" y="34"/>
                      <a:pt x="73" y="34"/>
                    </a:cubicBezTo>
                    <a:cubicBezTo>
                      <a:pt x="73" y="33"/>
                      <a:pt x="73" y="33"/>
                      <a:pt x="73" y="33"/>
                    </a:cubicBezTo>
                    <a:cubicBezTo>
                      <a:pt x="73" y="31"/>
                      <a:pt x="73" y="29"/>
                      <a:pt x="72" y="28"/>
                    </a:cubicBezTo>
                    <a:cubicBezTo>
                      <a:pt x="71" y="26"/>
                      <a:pt x="70" y="24"/>
                      <a:pt x="68" y="23"/>
                    </a:cubicBezTo>
                    <a:cubicBezTo>
                      <a:pt x="37" y="4"/>
                      <a:pt x="37" y="4"/>
                      <a:pt x="37" y="4"/>
                    </a:cubicBezTo>
                    <a:cubicBezTo>
                      <a:pt x="36" y="3"/>
                      <a:pt x="34" y="3"/>
                      <a:pt x="32" y="3"/>
                    </a:cubicBezTo>
                    <a:cubicBezTo>
                      <a:pt x="30" y="3"/>
                      <a:pt x="28" y="3"/>
                      <a:pt x="26" y="4"/>
                    </a:cubicBezTo>
                    <a:cubicBezTo>
                      <a:pt x="24" y="6"/>
                      <a:pt x="24" y="6"/>
                      <a:pt x="24" y="6"/>
                    </a:cubicBezTo>
                    <a:cubicBezTo>
                      <a:pt x="24" y="6"/>
                      <a:pt x="23" y="6"/>
                      <a:pt x="22" y="6"/>
                    </a:cubicBezTo>
                    <a:cubicBezTo>
                      <a:pt x="21" y="6"/>
                      <a:pt x="20" y="6"/>
                      <a:pt x="19" y="5"/>
                    </a:cubicBezTo>
                    <a:cubicBezTo>
                      <a:pt x="18" y="3"/>
                      <a:pt x="17" y="2"/>
                      <a:pt x="15" y="1"/>
                    </a:cubicBezTo>
                    <a:cubicBezTo>
                      <a:pt x="13" y="0"/>
                      <a:pt x="11" y="0"/>
                      <a:pt x="9" y="0"/>
                    </a:cubicBezTo>
                    <a:cubicBezTo>
                      <a:pt x="6" y="0"/>
                      <a:pt x="6" y="0"/>
                      <a:pt x="6" y="0"/>
                    </a:cubicBezTo>
                    <a:cubicBezTo>
                      <a:pt x="4" y="0"/>
                      <a:pt x="2" y="1"/>
                      <a:pt x="1" y="2"/>
                    </a:cubicBezTo>
                    <a:cubicBezTo>
                      <a:pt x="0" y="4"/>
                      <a:pt x="0" y="6"/>
                      <a:pt x="0" y="8"/>
                    </a:cubicBezTo>
                    <a:cubicBezTo>
                      <a:pt x="0" y="9"/>
                      <a:pt x="0" y="9"/>
                      <a:pt x="0" y="9"/>
                    </a:cubicBezTo>
                    <a:lnTo>
                      <a:pt x="2" y="9"/>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3" name="Freeform 288"/>
              <p:cNvSpPr/>
              <p:nvPr/>
            </p:nvSpPr>
            <p:spPr bwMode="auto">
              <a:xfrm>
                <a:off x="-1711326" y="4251321"/>
                <a:ext cx="574674" cy="568324"/>
              </a:xfrm>
              <a:custGeom>
                <a:cxnLst>
                  <a:cxn ang="0">
                    <a:pos x="5" y="60"/>
                  </a:cxn>
                  <a:cxn ang="0">
                    <a:pos x="6" y="53"/>
                  </a:cxn>
                  <a:cxn ang="0">
                    <a:pos x="45" y="21"/>
                  </a:cxn>
                  <a:cxn ang="0">
                    <a:pos x="50" y="20"/>
                  </a:cxn>
                  <a:cxn ang="0">
                    <a:pos x="59" y="12"/>
                  </a:cxn>
                  <a:cxn ang="0">
                    <a:pos x="62" y="5"/>
                  </a:cxn>
                  <a:cxn ang="0">
                    <a:pos x="65" y="4"/>
                  </a:cxn>
                  <a:cxn ang="0">
                    <a:pos x="82" y="8"/>
                  </a:cxn>
                  <a:cxn ang="0">
                    <a:pos x="83" y="14"/>
                  </a:cxn>
                  <a:cxn ang="0">
                    <a:pos x="89" y="25"/>
                  </a:cxn>
                  <a:cxn ang="0">
                    <a:pos x="99" y="32"/>
                  </a:cxn>
                  <a:cxn ang="0">
                    <a:pos x="104" y="25"/>
                  </a:cxn>
                  <a:cxn ang="0">
                    <a:pos x="104" y="4"/>
                  </a:cxn>
                  <a:cxn ang="0">
                    <a:pos x="104" y="4"/>
                  </a:cxn>
                  <a:cxn ang="0">
                    <a:pos x="104" y="4"/>
                  </a:cxn>
                  <a:cxn ang="0">
                    <a:pos x="104" y="4"/>
                  </a:cxn>
                  <a:cxn ang="0">
                    <a:pos x="103" y="4"/>
                  </a:cxn>
                  <a:cxn ang="0">
                    <a:pos x="103" y="3"/>
                  </a:cxn>
                  <a:cxn ang="0">
                    <a:pos x="103" y="3"/>
                  </a:cxn>
                  <a:cxn ang="0">
                    <a:pos x="103" y="4"/>
                  </a:cxn>
                  <a:cxn ang="0">
                    <a:pos x="103" y="4"/>
                  </a:cxn>
                  <a:cxn ang="0">
                    <a:pos x="104" y="5"/>
                  </a:cxn>
                  <a:cxn ang="0">
                    <a:pos x="119" y="26"/>
                  </a:cxn>
                  <a:cxn ang="0">
                    <a:pos x="120" y="37"/>
                  </a:cxn>
                  <a:cxn ang="0">
                    <a:pos x="124" y="50"/>
                  </a:cxn>
                  <a:cxn ang="0">
                    <a:pos x="147" y="83"/>
                  </a:cxn>
                  <a:cxn ang="0">
                    <a:pos x="148" y="108"/>
                  </a:cxn>
                  <a:cxn ang="0">
                    <a:pos x="127" y="145"/>
                  </a:cxn>
                  <a:cxn ang="0">
                    <a:pos x="122" y="147"/>
                  </a:cxn>
                  <a:cxn ang="0">
                    <a:pos x="72" y="111"/>
                  </a:cxn>
                  <a:cxn ang="0">
                    <a:pos x="31" y="125"/>
                  </a:cxn>
                  <a:cxn ang="0">
                    <a:pos x="27" y="122"/>
                  </a:cxn>
                  <a:cxn ang="0">
                    <a:pos x="3" y="61"/>
                  </a:cxn>
                  <a:cxn ang="0">
                    <a:pos x="23" y="124"/>
                  </a:cxn>
                  <a:cxn ang="0">
                    <a:pos x="32" y="129"/>
                  </a:cxn>
                  <a:cxn ang="0">
                    <a:pos x="72" y="115"/>
                  </a:cxn>
                  <a:cxn ang="0">
                    <a:pos x="119" y="150"/>
                  </a:cxn>
                  <a:cxn ang="0">
                    <a:pos x="130" y="148"/>
                  </a:cxn>
                  <a:cxn ang="0">
                    <a:pos x="153" y="108"/>
                  </a:cxn>
                  <a:cxn ang="0">
                    <a:pos x="151" y="82"/>
                  </a:cxn>
                  <a:cxn ang="0">
                    <a:pos x="128" y="47"/>
                  </a:cxn>
                  <a:cxn ang="0">
                    <a:pos x="125" y="37"/>
                  </a:cxn>
                  <a:cxn ang="0">
                    <a:pos x="123" y="25"/>
                  </a:cxn>
                  <a:cxn ang="0">
                    <a:pos x="107" y="2"/>
                  </a:cxn>
                  <a:cxn ang="0">
                    <a:pos x="103" y="0"/>
                  </a:cxn>
                  <a:cxn ang="0">
                    <a:pos x="100" y="3"/>
                  </a:cxn>
                  <a:cxn ang="0">
                    <a:pos x="100" y="25"/>
                  </a:cxn>
                  <a:cxn ang="0">
                    <a:pos x="99" y="27"/>
                  </a:cxn>
                  <a:cxn ang="0">
                    <a:pos x="99" y="28"/>
                  </a:cxn>
                  <a:cxn ang="0">
                    <a:pos x="99" y="27"/>
                  </a:cxn>
                  <a:cxn ang="0">
                    <a:pos x="99" y="27"/>
                  </a:cxn>
                  <a:cxn ang="0">
                    <a:pos x="91" y="22"/>
                  </a:cxn>
                  <a:cxn ang="0">
                    <a:pos x="88" y="14"/>
                  </a:cxn>
                  <a:cxn ang="0">
                    <a:pos x="86" y="5"/>
                  </a:cxn>
                  <a:cxn ang="0">
                    <a:pos x="66" y="0"/>
                  </a:cxn>
                  <a:cxn ang="0">
                    <a:pos x="59" y="2"/>
                  </a:cxn>
                  <a:cxn ang="0">
                    <a:pos x="55" y="11"/>
                  </a:cxn>
                  <a:cxn ang="0">
                    <a:pos x="50" y="16"/>
                  </a:cxn>
                  <a:cxn ang="0">
                    <a:pos x="43" y="17"/>
                  </a:cxn>
                  <a:cxn ang="0">
                    <a:pos x="3" y="49"/>
                  </a:cxn>
                  <a:cxn ang="0">
                    <a:pos x="1" y="61"/>
                  </a:cxn>
                </a:cxnLst>
                <a:rect l="0" t="0" r="r" b="b"/>
                <a:pathLst>
                  <a:path w="153" h="151">
                    <a:moveTo>
                      <a:pt x="3" y="61"/>
                    </a:moveTo>
                    <a:cubicBezTo>
                      <a:pt x="5" y="60"/>
                      <a:pt x="5" y="60"/>
                      <a:pt x="5" y="60"/>
                    </a:cubicBezTo>
                    <a:cubicBezTo>
                      <a:pt x="4" y="59"/>
                      <a:pt x="4" y="58"/>
                      <a:pt x="4" y="58"/>
                    </a:cubicBezTo>
                    <a:cubicBezTo>
                      <a:pt x="4" y="55"/>
                      <a:pt x="5" y="53"/>
                      <a:pt x="6" y="53"/>
                    </a:cubicBezTo>
                    <a:cubicBezTo>
                      <a:pt x="41" y="23"/>
                      <a:pt x="41" y="23"/>
                      <a:pt x="41" y="23"/>
                    </a:cubicBezTo>
                    <a:cubicBezTo>
                      <a:pt x="42" y="22"/>
                      <a:pt x="43" y="22"/>
                      <a:pt x="45" y="21"/>
                    </a:cubicBezTo>
                    <a:cubicBezTo>
                      <a:pt x="46" y="20"/>
                      <a:pt x="48" y="20"/>
                      <a:pt x="49" y="20"/>
                    </a:cubicBezTo>
                    <a:cubicBezTo>
                      <a:pt x="50" y="20"/>
                      <a:pt x="50" y="20"/>
                      <a:pt x="50" y="20"/>
                    </a:cubicBezTo>
                    <a:cubicBezTo>
                      <a:pt x="52" y="20"/>
                      <a:pt x="54" y="19"/>
                      <a:pt x="55" y="18"/>
                    </a:cubicBezTo>
                    <a:cubicBezTo>
                      <a:pt x="57" y="16"/>
                      <a:pt x="58" y="14"/>
                      <a:pt x="59" y="12"/>
                    </a:cubicBezTo>
                    <a:cubicBezTo>
                      <a:pt x="60" y="8"/>
                      <a:pt x="60" y="8"/>
                      <a:pt x="60" y="8"/>
                    </a:cubicBezTo>
                    <a:cubicBezTo>
                      <a:pt x="61" y="7"/>
                      <a:pt x="61" y="6"/>
                      <a:pt x="62" y="5"/>
                    </a:cubicBezTo>
                    <a:cubicBezTo>
                      <a:pt x="63" y="4"/>
                      <a:pt x="64" y="4"/>
                      <a:pt x="65" y="4"/>
                    </a:cubicBezTo>
                    <a:cubicBezTo>
                      <a:pt x="65" y="4"/>
                      <a:pt x="65" y="4"/>
                      <a:pt x="65" y="4"/>
                    </a:cubicBezTo>
                    <a:cubicBezTo>
                      <a:pt x="80" y="6"/>
                      <a:pt x="80" y="6"/>
                      <a:pt x="80" y="6"/>
                    </a:cubicBezTo>
                    <a:cubicBezTo>
                      <a:pt x="81" y="6"/>
                      <a:pt x="81" y="7"/>
                      <a:pt x="82" y="8"/>
                    </a:cubicBezTo>
                    <a:cubicBezTo>
                      <a:pt x="83" y="9"/>
                      <a:pt x="83" y="10"/>
                      <a:pt x="83" y="12"/>
                    </a:cubicBezTo>
                    <a:cubicBezTo>
                      <a:pt x="83" y="14"/>
                      <a:pt x="83" y="14"/>
                      <a:pt x="83" y="14"/>
                    </a:cubicBezTo>
                    <a:cubicBezTo>
                      <a:pt x="83" y="16"/>
                      <a:pt x="84" y="18"/>
                      <a:pt x="85" y="20"/>
                    </a:cubicBezTo>
                    <a:cubicBezTo>
                      <a:pt x="86" y="22"/>
                      <a:pt x="87" y="24"/>
                      <a:pt x="89" y="25"/>
                    </a:cubicBezTo>
                    <a:cubicBezTo>
                      <a:pt x="96" y="31"/>
                      <a:pt x="96" y="31"/>
                      <a:pt x="96" y="31"/>
                    </a:cubicBezTo>
                    <a:cubicBezTo>
                      <a:pt x="97" y="31"/>
                      <a:pt x="98" y="32"/>
                      <a:pt x="99" y="32"/>
                    </a:cubicBezTo>
                    <a:cubicBezTo>
                      <a:pt x="101" y="32"/>
                      <a:pt x="102" y="31"/>
                      <a:pt x="103" y="30"/>
                    </a:cubicBezTo>
                    <a:cubicBezTo>
                      <a:pt x="104" y="28"/>
                      <a:pt x="104" y="27"/>
                      <a:pt x="104" y="25"/>
                    </a:cubicBezTo>
                    <a:cubicBezTo>
                      <a:pt x="104" y="6"/>
                      <a:pt x="104" y="6"/>
                      <a:pt x="104" y="6"/>
                    </a:cubicBezTo>
                    <a:cubicBezTo>
                      <a:pt x="104" y="5"/>
                      <a:pt x="104" y="4"/>
                      <a:pt x="104" y="4"/>
                    </a:cubicBezTo>
                    <a:cubicBezTo>
                      <a:pt x="104" y="4"/>
                      <a:pt x="104" y="4"/>
                      <a:pt x="104" y="4"/>
                    </a:cubicBezTo>
                    <a:cubicBezTo>
                      <a:pt x="104" y="4"/>
                      <a:pt x="104" y="4"/>
                      <a:pt x="104" y="4"/>
                    </a:cubicBezTo>
                    <a:cubicBezTo>
                      <a:pt x="104" y="4"/>
                      <a:pt x="104" y="4"/>
                      <a:pt x="104" y="4"/>
                    </a:cubicBezTo>
                    <a:cubicBezTo>
                      <a:pt x="104" y="4"/>
                      <a:pt x="104" y="4"/>
                      <a:pt x="104" y="4"/>
                    </a:cubicBezTo>
                    <a:cubicBezTo>
                      <a:pt x="104" y="4"/>
                      <a:pt x="104" y="4"/>
                      <a:pt x="104" y="4"/>
                    </a:cubicBezTo>
                    <a:cubicBezTo>
                      <a:pt x="104" y="4"/>
                      <a:pt x="104" y="4"/>
                      <a:pt x="104" y="4"/>
                    </a:cubicBezTo>
                    <a:cubicBezTo>
                      <a:pt x="103" y="3"/>
                      <a:pt x="103" y="3"/>
                      <a:pt x="103" y="3"/>
                    </a:cubicBezTo>
                    <a:cubicBezTo>
                      <a:pt x="103" y="4"/>
                      <a:pt x="103" y="4"/>
                      <a:pt x="103" y="4"/>
                    </a:cubicBezTo>
                    <a:cubicBezTo>
                      <a:pt x="104" y="4"/>
                      <a:pt x="104" y="4"/>
                      <a:pt x="104" y="4"/>
                    </a:cubicBezTo>
                    <a:cubicBezTo>
                      <a:pt x="103" y="3"/>
                      <a:pt x="103" y="3"/>
                      <a:pt x="103" y="3"/>
                    </a:cubicBezTo>
                    <a:cubicBezTo>
                      <a:pt x="103" y="4"/>
                      <a:pt x="103" y="4"/>
                      <a:pt x="103" y="4"/>
                    </a:cubicBezTo>
                    <a:cubicBezTo>
                      <a:pt x="103" y="3"/>
                      <a:pt x="103" y="3"/>
                      <a:pt x="103" y="3"/>
                    </a:cubicBezTo>
                    <a:cubicBezTo>
                      <a:pt x="103" y="4"/>
                      <a:pt x="103" y="4"/>
                      <a:pt x="103" y="4"/>
                    </a:cubicBezTo>
                    <a:cubicBezTo>
                      <a:pt x="103" y="4"/>
                      <a:pt x="103" y="4"/>
                      <a:pt x="103" y="4"/>
                    </a:cubicBezTo>
                    <a:cubicBezTo>
                      <a:pt x="103" y="3"/>
                      <a:pt x="103" y="3"/>
                      <a:pt x="103" y="3"/>
                    </a:cubicBezTo>
                    <a:cubicBezTo>
                      <a:pt x="103" y="4"/>
                      <a:pt x="103" y="4"/>
                      <a:pt x="103" y="4"/>
                    </a:cubicBezTo>
                    <a:cubicBezTo>
                      <a:pt x="103" y="4"/>
                      <a:pt x="103" y="4"/>
                      <a:pt x="103" y="4"/>
                    </a:cubicBezTo>
                    <a:cubicBezTo>
                      <a:pt x="103" y="4"/>
                      <a:pt x="103" y="4"/>
                      <a:pt x="104" y="5"/>
                    </a:cubicBezTo>
                    <a:cubicBezTo>
                      <a:pt x="117" y="22"/>
                      <a:pt x="117" y="22"/>
                      <a:pt x="117" y="22"/>
                    </a:cubicBezTo>
                    <a:cubicBezTo>
                      <a:pt x="118" y="23"/>
                      <a:pt x="119" y="24"/>
                      <a:pt x="119" y="26"/>
                    </a:cubicBezTo>
                    <a:cubicBezTo>
                      <a:pt x="120" y="28"/>
                      <a:pt x="120" y="30"/>
                      <a:pt x="120" y="32"/>
                    </a:cubicBezTo>
                    <a:cubicBezTo>
                      <a:pt x="120" y="37"/>
                      <a:pt x="120" y="37"/>
                      <a:pt x="120" y="37"/>
                    </a:cubicBezTo>
                    <a:cubicBezTo>
                      <a:pt x="120" y="39"/>
                      <a:pt x="121" y="42"/>
                      <a:pt x="121" y="44"/>
                    </a:cubicBezTo>
                    <a:cubicBezTo>
                      <a:pt x="122" y="46"/>
                      <a:pt x="123" y="48"/>
                      <a:pt x="124" y="50"/>
                    </a:cubicBezTo>
                    <a:cubicBezTo>
                      <a:pt x="145" y="78"/>
                      <a:pt x="145" y="78"/>
                      <a:pt x="145" y="78"/>
                    </a:cubicBezTo>
                    <a:cubicBezTo>
                      <a:pt x="146" y="79"/>
                      <a:pt x="147" y="81"/>
                      <a:pt x="147" y="83"/>
                    </a:cubicBezTo>
                    <a:cubicBezTo>
                      <a:pt x="148" y="85"/>
                      <a:pt x="148" y="87"/>
                      <a:pt x="148" y="89"/>
                    </a:cubicBezTo>
                    <a:cubicBezTo>
                      <a:pt x="148" y="108"/>
                      <a:pt x="148" y="108"/>
                      <a:pt x="148" y="108"/>
                    </a:cubicBezTo>
                    <a:cubicBezTo>
                      <a:pt x="148" y="111"/>
                      <a:pt x="147" y="117"/>
                      <a:pt x="145" y="119"/>
                    </a:cubicBezTo>
                    <a:cubicBezTo>
                      <a:pt x="127" y="145"/>
                      <a:pt x="127" y="145"/>
                      <a:pt x="127" y="145"/>
                    </a:cubicBezTo>
                    <a:cubicBezTo>
                      <a:pt x="126" y="147"/>
                      <a:pt x="125" y="147"/>
                      <a:pt x="124" y="147"/>
                    </a:cubicBezTo>
                    <a:cubicBezTo>
                      <a:pt x="123" y="147"/>
                      <a:pt x="123" y="147"/>
                      <a:pt x="122" y="147"/>
                    </a:cubicBezTo>
                    <a:cubicBezTo>
                      <a:pt x="79" y="113"/>
                      <a:pt x="79" y="113"/>
                      <a:pt x="79" y="113"/>
                    </a:cubicBezTo>
                    <a:cubicBezTo>
                      <a:pt x="77" y="111"/>
                      <a:pt x="74" y="111"/>
                      <a:pt x="72" y="111"/>
                    </a:cubicBezTo>
                    <a:cubicBezTo>
                      <a:pt x="70" y="111"/>
                      <a:pt x="69" y="111"/>
                      <a:pt x="68" y="111"/>
                    </a:cubicBezTo>
                    <a:cubicBezTo>
                      <a:pt x="31" y="125"/>
                      <a:pt x="31" y="125"/>
                      <a:pt x="31" y="125"/>
                    </a:cubicBezTo>
                    <a:cubicBezTo>
                      <a:pt x="30" y="125"/>
                      <a:pt x="30" y="125"/>
                      <a:pt x="30" y="125"/>
                    </a:cubicBezTo>
                    <a:cubicBezTo>
                      <a:pt x="29" y="125"/>
                      <a:pt x="27" y="124"/>
                      <a:pt x="27" y="122"/>
                    </a:cubicBezTo>
                    <a:cubicBezTo>
                      <a:pt x="5" y="60"/>
                      <a:pt x="5" y="60"/>
                      <a:pt x="5" y="60"/>
                    </a:cubicBezTo>
                    <a:cubicBezTo>
                      <a:pt x="3" y="61"/>
                      <a:pt x="3" y="61"/>
                      <a:pt x="3" y="61"/>
                    </a:cubicBezTo>
                    <a:cubicBezTo>
                      <a:pt x="1" y="61"/>
                      <a:pt x="1" y="61"/>
                      <a:pt x="1" y="61"/>
                    </a:cubicBezTo>
                    <a:cubicBezTo>
                      <a:pt x="23" y="124"/>
                      <a:pt x="23" y="124"/>
                      <a:pt x="23" y="124"/>
                    </a:cubicBezTo>
                    <a:cubicBezTo>
                      <a:pt x="24" y="127"/>
                      <a:pt x="27" y="130"/>
                      <a:pt x="30" y="130"/>
                    </a:cubicBezTo>
                    <a:cubicBezTo>
                      <a:pt x="31" y="130"/>
                      <a:pt x="32" y="130"/>
                      <a:pt x="32" y="129"/>
                    </a:cubicBezTo>
                    <a:cubicBezTo>
                      <a:pt x="70" y="115"/>
                      <a:pt x="70" y="115"/>
                      <a:pt x="70" y="115"/>
                    </a:cubicBezTo>
                    <a:cubicBezTo>
                      <a:pt x="70" y="115"/>
                      <a:pt x="71" y="115"/>
                      <a:pt x="72" y="115"/>
                    </a:cubicBezTo>
                    <a:cubicBezTo>
                      <a:pt x="73" y="115"/>
                      <a:pt x="76" y="116"/>
                      <a:pt x="77" y="117"/>
                    </a:cubicBezTo>
                    <a:cubicBezTo>
                      <a:pt x="119" y="150"/>
                      <a:pt x="119" y="150"/>
                      <a:pt x="119" y="150"/>
                    </a:cubicBezTo>
                    <a:cubicBezTo>
                      <a:pt x="121" y="151"/>
                      <a:pt x="122" y="151"/>
                      <a:pt x="124" y="151"/>
                    </a:cubicBezTo>
                    <a:cubicBezTo>
                      <a:pt x="126" y="151"/>
                      <a:pt x="129" y="150"/>
                      <a:pt x="130" y="148"/>
                    </a:cubicBezTo>
                    <a:cubicBezTo>
                      <a:pt x="149" y="121"/>
                      <a:pt x="149" y="121"/>
                      <a:pt x="149" y="121"/>
                    </a:cubicBezTo>
                    <a:cubicBezTo>
                      <a:pt x="151" y="118"/>
                      <a:pt x="152" y="113"/>
                      <a:pt x="153" y="108"/>
                    </a:cubicBezTo>
                    <a:cubicBezTo>
                      <a:pt x="153" y="89"/>
                      <a:pt x="153" y="89"/>
                      <a:pt x="153" y="89"/>
                    </a:cubicBezTo>
                    <a:cubicBezTo>
                      <a:pt x="153" y="86"/>
                      <a:pt x="152" y="84"/>
                      <a:pt x="151" y="82"/>
                    </a:cubicBezTo>
                    <a:cubicBezTo>
                      <a:pt x="151" y="79"/>
                      <a:pt x="150" y="77"/>
                      <a:pt x="149" y="76"/>
                    </a:cubicBezTo>
                    <a:cubicBezTo>
                      <a:pt x="128" y="47"/>
                      <a:pt x="128" y="47"/>
                      <a:pt x="128" y="47"/>
                    </a:cubicBezTo>
                    <a:cubicBezTo>
                      <a:pt x="127" y="46"/>
                      <a:pt x="126" y="45"/>
                      <a:pt x="126" y="43"/>
                    </a:cubicBezTo>
                    <a:cubicBezTo>
                      <a:pt x="125" y="41"/>
                      <a:pt x="125" y="39"/>
                      <a:pt x="125" y="37"/>
                    </a:cubicBezTo>
                    <a:cubicBezTo>
                      <a:pt x="125" y="32"/>
                      <a:pt x="125" y="32"/>
                      <a:pt x="125" y="32"/>
                    </a:cubicBezTo>
                    <a:cubicBezTo>
                      <a:pt x="125" y="30"/>
                      <a:pt x="124" y="27"/>
                      <a:pt x="123" y="25"/>
                    </a:cubicBezTo>
                    <a:cubicBezTo>
                      <a:pt x="123" y="23"/>
                      <a:pt x="122" y="21"/>
                      <a:pt x="120" y="19"/>
                    </a:cubicBezTo>
                    <a:cubicBezTo>
                      <a:pt x="107" y="2"/>
                      <a:pt x="107" y="2"/>
                      <a:pt x="107" y="2"/>
                    </a:cubicBezTo>
                    <a:cubicBezTo>
                      <a:pt x="107" y="2"/>
                      <a:pt x="106" y="1"/>
                      <a:pt x="105" y="1"/>
                    </a:cubicBezTo>
                    <a:cubicBezTo>
                      <a:pt x="105" y="0"/>
                      <a:pt x="104" y="0"/>
                      <a:pt x="103" y="0"/>
                    </a:cubicBezTo>
                    <a:cubicBezTo>
                      <a:pt x="103" y="0"/>
                      <a:pt x="102" y="0"/>
                      <a:pt x="101" y="1"/>
                    </a:cubicBezTo>
                    <a:cubicBezTo>
                      <a:pt x="100" y="1"/>
                      <a:pt x="100" y="2"/>
                      <a:pt x="100" y="3"/>
                    </a:cubicBezTo>
                    <a:cubicBezTo>
                      <a:pt x="100" y="4"/>
                      <a:pt x="100" y="5"/>
                      <a:pt x="100" y="6"/>
                    </a:cubicBezTo>
                    <a:cubicBezTo>
                      <a:pt x="100" y="25"/>
                      <a:pt x="100" y="25"/>
                      <a:pt x="100" y="25"/>
                    </a:cubicBezTo>
                    <a:cubicBezTo>
                      <a:pt x="100" y="26"/>
                      <a:pt x="99" y="27"/>
                      <a:pt x="99" y="27"/>
                    </a:cubicBezTo>
                    <a:cubicBezTo>
                      <a:pt x="99" y="27"/>
                      <a:pt x="99" y="27"/>
                      <a:pt x="99" y="27"/>
                    </a:cubicBezTo>
                    <a:cubicBezTo>
                      <a:pt x="99" y="27"/>
                      <a:pt x="99" y="27"/>
                      <a:pt x="99" y="27"/>
                    </a:cubicBezTo>
                    <a:cubicBezTo>
                      <a:pt x="99" y="28"/>
                      <a:pt x="99" y="28"/>
                      <a:pt x="99" y="28"/>
                    </a:cubicBezTo>
                    <a:cubicBezTo>
                      <a:pt x="99" y="27"/>
                      <a:pt x="99" y="27"/>
                      <a:pt x="99" y="27"/>
                    </a:cubicBezTo>
                    <a:cubicBezTo>
                      <a:pt x="99" y="27"/>
                      <a:pt x="99" y="27"/>
                      <a:pt x="99" y="27"/>
                    </a:cubicBezTo>
                    <a:cubicBezTo>
                      <a:pt x="99" y="28"/>
                      <a:pt x="99" y="28"/>
                      <a:pt x="99" y="28"/>
                    </a:cubicBezTo>
                    <a:cubicBezTo>
                      <a:pt x="99" y="27"/>
                      <a:pt x="99" y="27"/>
                      <a:pt x="99" y="27"/>
                    </a:cubicBezTo>
                    <a:cubicBezTo>
                      <a:pt x="99" y="27"/>
                      <a:pt x="99" y="27"/>
                      <a:pt x="98" y="27"/>
                    </a:cubicBezTo>
                    <a:cubicBezTo>
                      <a:pt x="91" y="22"/>
                      <a:pt x="91" y="22"/>
                      <a:pt x="91" y="22"/>
                    </a:cubicBezTo>
                    <a:cubicBezTo>
                      <a:pt x="90" y="21"/>
                      <a:pt x="89" y="20"/>
                      <a:pt x="89" y="18"/>
                    </a:cubicBezTo>
                    <a:cubicBezTo>
                      <a:pt x="88" y="17"/>
                      <a:pt x="88" y="15"/>
                      <a:pt x="88" y="14"/>
                    </a:cubicBezTo>
                    <a:cubicBezTo>
                      <a:pt x="88" y="12"/>
                      <a:pt x="88" y="12"/>
                      <a:pt x="88" y="12"/>
                    </a:cubicBezTo>
                    <a:cubicBezTo>
                      <a:pt x="88" y="9"/>
                      <a:pt x="87" y="7"/>
                      <a:pt x="86" y="5"/>
                    </a:cubicBezTo>
                    <a:cubicBezTo>
                      <a:pt x="85" y="4"/>
                      <a:pt x="83" y="2"/>
                      <a:pt x="81" y="2"/>
                    </a:cubicBezTo>
                    <a:cubicBezTo>
                      <a:pt x="66" y="0"/>
                      <a:pt x="66" y="0"/>
                      <a:pt x="66" y="0"/>
                    </a:cubicBezTo>
                    <a:cubicBezTo>
                      <a:pt x="65" y="0"/>
                      <a:pt x="65" y="0"/>
                      <a:pt x="65" y="0"/>
                    </a:cubicBezTo>
                    <a:cubicBezTo>
                      <a:pt x="63" y="0"/>
                      <a:pt x="61" y="1"/>
                      <a:pt x="59" y="2"/>
                    </a:cubicBezTo>
                    <a:cubicBezTo>
                      <a:pt x="58" y="3"/>
                      <a:pt x="57" y="5"/>
                      <a:pt x="56" y="7"/>
                    </a:cubicBezTo>
                    <a:cubicBezTo>
                      <a:pt x="55" y="11"/>
                      <a:pt x="55" y="11"/>
                      <a:pt x="55" y="11"/>
                    </a:cubicBezTo>
                    <a:cubicBezTo>
                      <a:pt x="54" y="12"/>
                      <a:pt x="53" y="14"/>
                      <a:pt x="52" y="14"/>
                    </a:cubicBezTo>
                    <a:cubicBezTo>
                      <a:pt x="51" y="15"/>
                      <a:pt x="50" y="16"/>
                      <a:pt x="50" y="16"/>
                    </a:cubicBezTo>
                    <a:cubicBezTo>
                      <a:pt x="49" y="16"/>
                      <a:pt x="49" y="16"/>
                      <a:pt x="49" y="16"/>
                    </a:cubicBezTo>
                    <a:cubicBezTo>
                      <a:pt x="47" y="16"/>
                      <a:pt x="45" y="16"/>
                      <a:pt x="43" y="17"/>
                    </a:cubicBezTo>
                    <a:cubicBezTo>
                      <a:pt x="41" y="18"/>
                      <a:pt x="40" y="19"/>
                      <a:pt x="38" y="20"/>
                    </a:cubicBezTo>
                    <a:cubicBezTo>
                      <a:pt x="3" y="49"/>
                      <a:pt x="3" y="49"/>
                      <a:pt x="3" y="49"/>
                    </a:cubicBezTo>
                    <a:cubicBezTo>
                      <a:pt x="1" y="51"/>
                      <a:pt x="0" y="54"/>
                      <a:pt x="0" y="58"/>
                    </a:cubicBezTo>
                    <a:cubicBezTo>
                      <a:pt x="0" y="59"/>
                      <a:pt x="0" y="60"/>
                      <a:pt x="1" y="61"/>
                    </a:cubicBezTo>
                    <a:lnTo>
                      <a:pt x="3" y="61"/>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4" name="Freeform 289"/>
              <p:cNvSpPr/>
              <p:nvPr/>
            </p:nvSpPr>
            <p:spPr bwMode="auto">
              <a:xfrm>
                <a:off x="-5230812" y="2525710"/>
                <a:ext cx="52388" cy="47625"/>
              </a:xfrm>
              <a:custGeom>
                <a:cxnLst>
                  <a:cxn ang="0">
                    <a:pos x="4" y="11"/>
                  </a:cxn>
                  <a:cxn ang="0">
                    <a:pos x="5" y="9"/>
                  </a:cxn>
                  <a:cxn ang="0">
                    <a:pos x="4" y="9"/>
                  </a:cxn>
                  <a:cxn ang="0">
                    <a:pos x="4" y="8"/>
                  </a:cxn>
                  <a:cxn ang="0">
                    <a:pos x="5" y="6"/>
                  </a:cxn>
                  <a:cxn ang="0">
                    <a:pos x="8" y="4"/>
                  </a:cxn>
                  <a:cxn ang="0">
                    <a:pos x="9" y="4"/>
                  </a:cxn>
                  <a:cxn ang="0">
                    <a:pos x="10" y="6"/>
                  </a:cxn>
                  <a:cxn ang="0">
                    <a:pos x="9" y="8"/>
                  </a:cxn>
                  <a:cxn ang="0">
                    <a:pos x="6" y="9"/>
                  </a:cxn>
                  <a:cxn ang="0">
                    <a:pos x="5" y="9"/>
                  </a:cxn>
                  <a:cxn ang="0">
                    <a:pos x="4" y="11"/>
                  </a:cxn>
                  <a:cxn ang="0">
                    <a:pos x="3" y="13"/>
                  </a:cxn>
                  <a:cxn ang="0">
                    <a:pos x="6" y="13"/>
                  </a:cxn>
                  <a:cxn ang="0">
                    <a:pos x="13" y="11"/>
                  </a:cxn>
                  <a:cxn ang="0">
                    <a:pos x="14" y="6"/>
                  </a:cxn>
                  <a:cxn ang="0">
                    <a:pos x="12" y="1"/>
                  </a:cxn>
                  <a:cxn ang="0">
                    <a:pos x="8" y="0"/>
                  </a:cxn>
                  <a:cxn ang="0">
                    <a:pos x="2" y="3"/>
                  </a:cxn>
                  <a:cxn ang="0">
                    <a:pos x="0" y="8"/>
                  </a:cxn>
                  <a:cxn ang="0">
                    <a:pos x="1" y="11"/>
                  </a:cxn>
                  <a:cxn ang="0">
                    <a:pos x="3" y="13"/>
                  </a:cxn>
                  <a:cxn ang="0">
                    <a:pos x="4" y="11"/>
                  </a:cxn>
                </a:cxnLst>
                <a:rect l="0" t="0" r="r" b="b"/>
                <a:pathLst>
                  <a:path w="14" h="13">
                    <a:moveTo>
                      <a:pt x="4" y="11"/>
                    </a:moveTo>
                    <a:cubicBezTo>
                      <a:pt x="5" y="9"/>
                      <a:pt x="5" y="9"/>
                      <a:pt x="5" y="9"/>
                    </a:cubicBezTo>
                    <a:cubicBezTo>
                      <a:pt x="4" y="9"/>
                      <a:pt x="4" y="9"/>
                      <a:pt x="4" y="9"/>
                    </a:cubicBezTo>
                    <a:cubicBezTo>
                      <a:pt x="4" y="8"/>
                      <a:pt x="4" y="8"/>
                      <a:pt x="4" y="8"/>
                    </a:cubicBezTo>
                    <a:cubicBezTo>
                      <a:pt x="4" y="7"/>
                      <a:pt x="4" y="7"/>
                      <a:pt x="5" y="6"/>
                    </a:cubicBezTo>
                    <a:cubicBezTo>
                      <a:pt x="6" y="4"/>
                      <a:pt x="7" y="4"/>
                      <a:pt x="8" y="4"/>
                    </a:cubicBezTo>
                    <a:cubicBezTo>
                      <a:pt x="9" y="4"/>
                      <a:pt x="9" y="4"/>
                      <a:pt x="9" y="4"/>
                    </a:cubicBezTo>
                    <a:cubicBezTo>
                      <a:pt x="10" y="5"/>
                      <a:pt x="10" y="5"/>
                      <a:pt x="10" y="6"/>
                    </a:cubicBezTo>
                    <a:cubicBezTo>
                      <a:pt x="10" y="7"/>
                      <a:pt x="10" y="7"/>
                      <a:pt x="9" y="8"/>
                    </a:cubicBezTo>
                    <a:cubicBezTo>
                      <a:pt x="9" y="9"/>
                      <a:pt x="7" y="9"/>
                      <a:pt x="6" y="9"/>
                    </a:cubicBezTo>
                    <a:cubicBezTo>
                      <a:pt x="5" y="9"/>
                      <a:pt x="5" y="9"/>
                      <a:pt x="5" y="9"/>
                    </a:cubicBezTo>
                    <a:cubicBezTo>
                      <a:pt x="4" y="11"/>
                      <a:pt x="4" y="11"/>
                      <a:pt x="4" y="11"/>
                    </a:cubicBezTo>
                    <a:cubicBezTo>
                      <a:pt x="3" y="13"/>
                      <a:pt x="3" y="13"/>
                      <a:pt x="3" y="13"/>
                    </a:cubicBezTo>
                    <a:cubicBezTo>
                      <a:pt x="4" y="13"/>
                      <a:pt x="5" y="13"/>
                      <a:pt x="6" y="13"/>
                    </a:cubicBezTo>
                    <a:cubicBezTo>
                      <a:pt x="8" y="13"/>
                      <a:pt x="11" y="12"/>
                      <a:pt x="13" y="11"/>
                    </a:cubicBezTo>
                    <a:cubicBezTo>
                      <a:pt x="14" y="9"/>
                      <a:pt x="14" y="8"/>
                      <a:pt x="14" y="6"/>
                    </a:cubicBezTo>
                    <a:cubicBezTo>
                      <a:pt x="14" y="4"/>
                      <a:pt x="13" y="2"/>
                      <a:pt x="12" y="1"/>
                    </a:cubicBezTo>
                    <a:cubicBezTo>
                      <a:pt x="11" y="0"/>
                      <a:pt x="9" y="0"/>
                      <a:pt x="8" y="0"/>
                    </a:cubicBezTo>
                    <a:cubicBezTo>
                      <a:pt x="6" y="0"/>
                      <a:pt x="3" y="1"/>
                      <a:pt x="2" y="3"/>
                    </a:cubicBezTo>
                    <a:cubicBezTo>
                      <a:pt x="0" y="5"/>
                      <a:pt x="0" y="6"/>
                      <a:pt x="0" y="8"/>
                    </a:cubicBezTo>
                    <a:cubicBezTo>
                      <a:pt x="0" y="9"/>
                      <a:pt x="0" y="10"/>
                      <a:pt x="1" y="11"/>
                    </a:cubicBezTo>
                    <a:cubicBezTo>
                      <a:pt x="1" y="12"/>
                      <a:pt x="2" y="12"/>
                      <a:pt x="3" y="13"/>
                    </a:cubicBezTo>
                    <a:lnTo>
                      <a:pt x="4" y="11"/>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5" name="Freeform 290"/>
              <p:cNvSpPr/>
              <p:nvPr/>
            </p:nvSpPr>
            <p:spPr bwMode="auto">
              <a:xfrm>
                <a:off x="-5172075" y="2559047"/>
                <a:ext cx="87313" cy="55562"/>
              </a:xfrm>
              <a:custGeom>
                <a:cxnLst>
                  <a:cxn ang="0">
                    <a:pos x="3" y="6"/>
                  </a:cxn>
                  <a:cxn ang="0">
                    <a:pos x="5" y="6"/>
                  </a:cxn>
                  <a:cxn ang="0">
                    <a:pos x="5" y="5"/>
                  </a:cxn>
                  <a:cxn ang="0">
                    <a:pos x="7" y="4"/>
                  </a:cxn>
                  <a:cxn ang="0">
                    <a:pos x="7" y="4"/>
                  </a:cxn>
                  <a:cxn ang="0">
                    <a:pos x="8" y="5"/>
                  </a:cxn>
                  <a:cxn ang="0">
                    <a:pos x="17" y="8"/>
                  </a:cxn>
                  <a:cxn ang="0">
                    <a:pos x="19" y="10"/>
                  </a:cxn>
                  <a:cxn ang="0">
                    <a:pos x="19" y="10"/>
                  </a:cxn>
                  <a:cxn ang="0">
                    <a:pos x="17" y="11"/>
                  </a:cxn>
                  <a:cxn ang="0">
                    <a:pos x="15" y="11"/>
                  </a:cxn>
                  <a:cxn ang="0">
                    <a:pos x="13" y="11"/>
                  </a:cxn>
                  <a:cxn ang="0">
                    <a:pos x="8" y="10"/>
                  </a:cxn>
                  <a:cxn ang="0">
                    <a:pos x="6" y="8"/>
                  </a:cxn>
                  <a:cxn ang="0">
                    <a:pos x="5" y="6"/>
                  </a:cxn>
                  <a:cxn ang="0">
                    <a:pos x="3" y="6"/>
                  </a:cxn>
                  <a:cxn ang="0">
                    <a:pos x="0" y="6"/>
                  </a:cxn>
                  <a:cxn ang="0">
                    <a:pos x="2" y="11"/>
                  </a:cxn>
                  <a:cxn ang="0">
                    <a:pos x="7" y="14"/>
                  </a:cxn>
                  <a:cxn ang="0">
                    <a:pos x="12" y="15"/>
                  </a:cxn>
                  <a:cxn ang="0">
                    <a:pos x="15" y="15"/>
                  </a:cxn>
                  <a:cxn ang="0">
                    <a:pos x="19" y="15"/>
                  </a:cxn>
                  <a:cxn ang="0">
                    <a:pos x="22" y="13"/>
                  </a:cxn>
                  <a:cxn ang="0">
                    <a:pos x="23" y="10"/>
                  </a:cxn>
                  <a:cxn ang="0">
                    <a:pos x="19" y="4"/>
                  </a:cxn>
                  <a:cxn ang="0">
                    <a:pos x="9" y="0"/>
                  </a:cxn>
                  <a:cxn ang="0">
                    <a:pos x="8" y="0"/>
                  </a:cxn>
                  <a:cxn ang="0">
                    <a:pos x="7" y="0"/>
                  </a:cxn>
                  <a:cxn ang="0">
                    <a:pos x="2" y="2"/>
                  </a:cxn>
                  <a:cxn ang="0">
                    <a:pos x="0" y="6"/>
                  </a:cxn>
                  <a:cxn ang="0">
                    <a:pos x="3" y="6"/>
                  </a:cxn>
                </a:cxnLst>
                <a:rect l="0" t="0" r="r" b="b"/>
                <a:pathLst>
                  <a:path w="23" h="15">
                    <a:moveTo>
                      <a:pt x="3" y="6"/>
                    </a:moveTo>
                    <a:cubicBezTo>
                      <a:pt x="5" y="6"/>
                      <a:pt x="5" y="6"/>
                      <a:pt x="5" y="6"/>
                    </a:cubicBezTo>
                    <a:cubicBezTo>
                      <a:pt x="5" y="5"/>
                      <a:pt x="5" y="5"/>
                      <a:pt x="5" y="5"/>
                    </a:cubicBezTo>
                    <a:cubicBezTo>
                      <a:pt x="5" y="5"/>
                      <a:pt x="6" y="4"/>
                      <a:pt x="7" y="4"/>
                    </a:cubicBezTo>
                    <a:cubicBezTo>
                      <a:pt x="7" y="4"/>
                      <a:pt x="7" y="4"/>
                      <a:pt x="7" y="4"/>
                    </a:cubicBezTo>
                    <a:cubicBezTo>
                      <a:pt x="8" y="5"/>
                      <a:pt x="8" y="5"/>
                      <a:pt x="8" y="5"/>
                    </a:cubicBezTo>
                    <a:cubicBezTo>
                      <a:pt x="10" y="5"/>
                      <a:pt x="15" y="7"/>
                      <a:pt x="17" y="8"/>
                    </a:cubicBezTo>
                    <a:cubicBezTo>
                      <a:pt x="18" y="9"/>
                      <a:pt x="19" y="10"/>
                      <a:pt x="19" y="10"/>
                    </a:cubicBezTo>
                    <a:cubicBezTo>
                      <a:pt x="19" y="10"/>
                      <a:pt x="19" y="10"/>
                      <a:pt x="19" y="10"/>
                    </a:cubicBezTo>
                    <a:cubicBezTo>
                      <a:pt x="18" y="10"/>
                      <a:pt x="18" y="11"/>
                      <a:pt x="17" y="11"/>
                    </a:cubicBezTo>
                    <a:cubicBezTo>
                      <a:pt x="17" y="11"/>
                      <a:pt x="16" y="11"/>
                      <a:pt x="15" y="11"/>
                    </a:cubicBezTo>
                    <a:cubicBezTo>
                      <a:pt x="14" y="11"/>
                      <a:pt x="14" y="11"/>
                      <a:pt x="13" y="11"/>
                    </a:cubicBezTo>
                    <a:cubicBezTo>
                      <a:pt x="8" y="10"/>
                      <a:pt x="8" y="10"/>
                      <a:pt x="8" y="10"/>
                    </a:cubicBezTo>
                    <a:cubicBezTo>
                      <a:pt x="7" y="10"/>
                      <a:pt x="6" y="9"/>
                      <a:pt x="6" y="8"/>
                    </a:cubicBezTo>
                    <a:cubicBezTo>
                      <a:pt x="5" y="8"/>
                      <a:pt x="5" y="7"/>
                      <a:pt x="5" y="6"/>
                    </a:cubicBezTo>
                    <a:cubicBezTo>
                      <a:pt x="3" y="6"/>
                      <a:pt x="3" y="6"/>
                      <a:pt x="3" y="6"/>
                    </a:cubicBezTo>
                    <a:cubicBezTo>
                      <a:pt x="0" y="6"/>
                      <a:pt x="0" y="6"/>
                      <a:pt x="0" y="6"/>
                    </a:cubicBezTo>
                    <a:cubicBezTo>
                      <a:pt x="0" y="8"/>
                      <a:pt x="1" y="10"/>
                      <a:pt x="2" y="11"/>
                    </a:cubicBezTo>
                    <a:cubicBezTo>
                      <a:pt x="4" y="12"/>
                      <a:pt x="5" y="14"/>
                      <a:pt x="7" y="14"/>
                    </a:cubicBezTo>
                    <a:cubicBezTo>
                      <a:pt x="12" y="15"/>
                      <a:pt x="12" y="15"/>
                      <a:pt x="12" y="15"/>
                    </a:cubicBezTo>
                    <a:cubicBezTo>
                      <a:pt x="13" y="15"/>
                      <a:pt x="14" y="15"/>
                      <a:pt x="15" y="15"/>
                    </a:cubicBezTo>
                    <a:cubicBezTo>
                      <a:pt x="16" y="15"/>
                      <a:pt x="18" y="15"/>
                      <a:pt x="19" y="15"/>
                    </a:cubicBezTo>
                    <a:cubicBezTo>
                      <a:pt x="20" y="14"/>
                      <a:pt x="21" y="14"/>
                      <a:pt x="22" y="13"/>
                    </a:cubicBezTo>
                    <a:cubicBezTo>
                      <a:pt x="23" y="12"/>
                      <a:pt x="23" y="11"/>
                      <a:pt x="23" y="10"/>
                    </a:cubicBezTo>
                    <a:cubicBezTo>
                      <a:pt x="23" y="7"/>
                      <a:pt x="21" y="5"/>
                      <a:pt x="19" y="4"/>
                    </a:cubicBezTo>
                    <a:cubicBezTo>
                      <a:pt x="16" y="3"/>
                      <a:pt x="12" y="1"/>
                      <a:pt x="9" y="0"/>
                    </a:cubicBezTo>
                    <a:cubicBezTo>
                      <a:pt x="8" y="0"/>
                      <a:pt x="8" y="0"/>
                      <a:pt x="8" y="0"/>
                    </a:cubicBezTo>
                    <a:cubicBezTo>
                      <a:pt x="7" y="0"/>
                      <a:pt x="7" y="0"/>
                      <a:pt x="7" y="0"/>
                    </a:cubicBezTo>
                    <a:cubicBezTo>
                      <a:pt x="5" y="0"/>
                      <a:pt x="3" y="1"/>
                      <a:pt x="2" y="2"/>
                    </a:cubicBezTo>
                    <a:cubicBezTo>
                      <a:pt x="1" y="3"/>
                      <a:pt x="0" y="4"/>
                      <a:pt x="0" y="6"/>
                    </a:cubicBezTo>
                    <a:lnTo>
                      <a:pt x="3" y="6"/>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6" name="Freeform 291"/>
              <p:cNvSpPr/>
              <p:nvPr/>
            </p:nvSpPr>
            <p:spPr bwMode="auto">
              <a:xfrm>
                <a:off x="-5029199" y="2419349"/>
                <a:ext cx="79374" cy="90487"/>
              </a:xfrm>
              <a:custGeom>
                <a:cxnLst>
                  <a:cxn ang="0">
                    <a:pos x="4" y="13"/>
                  </a:cxn>
                  <a:cxn ang="0">
                    <a:pos x="5" y="12"/>
                  </a:cxn>
                  <a:cxn ang="0">
                    <a:pos x="5" y="10"/>
                  </a:cxn>
                  <a:cxn ang="0">
                    <a:pos x="6" y="9"/>
                  </a:cxn>
                  <a:cxn ang="0">
                    <a:pos x="16" y="4"/>
                  </a:cxn>
                  <a:cxn ang="0">
                    <a:pos x="16" y="4"/>
                  </a:cxn>
                  <a:cxn ang="0">
                    <a:pos x="16" y="4"/>
                  </a:cxn>
                  <a:cxn ang="0">
                    <a:pos x="16" y="4"/>
                  </a:cxn>
                  <a:cxn ang="0">
                    <a:pos x="16" y="4"/>
                  </a:cxn>
                  <a:cxn ang="0">
                    <a:pos x="16" y="4"/>
                  </a:cxn>
                  <a:cxn ang="0">
                    <a:pos x="16" y="4"/>
                  </a:cxn>
                  <a:cxn ang="0">
                    <a:pos x="16" y="4"/>
                  </a:cxn>
                  <a:cxn ang="0">
                    <a:pos x="16" y="4"/>
                  </a:cxn>
                  <a:cxn ang="0">
                    <a:pos x="16" y="4"/>
                  </a:cxn>
                  <a:cxn ang="0">
                    <a:pos x="16" y="4"/>
                  </a:cxn>
                  <a:cxn ang="0">
                    <a:pos x="16" y="4"/>
                  </a:cxn>
                  <a:cxn ang="0">
                    <a:pos x="16" y="4"/>
                  </a:cxn>
                  <a:cxn ang="0">
                    <a:pos x="16" y="5"/>
                  </a:cxn>
                  <a:cxn ang="0">
                    <a:pos x="16" y="6"/>
                  </a:cxn>
                  <a:cxn ang="0">
                    <a:pos x="14" y="18"/>
                  </a:cxn>
                  <a:cxn ang="0">
                    <a:pos x="13" y="20"/>
                  </a:cxn>
                  <a:cxn ang="0">
                    <a:pos x="13" y="20"/>
                  </a:cxn>
                  <a:cxn ang="0">
                    <a:pos x="13" y="20"/>
                  </a:cxn>
                  <a:cxn ang="0">
                    <a:pos x="13" y="20"/>
                  </a:cxn>
                  <a:cxn ang="0">
                    <a:pos x="13" y="20"/>
                  </a:cxn>
                  <a:cxn ang="0">
                    <a:pos x="13" y="20"/>
                  </a:cxn>
                  <a:cxn ang="0">
                    <a:pos x="13" y="20"/>
                  </a:cxn>
                  <a:cxn ang="0">
                    <a:pos x="13" y="20"/>
                  </a:cxn>
                  <a:cxn ang="0">
                    <a:pos x="12" y="19"/>
                  </a:cxn>
                  <a:cxn ang="0">
                    <a:pos x="5" y="12"/>
                  </a:cxn>
                  <a:cxn ang="0">
                    <a:pos x="4" y="13"/>
                  </a:cxn>
                  <a:cxn ang="0">
                    <a:pos x="2" y="14"/>
                  </a:cxn>
                  <a:cxn ang="0">
                    <a:pos x="9" y="22"/>
                  </a:cxn>
                  <a:cxn ang="0">
                    <a:pos x="13" y="24"/>
                  </a:cxn>
                  <a:cxn ang="0">
                    <a:pos x="16" y="23"/>
                  </a:cxn>
                  <a:cxn ang="0">
                    <a:pos x="18" y="19"/>
                  </a:cxn>
                  <a:cxn ang="0">
                    <a:pos x="20" y="7"/>
                  </a:cxn>
                  <a:cxn ang="0">
                    <a:pos x="21" y="5"/>
                  </a:cxn>
                  <a:cxn ang="0">
                    <a:pos x="20" y="2"/>
                  </a:cxn>
                  <a:cxn ang="0">
                    <a:pos x="16" y="0"/>
                  </a:cxn>
                  <a:cxn ang="0">
                    <a:pos x="14" y="0"/>
                  </a:cxn>
                  <a:cxn ang="0">
                    <a:pos x="4" y="5"/>
                  </a:cxn>
                  <a:cxn ang="0">
                    <a:pos x="0" y="10"/>
                  </a:cxn>
                  <a:cxn ang="0">
                    <a:pos x="2" y="14"/>
                  </a:cxn>
                  <a:cxn ang="0">
                    <a:pos x="4" y="13"/>
                  </a:cxn>
                </a:cxnLst>
                <a:rect l="0" t="0" r="r" b="b"/>
                <a:pathLst>
                  <a:path w="21" h="24">
                    <a:moveTo>
                      <a:pt x="4" y="13"/>
                    </a:moveTo>
                    <a:cubicBezTo>
                      <a:pt x="5" y="12"/>
                      <a:pt x="5" y="12"/>
                      <a:pt x="5" y="12"/>
                    </a:cubicBezTo>
                    <a:cubicBezTo>
                      <a:pt x="5" y="11"/>
                      <a:pt x="5" y="10"/>
                      <a:pt x="5" y="10"/>
                    </a:cubicBezTo>
                    <a:cubicBezTo>
                      <a:pt x="5" y="9"/>
                      <a:pt x="5" y="9"/>
                      <a:pt x="6" y="9"/>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5"/>
                      <a:pt x="16" y="5"/>
                      <a:pt x="16" y="5"/>
                    </a:cubicBezTo>
                    <a:cubicBezTo>
                      <a:pt x="16" y="6"/>
                      <a:pt x="16" y="6"/>
                      <a:pt x="16" y="6"/>
                    </a:cubicBezTo>
                    <a:cubicBezTo>
                      <a:pt x="14" y="18"/>
                      <a:pt x="14" y="18"/>
                      <a:pt x="14" y="18"/>
                    </a:cubicBezTo>
                    <a:cubicBezTo>
                      <a:pt x="13" y="19"/>
                      <a:pt x="13" y="20"/>
                      <a:pt x="13" y="20"/>
                    </a:cubicBezTo>
                    <a:cubicBezTo>
                      <a:pt x="13" y="20"/>
                      <a:pt x="13" y="20"/>
                      <a:pt x="13" y="20"/>
                    </a:cubicBezTo>
                    <a:cubicBezTo>
                      <a:pt x="13" y="20"/>
                      <a:pt x="13" y="20"/>
                      <a:pt x="13" y="20"/>
                    </a:cubicBezTo>
                    <a:cubicBezTo>
                      <a:pt x="13" y="20"/>
                      <a:pt x="13" y="20"/>
                      <a:pt x="13" y="20"/>
                    </a:cubicBezTo>
                    <a:cubicBezTo>
                      <a:pt x="13" y="20"/>
                      <a:pt x="13" y="20"/>
                      <a:pt x="13" y="20"/>
                    </a:cubicBezTo>
                    <a:cubicBezTo>
                      <a:pt x="13" y="20"/>
                      <a:pt x="13" y="20"/>
                      <a:pt x="13" y="20"/>
                    </a:cubicBezTo>
                    <a:cubicBezTo>
                      <a:pt x="13" y="20"/>
                      <a:pt x="13" y="20"/>
                      <a:pt x="13" y="20"/>
                    </a:cubicBezTo>
                    <a:cubicBezTo>
                      <a:pt x="13" y="20"/>
                      <a:pt x="13" y="20"/>
                      <a:pt x="13" y="20"/>
                    </a:cubicBezTo>
                    <a:cubicBezTo>
                      <a:pt x="12" y="19"/>
                      <a:pt x="12" y="19"/>
                      <a:pt x="12" y="19"/>
                    </a:cubicBezTo>
                    <a:cubicBezTo>
                      <a:pt x="5" y="12"/>
                      <a:pt x="5" y="12"/>
                      <a:pt x="5" y="12"/>
                    </a:cubicBezTo>
                    <a:cubicBezTo>
                      <a:pt x="4" y="13"/>
                      <a:pt x="4" y="13"/>
                      <a:pt x="4" y="13"/>
                    </a:cubicBezTo>
                    <a:cubicBezTo>
                      <a:pt x="2" y="14"/>
                      <a:pt x="2" y="14"/>
                      <a:pt x="2" y="14"/>
                    </a:cubicBezTo>
                    <a:cubicBezTo>
                      <a:pt x="9" y="22"/>
                      <a:pt x="9" y="22"/>
                      <a:pt x="9" y="22"/>
                    </a:cubicBezTo>
                    <a:cubicBezTo>
                      <a:pt x="10" y="23"/>
                      <a:pt x="11" y="24"/>
                      <a:pt x="13" y="24"/>
                    </a:cubicBezTo>
                    <a:cubicBezTo>
                      <a:pt x="14" y="24"/>
                      <a:pt x="15" y="24"/>
                      <a:pt x="16" y="23"/>
                    </a:cubicBezTo>
                    <a:cubicBezTo>
                      <a:pt x="17" y="22"/>
                      <a:pt x="17" y="21"/>
                      <a:pt x="18" y="19"/>
                    </a:cubicBezTo>
                    <a:cubicBezTo>
                      <a:pt x="20" y="7"/>
                      <a:pt x="20" y="7"/>
                      <a:pt x="20" y="7"/>
                    </a:cubicBezTo>
                    <a:cubicBezTo>
                      <a:pt x="21" y="7"/>
                      <a:pt x="21" y="6"/>
                      <a:pt x="21" y="5"/>
                    </a:cubicBezTo>
                    <a:cubicBezTo>
                      <a:pt x="21" y="4"/>
                      <a:pt x="20" y="3"/>
                      <a:pt x="20" y="2"/>
                    </a:cubicBezTo>
                    <a:cubicBezTo>
                      <a:pt x="19" y="1"/>
                      <a:pt x="17" y="0"/>
                      <a:pt x="16" y="0"/>
                    </a:cubicBezTo>
                    <a:cubicBezTo>
                      <a:pt x="15" y="0"/>
                      <a:pt x="15" y="0"/>
                      <a:pt x="14" y="0"/>
                    </a:cubicBezTo>
                    <a:cubicBezTo>
                      <a:pt x="4" y="5"/>
                      <a:pt x="4" y="5"/>
                      <a:pt x="4" y="5"/>
                    </a:cubicBezTo>
                    <a:cubicBezTo>
                      <a:pt x="2" y="6"/>
                      <a:pt x="0" y="8"/>
                      <a:pt x="0" y="10"/>
                    </a:cubicBezTo>
                    <a:cubicBezTo>
                      <a:pt x="0" y="12"/>
                      <a:pt x="1" y="13"/>
                      <a:pt x="2" y="14"/>
                    </a:cubicBezTo>
                    <a:lnTo>
                      <a:pt x="4" y="13"/>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7" name="Freeform 292"/>
              <p:cNvSpPr/>
              <p:nvPr/>
            </p:nvSpPr>
            <p:spPr bwMode="auto">
              <a:xfrm>
                <a:off x="-5054600" y="2554285"/>
                <a:ext cx="112712" cy="128587"/>
              </a:xfrm>
              <a:custGeom>
                <a:cxnLst>
                  <a:cxn ang="0">
                    <a:pos x="7" y="6"/>
                  </a:cxn>
                  <a:cxn ang="0">
                    <a:pos x="7" y="4"/>
                  </a:cxn>
                  <a:cxn ang="0">
                    <a:pos x="7" y="4"/>
                  </a:cxn>
                  <a:cxn ang="0">
                    <a:pos x="6" y="3"/>
                  </a:cxn>
                  <a:cxn ang="0">
                    <a:pos x="6" y="3"/>
                  </a:cxn>
                  <a:cxn ang="0">
                    <a:pos x="7" y="4"/>
                  </a:cxn>
                  <a:cxn ang="0">
                    <a:pos x="6" y="5"/>
                  </a:cxn>
                  <a:cxn ang="0">
                    <a:pos x="5" y="4"/>
                  </a:cxn>
                  <a:cxn ang="0">
                    <a:pos x="6" y="3"/>
                  </a:cxn>
                  <a:cxn ang="0">
                    <a:pos x="6" y="3"/>
                  </a:cxn>
                  <a:cxn ang="0">
                    <a:pos x="5" y="4"/>
                  </a:cxn>
                  <a:cxn ang="0">
                    <a:pos x="4" y="4"/>
                  </a:cxn>
                  <a:cxn ang="0">
                    <a:pos x="4" y="4"/>
                  </a:cxn>
                  <a:cxn ang="0">
                    <a:pos x="4" y="4"/>
                  </a:cxn>
                  <a:cxn ang="0">
                    <a:pos x="5" y="6"/>
                  </a:cxn>
                  <a:cxn ang="0">
                    <a:pos x="7" y="14"/>
                  </a:cxn>
                  <a:cxn ang="0">
                    <a:pos x="15" y="21"/>
                  </a:cxn>
                  <a:cxn ang="0">
                    <a:pos x="23" y="24"/>
                  </a:cxn>
                  <a:cxn ang="0">
                    <a:pos x="24" y="24"/>
                  </a:cxn>
                  <a:cxn ang="0">
                    <a:pos x="24" y="24"/>
                  </a:cxn>
                  <a:cxn ang="0">
                    <a:pos x="24" y="24"/>
                  </a:cxn>
                  <a:cxn ang="0">
                    <a:pos x="24" y="24"/>
                  </a:cxn>
                  <a:cxn ang="0">
                    <a:pos x="24" y="24"/>
                  </a:cxn>
                  <a:cxn ang="0">
                    <a:pos x="24" y="24"/>
                  </a:cxn>
                  <a:cxn ang="0">
                    <a:pos x="25" y="27"/>
                  </a:cxn>
                  <a:cxn ang="0">
                    <a:pos x="25" y="29"/>
                  </a:cxn>
                  <a:cxn ang="0">
                    <a:pos x="19" y="29"/>
                  </a:cxn>
                  <a:cxn ang="0">
                    <a:pos x="7" y="22"/>
                  </a:cxn>
                  <a:cxn ang="0">
                    <a:pos x="5" y="17"/>
                  </a:cxn>
                  <a:cxn ang="0">
                    <a:pos x="7" y="6"/>
                  </a:cxn>
                  <a:cxn ang="0">
                    <a:pos x="3" y="5"/>
                  </a:cxn>
                  <a:cxn ang="0">
                    <a:pos x="0" y="17"/>
                  </a:cxn>
                  <a:cxn ang="0">
                    <a:pos x="5" y="26"/>
                  </a:cxn>
                  <a:cxn ang="0">
                    <a:pos x="18" y="33"/>
                  </a:cxn>
                  <a:cxn ang="0">
                    <a:pos x="28" y="32"/>
                  </a:cxn>
                  <a:cxn ang="0">
                    <a:pos x="30" y="26"/>
                  </a:cxn>
                  <a:cxn ang="0">
                    <a:pos x="24" y="20"/>
                  </a:cxn>
                  <a:cxn ang="0">
                    <a:pos x="23" y="20"/>
                  </a:cxn>
                  <a:cxn ang="0">
                    <a:pos x="20" y="19"/>
                  </a:cxn>
                  <a:cxn ang="0">
                    <a:pos x="13" y="15"/>
                  </a:cxn>
                  <a:cxn ang="0">
                    <a:pos x="9" y="7"/>
                  </a:cxn>
                  <a:cxn ang="0">
                    <a:pos x="8" y="3"/>
                  </a:cxn>
                  <a:cxn ang="0">
                    <a:pos x="7" y="1"/>
                  </a:cxn>
                  <a:cxn ang="0">
                    <a:pos x="5" y="1"/>
                  </a:cxn>
                  <a:cxn ang="0">
                    <a:pos x="3" y="5"/>
                  </a:cxn>
                </a:cxnLst>
                <a:rect l="0" t="0" r="r" b="b"/>
                <a:pathLst>
                  <a:path w="30" h="34">
                    <a:moveTo>
                      <a:pt x="5" y="5"/>
                    </a:moveTo>
                    <a:cubicBezTo>
                      <a:pt x="7" y="6"/>
                      <a:pt x="7" y="6"/>
                      <a:pt x="7" y="6"/>
                    </a:cubicBezTo>
                    <a:cubicBezTo>
                      <a:pt x="7" y="5"/>
                      <a:pt x="7" y="4"/>
                      <a:pt x="7" y="4"/>
                    </a:cubicBezTo>
                    <a:cubicBezTo>
                      <a:pt x="7" y="4"/>
                      <a:pt x="7" y="4"/>
                      <a:pt x="7" y="4"/>
                    </a:cubicBezTo>
                    <a:cubicBezTo>
                      <a:pt x="6" y="3"/>
                      <a:pt x="6" y="3"/>
                      <a:pt x="6" y="3"/>
                    </a:cubicBezTo>
                    <a:cubicBezTo>
                      <a:pt x="7" y="4"/>
                      <a:pt x="7" y="4"/>
                      <a:pt x="7" y="4"/>
                    </a:cubicBezTo>
                    <a:cubicBezTo>
                      <a:pt x="7" y="4"/>
                      <a:pt x="7" y="4"/>
                      <a:pt x="7" y="4"/>
                    </a:cubicBezTo>
                    <a:cubicBezTo>
                      <a:pt x="6" y="3"/>
                      <a:pt x="6" y="3"/>
                      <a:pt x="6" y="3"/>
                    </a:cubicBezTo>
                    <a:cubicBezTo>
                      <a:pt x="7" y="4"/>
                      <a:pt x="7" y="4"/>
                      <a:pt x="7" y="4"/>
                    </a:cubicBezTo>
                    <a:cubicBezTo>
                      <a:pt x="6" y="3"/>
                      <a:pt x="6" y="3"/>
                      <a:pt x="6" y="3"/>
                    </a:cubicBezTo>
                    <a:cubicBezTo>
                      <a:pt x="6" y="5"/>
                      <a:pt x="6" y="5"/>
                      <a:pt x="6" y="5"/>
                    </a:cubicBezTo>
                    <a:cubicBezTo>
                      <a:pt x="7" y="4"/>
                      <a:pt x="7" y="4"/>
                      <a:pt x="7" y="4"/>
                    </a:cubicBezTo>
                    <a:cubicBezTo>
                      <a:pt x="6" y="3"/>
                      <a:pt x="6" y="3"/>
                      <a:pt x="6" y="3"/>
                    </a:cubicBezTo>
                    <a:cubicBezTo>
                      <a:pt x="6" y="5"/>
                      <a:pt x="6" y="5"/>
                      <a:pt x="6" y="5"/>
                    </a:cubicBezTo>
                    <a:cubicBezTo>
                      <a:pt x="6" y="3"/>
                      <a:pt x="6" y="3"/>
                      <a:pt x="6" y="3"/>
                    </a:cubicBezTo>
                    <a:cubicBezTo>
                      <a:pt x="5" y="4"/>
                      <a:pt x="5" y="4"/>
                      <a:pt x="5" y="4"/>
                    </a:cubicBezTo>
                    <a:cubicBezTo>
                      <a:pt x="5" y="5"/>
                      <a:pt x="5" y="5"/>
                      <a:pt x="6" y="5"/>
                    </a:cubicBezTo>
                    <a:cubicBezTo>
                      <a:pt x="6" y="3"/>
                      <a:pt x="6" y="3"/>
                      <a:pt x="6" y="3"/>
                    </a:cubicBezTo>
                    <a:cubicBezTo>
                      <a:pt x="5" y="4"/>
                      <a:pt x="5" y="4"/>
                      <a:pt x="5" y="4"/>
                    </a:cubicBezTo>
                    <a:cubicBezTo>
                      <a:pt x="6" y="3"/>
                      <a:pt x="6" y="3"/>
                      <a:pt x="6" y="3"/>
                    </a:cubicBezTo>
                    <a:cubicBezTo>
                      <a:pt x="4" y="4"/>
                      <a:pt x="4" y="4"/>
                      <a:pt x="4" y="4"/>
                    </a:cubicBezTo>
                    <a:cubicBezTo>
                      <a:pt x="4" y="4"/>
                      <a:pt x="4" y="4"/>
                      <a:pt x="5" y="4"/>
                    </a:cubicBezTo>
                    <a:cubicBezTo>
                      <a:pt x="6" y="3"/>
                      <a:pt x="6" y="3"/>
                      <a:pt x="6" y="3"/>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4"/>
                      <a:pt x="4" y="4"/>
                    </a:cubicBezTo>
                    <a:cubicBezTo>
                      <a:pt x="4" y="4"/>
                      <a:pt x="4" y="5"/>
                      <a:pt x="5" y="6"/>
                    </a:cubicBezTo>
                    <a:cubicBezTo>
                      <a:pt x="5" y="8"/>
                      <a:pt x="5" y="8"/>
                      <a:pt x="5" y="8"/>
                    </a:cubicBezTo>
                    <a:cubicBezTo>
                      <a:pt x="5" y="10"/>
                      <a:pt x="6" y="12"/>
                      <a:pt x="7" y="14"/>
                    </a:cubicBezTo>
                    <a:cubicBezTo>
                      <a:pt x="8" y="16"/>
                      <a:pt x="9" y="18"/>
                      <a:pt x="11" y="19"/>
                    </a:cubicBezTo>
                    <a:cubicBezTo>
                      <a:pt x="15" y="21"/>
                      <a:pt x="15" y="21"/>
                      <a:pt x="15" y="21"/>
                    </a:cubicBezTo>
                    <a:cubicBezTo>
                      <a:pt x="16" y="22"/>
                      <a:pt x="17" y="23"/>
                      <a:pt x="19" y="23"/>
                    </a:cubicBezTo>
                    <a:cubicBezTo>
                      <a:pt x="20" y="24"/>
                      <a:pt x="22" y="24"/>
                      <a:pt x="23" y="24"/>
                    </a:cubicBezTo>
                    <a:cubicBezTo>
                      <a:pt x="24" y="24"/>
                      <a:pt x="24" y="24"/>
                      <a:pt x="24" y="24"/>
                    </a:cubicBezTo>
                    <a:cubicBezTo>
                      <a:pt x="24" y="24"/>
                      <a:pt x="24" y="24"/>
                      <a:pt x="24" y="24"/>
                    </a:cubicBezTo>
                    <a:cubicBezTo>
                      <a:pt x="24" y="24"/>
                      <a:pt x="24" y="24"/>
                      <a:pt x="24" y="24"/>
                    </a:cubicBezTo>
                    <a:cubicBezTo>
                      <a:pt x="24" y="24"/>
                      <a:pt x="24" y="24"/>
                      <a:pt x="24" y="24"/>
                    </a:cubicBezTo>
                    <a:cubicBezTo>
                      <a:pt x="24" y="24"/>
                      <a:pt x="24" y="24"/>
                      <a:pt x="24" y="24"/>
                    </a:cubicBezTo>
                    <a:cubicBezTo>
                      <a:pt x="24" y="24"/>
                      <a:pt x="24" y="24"/>
                      <a:pt x="24" y="24"/>
                    </a:cubicBezTo>
                    <a:cubicBezTo>
                      <a:pt x="24" y="24"/>
                      <a:pt x="24" y="24"/>
                      <a:pt x="24" y="24"/>
                    </a:cubicBezTo>
                    <a:cubicBezTo>
                      <a:pt x="24" y="24"/>
                      <a:pt x="24" y="24"/>
                      <a:pt x="24" y="24"/>
                    </a:cubicBezTo>
                    <a:cubicBezTo>
                      <a:pt x="24" y="24"/>
                      <a:pt x="24" y="24"/>
                      <a:pt x="24" y="24"/>
                    </a:cubicBezTo>
                    <a:cubicBezTo>
                      <a:pt x="24" y="24"/>
                      <a:pt x="24" y="24"/>
                      <a:pt x="24" y="24"/>
                    </a:cubicBezTo>
                    <a:cubicBezTo>
                      <a:pt x="24" y="24"/>
                      <a:pt x="24" y="24"/>
                      <a:pt x="24" y="24"/>
                    </a:cubicBezTo>
                    <a:cubicBezTo>
                      <a:pt x="24" y="24"/>
                      <a:pt x="24" y="24"/>
                      <a:pt x="24" y="24"/>
                    </a:cubicBezTo>
                    <a:cubicBezTo>
                      <a:pt x="24" y="24"/>
                      <a:pt x="24" y="24"/>
                      <a:pt x="25" y="25"/>
                    </a:cubicBezTo>
                    <a:cubicBezTo>
                      <a:pt x="25" y="25"/>
                      <a:pt x="25" y="26"/>
                      <a:pt x="25" y="27"/>
                    </a:cubicBezTo>
                    <a:cubicBezTo>
                      <a:pt x="26" y="27"/>
                      <a:pt x="26" y="27"/>
                      <a:pt x="26" y="27"/>
                    </a:cubicBezTo>
                    <a:cubicBezTo>
                      <a:pt x="26" y="28"/>
                      <a:pt x="25" y="29"/>
                      <a:pt x="25" y="29"/>
                    </a:cubicBezTo>
                    <a:cubicBezTo>
                      <a:pt x="25" y="30"/>
                      <a:pt x="24" y="30"/>
                      <a:pt x="24" y="30"/>
                    </a:cubicBezTo>
                    <a:cubicBezTo>
                      <a:pt x="22" y="30"/>
                      <a:pt x="21" y="29"/>
                      <a:pt x="19" y="29"/>
                    </a:cubicBezTo>
                    <a:cubicBezTo>
                      <a:pt x="18" y="29"/>
                      <a:pt x="16" y="28"/>
                      <a:pt x="15" y="27"/>
                    </a:cubicBezTo>
                    <a:cubicBezTo>
                      <a:pt x="7" y="22"/>
                      <a:pt x="7" y="22"/>
                      <a:pt x="7" y="22"/>
                    </a:cubicBezTo>
                    <a:cubicBezTo>
                      <a:pt x="7" y="22"/>
                      <a:pt x="6" y="21"/>
                      <a:pt x="5" y="20"/>
                    </a:cubicBezTo>
                    <a:cubicBezTo>
                      <a:pt x="5" y="19"/>
                      <a:pt x="5" y="18"/>
                      <a:pt x="5" y="17"/>
                    </a:cubicBezTo>
                    <a:cubicBezTo>
                      <a:pt x="5" y="16"/>
                      <a:pt x="5" y="16"/>
                      <a:pt x="5" y="15"/>
                    </a:cubicBezTo>
                    <a:cubicBezTo>
                      <a:pt x="7" y="6"/>
                      <a:pt x="7" y="6"/>
                      <a:pt x="7" y="6"/>
                    </a:cubicBezTo>
                    <a:cubicBezTo>
                      <a:pt x="5" y="5"/>
                      <a:pt x="5" y="5"/>
                      <a:pt x="5" y="5"/>
                    </a:cubicBezTo>
                    <a:cubicBezTo>
                      <a:pt x="3" y="5"/>
                      <a:pt x="3" y="5"/>
                      <a:pt x="3" y="5"/>
                    </a:cubicBezTo>
                    <a:cubicBezTo>
                      <a:pt x="1" y="14"/>
                      <a:pt x="1" y="14"/>
                      <a:pt x="1" y="14"/>
                    </a:cubicBezTo>
                    <a:cubicBezTo>
                      <a:pt x="0" y="15"/>
                      <a:pt x="0" y="16"/>
                      <a:pt x="0" y="17"/>
                    </a:cubicBezTo>
                    <a:cubicBezTo>
                      <a:pt x="0" y="18"/>
                      <a:pt x="1" y="20"/>
                      <a:pt x="2" y="22"/>
                    </a:cubicBezTo>
                    <a:cubicBezTo>
                      <a:pt x="2" y="24"/>
                      <a:pt x="3" y="25"/>
                      <a:pt x="5" y="26"/>
                    </a:cubicBezTo>
                    <a:cubicBezTo>
                      <a:pt x="13" y="31"/>
                      <a:pt x="13" y="31"/>
                      <a:pt x="13" y="31"/>
                    </a:cubicBezTo>
                    <a:cubicBezTo>
                      <a:pt x="14" y="32"/>
                      <a:pt x="16" y="33"/>
                      <a:pt x="18" y="33"/>
                    </a:cubicBezTo>
                    <a:cubicBezTo>
                      <a:pt x="20" y="34"/>
                      <a:pt x="22" y="34"/>
                      <a:pt x="24" y="34"/>
                    </a:cubicBezTo>
                    <a:cubicBezTo>
                      <a:pt x="25" y="34"/>
                      <a:pt x="27" y="33"/>
                      <a:pt x="28" y="32"/>
                    </a:cubicBezTo>
                    <a:cubicBezTo>
                      <a:pt x="29" y="31"/>
                      <a:pt x="30" y="29"/>
                      <a:pt x="30" y="27"/>
                    </a:cubicBezTo>
                    <a:cubicBezTo>
                      <a:pt x="30" y="27"/>
                      <a:pt x="30" y="27"/>
                      <a:pt x="30" y="26"/>
                    </a:cubicBezTo>
                    <a:cubicBezTo>
                      <a:pt x="29" y="25"/>
                      <a:pt x="29" y="23"/>
                      <a:pt x="28" y="22"/>
                    </a:cubicBezTo>
                    <a:cubicBezTo>
                      <a:pt x="27" y="21"/>
                      <a:pt x="26" y="20"/>
                      <a:pt x="24" y="20"/>
                    </a:cubicBezTo>
                    <a:cubicBezTo>
                      <a:pt x="23" y="20"/>
                      <a:pt x="23" y="20"/>
                      <a:pt x="23" y="20"/>
                    </a:cubicBezTo>
                    <a:cubicBezTo>
                      <a:pt x="23" y="20"/>
                      <a:pt x="23" y="20"/>
                      <a:pt x="23" y="20"/>
                    </a:cubicBezTo>
                    <a:cubicBezTo>
                      <a:pt x="23" y="20"/>
                      <a:pt x="23" y="20"/>
                      <a:pt x="23" y="20"/>
                    </a:cubicBezTo>
                    <a:cubicBezTo>
                      <a:pt x="22" y="20"/>
                      <a:pt x="21" y="20"/>
                      <a:pt x="20" y="19"/>
                    </a:cubicBezTo>
                    <a:cubicBezTo>
                      <a:pt x="19" y="19"/>
                      <a:pt x="18" y="18"/>
                      <a:pt x="17" y="18"/>
                    </a:cubicBezTo>
                    <a:cubicBezTo>
                      <a:pt x="13" y="15"/>
                      <a:pt x="13" y="15"/>
                      <a:pt x="13" y="15"/>
                    </a:cubicBezTo>
                    <a:cubicBezTo>
                      <a:pt x="13" y="15"/>
                      <a:pt x="12" y="14"/>
                      <a:pt x="11" y="12"/>
                    </a:cubicBezTo>
                    <a:cubicBezTo>
                      <a:pt x="10" y="10"/>
                      <a:pt x="9" y="9"/>
                      <a:pt x="9" y="7"/>
                    </a:cubicBezTo>
                    <a:cubicBezTo>
                      <a:pt x="9" y="5"/>
                      <a:pt x="9" y="5"/>
                      <a:pt x="9" y="5"/>
                    </a:cubicBezTo>
                    <a:cubicBezTo>
                      <a:pt x="9" y="4"/>
                      <a:pt x="9" y="3"/>
                      <a:pt x="8" y="3"/>
                    </a:cubicBezTo>
                    <a:cubicBezTo>
                      <a:pt x="8" y="2"/>
                      <a:pt x="8" y="2"/>
                      <a:pt x="8" y="1"/>
                    </a:cubicBezTo>
                    <a:cubicBezTo>
                      <a:pt x="7" y="1"/>
                      <a:pt x="7" y="1"/>
                      <a:pt x="7" y="1"/>
                    </a:cubicBezTo>
                    <a:cubicBezTo>
                      <a:pt x="6" y="0"/>
                      <a:pt x="6" y="0"/>
                      <a:pt x="6" y="0"/>
                    </a:cubicBezTo>
                    <a:cubicBezTo>
                      <a:pt x="5" y="0"/>
                      <a:pt x="5" y="1"/>
                      <a:pt x="5" y="1"/>
                    </a:cubicBezTo>
                    <a:cubicBezTo>
                      <a:pt x="4" y="1"/>
                      <a:pt x="4" y="1"/>
                      <a:pt x="4" y="2"/>
                    </a:cubicBezTo>
                    <a:cubicBezTo>
                      <a:pt x="3" y="3"/>
                      <a:pt x="3" y="4"/>
                      <a:pt x="3" y="5"/>
                    </a:cubicBezTo>
                    <a:lnTo>
                      <a:pt x="5" y="5"/>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8" name="Freeform 293"/>
              <p:cNvSpPr/>
              <p:nvPr/>
            </p:nvSpPr>
            <p:spPr bwMode="auto">
              <a:xfrm>
                <a:off x="-5126037" y="2482848"/>
                <a:ext cx="52388" cy="60325"/>
              </a:xfrm>
              <a:custGeom>
                <a:cxnLst>
                  <a:cxn ang="0">
                    <a:pos x="2" y="8"/>
                  </a:cxn>
                  <a:cxn ang="0">
                    <a:pos x="4" y="8"/>
                  </a:cxn>
                  <a:cxn ang="0">
                    <a:pos x="5" y="6"/>
                  </a:cxn>
                  <a:cxn ang="0">
                    <a:pos x="7" y="4"/>
                  </a:cxn>
                  <a:cxn ang="0">
                    <a:pos x="9" y="5"/>
                  </a:cxn>
                  <a:cxn ang="0">
                    <a:pos x="10" y="8"/>
                  </a:cxn>
                  <a:cxn ang="0">
                    <a:pos x="10" y="8"/>
                  </a:cxn>
                  <a:cxn ang="0">
                    <a:pos x="8" y="11"/>
                  </a:cxn>
                  <a:cxn ang="0">
                    <a:pos x="6" y="12"/>
                  </a:cxn>
                  <a:cxn ang="0">
                    <a:pos x="5" y="11"/>
                  </a:cxn>
                  <a:cxn ang="0">
                    <a:pos x="4" y="9"/>
                  </a:cxn>
                  <a:cxn ang="0">
                    <a:pos x="4" y="8"/>
                  </a:cxn>
                  <a:cxn ang="0">
                    <a:pos x="2" y="8"/>
                  </a:cxn>
                  <a:cxn ang="0">
                    <a:pos x="0" y="8"/>
                  </a:cxn>
                  <a:cxn ang="0">
                    <a:pos x="0" y="9"/>
                  </a:cxn>
                  <a:cxn ang="0">
                    <a:pos x="2" y="14"/>
                  </a:cxn>
                  <a:cxn ang="0">
                    <a:pos x="6" y="16"/>
                  </a:cxn>
                  <a:cxn ang="0">
                    <a:pos x="12" y="14"/>
                  </a:cxn>
                  <a:cxn ang="0">
                    <a:pos x="14" y="8"/>
                  </a:cxn>
                  <a:cxn ang="0">
                    <a:pos x="14" y="8"/>
                  </a:cxn>
                  <a:cxn ang="0">
                    <a:pos x="12" y="3"/>
                  </a:cxn>
                  <a:cxn ang="0">
                    <a:pos x="7" y="0"/>
                  </a:cxn>
                  <a:cxn ang="0">
                    <a:pos x="2" y="3"/>
                  </a:cxn>
                  <a:cxn ang="0">
                    <a:pos x="0" y="8"/>
                  </a:cxn>
                  <a:cxn ang="0">
                    <a:pos x="2" y="8"/>
                  </a:cxn>
                </a:cxnLst>
                <a:rect l="0" t="0" r="r" b="b"/>
                <a:pathLst>
                  <a:path w="14" h="16">
                    <a:moveTo>
                      <a:pt x="2" y="8"/>
                    </a:moveTo>
                    <a:cubicBezTo>
                      <a:pt x="4" y="8"/>
                      <a:pt x="4" y="8"/>
                      <a:pt x="4" y="8"/>
                    </a:cubicBezTo>
                    <a:cubicBezTo>
                      <a:pt x="4" y="7"/>
                      <a:pt x="5" y="6"/>
                      <a:pt x="5" y="6"/>
                    </a:cubicBezTo>
                    <a:cubicBezTo>
                      <a:pt x="6" y="5"/>
                      <a:pt x="7" y="4"/>
                      <a:pt x="7" y="4"/>
                    </a:cubicBezTo>
                    <a:cubicBezTo>
                      <a:pt x="8" y="4"/>
                      <a:pt x="8" y="5"/>
                      <a:pt x="9" y="5"/>
                    </a:cubicBezTo>
                    <a:cubicBezTo>
                      <a:pt x="9" y="6"/>
                      <a:pt x="10" y="7"/>
                      <a:pt x="10" y="8"/>
                    </a:cubicBezTo>
                    <a:cubicBezTo>
                      <a:pt x="10" y="8"/>
                      <a:pt x="10" y="8"/>
                      <a:pt x="10" y="8"/>
                    </a:cubicBezTo>
                    <a:cubicBezTo>
                      <a:pt x="10" y="9"/>
                      <a:pt x="9" y="10"/>
                      <a:pt x="8" y="11"/>
                    </a:cubicBezTo>
                    <a:cubicBezTo>
                      <a:pt x="8" y="12"/>
                      <a:pt x="7" y="12"/>
                      <a:pt x="6" y="12"/>
                    </a:cubicBezTo>
                    <a:cubicBezTo>
                      <a:pt x="6" y="12"/>
                      <a:pt x="5" y="12"/>
                      <a:pt x="5" y="11"/>
                    </a:cubicBezTo>
                    <a:cubicBezTo>
                      <a:pt x="4" y="11"/>
                      <a:pt x="4" y="10"/>
                      <a:pt x="4" y="9"/>
                    </a:cubicBezTo>
                    <a:cubicBezTo>
                      <a:pt x="4" y="8"/>
                      <a:pt x="4" y="8"/>
                      <a:pt x="4" y="8"/>
                    </a:cubicBezTo>
                    <a:cubicBezTo>
                      <a:pt x="2" y="8"/>
                      <a:pt x="2" y="8"/>
                      <a:pt x="2" y="8"/>
                    </a:cubicBezTo>
                    <a:cubicBezTo>
                      <a:pt x="0" y="8"/>
                      <a:pt x="0" y="8"/>
                      <a:pt x="0" y="8"/>
                    </a:cubicBezTo>
                    <a:cubicBezTo>
                      <a:pt x="0" y="9"/>
                      <a:pt x="0" y="9"/>
                      <a:pt x="0" y="9"/>
                    </a:cubicBezTo>
                    <a:cubicBezTo>
                      <a:pt x="0" y="11"/>
                      <a:pt x="0" y="13"/>
                      <a:pt x="2" y="14"/>
                    </a:cubicBezTo>
                    <a:cubicBezTo>
                      <a:pt x="3" y="15"/>
                      <a:pt x="4" y="16"/>
                      <a:pt x="6" y="16"/>
                    </a:cubicBezTo>
                    <a:cubicBezTo>
                      <a:pt x="9" y="16"/>
                      <a:pt x="10" y="15"/>
                      <a:pt x="12" y="14"/>
                    </a:cubicBezTo>
                    <a:cubicBezTo>
                      <a:pt x="13" y="12"/>
                      <a:pt x="14" y="11"/>
                      <a:pt x="14" y="8"/>
                    </a:cubicBezTo>
                    <a:cubicBezTo>
                      <a:pt x="14" y="8"/>
                      <a:pt x="14" y="8"/>
                      <a:pt x="14" y="8"/>
                    </a:cubicBezTo>
                    <a:cubicBezTo>
                      <a:pt x="14" y="6"/>
                      <a:pt x="13" y="4"/>
                      <a:pt x="12" y="3"/>
                    </a:cubicBezTo>
                    <a:cubicBezTo>
                      <a:pt x="11" y="1"/>
                      <a:pt x="9" y="0"/>
                      <a:pt x="7" y="0"/>
                    </a:cubicBezTo>
                    <a:cubicBezTo>
                      <a:pt x="5" y="0"/>
                      <a:pt x="3" y="1"/>
                      <a:pt x="2" y="3"/>
                    </a:cubicBezTo>
                    <a:cubicBezTo>
                      <a:pt x="1" y="4"/>
                      <a:pt x="0" y="6"/>
                      <a:pt x="0" y="8"/>
                    </a:cubicBezTo>
                    <a:lnTo>
                      <a:pt x="2" y="8"/>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29" name="Freeform 294"/>
              <p:cNvSpPr/>
              <p:nvPr/>
            </p:nvSpPr>
            <p:spPr bwMode="auto">
              <a:xfrm>
                <a:off x="-4845050" y="3506786"/>
                <a:ext cx="117475" cy="98425"/>
              </a:xfrm>
              <a:custGeom>
                <a:cxnLst>
                  <a:cxn ang="0">
                    <a:pos x="4" y="6"/>
                  </a:cxn>
                  <a:cxn ang="0">
                    <a:pos x="5" y="4"/>
                  </a:cxn>
                  <a:cxn ang="0">
                    <a:pos x="4" y="4"/>
                  </a:cxn>
                  <a:cxn ang="0">
                    <a:pos x="4" y="3"/>
                  </a:cxn>
                  <a:cxn ang="0">
                    <a:pos x="4" y="4"/>
                  </a:cxn>
                  <a:cxn ang="0">
                    <a:pos x="4" y="4"/>
                  </a:cxn>
                  <a:cxn ang="0">
                    <a:pos x="4" y="3"/>
                  </a:cxn>
                  <a:cxn ang="0">
                    <a:pos x="4" y="4"/>
                  </a:cxn>
                  <a:cxn ang="0">
                    <a:pos x="4" y="4"/>
                  </a:cxn>
                  <a:cxn ang="0">
                    <a:pos x="3" y="4"/>
                  </a:cxn>
                  <a:cxn ang="0">
                    <a:pos x="4" y="5"/>
                  </a:cxn>
                  <a:cxn ang="0">
                    <a:pos x="4" y="4"/>
                  </a:cxn>
                  <a:cxn ang="0">
                    <a:pos x="3" y="4"/>
                  </a:cxn>
                  <a:cxn ang="0">
                    <a:pos x="4" y="5"/>
                  </a:cxn>
                  <a:cxn ang="0">
                    <a:pos x="3" y="4"/>
                  </a:cxn>
                  <a:cxn ang="0">
                    <a:pos x="4" y="5"/>
                  </a:cxn>
                  <a:cxn ang="0">
                    <a:pos x="4" y="5"/>
                  </a:cxn>
                  <a:cxn ang="0">
                    <a:pos x="3" y="4"/>
                  </a:cxn>
                  <a:cxn ang="0">
                    <a:pos x="4" y="5"/>
                  </a:cxn>
                  <a:cxn ang="0">
                    <a:pos x="4" y="5"/>
                  </a:cxn>
                  <a:cxn ang="0">
                    <a:pos x="4" y="5"/>
                  </a:cxn>
                  <a:cxn ang="0">
                    <a:pos x="15" y="6"/>
                  </a:cxn>
                  <a:cxn ang="0">
                    <a:pos x="18" y="8"/>
                  </a:cxn>
                  <a:cxn ang="0">
                    <a:pos x="22" y="11"/>
                  </a:cxn>
                  <a:cxn ang="0">
                    <a:pos x="26" y="17"/>
                  </a:cxn>
                  <a:cxn ang="0">
                    <a:pos x="27" y="19"/>
                  </a:cxn>
                  <a:cxn ang="0">
                    <a:pos x="26" y="21"/>
                  </a:cxn>
                  <a:cxn ang="0">
                    <a:pos x="25" y="22"/>
                  </a:cxn>
                  <a:cxn ang="0">
                    <a:pos x="21" y="20"/>
                  </a:cxn>
                  <a:cxn ang="0">
                    <a:pos x="5" y="4"/>
                  </a:cxn>
                  <a:cxn ang="0">
                    <a:pos x="4" y="6"/>
                  </a:cxn>
                  <a:cxn ang="0">
                    <a:pos x="2" y="7"/>
                  </a:cxn>
                  <a:cxn ang="0">
                    <a:pos x="18" y="23"/>
                  </a:cxn>
                  <a:cxn ang="0">
                    <a:pos x="25" y="26"/>
                  </a:cxn>
                  <a:cxn ang="0">
                    <a:pos x="29" y="25"/>
                  </a:cxn>
                  <a:cxn ang="0">
                    <a:pos x="31" y="19"/>
                  </a:cxn>
                  <a:cxn ang="0">
                    <a:pos x="30" y="14"/>
                  </a:cxn>
                  <a:cxn ang="0">
                    <a:pos x="25" y="9"/>
                  </a:cxn>
                  <a:cxn ang="0">
                    <a:pos x="21" y="4"/>
                  </a:cxn>
                  <a:cxn ang="0">
                    <a:pos x="15" y="2"/>
                  </a:cxn>
                  <a:cxn ang="0">
                    <a:pos x="5" y="1"/>
                  </a:cxn>
                  <a:cxn ang="0">
                    <a:pos x="4" y="0"/>
                  </a:cxn>
                  <a:cxn ang="0">
                    <a:pos x="1" y="1"/>
                  </a:cxn>
                  <a:cxn ang="0">
                    <a:pos x="0" y="4"/>
                  </a:cxn>
                  <a:cxn ang="0">
                    <a:pos x="1" y="6"/>
                  </a:cxn>
                  <a:cxn ang="0">
                    <a:pos x="2" y="7"/>
                  </a:cxn>
                  <a:cxn ang="0">
                    <a:pos x="4" y="6"/>
                  </a:cxn>
                </a:cxnLst>
                <a:rect l="0" t="0" r="r" b="b"/>
                <a:pathLst>
                  <a:path w="31" h="26">
                    <a:moveTo>
                      <a:pt x="4" y="6"/>
                    </a:moveTo>
                    <a:cubicBezTo>
                      <a:pt x="5" y="4"/>
                      <a:pt x="5" y="4"/>
                      <a:pt x="5" y="4"/>
                    </a:cubicBezTo>
                    <a:cubicBezTo>
                      <a:pt x="5" y="4"/>
                      <a:pt x="5" y="4"/>
                      <a:pt x="4" y="4"/>
                    </a:cubicBezTo>
                    <a:cubicBezTo>
                      <a:pt x="4" y="3"/>
                      <a:pt x="4" y="3"/>
                      <a:pt x="4" y="3"/>
                    </a:cubicBezTo>
                    <a:cubicBezTo>
                      <a:pt x="4" y="4"/>
                      <a:pt x="4" y="4"/>
                      <a:pt x="4" y="4"/>
                    </a:cubicBezTo>
                    <a:cubicBezTo>
                      <a:pt x="4" y="4"/>
                      <a:pt x="4" y="4"/>
                      <a:pt x="4" y="4"/>
                    </a:cubicBezTo>
                    <a:cubicBezTo>
                      <a:pt x="4" y="3"/>
                      <a:pt x="4" y="3"/>
                      <a:pt x="4" y="3"/>
                    </a:cubicBezTo>
                    <a:cubicBezTo>
                      <a:pt x="4" y="4"/>
                      <a:pt x="4" y="4"/>
                      <a:pt x="4" y="4"/>
                    </a:cubicBezTo>
                    <a:cubicBezTo>
                      <a:pt x="4" y="4"/>
                      <a:pt x="4" y="4"/>
                      <a:pt x="4" y="4"/>
                    </a:cubicBezTo>
                    <a:cubicBezTo>
                      <a:pt x="3" y="4"/>
                      <a:pt x="3" y="4"/>
                      <a:pt x="3" y="4"/>
                    </a:cubicBezTo>
                    <a:cubicBezTo>
                      <a:pt x="4" y="5"/>
                      <a:pt x="4" y="5"/>
                      <a:pt x="4" y="5"/>
                    </a:cubicBezTo>
                    <a:cubicBezTo>
                      <a:pt x="4" y="4"/>
                      <a:pt x="4" y="4"/>
                      <a:pt x="4" y="4"/>
                    </a:cubicBezTo>
                    <a:cubicBezTo>
                      <a:pt x="3" y="4"/>
                      <a:pt x="3" y="4"/>
                      <a:pt x="3" y="4"/>
                    </a:cubicBezTo>
                    <a:cubicBezTo>
                      <a:pt x="4" y="5"/>
                      <a:pt x="4" y="5"/>
                      <a:pt x="4" y="5"/>
                    </a:cubicBezTo>
                    <a:cubicBezTo>
                      <a:pt x="3" y="4"/>
                      <a:pt x="3" y="4"/>
                      <a:pt x="3" y="4"/>
                    </a:cubicBezTo>
                    <a:cubicBezTo>
                      <a:pt x="4" y="5"/>
                      <a:pt x="4" y="5"/>
                      <a:pt x="4" y="5"/>
                    </a:cubicBezTo>
                    <a:cubicBezTo>
                      <a:pt x="4" y="5"/>
                      <a:pt x="4" y="5"/>
                      <a:pt x="4" y="5"/>
                    </a:cubicBezTo>
                    <a:cubicBezTo>
                      <a:pt x="3" y="4"/>
                      <a:pt x="3" y="4"/>
                      <a:pt x="3" y="4"/>
                    </a:cubicBezTo>
                    <a:cubicBezTo>
                      <a:pt x="4" y="5"/>
                      <a:pt x="4" y="5"/>
                      <a:pt x="4" y="5"/>
                    </a:cubicBezTo>
                    <a:cubicBezTo>
                      <a:pt x="4" y="5"/>
                      <a:pt x="4" y="5"/>
                      <a:pt x="4" y="5"/>
                    </a:cubicBezTo>
                    <a:cubicBezTo>
                      <a:pt x="4" y="5"/>
                      <a:pt x="4" y="5"/>
                      <a:pt x="4" y="5"/>
                    </a:cubicBezTo>
                    <a:cubicBezTo>
                      <a:pt x="15" y="6"/>
                      <a:pt x="15" y="6"/>
                      <a:pt x="15" y="6"/>
                    </a:cubicBezTo>
                    <a:cubicBezTo>
                      <a:pt x="16" y="7"/>
                      <a:pt x="17" y="7"/>
                      <a:pt x="18" y="8"/>
                    </a:cubicBezTo>
                    <a:cubicBezTo>
                      <a:pt x="20" y="9"/>
                      <a:pt x="21" y="10"/>
                      <a:pt x="22" y="11"/>
                    </a:cubicBezTo>
                    <a:cubicBezTo>
                      <a:pt x="26" y="17"/>
                      <a:pt x="26" y="17"/>
                      <a:pt x="26" y="17"/>
                    </a:cubicBezTo>
                    <a:cubicBezTo>
                      <a:pt x="27" y="18"/>
                      <a:pt x="27" y="18"/>
                      <a:pt x="27" y="19"/>
                    </a:cubicBezTo>
                    <a:cubicBezTo>
                      <a:pt x="27" y="20"/>
                      <a:pt x="27" y="21"/>
                      <a:pt x="26" y="21"/>
                    </a:cubicBezTo>
                    <a:cubicBezTo>
                      <a:pt x="25" y="22"/>
                      <a:pt x="25" y="22"/>
                      <a:pt x="25" y="22"/>
                    </a:cubicBezTo>
                    <a:cubicBezTo>
                      <a:pt x="23" y="22"/>
                      <a:pt x="22" y="21"/>
                      <a:pt x="21" y="20"/>
                    </a:cubicBezTo>
                    <a:cubicBezTo>
                      <a:pt x="5" y="4"/>
                      <a:pt x="5" y="4"/>
                      <a:pt x="5" y="4"/>
                    </a:cubicBezTo>
                    <a:cubicBezTo>
                      <a:pt x="4" y="6"/>
                      <a:pt x="4" y="6"/>
                      <a:pt x="4" y="6"/>
                    </a:cubicBezTo>
                    <a:cubicBezTo>
                      <a:pt x="2" y="7"/>
                      <a:pt x="2" y="7"/>
                      <a:pt x="2" y="7"/>
                    </a:cubicBezTo>
                    <a:cubicBezTo>
                      <a:pt x="18" y="23"/>
                      <a:pt x="18" y="23"/>
                      <a:pt x="18" y="23"/>
                    </a:cubicBezTo>
                    <a:cubicBezTo>
                      <a:pt x="20" y="25"/>
                      <a:pt x="22" y="26"/>
                      <a:pt x="25" y="26"/>
                    </a:cubicBezTo>
                    <a:cubicBezTo>
                      <a:pt x="26" y="26"/>
                      <a:pt x="28" y="25"/>
                      <a:pt x="29" y="25"/>
                    </a:cubicBezTo>
                    <a:cubicBezTo>
                      <a:pt x="31" y="23"/>
                      <a:pt x="31" y="21"/>
                      <a:pt x="31" y="19"/>
                    </a:cubicBezTo>
                    <a:cubicBezTo>
                      <a:pt x="31" y="17"/>
                      <a:pt x="31" y="16"/>
                      <a:pt x="30" y="14"/>
                    </a:cubicBezTo>
                    <a:cubicBezTo>
                      <a:pt x="25" y="9"/>
                      <a:pt x="25" y="9"/>
                      <a:pt x="25" y="9"/>
                    </a:cubicBezTo>
                    <a:cubicBezTo>
                      <a:pt x="24" y="7"/>
                      <a:pt x="23" y="6"/>
                      <a:pt x="21" y="4"/>
                    </a:cubicBezTo>
                    <a:cubicBezTo>
                      <a:pt x="19" y="3"/>
                      <a:pt x="17" y="2"/>
                      <a:pt x="15" y="2"/>
                    </a:cubicBezTo>
                    <a:cubicBezTo>
                      <a:pt x="5" y="1"/>
                      <a:pt x="5" y="1"/>
                      <a:pt x="5" y="1"/>
                    </a:cubicBezTo>
                    <a:cubicBezTo>
                      <a:pt x="4" y="0"/>
                      <a:pt x="4" y="0"/>
                      <a:pt x="4" y="0"/>
                    </a:cubicBezTo>
                    <a:cubicBezTo>
                      <a:pt x="3" y="0"/>
                      <a:pt x="2" y="1"/>
                      <a:pt x="1" y="1"/>
                    </a:cubicBezTo>
                    <a:cubicBezTo>
                      <a:pt x="1" y="2"/>
                      <a:pt x="0" y="3"/>
                      <a:pt x="0" y="4"/>
                    </a:cubicBezTo>
                    <a:cubicBezTo>
                      <a:pt x="0" y="4"/>
                      <a:pt x="0" y="5"/>
                      <a:pt x="1" y="6"/>
                    </a:cubicBezTo>
                    <a:cubicBezTo>
                      <a:pt x="2" y="7"/>
                      <a:pt x="2" y="7"/>
                      <a:pt x="2" y="7"/>
                    </a:cubicBezTo>
                    <a:lnTo>
                      <a:pt x="4" y="6"/>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30" name="Freeform 295"/>
              <p:cNvSpPr/>
              <p:nvPr/>
            </p:nvSpPr>
            <p:spPr bwMode="auto">
              <a:xfrm>
                <a:off x="-4454525" y="2663823"/>
                <a:ext cx="95250" cy="57150"/>
              </a:xfrm>
              <a:custGeom>
                <a:cxnLst>
                  <a:cxn ang="0">
                    <a:pos x="3" y="7"/>
                  </a:cxn>
                  <a:cxn ang="0">
                    <a:pos x="5" y="7"/>
                  </a:cxn>
                  <a:cxn ang="0">
                    <a:pos x="5" y="6"/>
                  </a:cxn>
                  <a:cxn ang="0">
                    <a:pos x="5" y="4"/>
                  </a:cxn>
                  <a:cxn ang="0">
                    <a:pos x="7" y="4"/>
                  </a:cxn>
                  <a:cxn ang="0">
                    <a:pos x="17" y="4"/>
                  </a:cxn>
                  <a:cxn ang="0">
                    <a:pos x="19" y="5"/>
                  </a:cxn>
                  <a:cxn ang="0">
                    <a:pos x="20" y="7"/>
                  </a:cxn>
                  <a:cxn ang="0">
                    <a:pos x="20" y="8"/>
                  </a:cxn>
                  <a:cxn ang="0">
                    <a:pos x="20" y="10"/>
                  </a:cxn>
                  <a:cxn ang="0">
                    <a:pos x="18" y="11"/>
                  </a:cxn>
                  <a:cxn ang="0">
                    <a:pos x="9" y="11"/>
                  </a:cxn>
                  <a:cxn ang="0">
                    <a:pos x="6" y="10"/>
                  </a:cxn>
                  <a:cxn ang="0">
                    <a:pos x="5" y="7"/>
                  </a:cxn>
                  <a:cxn ang="0">
                    <a:pos x="3" y="7"/>
                  </a:cxn>
                  <a:cxn ang="0">
                    <a:pos x="1" y="8"/>
                  </a:cxn>
                  <a:cxn ang="0">
                    <a:pos x="4" y="13"/>
                  </a:cxn>
                  <a:cxn ang="0">
                    <a:pos x="9" y="15"/>
                  </a:cxn>
                  <a:cxn ang="0">
                    <a:pos x="18" y="15"/>
                  </a:cxn>
                  <a:cxn ang="0">
                    <a:pos x="23" y="13"/>
                  </a:cxn>
                  <a:cxn ang="0">
                    <a:pos x="25" y="8"/>
                  </a:cxn>
                  <a:cxn ang="0">
                    <a:pos x="25" y="7"/>
                  </a:cxn>
                  <a:cxn ang="0">
                    <a:pos x="22" y="2"/>
                  </a:cxn>
                  <a:cxn ang="0">
                    <a:pos x="17" y="0"/>
                  </a:cxn>
                  <a:cxn ang="0">
                    <a:pos x="7" y="0"/>
                  </a:cxn>
                  <a:cxn ang="0">
                    <a:pos x="2" y="1"/>
                  </a:cxn>
                  <a:cxn ang="0">
                    <a:pos x="0" y="6"/>
                  </a:cxn>
                  <a:cxn ang="0">
                    <a:pos x="1" y="8"/>
                  </a:cxn>
                  <a:cxn ang="0">
                    <a:pos x="3" y="7"/>
                  </a:cxn>
                </a:cxnLst>
                <a:rect l="0" t="0" r="r" b="b"/>
                <a:pathLst>
                  <a:path w="25" h="15">
                    <a:moveTo>
                      <a:pt x="3" y="7"/>
                    </a:moveTo>
                    <a:cubicBezTo>
                      <a:pt x="5" y="7"/>
                      <a:pt x="5" y="7"/>
                      <a:pt x="5" y="7"/>
                    </a:cubicBezTo>
                    <a:cubicBezTo>
                      <a:pt x="5" y="6"/>
                      <a:pt x="5" y="6"/>
                      <a:pt x="5" y="6"/>
                    </a:cubicBezTo>
                    <a:cubicBezTo>
                      <a:pt x="5" y="5"/>
                      <a:pt x="5" y="5"/>
                      <a:pt x="5" y="4"/>
                    </a:cubicBezTo>
                    <a:cubicBezTo>
                      <a:pt x="6" y="4"/>
                      <a:pt x="6" y="4"/>
                      <a:pt x="7" y="4"/>
                    </a:cubicBezTo>
                    <a:cubicBezTo>
                      <a:pt x="17" y="4"/>
                      <a:pt x="17" y="4"/>
                      <a:pt x="17" y="4"/>
                    </a:cubicBezTo>
                    <a:cubicBezTo>
                      <a:pt x="18" y="4"/>
                      <a:pt x="18" y="4"/>
                      <a:pt x="19" y="5"/>
                    </a:cubicBezTo>
                    <a:cubicBezTo>
                      <a:pt x="20" y="6"/>
                      <a:pt x="20" y="6"/>
                      <a:pt x="20" y="7"/>
                    </a:cubicBezTo>
                    <a:cubicBezTo>
                      <a:pt x="20" y="8"/>
                      <a:pt x="20" y="8"/>
                      <a:pt x="20" y="8"/>
                    </a:cubicBezTo>
                    <a:cubicBezTo>
                      <a:pt x="20" y="9"/>
                      <a:pt x="20" y="9"/>
                      <a:pt x="20" y="10"/>
                    </a:cubicBezTo>
                    <a:cubicBezTo>
                      <a:pt x="19" y="10"/>
                      <a:pt x="19" y="11"/>
                      <a:pt x="18" y="11"/>
                    </a:cubicBezTo>
                    <a:cubicBezTo>
                      <a:pt x="9" y="11"/>
                      <a:pt x="9" y="11"/>
                      <a:pt x="9" y="11"/>
                    </a:cubicBezTo>
                    <a:cubicBezTo>
                      <a:pt x="8" y="11"/>
                      <a:pt x="7" y="10"/>
                      <a:pt x="6" y="10"/>
                    </a:cubicBezTo>
                    <a:cubicBezTo>
                      <a:pt x="6" y="9"/>
                      <a:pt x="5" y="8"/>
                      <a:pt x="5" y="7"/>
                    </a:cubicBezTo>
                    <a:cubicBezTo>
                      <a:pt x="3" y="7"/>
                      <a:pt x="3" y="7"/>
                      <a:pt x="3" y="7"/>
                    </a:cubicBezTo>
                    <a:cubicBezTo>
                      <a:pt x="1" y="8"/>
                      <a:pt x="1" y="8"/>
                      <a:pt x="1" y="8"/>
                    </a:cubicBezTo>
                    <a:cubicBezTo>
                      <a:pt x="1" y="10"/>
                      <a:pt x="2" y="11"/>
                      <a:pt x="4" y="13"/>
                    </a:cubicBezTo>
                    <a:cubicBezTo>
                      <a:pt x="5" y="14"/>
                      <a:pt x="7" y="15"/>
                      <a:pt x="9" y="15"/>
                    </a:cubicBezTo>
                    <a:cubicBezTo>
                      <a:pt x="18" y="15"/>
                      <a:pt x="18" y="15"/>
                      <a:pt x="18" y="15"/>
                    </a:cubicBezTo>
                    <a:cubicBezTo>
                      <a:pt x="20" y="15"/>
                      <a:pt x="22" y="14"/>
                      <a:pt x="23" y="13"/>
                    </a:cubicBezTo>
                    <a:cubicBezTo>
                      <a:pt x="24" y="12"/>
                      <a:pt x="25" y="10"/>
                      <a:pt x="25" y="8"/>
                    </a:cubicBezTo>
                    <a:cubicBezTo>
                      <a:pt x="25" y="7"/>
                      <a:pt x="25" y="7"/>
                      <a:pt x="25" y="7"/>
                    </a:cubicBezTo>
                    <a:cubicBezTo>
                      <a:pt x="24" y="5"/>
                      <a:pt x="24" y="3"/>
                      <a:pt x="22" y="2"/>
                    </a:cubicBezTo>
                    <a:cubicBezTo>
                      <a:pt x="21" y="0"/>
                      <a:pt x="19" y="0"/>
                      <a:pt x="17" y="0"/>
                    </a:cubicBezTo>
                    <a:cubicBezTo>
                      <a:pt x="7" y="0"/>
                      <a:pt x="7" y="0"/>
                      <a:pt x="7" y="0"/>
                    </a:cubicBezTo>
                    <a:cubicBezTo>
                      <a:pt x="5" y="0"/>
                      <a:pt x="3" y="0"/>
                      <a:pt x="2" y="1"/>
                    </a:cubicBezTo>
                    <a:cubicBezTo>
                      <a:pt x="1" y="3"/>
                      <a:pt x="0" y="4"/>
                      <a:pt x="0" y="6"/>
                    </a:cubicBezTo>
                    <a:cubicBezTo>
                      <a:pt x="0" y="7"/>
                      <a:pt x="0" y="7"/>
                      <a:pt x="1" y="8"/>
                    </a:cubicBezTo>
                    <a:lnTo>
                      <a:pt x="3" y="7"/>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31" name="Freeform 296"/>
              <p:cNvSpPr/>
              <p:nvPr/>
            </p:nvSpPr>
            <p:spPr bwMode="auto">
              <a:xfrm>
                <a:off x="-3432175" y="2822573"/>
                <a:ext cx="87313" cy="165100"/>
              </a:xfrm>
              <a:custGeom>
                <a:cxnLst>
                  <a:cxn ang="0">
                    <a:pos x="3" y="9"/>
                  </a:cxn>
                  <a:cxn ang="0">
                    <a:pos x="1" y="15"/>
                  </a:cxn>
                  <a:cxn ang="0">
                    <a:pos x="6" y="21"/>
                  </a:cxn>
                  <a:cxn ang="0">
                    <a:pos x="6" y="23"/>
                  </a:cxn>
                  <a:cxn ang="0">
                    <a:pos x="2" y="34"/>
                  </a:cxn>
                  <a:cxn ang="0">
                    <a:pos x="0" y="40"/>
                  </a:cxn>
                  <a:cxn ang="0">
                    <a:pos x="0" y="42"/>
                  </a:cxn>
                  <a:cxn ang="0">
                    <a:pos x="2" y="44"/>
                  </a:cxn>
                  <a:cxn ang="0">
                    <a:pos x="4" y="43"/>
                  </a:cxn>
                  <a:cxn ang="0">
                    <a:pos x="15" y="37"/>
                  </a:cxn>
                  <a:cxn ang="0">
                    <a:pos x="23" y="24"/>
                  </a:cxn>
                  <a:cxn ang="0">
                    <a:pos x="14" y="7"/>
                  </a:cxn>
                  <a:cxn ang="0">
                    <a:pos x="12" y="4"/>
                  </a:cxn>
                  <a:cxn ang="0">
                    <a:pos x="12" y="4"/>
                  </a:cxn>
                  <a:cxn ang="0">
                    <a:pos x="12" y="4"/>
                  </a:cxn>
                  <a:cxn ang="0">
                    <a:pos x="12" y="4"/>
                  </a:cxn>
                  <a:cxn ang="0">
                    <a:pos x="12" y="4"/>
                  </a:cxn>
                  <a:cxn ang="0">
                    <a:pos x="12" y="3"/>
                  </a:cxn>
                  <a:cxn ang="0">
                    <a:pos x="10" y="0"/>
                  </a:cxn>
                  <a:cxn ang="0">
                    <a:pos x="4" y="4"/>
                  </a:cxn>
                  <a:cxn ang="0">
                    <a:pos x="5" y="9"/>
                  </a:cxn>
                  <a:cxn ang="0">
                    <a:pos x="8" y="6"/>
                  </a:cxn>
                  <a:cxn ang="0">
                    <a:pos x="10" y="5"/>
                  </a:cxn>
                  <a:cxn ang="0">
                    <a:pos x="10" y="4"/>
                  </a:cxn>
                  <a:cxn ang="0">
                    <a:pos x="10" y="5"/>
                  </a:cxn>
                  <a:cxn ang="0">
                    <a:pos x="10" y="5"/>
                  </a:cxn>
                  <a:cxn ang="0">
                    <a:pos x="9" y="4"/>
                  </a:cxn>
                  <a:cxn ang="0">
                    <a:pos x="10" y="3"/>
                  </a:cxn>
                  <a:cxn ang="0">
                    <a:pos x="10" y="3"/>
                  </a:cxn>
                  <a:cxn ang="0">
                    <a:pos x="9" y="4"/>
                  </a:cxn>
                  <a:cxn ang="0">
                    <a:pos x="8" y="3"/>
                  </a:cxn>
                  <a:cxn ang="0">
                    <a:pos x="8" y="3"/>
                  </a:cxn>
                  <a:cxn ang="0">
                    <a:pos x="9" y="3"/>
                  </a:cxn>
                  <a:cxn ang="0">
                    <a:pos x="8" y="3"/>
                  </a:cxn>
                  <a:cxn ang="0">
                    <a:pos x="9" y="7"/>
                  </a:cxn>
                  <a:cxn ang="0">
                    <a:pos x="19" y="24"/>
                  </a:cxn>
                  <a:cxn ang="0">
                    <a:pos x="10" y="35"/>
                  </a:cxn>
                  <a:cxn ang="0">
                    <a:pos x="2" y="40"/>
                  </a:cxn>
                  <a:cxn ang="0">
                    <a:pos x="2" y="41"/>
                  </a:cxn>
                  <a:cxn ang="0">
                    <a:pos x="2" y="40"/>
                  </a:cxn>
                  <a:cxn ang="0">
                    <a:pos x="2" y="40"/>
                  </a:cxn>
                  <a:cxn ang="0">
                    <a:pos x="4" y="41"/>
                  </a:cxn>
                  <a:cxn ang="0">
                    <a:pos x="2" y="42"/>
                  </a:cxn>
                  <a:cxn ang="0">
                    <a:pos x="2" y="42"/>
                  </a:cxn>
                  <a:cxn ang="0">
                    <a:pos x="4" y="41"/>
                  </a:cxn>
                  <a:cxn ang="0">
                    <a:pos x="4" y="42"/>
                  </a:cxn>
                  <a:cxn ang="0">
                    <a:pos x="4" y="42"/>
                  </a:cxn>
                  <a:cxn ang="0">
                    <a:pos x="3" y="42"/>
                  </a:cxn>
                  <a:cxn ang="0">
                    <a:pos x="5" y="41"/>
                  </a:cxn>
                  <a:cxn ang="0">
                    <a:pos x="7" y="34"/>
                  </a:cxn>
                  <a:cxn ang="0">
                    <a:pos x="10" y="23"/>
                  </a:cxn>
                  <a:cxn ang="0">
                    <a:pos x="9" y="18"/>
                  </a:cxn>
                  <a:cxn ang="0">
                    <a:pos x="6" y="16"/>
                  </a:cxn>
                  <a:cxn ang="0">
                    <a:pos x="6" y="13"/>
                  </a:cxn>
                  <a:cxn ang="0">
                    <a:pos x="5" y="9"/>
                  </a:cxn>
                </a:cxnLst>
                <a:rect l="0" t="0" r="r" b="b"/>
                <a:pathLst>
                  <a:path w="23" h="44">
                    <a:moveTo>
                      <a:pt x="5" y="9"/>
                    </a:moveTo>
                    <a:cubicBezTo>
                      <a:pt x="3" y="9"/>
                      <a:pt x="3" y="9"/>
                      <a:pt x="3" y="9"/>
                    </a:cubicBezTo>
                    <a:cubicBezTo>
                      <a:pt x="3" y="10"/>
                      <a:pt x="2" y="11"/>
                      <a:pt x="2" y="11"/>
                    </a:cubicBezTo>
                    <a:cubicBezTo>
                      <a:pt x="2" y="12"/>
                      <a:pt x="1" y="13"/>
                      <a:pt x="1" y="15"/>
                    </a:cubicBezTo>
                    <a:cubicBezTo>
                      <a:pt x="1" y="16"/>
                      <a:pt x="2" y="18"/>
                      <a:pt x="3" y="19"/>
                    </a:cubicBezTo>
                    <a:cubicBezTo>
                      <a:pt x="4" y="20"/>
                      <a:pt x="5" y="21"/>
                      <a:pt x="6" y="21"/>
                    </a:cubicBezTo>
                    <a:cubicBezTo>
                      <a:pt x="6" y="21"/>
                      <a:pt x="6" y="21"/>
                      <a:pt x="6" y="21"/>
                    </a:cubicBezTo>
                    <a:cubicBezTo>
                      <a:pt x="6" y="22"/>
                      <a:pt x="6" y="22"/>
                      <a:pt x="6" y="23"/>
                    </a:cubicBezTo>
                    <a:cubicBezTo>
                      <a:pt x="6" y="24"/>
                      <a:pt x="5" y="26"/>
                      <a:pt x="4" y="28"/>
                    </a:cubicBezTo>
                    <a:cubicBezTo>
                      <a:pt x="3" y="30"/>
                      <a:pt x="2" y="32"/>
                      <a:pt x="2" y="34"/>
                    </a:cubicBezTo>
                    <a:cubicBezTo>
                      <a:pt x="2" y="35"/>
                      <a:pt x="2" y="36"/>
                      <a:pt x="1" y="38"/>
                    </a:cubicBezTo>
                    <a:cubicBezTo>
                      <a:pt x="1" y="38"/>
                      <a:pt x="1" y="39"/>
                      <a:pt x="0" y="40"/>
                    </a:cubicBezTo>
                    <a:cubicBezTo>
                      <a:pt x="0" y="41"/>
                      <a:pt x="0" y="41"/>
                      <a:pt x="0" y="41"/>
                    </a:cubicBezTo>
                    <a:cubicBezTo>
                      <a:pt x="0" y="41"/>
                      <a:pt x="0" y="41"/>
                      <a:pt x="0" y="42"/>
                    </a:cubicBezTo>
                    <a:cubicBezTo>
                      <a:pt x="0" y="43"/>
                      <a:pt x="0" y="43"/>
                      <a:pt x="0" y="43"/>
                    </a:cubicBezTo>
                    <a:cubicBezTo>
                      <a:pt x="1" y="44"/>
                      <a:pt x="2" y="44"/>
                      <a:pt x="2" y="44"/>
                    </a:cubicBezTo>
                    <a:cubicBezTo>
                      <a:pt x="3" y="44"/>
                      <a:pt x="3" y="44"/>
                      <a:pt x="3" y="44"/>
                    </a:cubicBezTo>
                    <a:cubicBezTo>
                      <a:pt x="4" y="43"/>
                      <a:pt x="4" y="43"/>
                      <a:pt x="4" y="43"/>
                    </a:cubicBezTo>
                    <a:cubicBezTo>
                      <a:pt x="5" y="43"/>
                      <a:pt x="6" y="42"/>
                      <a:pt x="7" y="41"/>
                    </a:cubicBezTo>
                    <a:cubicBezTo>
                      <a:pt x="10" y="40"/>
                      <a:pt x="12" y="39"/>
                      <a:pt x="15" y="37"/>
                    </a:cubicBezTo>
                    <a:cubicBezTo>
                      <a:pt x="18" y="35"/>
                      <a:pt x="20" y="33"/>
                      <a:pt x="21" y="31"/>
                    </a:cubicBezTo>
                    <a:cubicBezTo>
                      <a:pt x="23" y="29"/>
                      <a:pt x="23" y="26"/>
                      <a:pt x="23" y="24"/>
                    </a:cubicBezTo>
                    <a:cubicBezTo>
                      <a:pt x="23" y="19"/>
                      <a:pt x="22" y="15"/>
                      <a:pt x="19" y="12"/>
                    </a:cubicBezTo>
                    <a:cubicBezTo>
                      <a:pt x="17" y="10"/>
                      <a:pt x="16" y="9"/>
                      <a:pt x="14" y="7"/>
                    </a:cubicBezTo>
                    <a:cubicBezTo>
                      <a:pt x="14" y="6"/>
                      <a:pt x="13" y="5"/>
                      <a:pt x="13" y="5"/>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4"/>
                      <a:pt x="12" y="4"/>
                      <a:pt x="12" y="4"/>
                    </a:cubicBezTo>
                    <a:cubicBezTo>
                      <a:pt x="12" y="3"/>
                      <a:pt x="12" y="3"/>
                      <a:pt x="12" y="3"/>
                    </a:cubicBezTo>
                    <a:cubicBezTo>
                      <a:pt x="12" y="2"/>
                      <a:pt x="12" y="2"/>
                      <a:pt x="12" y="1"/>
                    </a:cubicBezTo>
                    <a:cubicBezTo>
                      <a:pt x="11" y="1"/>
                      <a:pt x="10" y="0"/>
                      <a:pt x="10" y="0"/>
                    </a:cubicBezTo>
                    <a:cubicBezTo>
                      <a:pt x="9" y="1"/>
                      <a:pt x="8" y="1"/>
                      <a:pt x="7" y="1"/>
                    </a:cubicBezTo>
                    <a:cubicBezTo>
                      <a:pt x="6" y="2"/>
                      <a:pt x="5" y="3"/>
                      <a:pt x="4" y="4"/>
                    </a:cubicBezTo>
                    <a:cubicBezTo>
                      <a:pt x="3" y="6"/>
                      <a:pt x="3" y="7"/>
                      <a:pt x="3" y="9"/>
                    </a:cubicBezTo>
                    <a:cubicBezTo>
                      <a:pt x="5" y="9"/>
                      <a:pt x="5" y="9"/>
                      <a:pt x="5" y="9"/>
                    </a:cubicBezTo>
                    <a:cubicBezTo>
                      <a:pt x="7" y="9"/>
                      <a:pt x="7" y="9"/>
                      <a:pt x="7" y="9"/>
                    </a:cubicBezTo>
                    <a:cubicBezTo>
                      <a:pt x="7" y="8"/>
                      <a:pt x="8" y="7"/>
                      <a:pt x="8" y="6"/>
                    </a:cubicBezTo>
                    <a:cubicBezTo>
                      <a:pt x="9" y="6"/>
                      <a:pt x="9" y="5"/>
                      <a:pt x="10" y="5"/>
                    </a:cubicBezTo>
                    <a:cubicBezTo>
                      <a:pt x="10" y="5"/>
                      <a:pt x="10" y="5"/>
                      <a:pt x="10" y="5"/>
                    </a:cubicBezTo>
                    <a:cubicBezTo>
                      <a:pt x="10" y="5"/>
                      <a:pt x="10" y="5"/>
                      <a:pt x="10" y="5"/>
                    </a:cubicBezTo>
                    <a:cubicBezTo>
                      <a:pt x="10" y="4"/>
                      <a:pt x="10" y="4"/>
                      <a:pt x="10" y="4"/>
                    </a:cubicBezTo>
                    <a:cubicBezTo>
                      <a:pt x="10" y="5"/>
                      <a:pt x="10" y="5"/>
                      <a:pt x="10" y="5"/>
                    </a:cubicBezTo>
                    <a:cubicBezTo>
                      <a:pt x="10" y="5"/>
                      <a:pt x="10" y="5"/>
                      <a:pt x="10" y="5"/>
                    </a:cubicBezTo>
                    <a:cubicBezTo>
                      <a:pt x="10" y="4"/>
                      <a:pt x="10" y="4"/>
                      <a:pt x="10" y="4"/>
                    </a:cubicBezTo>
                    <a:cubicBezTo>
                      <a:pt x="10" y="5"/>
                      <a:pt x="10" y="5"/>
                      <a:pt x="10" y="5"/>
                    </a:cubicBezTo>
                    <a:cubicBezTo>
                      <a:pt x="10" y="3"/>
                      <a:pt x="10" y="3"/>
                      <a:pt x="10" y="3"/>
                    </a:cubicBezTo>
                    <a:cubicBezTo>
                      <a:pt x="9" y="4"/>
                      <a:pt x="9" y="4"/>
                      <a:pt x="9" y="4"/>
                    </a:cubicBezTo>
                    <a:cubicBezTo>
                      <a:pt x="9" y="5"/>
                      <a:pt x="10" y="5"/>
                      <a:pt x="10" y="5"/>
                    </a:cubicBezTo>
                    <a:cubicBezTo>
                      <a:pt x="10" y="3"/>
                      <a:pt x="10" y="3"/>
                      <a:pt x="10" y="3"/>
                    </a:cubicBezTo>
                    <a:cubicBezTo>
                      <a:pt x="9" y="4"/>
                      <a:pt x="9" y="4"/>
                      <a:pt x="9" y="4"/>
                    </a:cubicBezTo>
                    <a:cubicBezTo>
                      <a:pt x="10" y="3"/>
                      <a:pt x="10" y="3"/>
                      <a:pt x="10" y="3"/>
                    </a:cubicBezTo>
                    <a:cubicBezTo>
                      <a:pt x="8" y="3"/>
                      <a:pt x="8" y="3"/>
                      <a:pt x="8" y="3"/>
                    </a:cubicBezTo>
                    <a:cubicBezTo>
                      <a:pt x="8" y="3"/>
                      <a:pt x="8" y="4"/>
                      <a:pt x="9" y="4"/>
                    </a:cubicBezTo>
                    <a:cubicBezTo>
                      <a:pt x="10" y="3"/>
                      <a:pt x="10" y="3"/>
                      <a:pt x="10" y="3"/>
                    </a:cubicBezTo>
                    <a:cubicBezTo>
                      <a:pt x="8" y="3"/>
                      <a:pt x="8" y="3"/>
                      <a:pt x="8" y="3"/>
                    </a:cubicBezTo>
                    <a:cubicBezTo>
                      <a:pt x="9" y="3"/>
                      <a:pt x="9" y="3"/>
                      <a:pt x="9" y="3"/>
                    </a:cubicBezTo>
                    <a:cubicBezTo>
                      <a:pt x="8" y="3"/>
                      <a:pt x="8" y="3"/>
                      <a:pt x="8" y="3"/>
                    </a:cubicBezTo>
                    <a:cubicBezTo>
                      <a:pt x="8" y="3"/>
                      <a:pt x="8" y="3"/>
                      <a:pt x="8" y="3"/>
                    </a:cubicBezTo>
                    <a:cubicBezTo>
                      <a:pt x="9" y="3"/>
                      <a:pt x="9" y="3"/>
                      <a:pt x="9" y="3"/>
                    </a:cubicBezTo>
                    <a:cubicBezTo>
                      <a:pt x="8" y="3"/>
                      <a:pt x="8" y="3"/>
                      <a:pt x="8" y="3"/>
                    </a:cubicBezTo>
                    <a:cubicBezTo>
                      <a:pt x="8" y="3"/>
                      <a:pt x="8" y="3"/>
                      <a:pt x="8" y="3"/>
                    </a:cubicBezTo>
                    <a:cubicBezTo>
                      <a:pt x="8" y="4"/>
                      <a:pt x="8" y="4"/>
                      <a:pt x="8" y="4"/>
                    </a:cubicBezTo>
                    <a:cubicBezTo>
                      <a:pt x="8" y="5"/>
                      <a:pt x="8" y="6"/>
                      <a:pt x="9" y="7"/>
                    </a:cubicBezTo>
                    <a:cubicBezTo>
                      <a:pt x="10" y="9"/>
                      <a:pt x="13" y="12"/>
                      <a:pt x="16" y="15"/>
                    </a:cubicBezTo>
                    <a:cubicBezTo>
                      <a:pt x="18" y="17"/>
                      <a:pt x="19" y="20"/>
                      <a:pt x="19" y="24"/>
                    </a:cubicBezTo>
                    <a:cubicBezTo>
                      <a:pt x="19" y="26"/>
                      <a:pt x="19" y="27"/>
                      <a:pt x="18" y="29"/>
                    </a:cubicBezTo>
                    <a:cubicBezTo>
                      <a:pt x="17" y="30"/>
                      <a:pt x="13" y="33"/>
                      <a:pt x="10" y="35"/>
                    </a:cubicBezTo>
                    <a:cubicBezTo>
                      <a:pt x="9" y="36"/>
                      <a:pt x="7" y="37"/>
                      <a:pt x="5" y="38"/>
                    </a:cubicBezTo>
                    <a:cubicBezTo>
                      <a:pt x="4" y="39"/>
                      <a:pt x="3" y="39"/>
                      <a:pt x="2" y="40"/>
                    </a:cubicBezTo>
                    <a:cubicBezTo>
                      <a:pt x="2" y="40"/>
                      <a:pt x="2" y="40"/>
                      <a:pt x="2" y="40"/>
                    </a:cubicBezTo>
                    <a:cubicBezTo>
                      <a:pt x="2" y="41"/>
                      <a:pt x="2" y="41"/>
                      <a:pt x="2" y="41"/>
                    </a:cubicBezTo>
                    <a:cubicBezTo>
                      <a:pt x="2" y="40"/>
                      <a:pt x="2" y="40"/>
                      <a:pt x="2" y="40"/>
                    </a:cubicBezTo>
                    <a:cubicBezTo>
                      <a:pt x="2" y="40"/>
                      <a:pt x="2" y="40"/>
                      <a:pt x="2" y="40"/>
                    </a:cubicBezTo>
                    <a:cubicBezTo>
                      <a:pt x="2" y="41"/>
                      <a:pt x="2" y="41"/>
                      <a:pt x="2" y="41"/>
                    </a:cubicBezTo>
                    <a:cubicBezTo>
                      <a:pt x="2" y="40"/>
                      <a:pt x="2" y="40"/>
                      <a:pt x="2" y="40"/>
                    </a:cubicBezTo>
                    <a:cubicBezTo>
                      <a:pt x="2" y="42"/>
                      <a:pt x="2" y="42"/>
                      <a:pt x="2" y="42"/>
                    </a:cubicBezTo>
                    <a:cubicBezTo>
                      <a:pt x="4" y="41"/>
                      <a:pt x="4" y="41"/>
                      <a:pt x="4" y="41"/>
                    </a:cubicBezTo>
                    <a:cubicBezTo>
                      <a:pt x="3" y="40"/>
                      <a:pt x="3" y="40"/>
                      <a:pt x="2" y="40"/>
                    </a:cubicBezTo>
                    <a:cubicBezTo>
                      <a:pt x="2" y="42"/>
                      <a:pt x="2" y="42"/>
                      <a:pt x="2" y="42"/>
                    </a:cubicBezTo>
                    <a:cubicBezTo>
                      <a:pt x="4" y="41"/>
                      <a:pt x="4" y="41"/>
                      <a:pt x="4" y="41"/>
                    </a:cubicBezTo>
                    <a:cubicBezTo>
                      <a:pt x="2" y="42"/>
                      <a:pt x="2" y="42"/>
                      <a:pt x="2" y="42"/>
                    </a:cubicBezTo>
                    <a:cubicBezTo>
                      <a:pt x="4" y="42"/>
                      <a:pt x="4" y="42"/>
                      <a:pt x="4" y="42"/>
                    </a:cubicBezTo>
                    <a:cubicBezTo>
                      <a:pt x="4" y="41"/>
                      <a:pt x="4" y="41"/>
                      <a:pt x="4" y="41"/>
                    </a:cubicBezTo>
                    <a:cubicBezTo>
                      <a:pt x="2" y="42"/>
                      <a:pt x="2" y="42"/>
                      <a:pt x="2" y="42"/>
                    </a:cubicBezTo>
                    <a:cubicBezTo>
                      <a:pt x="4" y="42"/>
                      <a:pt x="4" y="42"/>
                      <a:pt x="4" y="42"/>
                    </a:cubicBezTo>
                    <a:cubicBezTo>
                      <a:pt x="3" y="42"/>
                      <a:pt x="3" y="42"/>
                      <a:pt x="3" y="42"/>
                    </a:cubicBezTo>
                    <a:cubicBezTo>
                      <a:pt x="4" y="42"/>
                      <a:pt x="4" y="42"/>
                      <a:pt x="4" y="42"/>
                    </a:cubicBezTo>
                    <a:cubicBezTo>
                      <a:pt x="4" y="42"/>
                      <a:pt x="4" y="42"/>
                      <a:pt x="4" y="42"/>
                    </a:cubicBezTo>
                    <a:cubicBezTo>
                      <a:pt x="3" y="42"/>
                      <a:pt x="3" y="42"/>
                      <a:pt x="3" y="42"/>
                    </a:cubicBezTo>
                    <a:cubicBezTo>
                      <a:pt x="4" y="42"/>
                      <a:pt x="4" y="42"/>
                      <a:pt x="4" y="42"/>
                    </a:cubicBezTo>
                    <a:cubicBezTo>
                      <a:pt x="4" y="42"/>
                      <a:pt x="4" y="42"/>
                      <a:pt x="5" y="41"/>
                    </a:cubicBezTo>
                    <a:cubicBezTo>
                      <a:pt x="5" y="40"/>
                      <a:pt x="5" y="39"/>
                      <a:pt x="6" y="38"/>
                    </a:cubicBezTo>
                    <a:cubicBezTo>
                      <a:pt x="6" y="37"/>
                      <a:pt x="7" y="36"/>
                      <a:pt x="7" y="34"/>
                    </a:cubicBezTo>
                    <a:cubicBezTo>
                      <a:pt x="7" y="33"/>
                      <a:pt x="7" y="32"/>
                      <a:pt x="8" y="30"/>
                    </a:cubicBezTo>
                    <a:cubicBezTo>
                      <a:pt x="9" y="28"/>
                      <a:pt x="10" y="26"/>
                      <a:pt x="10" y="23"/>
                    </a:cubicBezTo>
                    <a:cubicBezTo>
                      <a:pt x="10" y="22"/>
                      <a:pt x="10" y="21"/>
                      <a:pt x="10" y="20"/>
                    </a:cubicBezTo>
                    <a:cubicBezTo>
                      <a:pt x="10" y="20"/>
                      <a:pt x="9" y="19"/>
                      <a:pt x="9" y="18"/>
                    </a:cubicBezTo>
                    <a:cubicBezTo>
                      <a:pt x="8" y="18"/>
                      <a:pt x="8" y="17"/>
                      <a:pt x="7" y="17"/>
                    </a:cubicBezTo>
                    <a:cubicBezTo>
                      <a:pt x="6" y="16"/>
                      <a:pt x="6" y="16"/>
                      <a:pt x="6" y="16"/>
                    </a:cubicBezTo>
                    <a:cubicBezTo>
                      <a:pt x="5" y="15"/>
                      <a:pt x="5" y="15"/>
                      <a:pt x="5" y="15"/>
                    </a:cubicBezTo>
                    <a:cubicBezTo>
                      <a:pt x="5" y="15"/>
                      <a:pt x="5" y="14"/>
                      <a:pt x="6" y="13"/>
                    </a:cubicBezTo>
                    <a:cubicBezTo>
                      <a:pt x="6" y="12"/>
                      <a:pt x="7" y="11"/>
                      <a:pt x="7" y="9"/>
                    </a:cubicBezTo>
                    <a:lnTo>
                      <a:pt x="5" y="9"/>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32" name="Freeform 297"/>
              <p:cNvSpPr/>
              <p:nvPr/>
            </p:nvSpPr>
            <p:spPr bwMode="auto">
              <a:xfrm>
                <a:off x="-3487738" y="2889248"/>
                <a:ext cx="66675" cy="65087"/>
              </a:xfrm>
              <a:custGeom>
                <a:cxnLst>
                  <a:cxn ang="0">
                    <a:pos x="10" y="2"/>
                  </a:cxn>
                  <a:cxn ang="0">
                    <a:pos x="10" y="4"/>
                  </a:cxn>
                  <a:cxn ang="0">
                    <a:pos x="13" y="5"/>
                  </a:cxn>
                  <a:cxn ang="0">
                    <a:pos x="14" y="6"/>
                  </a:cxn>
                  <a:cxn ang="0">
                    <a:pos x="14" y="6"/>
                  </a:cxn>
                  <a:cxn ang="0">
                    <a:pos x="14" y="6"/>
                  </a:cxn>
                  <a:cxn ang="0">
                    <a:pos x="14" y="6"/>
                  </a:cxn>
                  <a:cxn ang="0">
                    <a:pos x="14" y="6"/>
                  </a:cxn>
                  <a:cxn ang="0">
                    <a:pos x="14" y="6"/>
                  </a:cxn>
                  <a:cxn ang="0">
                    <a:pos x="14" y="6"/>
                  </a:cxn>
                  <a:cxn ang="0">
                    <a:pos x="14" y="6"/>
                  </a:cxn>
                  <a:cxn ang="0">
                    <a:pos x="12" y="10"/>
                  </a:cxn>
                  <a:cxn ang="0">
                    <a:pos x="11" y="11"/>
                  </a:cxn>
                  <a:cxn ang="0">
                    <a:pos x="10" y="12"/>
                  </a:cxn>
                  <a:cxn ang="0">
                    <a:pos x="6" y="12"/>
                  </a:cxn>
                  <a:cxn ang="0">
                    <a:pos x="4" y="12"/>
                  </a:cxn>
                  <a:cxn ang="0">
                    <a:pos x="4" y="12"/>
                  </a:cxn>
                  <a:cxn ang="0">
                    <a:pos x="4" y="11"/>
                  </a:cxn>
                  <a:cxn ang="0">
                    <a:pos x="7" y="6"/>
                  </a:cxn>
                  <a:cxn ang="0">
                    <a:pos x="10" y="4"/>
                  </a:cxn>
                  <a:cxn ang="0">
                    <a:pos x="10" y="2"/>
                  </a:cxn>
                  <a:cxn ang="0">
                    <a:pos x="10" y="0"/>
                  </a:cxn>
                  <a:cxn ang="0">
                    <a:pos x="4" y="3"/>
                  </a:cxn>
                  <a:cxn ang="0">
                    <a:pos x="0" y="10"/>
                  </a:cxn>
                  <a:cxn ang="0">
                    <a:pos x="0" y="12"/>
                  </a:cxn>
                  <a:cxn ang="0">
                    <a:pos x="2" y="16"/>
                  </a:cxn>
                  <a:cxn ang="0">
                    <a:pos x="6" y="17"/>
                  </a:cxn>
                  <a:cxn ang="0">
                    <a:pos x="11" y="16"/>
                  </a:cxn>
                  <a:cxn ang="0">
                    <a:pos x="14" y="14"/>
                  </a:cxn>
                  <a:cxn ang="0">
                    <a:pos x="16" y="11"/>
                  </a:cxn>
                  <a:cxn ang="0">
                    <a:pos x="18" y="8"/>
                  </a:cxn>
                  <a:cxn ang="0">
                    <a:pos x="18" y="6"/>
                  </a:cxn>
                  <a:cxn ang="0">
                    <a:pos x="17" y="3"/>
                  </a:cxn>
                  <a:cxn ang="0">
                    <a:pos x="13" y="1"/>
                  </a:cxn>
                  <a:cxn ang="0">
                    <a:pos x="10" y="0"/>
                  </a:cxn>
                  <a:cxn ang="0">
                    <a:pos x="10" y="2"/>
                  </a:cxn>
                </a:cxnLst>
                <a:rect l="0" t="0" r="r" b="b"/>
                <a:pathLst>
                  <a:path w="18" h="17">
                    <a:moveTo>
                      <a:pt x="10" y="2"/>
                    </a:moveTo>
                    <a:cubicBezTo>
                      <a:pt x="10" y="4"/>
                      <a:pt x="10" y="4"/>
                      <a:pt x="10" y="4"/>
                    </a:cubicBezTo>
                    <a:cubicBezTo>
                      <a:pt x="10" y="4"/>
                      <a:pt x="12" y="4"/>
                      <a:pt x="13" y="5"/>
                    </a:cubicBezTo>
                    <a:cubicBezTo>
                      <a:pt x="13" y="5"/>
                      <a:pt x="14" y="5"/>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4" y="6"/>
                      <a:pt x="14" y="6"/>
                      <a:pt x="14" y="6"/>
                    </a:cubicBezTo>
                    <a:cubicBezTo>
                      <a:pt x="13" y="8"/>
                      <a:pt x="12" y="9"/>
                      <a:pt x="12" y="10"/>
                    </a:cubicBezTo>
                    <a:cubicBezTo>
                      <a:pt x="12" y="10"/>
                      <a:pt x="12" y="11"/>
                      <a:pt x="11" y="11"/>
                    </a:cubicBezTo>
                    <a:cubicBezTo>
                      <a:pt x="11" y="11"/>
                      <a:pt x="11" y="11"/>
                      <a:pt x="10" y="12"/>
                    </a:cubicBezTo>
                    <a:cubicBezTo>
                      <a:pt x="8" y="12"/>
                      <a:pt x="7" y="12"/>
                      <a:pt x="6" y="12"/>
                    </a:cubicBezTo>
                    <a:cubicBezTo>
                      <a:pt x="5" y="12"/>
                      <a:pt x="4" y="12"/>
                      <a:pt x="4" y="12"/>
                    </a:cubicBezTo>
                    <a:cubicBezTo>
                      <a:pt x="4" y="12"/>
                      <a:pt x="4" y="12"/>
                      <a:pt x="4" y="12"/>
                    </a:cubicBezTo>
                    <a:cubicBezTo>
                      <a:pt x="4" y="11"/>
                      <a:pt x="4" y="11"/>
                      <a:pt x="4" y="11"/>
                    </a:cubicBezTo>
                    <a:cubicBezTo>
                      <a:pt x="5" y="9"/>
                      <a:pt x="6" y="7"/>
                      <a:pt x="7" y="6"/>
                    </a:cubicBezTo>
                    <a:cubicBezTo>
                      <a:pt x="8" y="5"/>
                      <a:pt x="9" y="4"/>
                      <a:pt x="10" y="4"/>
                    </a:cubicBezTo>
                    <a:cubicBezTo>
                      <a:pt x="10" y="2"/>
                      <a:pt x="10" y="2"/>
                      <a:pt x="10" y="2"/>
                    </a:cubicBezTo>
                    <a:cubicBezTo>
                      <a:pt x="10" y="0"/>
                      <a:pt x="10" y="0"/>
                      <a:pt x="10" y="0"/>
                    </a:cubicBezTo>
                    <a:cubicBezTo>
                      <a:pt x="8" y="0"/>
                      <a:pt x="6" y="1"/>
                      <a:pt x="4" y="3"/>
                    </a:cubicBezTo>
                    <a:cubicBezTo>
                      <a:pt x="2" y="4"/>
                      <a:pt x="1" y="7"/>
                      <a:pt x="0" y="10"/>
                    </a:cubicBezTo>
                    <a:cubicBezTo>
                      <a:pt x="0" y="10"/>
                      <a:pt x="0" y="11"/>
                      <a:pt x="0" y="12"/>
                    </a:cubicBezTo>
                    <a:cubicBezTo>
                      <a:pt x="0" y="13"/>
                      <a:pt x="1" y="15"/>
                      <a:pt x="2" y="16"/>
                    </a:cubicBezTo>
                    <a:cubicBezTo>
                      <a:pt x="3" y="17"/>
                      <a:pt x="5" y="17"/>
                      <a:pt x="6" y="17"/>
                    </a:cubicBezTo>
                    <a:cubicBezTo>
                      <a:pt x="8" y="17"/>
                      <a:pt x="9" y="16"/>
                      <a:pt x="11" y="16"/>
                    </a:cubicBezTo>
                    <a:cubicBezTo>
                      <a:pt x="12" y="15"/>
                      <a:pt x="13" y="15"/>
                      <a:pt x="14" y="14"/>
                    </a:cubicBezTo>
                    <a:cubicBezTo>
                      <a:pt x="15" y="13"/>
                      <a:pt x="16" y="12"/>
                      <a:pt x="16" y="11"/>
                    </a:cubicBezTo>
                    <a:cubicBezTo>
                      <a:pt x="17" y="10"/>
                      <a:pt x="17" y="9"/>
                      <a:pt x="18" y="8"/>
                    </a:cubicBezTo>
                    <a:cubicBezTo>
                      <a:pt x="18" y="7"/>
                      <a:pt x="18" y="7"/>
                      <a:pt x="18" y="6"/>
                    </a:cubicBezTo>
                    <a:cubicBezTo>
                      <a:pt x="18" y="5"/>
                      <a:pt x="18" y="3"/>
                      <a:pt x="17" y="3"/>
                    </a:cubicBezTo>
                    <a:cubicBezTo>
                      <a:pt x="16" y="2"/>
                      <a:pt x="15" y="1"/>
                      <a:pt x="13" y="1"/>
                    </a:cubicBezTo>
                    <a:cubicBezTo>
                      <a:pt x="12" y="0"/>
                      <a:pt x="11" y="0"/>
                      <a:pt x="10" y="0"/>
                    </a:cubicBezTo>
                    <a:lnTo>
                      <a:pt x="10" y="2"/>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33" name="Freeform 298"/>
              <p:cNvSpPr/>
              <p:nvPr/>
            </p:nvSpPr>
            <p:spPr bwMode="auto">
              <a:xfrm>
                <a:off x="-5084763" y="2419350"/>
                <a:ext cx="7937" cy="1584325"/>
              </a:xfrm>
              <a:custGeom>
                <a:cxnLst>
                  <a:cxn ang="0">
                    <a:pos x="2" y="421"/>
                  </a:cxn>
                  <a:cxn ang="0">
                    <a:pos x="0" y="0"/>
                  </a:cxn>
                </a:cxnLst>
                <a:rect l="0" t="0" r="r" b="b"/>
                <a:pathLst>
                  <a:path w="2" h="421">
                    <a:moveTo>
                      <a:pt x="2" y="421"/>
                    </a:moveTo>
                    <a:cubicBezTo>
                      <a:pt x="0" y="340"/>
                      <a:pt x="0" y="0"/>
                      <a:pt x="0" y="0"/>
                    </a:cubicBezTo>
                  </a:path>
                </a:pathLst>
              </a:custGeom>
              <a:noFill/>
              <a:ln w="6350" cap="flat">
                <a:solidFill>
                  <a:srgbClr val="FFFFFF"/>
                </a:solidFill>
                <a:prstDash val="solid"/>
                <a:miter lim="800000"/>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sp>
            <p:nvSpPr>
              <p:cNvPr id="134" name="Freeform 299"/>
              <p:cNvSpPr/>
              <p:nvPr/>
            </p:nvSpPr>
            <p:spPr bwMode="auto">
              <a:xfrm>
                <a:off x="-2901950" y="2419351"/>
                <a:ext cx="646113" cy="1647825"/>
              </a:xfrm>
              <a:custGeom>
                <a:cxnLst>
                  <a:cxn ang="0">
                    <a:pos x="0" y="0"/>
                  </a:cxn>
                  <a:cxn ang="0">
                    <a:pos x="136" y="198"/>
                  </a:cxn>
                  <a:cxn ang="0">
                    <a:pos x="170" y="438"/>
                  </a:cxn>
                </a:cxnLst>
                <a:rect l="0" t="0" r="r" b="b"/>
                <a:pathLst>
                  <a:path w="172" h="438">
                    <a:moveTo>
                      <a:pt x="0" y="0"/>
                    </a:moveTo>
                    <a:cubicBezTo>
                      <a:pt x="73" y="63"/>
                      <a:pt x="120" y="122"/>
                      <a:pt x="136" y="198"/>
                    </a:cubicBezTo>
                    <a:cubicBezTo>
                      <a:pt x="152" y="274"/>
                      <a:pt x="172" y="418"/>
                      <a:pt x="170" y="438"/>
                    </a:cubicBezTo>
                  </a:path>
                </a:pathLst>
              </a:custGeom>
              <a:noFill/>
              <a:ln w="6350" cap="flat">
                <a:solidFill>
                  <a:srgbClr val="FFFFFF"/>
                </a:solidFill>
                <a:prstDash val="solid"/>
                <a:miter lim="800000"/>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US" baseline="0">
                  <a:latin typeface="Calibri" panose="020f0502020204030204" pitchFamily="34" charset="0"/>
                  <a:ea typeface="楷体_GB2312" panose="02010609030101010101" pitchFamily="49" charset="-122"/>
                </a:endParaRPr>
              </a:p>
            </p:txBody>
          </p:sp>
        </p:grpSp>
        <p:grpSp>
          <p:nvGrpSpPr>
            <p:cNvPr id="7" name="Group 21"/>
            <p:cNvGrpSpPr/>
            <p:nvPr userDrawn="1">
              <p:custDataLst>
                <p:tags r:id="rId8"/>
              </p:custDataLst>
            </p:nvPr>
          </p:nvGrpSpPr>
          <p:grpSpPr>
            <a:xfrm>
              <a:off x="6450012" y="3926681"/>
              <a:ext cx="3425033" cy="1653383"/>
              <a:chOff x="6450011" y="3926681"/>
              <a:chExt cx="3425034" cy="1653383"/>
            </a:xfrm>
          </p:grpSpPr>
          <p:sp>
            <p:nvSpPr>
              <p:cNvPr id="8" name="Oval 22"/>
              <p:cNvSpPr/>
              <p:nvPr/>
            </p:nvSpPr>
            <p:spPr>
              <a:xfrm>
                <a:off x="6821486" y="4043362"/>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9" name="Oval 23"/>
              <p:cNvSpPr/>
              <p:nvPr/>
            </p:nvSpPr>
            <p:spPr>
              <a:xfrm>
                <a:off x="6450011" y="4283868"/>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0" name="Oval 24"/>
              <p:cNvSpPr/>
              <p:nvPr/>
            </p:nvSpPr>
            <p:spPr>
              <a:xfrm>
                <a:off x="6528592" y="4500562"/>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1" name="Oval 25"/>
              <p:cNvSpPr/>
              <p:nvPr/>
            </p:nvSpPr>
            <p:spPr>
              <a:xfrm>
                <a:off x="6685755" y="4681537"/>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2" name="Oval 26"/>
              <p:cNvSpPr/>
              <p:nvPr/>
            </p:nvSpPr>
            <p:spPr>
              <a:xfrm>
                <a:off x="7235824" y="5150643"/>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3" name="Oval 27"/>
              <p:cNvSpPr/>
              <p:nvPr/>
            </p:nvSpPr>
            <p:spPr>
              <a:xfrm>
                <a:off x="6969124" y="5484018"/>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4" name="Oval 28"/>
              <p:cNvSpPr/>
              <p:nvPr/>
            </p:nvSpPr>
            <p:spPr>
              <a:xfrm>
                <a:off x="7121524" y="5524500"/>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5" name="Oval 29"/>
              <p:cNvSpPr/>
              <p:nvPr/>
            </p:nvSpPr>
            <p:spPr>
              <a:xfrm>
                <a:off x="9819481" y="5476875"/>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6" name="Oval 30"/>
              <p:cNvSpPr/>
              <p:nvPr/>
            </p:nvSpPr>
            <p:spPr>
              <a:xfrm>
                <a:off x="9271793" y="4964906"/>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7" name="Oval 31"/>
              <p:cNvSpPr/>
              <p:nvPr/>
            </p:nvSpPr>
            <p:spPr>
              <a:xfrm>
                <a:off x="9324181" y="4698206"/>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8" name="Oval 32"/>
              <p:cNvSpPr/>
              <p:nvPr/>
            </p:nvSpPr>
            <p:spPr>
              <a:xfrm>
                <a:off x="9409906" y="4726781"/>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19" name="Oval 33"/>
              <p:cNvSpPr/>
              <p:nvPr/>
            </p:nvSpPr>
            <p:spPr>
              <a:xfrm>
                <a:off x="9419431" y="4588669"/>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0" name="Oval 34"/>
              <p:cNvSpPr/>
              <p:nvPr/>
            </p:nvSpPr>
            <p:spPr>
              <a:xfrm>
                <a:off x="9095581" y="4400550"/>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1" name="Oval 35"/>
              <p:cNvSpPr/>
              <p:nvPr/>
            </p:nvSpPr>
            <p:spPr>
              <a:xfrm>
                <a:off x="8933656" y="4683919"/>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2" name="Oval 36"/>
              <p:cNvSpPr/>
              <p:nvPr/>
            </p:nvSpPr>
            <p:spPr>
              <a:xfrm>
                <a:off x="8600281" y="4548187"/>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3" name="Oval 37"/>
              <p:cNvSpPr/>
              <p:nvPr/>
            </p:nvSpPr>
            <p:spPr>
              <a:xfrm>
                <a:off x="8612187" y="4674394"/>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4" name="Oval 38"/>
              <p:cNvSpPr/>
              <p:nvPr/>
            </p:nvSpPr>
            <p:spPr>
              <a:xfrm>
                <a:off x="8369300" y="4379119"/>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5" name="Oval 39"/>
              <p:cNvSpPr/>
              <p:nvPr/>
            </p:nvSpPr>
            <p:spPr>
              <a:xfrm>
                <a:off x="7845425" y="4438650"/>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6" name="Oval 40"/>
              <p:cNvSpPr/>
              <p:nvPr/>
            </p:nvSpPr>
            <p:spPr>
              <a:xfrm>
                <a:off x="7914482" y="4260056"/>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7" name="Oval 41"/>
              <p:cNvSpPr/>
              <p:nvPr/>
            </p:nvSpPr>
            <p:spPr>
              <a:xfrm>
                <a:off x="7983538" y="4260056"/>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8" name="Oval 42"/>
              <p:cNvSpPr/>
              <p:nvPr/>
            </p:nvSpPr>
            <p:spPr>
              <a:xfrm>
                <a:off x="8052595" y="4174331"/>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29" name="Oval 43"/>
              <p:cNvSpPr/>
              <p:nvPr/>
            </p:nvSpPr>
            <p:spPr>
              <a:xfrm>
                <a:off x="8031163" y="4048125"/>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0" name="Oval 44"/>
              <p:cNvSpPr/>
              <p:nvPr/>
            </p:nvSpPr>
            <p:spPr>
              <a:xfrm>
                <a:off x="8138320" y="3926681"/>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1" name="Oval 45"/>
              <p:cNvSpPr/>
              <p:nvPr/>
            </p:nvSpPr>
            <p:spPr>
              <a:xfrm>
                <a:off x="8212138" y="3967162"/>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2" name="Oval 46"/>
              <p:cNvSpPr/>
              <p:nvPr/>
            </p:nvSpPr>
            <p:spPr>
              <a:xfrm>
                <a:off x="8145463" y="4033837"/>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3" name="Oval 47"/>
              <p:cNvSpPr/>
              <p:nvPr/>
            </p:nvSpPr>
            <p:spPr>
              <a:xfrm>
                <a:off x="8085932" y="4124325"/>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4" name="Oval 48"/>
              <p:cNvSpPr/>
              <p:nvPr/>
            </p:nvSpPr>
            <p:spPr>
              <a:xfrm>
                <a:off x="8150226" y="4117181"/>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5" name="Oval 49"/>
              <p:cNvSpPr/>
              <p:nvPr/>
            </p:nvSpPr>
            <p:spPr>
              <a:xfrm>
                <a:off x="8204995" y="4148137"/>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6" name="Oval 50"/>
              <p:cNvSpPr/>
              <p:nvPr/>
            </p:nvSpPr>
            <p:spPr>
              <a:xfrm>
                <a:off x="8240713" y="4198143"/>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7" name="Oval 51"/>
              <p:cNvSpPr/>
              <p:nvPr/>
            </p:nvSpPr>
            <p:spPr>
              <a:xfrm>
                <a:off x="8243095" y="4260056"/>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8" name="Oval 52"/>
              <p:cNvSpPr/>
              <p:nvPr/>
            </p:nvSpPr>
            <p:spPr>
              <a:xfrm>
                <a:off x="8171657" y="4276725"/>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sp>
            <p:nvSpPr>
              <p:cNvPr id="39" name="Oval 53"/>
              <p:cNvSpPr/>
              <p:nvPr/>
            </p:nvSpPr>
            <p:spPr>
              <a:xfrm>
                <a:off x="8128795" y="4202906"/>
                <a:ext cx="55564" cy="55564"/>
              </a:xfrm>
              <a:prstGeom prst="ellipse">
                <a:avLst/>
              </a:prstGeom>
              <a:solidFill>
                <a:srgbClr val="193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endParaRPr lang="en-US" sz="1300" baseline="0" smtClean="0">
                  <a:latin typeface="Calibri" panose="020f0502020204030204" pitchFamily="34" charset="0"/>
                  <a:ea typeface="楷体_GB2312" panose="02010609030101010101" pitchFamily="49" charset="-122"/>
                </a:endParaRPr>
              </a:p>
            </p:txBody>
          </p:sp>
        </p:grpSp>
      </p:grpSp>
      <p:sp>
        <p:nvSpPr>
          <p:cNvPr id="335" name="Rectangle 9"/>
          <p:cNvSpPr>
            <a:spLocks noChangeArrowheads="1"/>
          </p:cNvSpPr>
          <p:nvPr userDrawn="1">
            <p:custDataLst>
              <p:tags r:id="rId9"/>
            </p:custDataLst>
          </p:nvPr>
        </p:nvSpPr>
        <p:spPr bwMode="gray">
          <a:xfrm>
            <a:off x="1117963" y="3771526"/>
            <a:ext cx="4259840" cy="2376667"/>
          </a:xfrm>
          <a:custGeom>
            <a:gdLst>
              <a:gd name="connsiteX0" fmla="*/ 4259840 w 4259840"/>
              <a:gd name="connsiteY0" fmla="*/ 2132777 h 2132777"/>
              <a:gd name="connsiteX1" fmla="*/ 164137 w 4259840"/>
              <a:gd name="connsiteY1" fmla="*/ 2132777 h 2132777"/>
              <a:gd name="connsiteX2" fmla="*/ 48075 w 4259840"/>
              <a:gd name="connsiteY2" fmla="*/ 2084702 h 2132777"/>
              <a:gd name="connsiteX3" fmla="*/ 0 w 4259840"/>
              <a:gd name="connsiteY3" fmla="*/ 1968640 h 2132777"/>
              <a:gd name="connsiteX4" fmla="*/ 0 w 4259840"/>
              <a:gd name="connsiteY4" fmla="*/ 0 h 2132777"/>
              <a:gd name="connsiteX5" fmla="*/ 48075 w 4259840"/>
              <a:gd name="connsiteY5" fmla="*/ 0 h 2248839"/>
              <a:gd name="connsiteX6" fmla="*/ 164138 w 4259840"/>
              <a:gd name="connsiteY6" fmla="*/ 1 h 2296914"/>
              <a:gd name="connsiteX7" fmla="*/ 4330731 w 4330731"/>
              <a:gd name="connsiteY7" fmla="*/ 0 h 2297942"/>
              <a:gd name="connsiteX8" fmla="*/ 4351280 w 4942457"/>
              <a:gd name="connsiteY8" fmla="*/ 91440 h 2296914"/>
              <a:gd name="connsiteX9" fmla="*/ 0 w 4961801"/>
              <a:gd name="connsiteY9" fmla="*/ 498881 h 2631658"/>
              <a:gd name="connsiteX10" fmla="*/ 0 w 4969813"/>
              <a:gd name="connsiteY10" fmla="*/ 164137 h 2296914"/>
              <a:gd name="connsiteX11" fmla="*/ 0 w 4969813"/>
              <a:gd name="connsiteY11" fmla="*/ 164137 h 2488240"/>
              <a:gd name="connsiteX12" fmla="*/ 0 w 4423977"/>
              <a:gd name="connsiteY12" fmla="*/ 164137 h 2296914"/>
            </a:gdLst>
            <a:cxnLst>
              <a:cxn ang="0">
                <a:pos x="connsiteX0" y="connsiteY0"/>
              </a:cxn>
              <a:cxn ang="0">
                <a:pos x="connsiteX1" y="connsiteY1"/>
              </a:cxn>
              <a:cxn ang="0">
                <a:pos x="connsiteX2" y="connsiteY2"/>
              </a:cxn>
              <a:cxn ang="0">
                <a:pos x="connsiteX3" y="connsiteY3"/>
              </a:cxn>
              <a:cxn ang="0">
                <a:pos x="connsiteX4" y="connsiteY4"/>
              </a:cxn>
            </a:cxnLst>
            <a:rect l="l" t="t" r="r" b="b"/>
            <a:pathLst>
              <a:path w="4259840" h="2132777">
                <a:moveTo>
                  <a:pt x="4259840" y="2132777"/>
                </a:moveTo>
                <a:lnTo>
                  <a:pt x="164137" y="2132777"/>
                </a:lnTo>
                <a:cubicBezTo>
                  <a:pt x="120605" y="2132777"/>
                  <a:pt x="78856" y="2115484"/>
                  <a:pt x="48075" y="2084702"/>
                </a:cubicBezTo>
                <a:cubicBezTo>
                  <a:pt x="17293" y="2053920"/>
                  <a:pt x="0" y="2012171"/>
                  <a:pt x="0" y="1968640"/>
                </a:cubicBezTo>
                <a:lnTo>
                  <a:pt x="0" y="0"/>
                </a:lnTo>
              </a:path>
            </a:pathLst>
          </a:custGeom>
          <a:noFill/>
          <a:ln w="19050" cap="flat" cmpd="sng" algn="ctr">
            <a:gradFill flip="none" rotWithShape="1">
              <a:gsLst>
                <a:gs pos="0">
                  <a:schemeClr val="accent5"/>
                </a:gs>
                <a:gs pos="100000">
                  <a:schemeClr val="accent5">
                    <a:lumMod val="20000"/>
                    <a:lumOff val="80000"/>
                  </a:schemeClr>
                </a:gs>
              </a:gsLst>
              <a:lin ang="240000" scaled="0"/>
            </a:gradFill>
            <a:prstDash val="solid"/>
            <a:round/>
          </a:ln>
          <a:effectLst/>
        </p:spPr>
        <p:txBody>
          <a:bodyPr wrap="square" lIns="360000" tIns="50951" rIns="216000" bIns="144000" rtlCol="0" anchor="b"/>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indent="0" algn="just" defTabSz="1042966" rtl="0" eaLnBrk="1" fontAlgn="auto" latinLnBrk="0" hangingPunct="1">
              <a:lnSpc>
                <a:spcPct val="100000"/>
              </a:lnSpc>
              <a:spcBef>
                <a:spcPct val="0"/>
              </a:spcBef>
              <a:spcAft>
                <a:spcPct val="0"/>
              </a:spcAft>
              <a:buClrTx/>
              <a:buSzTx/>
              <a:buFontTx/>
              <a:buNone/>
              <a:defRPr/>
            </a:pPr>
            <a:r>
              <a:rPr lang="zh-CN" altLang="en-US" sz="1800" b="1" baseline="0" smtClean="0">
                <a:solidFill>
                  <a:schemeClr val="bg1"/>
                </a:solidFill>
                <a:latin typeface="Calibri" panose="020f0502020204030204" pitchFamily="34" charset="0"/>
                <a:ea typeface="楷体_GB2312" panose="02010609030101010101" pitchFamily="49" charset="-122"/>
                <a:cs typeface="Arial"/>
              </a:rPr>
              <a:t>关于凯捷</a:t>
            </a:r>
            <a:endParaRPr lang="en-US" sz="1000" baseline="0" smtClean="0">
              <a:solidFill>
                <a:schemeClr val="bg1"/>
              </a:solidFill>
              <a:latin typeface="Calibri" panose="020f0502020204030204" pitchFamily="34" charset="0"/>
              <a:ea typeface="楷体_GB2312" panose="02010609030101010101" pitchFamily="49" charset="-122"/>
              <a:cs typeface="Arial" pitchFamily="34" charset="0"/>
            </a:endParaRPr>
          </a:p>
          <a:p>
            <a:pPr marL="0" indent="0" algn="just"/>
            <a:endParaRPr lang="en-US" sz="1000" baseline="0" smtClean="0">
              <a:solidFill>
                <a:schemeClr val="bg1"/>
              </a:solidFill>
              <a:latin typeface="Calibri" panose="020f0502020204030204" pitchFamily="34" charset="0"/>
              <a:ea typeface="楷体_GB2312" panose="02010609030101010101" pitchFamily="49" charset="-122"/>
              <a:cs typeface="Arial" pitchFamily="34" charset="0"/>
            </a:endParaRPr>
          </a:p>
          <a:p>
            <a:pPr marL="0" indent="0" algn="just">
              <a:lnSpc>
                <a:spcPct val="150000"/>
              </a:lnSpc>
            </a:pPr>
            <a:r>
              <a:rPr lang="zh-CN" altLang="zh-CN" sz="1000" kern="1200" baseline="0" smtClean="0">
                <a:solidFill>
                  <a:schemeClr val="bg1"/>
                </a:solidFill>
                <a:effectLst/>
                <a:latin typeface="Calibri" panose="020f0502020204030204" pitchFamily="34" charset="0"/>
                <a:ea typeface="楷体_GB2312" panose="02010609030101010101" pitchFamily="49" charset="-122"/>
                <a:cs typeface="+mn-cs"/>
              </a:rPr>
              <a:t>在全世界</a:t>
            </a:r>
            <a:r>
              <a:rPr lang="en-GB" altLang="zh-CN" sz="1000" kern="1200" baseline="0" smtClean="0">
                <a:solidFill>
                  <a:schemeClr val="bg1"/>
                </a:solidFill>
                <a:effectLst/>
                <a:latin typeface="Calibri" panose="020f0502020204030204" pitchFamily="34" charset="0"/>
                <a:ea typeface="楷体_GB2312" panose="02010609030101010101" pitchFamily="49" charset="-122"/>
                <a:cs typeface="+mn-cs"/>
              </a:rPr>
              <a:t>40</a:t>
            </a:r>
            <a:r>
              <a:rPr lang="zh-CN" altLang="zh-CN" sz="1000" kern="1200" baseline="0" smtClean="0">
                <a:solidFill>
                  <a:schemeClr val="bg1"/>
                </a:solidFill>
                <a:effectLst/>
                <a:latin typeface="Calibri" panose="020f0502020204030204" pitchFamily="34" charset="0"/>
                <a:ea typeface="楷体_GB2312" panose="02010609030101010101" pitchFamily="49" charset="-122"/>
                <a:cs typeface="+mn-cs"/>
              </a:rPr>
              <a:t>多个国家拥有大约</a:t>
            </a:r>
            <a:r>
              <a:rPr lang="en-GB" altLang="zh-CN" sz="1000" kern="1200" baseline="0" smtClean="0">
                <a:solidFill>
                  <a:schemeClr val="bg1"/>
                </a:solidFill>
                <a:effectLst/>
                <a:latin typeface="Calibri" panose="020f0502020204030204" pitchFamily="34" charset="0"/>
                <a:ea typeface="楷体_GB2312" panose="02010609030101010101" pitchFamily="49" charset="-122"/>
                <a:cs typeface="+mn-cs"/>
              </a:rPr>
              <a:t>120,000</a:t>
            </a:r>
            <a:r>
              <a:rPr lang="zh-CN" altLang="zh-CN" sz="1000" kern="1200" baseline="0" smtClean="0">
                <a:solidFill>
                  <a:schemeClr val="bg1"/>
                </a:solidFill>
                <a:effectLst/>
                <a:latin typeface="Calibri" panose="020f0502020204030204" pitchFamily="34" charset="0"/>
                <a:ea typeface="楷体_GB2312" panose="02010609030101010101" pitchFamily="49" charset="-122"/>
                <a:cs typeface="+mn-cs"/>
              </a:rPr>
              <a:t>名员工的凯捷，是全球最著名的管理咨询、信息技术和外包服务提供商之一。</a:t>
            </a:r>
            <a:r>
              <a:rPr lang="en-GB" altLang="zh-CN" sz="1000" kern="1200" baseline="0" smtClean="0">
                <a:solidFill>
                  <a:schemeClr val="bg1"/>
                </a:solidFill>
                <a:effectLst/>
                <a:latin typeface="Calibri" panose="020f0502020204030204" pitchFamily="34" charset="0"/>
                <a:ea typeface="楷体_GB2312" panose="02010609030101010101" pitchFamily="49" charset="-122"/>
                <a:cs typeface="+mn-cs"/>
              </a:rPr>
              <a:t> 2011</a:t>
            </a:r>
            <a:r>
              <a:rPr lang="zh-CN" altLang="zh-CN" sz="1000" kern="1200" baseline="0" smtClean="0">
                <a:solidFill>
                  <a:schemeClr val="bg1"/>
                </a:solidFill>
                <a:effectLst/>
                <a:latin typeface="Calibri" panose="020f0502020204030204" pitchFamily="34" charset="0"/>
                <a:ea typeface="楷体_GB2312" panose="02010609030101010101" pitchFamily="49" charset="-122"/>
                <a:cs typeface="+mn-cs"/>
              </a:rPr>
              <a:t>年，凯捷全球上市部分营业额达到</a:t>
            </a:r>
            <a:r>
              <a:rPr lang="en-GB" altLang="zh-CN" sz="1000" kern="1200" baseline="0" smtClean="0">
                <a:solidFill>
                  <a:schemeClr val="bg1"/>
                </a:solidFill>
                <a:effectLst/>
                <a:latin typeface="Calibri" panose="020f0502020204030204" pitchFamily="34" charset="0"/>
                <a:ea typeface="楷体_GB2312" panose="02010609030101010101" pitchFamily="49" charset="-122"/>
                <a:cs typeface="+mn-cs"/>
              </a:rPr>
              <a:t>97</a:t>
            </a:r>
            <a:r>
              <a:rPr lang="zh-CN" altLang="zh-CN" sz="1000" kern="1200" baseline="0" smtClean="0">
                <a:solidFill>
                  <a:schemeClr val="bg1"/>
                </a:solidFill>
                <a:effectLst/>
                <a:latin typeface="Calibri" panose="020f0502020204030204" pitchFamily="34" charset="0"/>
                <a:ea typeface="楷体_GB2312" panose="02010609030101010101" pitchFamily="49" charset="-122"/>
                <a:cs typeface="+mn-cs"/>
              </a:rPr>
              <a:t>亿欧元。凯捷通过其独有的“协同业务体验”工作方式，利用其全球交付模式“</a:t>
            </a:r>
            <a:r>
              <a:rPr lang="en-GB" altLang="zh-CN" sz="1000" kern="1200" baseline="0" err="1" smtClean="0">
                <a:solidFill>
                  <a:schemeClr val="bg1"/>
                </a:solidFill>
                <a:effectLst/>
                <a:latin typeface="Calibri" panose="020f0502020204030204" pitchFamily="34" charset="0"/>
                <a:ea typeface="楷体_GB2312" panose="02010609030101010101" pitchFamily="49" charset="-122"/>
                <a:cs typeface="+mn-cs"/>
              </a:rPr>
              <a:t>Rightshore®</a:t>
            </a:r>
            <a:r>
              <a:rPr lang="zh-CN" altLang="zh-CN" sz="1000" kern="1200" baseline="0" smtClean="0">
                <a:solidFill>
                  <a:schemeClr val="bg1"/>
                </a:solidFill>
                <a:effectLst/>
                <a:latin typeface="Calibri" panose="020f0502020204030204" pitchFamily="34" charset="0"/>
                <a:ea typeface="楷体_GB2312" panose="02010609030101010101" pitchFamily="49" charset="-122"/>
                <a:cs typeface="+mn-cs"/>
              </a:rPr>
              <a:t>”，有效平衡世界各地的最佳资源，帮助客户创建并提供适应其业务需求的最优化解决方案。</a:t>
            </a:r>
            <a:endParaRPr lang="en-US" altLang="zh-CN" sz="1000" kern="1200" baseline="0" smtClean="0">
              <a:solidFill>
                <a:schemeClr val="bg1"/>
              </a:solidFill>
              <a:effectLst/>
              <a:latin typeface="Calibri" panose="020f0502020204030204" pitchFamily="34" charset="0"/>
              <a:ea typeface="楷体_GB2312" panose="02010609030101010101" pitchFamily="49" charset="-122"/>
              <a:cs typeface="+mn-cs"/>
            </a:endParaRPr>
          </a:p>
          <a:p>
            <a:pPr marL="0" indent="0" algn="just">
              <a:lnSpc>
                <a:spcPct val="150000"/>
              </a:lnSpc>
            </a:pPr>
            <a:endParaRPr lang="en-US" altLang="zh-CN" sz="1000" kern="1200" baseline="0" smtClean="0">
              <a:solidFill>
                <a:schemeClr val="bg1"/>
              </a:solidFill>
              <a:effectLst/>
              <a:latin typeface="Calibri" panose="020f0502020204030204" pitchFamily="34" charset="0"/>
              <a:ea typeface="楷体_GB2312" panose="02010609030101010101" pitchFamily="49" charset="-122"/>
              <a:cs typeface="+mn-cs"/>
            </a:endParaRPr>
          </a:p>
          <a:p>
            <a:pPr marL="0" indent="0" algn="just">
              <a:lnSpc>
                <a:spcPct val="150000"/>
              </a:lnSpc>
            </a:pPr>
            <a:r>
              <a:rPr lang="fr-FR" altLang="zh-CN" sz="1000" kern="1200" baseline="0" err="1" smtClean="0">
                <a:solidFill>
                  <a:schemeClr val="bg1"/>
                </a:solidFill>
                <a:effectLst/>
                <a:latin typeface="Calibri" panose="020f0502020204030204" pitchFamily="34" charset="0"/>
                <a:ea typeface="楷体_GB2312" panose="02010609030101010101" pitchFamily="49" charset="-122"/>
                <a:cs typeface="+mn-cs"/>
              </a:rPr>
              <a:t>Rightshore®</a:t>
            </a:r>
            <a:r>
              <a:rPr lang="zh-CN" altLang="zh-CN" sz="1000" kern="1200" baseline="0" smtClean="0">
                <a:solidFill>
                  <a:schemeClr val="bg1"/>
                </a:solidFill>
                <a:effectLst/>
                <a:latin typeface="Calibri" panose="020f0502020204030204" pitchFamily="34" charset="0"/>
                <a:ea typeface="楷体_GB2312" panose="02010609030101010101" pitchFamily="49" charset="-122"/>
                <a:cs typeface="+mn-cs"/>
              </a:rPr>
              <a:t>是凯捷的一项商标</a:t>
            </a:r>
          </a:p>
          <a:p>
            <a:pPr marL="0" indent="0" algn="just"/>
            <a:endParaRPr lang="en-US" sz="1000" baseline="0" smtClean="0">
              <a:solidFill>
                <a:schemeClr val="bg1"/>
              </a:solidFill>
              <a:latin typeface="Calibri" panose="020f0502020204030204" pitchFamily="34" charset="0"/>
              <a:ea typeface="楷体_GB2312" panose="02010609030101010101" pitchFamily="49" charset="-122"/>
              <a:cs typeface="Arial" pitchFamily="34" charset="0"/>
            </a:endParaRPr>
          </a:p>
        </p:txBody>
      </p:sp>
      <p:pic>
        <p:nvPicPr>
          <p:cNvPr id="338" name="Image 337" descr="CBE_Label_ppt.png"/>
          <p:cNvPicPr>
            <a:picLocks noChangeAspect="1"/>
          </p:cNvPicPr>
          <p:nvPr userDrawn="1"/>
        </p:nvPicPr>
        <p:blipFill>
          <a:blip r:embed="rId10"/>
          <a:stretch>
            <a:fillRect/>
          </a:stretch>
        </p:blipFill>
        <p:spPr>
          <a:xfrm>
            <a:off x="867728" y="3468294"/>
            <a:ext cx="519572" cy="522508"/>
          </a:xfrm>
          <a:prstGeom prst="rect">
            <a:avLst/>
          </a:prstGeom>
        </p:spPr>
      </p:pic>
      <p:sp>
        <p:nvSpPr>
          <p:cNvPr id="340" name="Rectangle 339"/>
          <p:cNvSpPr/>
          <p:nvPr userDrawn="1">
            <p:custDataLst>
              <p:tags r:id="rId11"/>
            </p:custDataLst>
          </p:nvPr>
        </p:nvSpPr>
        <p:spPr>
          <a:xfrm>
            <a:off x="5523919" y="6379674"/>
            <a:ext cx="4382083" cy="282207"/>
          </a:xfrm>
          <a:prstGeom prst="rect">
            <a:avLst/>
          </a:prstGeom>
        </p:spPr>
        <p:txBody>
          <a:bodyPr wrap="square" lIns="33059" tIns="33059" rIns="330588" bIns="33059" anchor="b" anchorCtr="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r"/>
            <a:r>
              <a:rPr lang="en-US" sz="700">
                <a:solidFill>
                  <a:schemeClr val="bg1"/>
                </a:solidFill>
                <a:latin typeface="Arial"/>
                <a:cs typeface="Arial"/>
              </a:rPr>
              <a:t>The information contained in this presentation is </a:t>
            </a:r>
            <a:r>
              <a:rPr lang="en-US" sz="700" smtClean="0">
                <a:solidFill>
                  <a:schemeClr val="bg1"/>
                </a:solidFill>
                <a:latin typeface="Arial"/>
                <a:cs typeface="Arial"/>
              </a:rPr>
              <a:t>proprietary.</a:t>
            </a:r>
          </a:p>
          <a:p>
            <a:pPr algn="r"/>
            <a:r>
              <a:rPr lang="en-US" sz="700" smtClean="0">
                <a:solidFill>
                  <a:schemeClr val="bg1"/>
                </a:solidFill>
                <a:latin typeface="Arial"/>
                <a:cs typeface="Arial"/>
              </a:rPr>
              <a:t>© </a:t>
            </a:r>
            <a:r>
              <a:rPr lang="en-US" sz="700">
                <a:solidFill>
                  <a:schemeClr val="bg1"/>
                </a:solidFill>
                <a:latin typeface="Arial"/>
                <a:cs typeface="Arial"/>
              </a:rPr>
              <a:t>2012 Capgemini. All rights </a:t>
            </a:r>
            <a:r>
              <a:rPr lang="en-US" sz="700" smtClean="0">
                <a:solidFill>
                  <a:schemeClr val="bg1"/>
                </a:solidFill>
                <a:latin typeface="Arial"/>
                <a:cs typeface="Arial"/>
              </a:rPr>
              <a:t>reserved.</a:t>
            </a:r>
            <a:endParaRPr lang="en-US" sz="700">
              <a:solidFill>
                <a:schemeClr val="bg1"/>
              </a:solidFill>
              <a:latin typeface="Arial"/>
              <a:cs typeface="Arial"/>
            </a:endParaRPr>
          </a:p>
        </p:txBody>
      </p:sp>
      <p:sp>
        <p:nvSpPr>
          <p:cNvPr id="341" name="Rectangle 340"/>
          <p:cNvSpPr/>
          <p:nvPr userDrawn="1">
            <p:custDataLst>
              <p:tags r:id="rId12"/>
            </p:custDataLst>
          </p:nvPr>
        </p:nvSpPr>
        <p:spPr>
          <a:xfrm>
            <a:off x="6612585" y="5457935"/>
            <a:ext cx="3293415" cy="380480"/>
          </a:xfrm>
          <a:prstGeom prst="rect">
            <a:avLst/>
          </a:prstGeom>
        </p:spPr>
        <p:txBody>
          <a:bodyPr wrap="none" lIns="36000" tIns="36000" rIns="360000" bIns="36000" anchor="b" anchorCtr="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r"/>
            <a:r>
              <a:rPr lang="en-US" sz="2000" b="1" smtClean="0">
                <a:solidFill>
                  <a:schemeClr val="bg1"/>
                </a:solidFill>
                <a:latin typeface="Arial" pitchFamily="34" charset="0"/>
                <a:cs typeface="Arial" pitchFamily="34" charset="0"/>
              </a:rPr>
              <a:t>www.capgemini.com.cn</a:t>
            </a:r>
            <a:endParaRPr lang="en-US" sz="2000" b="1">
              <a:solidFill>
                <a:schemeClr val="bg1"/>
              </a:solidFill>
              <a:latin typeface="Arial" pitchFamily="34" charset="0"/>
              <a:cs typeface="Arial" pitchFamily="34" charset="0"/>
            </a:endParaRPr>
          </a:p>
        </p:txBody>
      </p:sp>
      <p:pic>
        <p:nvPicPr>
          <p:cNvPr id="342" name="Picture 3" descr="C:\Users\UserSim\Desktop\DS_icons\128x128 shadows\facebook.png">
            <a:hlinkClick r:id="rId15"/>
          </p:cNvPr>
          <p:cNvPicPr>
            <a:picLocks noChangeAspect="1" noChangeArrowheads="1"/>
          </p:cNvPicPr>
          <p:nvPr userDrawn="1">
            <p:custDataLst>
              <p:tags r:id="rId14"/>
            </p:custDataLst>
          </p:nvPr>
        </p:nvPicPr>
        <p:blipFill>
          <a:blip r:embed="rId13"/>
          <a:stretch>
            <a:fillRect/>
          </a:stretch>
        </p:blipFill>
        <p:spPr bwMode="auto">
          <a:xfrm>
            <a:off x="7939255" y="5932547"/>
            <a:ext cx="278223" cy="263770"/>
          </a:xfrm>
          <a:prstGeom prst="rect">
            <a:avLst/>
          </a:prstGeom>
          <a:noFill/>
        </p:spPr>
      </p:pic>
      <p:pic>
        <p:nvPicPr>
          <p:cNvPr id="343" name="Picture 4" descr="C:\Users\UserSim\Desktop\DS_icons\128x128 shadows\linkedin.png">
            <a:hlinkClick r:id="rId18"/>
          </p:cNvPr>
          <p:cNvPicPr>
            <a:picLocks noChangeAspect="1" noChangeArrowheads="1"/>
          </p:cNvPicPr>
          <p:nvPr userDrawn="1">
            <p:custDataLst>
              <p:tags r:id="rId17"/>
            </p:custDataLst>
          </p:nvPr>
        </p:nvPicPr>
        <p:blipFill>
          <a:blip r:embed="rId16"/>
          <a:stretch>
            <a:fillRect/>
          </a:stretch>
        </p:blipFill>
        <p:spPr bwMode="auto">
          <a:xfrm>
            <a:off x="8274666" y="5932547"/>
            <a:ext cx="281314" cy="266700"/>
          </a:xfrm>
          <a:prstGeom prst="rect">
            <a:avLst/>
          </a:prstGeom>
          <a:noFill/>
        </p:spPr>
      </p:pic>
      <p:pic>
        <p:nvPicPr>
          <p:cNvPr id="344" name="Picture 5" descr="C:\Users\UserSim\Desktop\DS_icons\128x128 shadows\twitter.png">
            <a:hlinkClick r:id="rId21"/>
          </p:cNvPr>
          <p:cNvPicPr>
            <a:picLocks noChangeAspect="1" noChangeArrowheads="1"/>
          </p:cNvPicPr>
          <p:nvPr userDrawn="1">
            <p:custDataLst>
              <p:tags r:id="rId20"/>
            </p:custDataLst>
          </p:nvPr>
        </p:nvPicPr>
        <p:blipFill>
          <a:blip r:embed="rId19"/>
          <a:stretch>
            <a:fillRect/>
          </a:stretch>
        </p:blipFill>
        <p:spPr bwMode="auto">
          <a:xfrm>
            <a:off x="8903720" y="5932547"/>
            <a:ext cx="281314" cy="266700"/>
          </a:xfrm>
          <a:prstGeom prst="rect">
            <a:avLst/>
          </a:prstGeom>
          <a:noFill/>
        </p:spPr>
      </p:pic>
      <p:pic>
        <p:nvPicPr>
          <p:cNvPr id="345" name="Picture 6" descr="C:\Users\UserSim\Desktop\DS_icons\128x128 shadows\youtube.png">
            <a:hlinkClick r:id="rId24"/>
          </p:cNvPr>
          <p:cNvPicPr>
            <a:picLocks noChangeAspect="1" noChangeArrowheads="1"/>
          </p:cNvPicPr>
          <p:nvPr userDrawn="1">
            <p:custDataLst>
              <p:tags r:id="rId23"/>
            </p:custDataLst>
          </p:nvPr>
        </p:nvPicPr>
        <p:blipFill>
          <a:blip r:embed="rId22"/>
          <a:stretch>
            <a:fillRect/>
          </a:stretch>
        </p:blipFill>
        <p:spPr bwMode="auto">
          <a:xfrm>
            <a:off x="9242223" y="5932547"/>
            <a:ext cx="281314" cy="266700"/>
          </a:xfrm>
          <a:prstGeom prst="rect">
            <a:avLst/>
          </a:prstGeom>
          <a:noFill/>
        </p:spPr>
      </p:pic>
      <p:pic>
        <p:nvPicPr>
          <p:cNvPr id="346" name="Image 22" descr="Picto_Slideshare.gif">
            <a:hlinkClick r:id="rId27"/>
          </p:cNvPr>
          <p:cNvPicPr preferRelativeResize="0"/>
          <p:nvPr userDrawn="1">
            <p:custDataLst>
              <p:tags r:id="rId26"/>
            </p:custDataLst>
          </p:nvPr>
        </p:nvPicPr>
        <p:blipFill>
          <a:blip r:embed="rId25"/>
          <a:srcRect l="4793" t="6316" r="5718" b="7969"/>
          <a:stretch>
            <a:fillRect/>
          </a:stretch>
        </p:blipFill>
        <p:spPr>
          <a:xfrm>
            <a:off x="8613170" y="5932553"/>
            <a:ext cx="233362" cy="238125"/>
          </a:xfrm>
          <a:prstGeom prst="roundRect">
            <a:avLst/>
          </a:prstGeom>
          <a:effectLst>
            <a:outerShdw blurRad="38100" dist="25400" dir="5400000" sx="98000" sy="98000" algn="t" rotWithShape="0">
              <a:schemeClr val="tx2">
                <a:alpha val="51000"/>
              </a:schemeClr>
            </a:outerShdw>
          </a:effectLst>
        </p:spPr>
      </p:pic>
    </p:spTree>
    <p:extLst>
      <p:ext uri="{BB962C8B-B14F-4D97-AF65-F5344CB8AC3E}">
        <p14:creationId xmlns:p14="http://schemas.microsoft.com/office/powerpoint/2010/main" val="2086678185"/>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Master">
    <p:spTree>
      <p:nvGrpSpPr>
        <p:cNvPr id="1" name=""/>
        <p:cNvGrpSpPr/>
        <p:nvPr/>
      </p:nvGrpSpPr>
      <p:grpSpPr>
        <a:xfrm>
          <a:off x="0" y="0"/>
          <a:ext cx="0" cy="0"/>
        </a:xfrm>
      </p:grpSpPr>
      <p:graphicFrame>
        <p:nvGraphicFramePr>
          <p:cNvPr id="4" name="Object 3" hidden="1"/>
          <p:cNvGraphicFramePr>
            <a:graphicFrameLocks noChangeAspect="1"/>
          </p:cNvGraphicFramePr>
          <p:nvPr>
            <p:custDataLst>
              <p:tags r:id="rId1"/>
            </p:custDataLst>
          </p:nvPr>
        </p:nvGraphicFramePr>
        <p:xfrm>
          <a:off x="3" y="1"/>
          <a:ext cx="147061" cy="143985"/>
        </p:xfrm>
        <a:graphic>
          <a:graphicData uri="http://schemas.openxmlformats.org/presentationml/2006/ole">
            <mc:AlternateContent>
              <mc:Choice xmlns:v="urn:schemas-microsoft-com:vml" Requires="v">
                <p:oleObj spid="_x0000_s1042" name="think-cell Slide" r:id="rId2" imgW="360" imgH="360" progId="">
                  <p:embed/>
                </p:oleObj>
              </mc:Choice>
              <mc:Fallback>
                <p:oleObj name="think-cell Slide" r:id="rId2" imgW="360" imgH="36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3" y="1"/>
                        <a:ext cx="147061" cy="143985"/>
                      </a:xfrm>
                      <a:prstGeom prst="rect">
                        <a:avLst/>
                      </a:prstGeom>
                      <a:noFill/>
                    </p:spPr>
                  </p:pic>
                </p:oleObj>
              </mc:Fallback>
            </mc:AlternateContent>
          </a:graphicData>
        </a:graphic>
      </p:graphicFrame>
      <p:sp>
        <p:nvSpPr>
          <p:cNvPr id="2" name="Title 1"/>
          <p:cNvSpPr>
            <a:spLocks noGrp="1"/>
          </p:cNvSpPr>
          <p:nvPr>
            <p:ph type="title" hasCustomPrompt="1"/>
            <p:custDataLst>
              <p:tags r:id="rId4"/>
            </p:custDataLst>
          </p:nvPr>
        </p:nvSpPr>
        <p:spPr/>
        <p:txBody>
          <a:bodyPr/>
          <a:lstStyle>
            <a:lvl1pPr>
              <a:defRPr baseline="0"/>
            </a:lvl1pPr>
          </a:lstStyle>
          <a:p>
            <a:r>
              <a:rPr lang="en-US" noProof="0" smtClean="0"/>
              <a:t>Click to edit Master title style</a:t>
            </a:r>
            <a:endParaRPr lang="en-US"/>
          </a:p>
        </p:txBody>
      </p:sp>
      <p:sp>
        <p:nvSpPr>
          <p:cNvPr id="3" name="Content Placeholder 2"/>
          <p:cNvSpPr>
            <a:spLocks noGrp="1"/>
          </p:cNvSpPr>
          <p:nvPr>
            <p:ph idx="1" hasCustomPrompt="1"/>
            <p:custDataLst>
              <p:tags r:id="rId5"/>
            </p:custDataLst>
          </p:nvPr>
        </p:nvSpPr>
        <p:spPr>
          <a:xfrm>
            <a:off x="323392" y="1494770"/>
            <a:ext cx="9582608" cy="4643751"/>
          </a:xfrm>
        </p:spPr>
        <p:txBody>
          <a:bodyPr/>
          <a:lstStyle>
            <a:lvl1pPr>
              <a:defRPr b="0" baseline="0"/>
            </a:lvl1pPr>
            <a:lvl2pPr>
              <a:defRPr baseline="0"/>
            </a:lvl2pPr>
            <a:lvl3pPr>
              <a:defRPr baseline="0"/>
            </a:lvl3pPr>
            <a:lvl4pPr>
              <a:defRPr baseline="0"/>
            </a:lvl4pPr>
            <a:lvl5pPr>
              <a:buNone/>
              <a:defRPr/>
            </a:lvl5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ntent &amp; Heading">
    <p:spTree>
      <p:nvGrpSpPr>
        <p:cNvPr id="1" name=""/>
        <p:cNvGrpSpPr/>
        <p:nvPr/>
      </p:nvGrpSpPr>
      <p:grpSpPr>
        <a:xfrm>
          <a:off x="0" y="0"/>
          <a:ext cx="0" cy="0"/>
        </a:xfrm>
      </p:grpSpPr>
      <p:graphicFrame>
        <p:nvGraphicFramePr>
          <p:cNvPr id="4" name="Object 3" hidden="1"/>
          <p:cNvGraphicFramePr>
            <a:graphicFrameLocks noChangeAspect="1"/>
          </p:cNvGraphicFramePr>
          <p:nvPr>
            <p:custDataLst>
              <p:tags r:id="rId1"/>
            </p:custDataLst>
          </p:nvPr>
        </p:nvGraphicFramePr>
        <p:xfrm>
          <a:off x="3" y="1"/>
          <a:ext cx="147061" cy="143985"/>
        </p:xfrm>
        <a:graphic>
          <a:graphicData uri="http://schemas.openxmlformats.org/presentationml/2006/ole">
            <mc:AlternateContent>
              <mc:Choice xmlns:v="urn:schemas-microsoft-com:vml" Requires="v">
                <p:oleObj spid="_x0000_s1043" name="think-cell Slide" r:id="rId2" imgW="360" imgH="360" progId="">
                  <p:embed/>
                </p:oleObj>
              </mc:Choice>
              <mc:Fallback>
                <p:oleObj name="think-cell Slide" r:id="rId2" imgW="360" imgH="36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3" y="1"/>
                        <a:ext cx="147061" cy="143985"/>
                      </a:xfrm>
                      <a:prstGeom prst="rect">
                        <a:avLst/>
                      </a:prstGeom>
                      <a:noFill/>
                    </p:spPr>
                  </p:pic>
                </p:oleObj>
              </mc:Fallback>
            </mc:AlternateContent>
          </a:graphicData>
        </a:graphic>
      </p:graphicFrame>
      <p:sp>
        <p:nvSpPr>
          <p:cNvPr id="2" name="Title 1"/>
          <p:cNvSpPr>
            <a:spLocks noGrp="1"/>
          </p:cNvSpPr>
          <p:nvPr>
            <p:ph type="title" hasCustomPrompt="1"/>
            <p:custDataLst>
              <p:tags r:id="rId4"/>
            </p:custDataLst>
          </p:nvPr>
        </p:nvSpPr>
        <p:spPr/>
        <p:txBody>
          <a:bodyPr/>
          <a:lstStyle>
            <a:lvl1pPr>
              <a:defRPr/>
            </a:lvl1pPr>
          </a:lstStyle>
          <a:p>
            <a:r>
              <a:rPr lang="en-US" noProof="0" smtClean="0"/>
              <a:t>Click to edit Master title style</a:t>
            </a:r>
            <a:endParaRPr lang="en-US"/>
          </a:p>
        </p:txBody>
      </p:sp>
      <p:sp>
        <p:nvSpPr>
          <p:cNvPr id="3" name="Content Placeholder 2"/>
          <p:cNvSpPr>
            <a:spLocks noGrp="1"/>
          </p:cNvSpPr>
          <p:nvPr>
            <p:ph idx="1" hasCustomPrompt="1"/>
            <p:custDataLst>
              <p:tags r:id="rId5"/>
            </p:custDataLst>
          </p:nvPr>
        </p:nvSpPr>
        <p:spPr>
          <a:xfrm>
            <a:off x="323392" y="2111956"/>
            <a:ext cx="9582608" cy="4026560"/>
          </a:xfrm>
        </p:spPr>
        <p:txBody>
          <a:bodyPr/>
          <a:lstStyle>
            <a:lvl1pPr>
              <a:defRPr b="0"/>
            </a:lvl1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
        <p:nvSpPr>
          <p:cNvPr id="8" name="Espace réservé du texte 7"/>
          <p:cNvSpPr>
            <a:spLocks noGrp="1"/>
          </p:cNvSpPr>
          <p:nvPr>
            <p:ph type="body" sz="quarter" idx="11" hasCustomPrompt="1"/>
            <p:custDataLst>
              <p:tags r:id="rId6"/>
            </p:custDataLst>
          </p:nvPr>
        </p:nvSpPr>
        <p:spPr>
          <a:xfrm>
            <a:off x="323490" y="1495447"/>
            <a:ext cx="9598643" cy="643612"/>
          </a:xfrm>
        </p:spPr>
        <p:txBody>
          <a:bodyPr/>
          <a:lstStyle>
            <a:lvl1pPr marL="0" indent="0">
              <a:buNone/>
              <a:defRPr b="1">
                <a:solidFill>
                  <a:schemeClr val="accent2"/>
                </a:solidFill>
              </a:defRPr>
            </a:lvl1pPr>
          </a:lstStyle>
          <a:p>
            <a:pPr lvl="0"/>
            <a:r>
              <a:rPr lang="fr-FR" smtClean="0"/>
              <a:t>Click to edit Master text style</a:t>
            </a: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 Contents">
    <p:spTree>
      <p:nvGrpSpPr>
        <p:cNvPr id="1" name=""/>
        <p:cNvGrpSpPr/>
        <p:nvPr/>
      </p:nvGrpSpPr>
      <p:grpSpPr>
        <a:xfrm>
          <a:off x="0" y="0"/>
          <a:ext cx="0" cy="0"/>
        </a:xfrm>
      </p:grpSpPr>
      <p:graphicFrame>
        <p:nvGraphicFramePr>
          <p:cNvPr id="5" name="Object 4" hidden="1"/>
          <p:cNvGraphicFramePr>
            <a:graphicFrameLocks noChangeAspect="1"/>
          </p:cNvGraphicFramePr>
          <p:nvPr>
            <p:custDataLst>
              <p:tags r:id="rId1"/>
            </p:custDataLst>
          </p:nvPr>
        </p:nvGraphicFramePr>
        <p:xfrm>
          <a:off x="0" y="0"/>
          <a:ext cx="158750" cy="158750"/>
        </p:xfrm>
        <a:graphic>
          <a:graphicData uri="http://schemas.openxmlformats.org/presentationml/2006/ole">
            <mc:AlternateContent>
              <mc:Choice xmlns:v="urn:schemas-microsoft-com:vml" Requires="v">
                <p:oleObj spid="_x0000_s1044" name="think-cell Slide" r:id="rId2" imgW="360" imgH="360" progId="">
                  <p:embed/>
                </p:oleObj>
              </mc:Choice>
              <mc:Fallback>
                <p:oleObj name="think-cell Slide" r:id="rId2" imgW="360" imgH="36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 name="Titre 1"/>
          <p:cNvSpPr>
            <a:spLocks noGrp="1"/>
          </p:cNvSpPr>
          <p:nvPr>
            <p:ph type="title" hasCustomPrompt="1"/>
            <p:custDataLst>
              <p:tags r:id="rId4"/>
            </p:custDataLst>
          </p:nvPr>
        </p:nvSpPr>
        <p:spPr/>
        <p:txBody>
          <a:bodyPr/>
          <a:lstStyle>
            <a:lvl1pPr>
              <a:defRPr/>
            </a:lvl1pPr>
          </a:lstStyle>
          <a:p>
            <a:pPr lvl="0"/>
            <a:r>
              <a:rPr lang="en-US" noProof="0" smtClean="0"/>
              <a:t>Click to edit Master title style</a:t>
            </a:r>
          </a:p>
        </p:txBody>
      </p:sp>
      <p:sp>
        <p:nvSpPr>
          <p:cNvPr id="4" name="Espace réservé du contenu 3"/>
          <p:cNvSpPr>
            <a:spLocks noGrp="1"/>
          </p:cNvSpPr>
          <p:nvPr>
            <p:ph sz="quarter" idx="10" hasCustomPrompt="1"/>
            <p:custDataLst>
              <p:tags r:id="rId5"/>
            </p:custDataLst>
          </p:nvPr>
        </p:nvSpPr>
        <p:spPr>
          <a:xfrm>
            <a:off x="314708" y="1533439"/>
            <a:ext cx="4502138" cy="4715504"/>
          </a:xfrm>
        </p:spPr>
        <p:txBody>
          <a:bodyPr/>
          <a:lstStyle>
            <a:lvl1pPr>
              <a:defRPr sz="2000"/>
            </a:lvl1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
        <p:nvSpPr>
          <p:cNvPr id="6" name="Espace réservé du contenu 5"/>
          <p:cNvSpPr>
            <a:spLocks noGrp="1"/>
          </p:cNvSpPr>
          <p:nvPr>
            <p:ph sz="quarter" idx="11" hasCustomPrompt="1"/>
            <p:custDataLst>
              <p:tags r:id="rId6"/>
            </p:custDataLst>
          </p:nvPr>
        </p:nvSpPr>
        <p:spPr>
          <a:xfrm>
            <a:off x="5022838" y="1533440"/>
            <a:ext cx="4502138" cy="4725584"/>
          </a:xfrm>
        </p:spPr>
        <p:txBody>
          <a:bodyPr/>
          <a:lstStyle>
            <a:lvl1pPr>
              <a:defRPr sz="2000"/>
            </a:lvl1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 Contents &amp; Headings">
    <p:spTree>
      <p:nvGrpSpPr>
        <p:cNvPr id="1" name=""/>
        <p:cNvGrpSpPr/>
        <p:nvPr/>
      </p:nvGrpSpPr>
      <p:grpSpPr>
        <a:xfrm>
          <a:off x="0" y="0"/>
          <a:ext cx="0" cy="0"/>
        </a:xfrm>
      </p:grpSpPr>
      <p:graphicFrame>
        <p:nvGraphicFramePr>
          <p:cNvPr id="8" name="Object 7" hidden="1"/>
          <p:cNvGraphicFramePr>
            <a:graphicFrameLocks noChangeAspect="1"/>
          </p:cNvGraphicFramePr>
          <p:nvPr>
            <p:custDataLst>
              <p:tags r:id="rId1"/>
            </p:custDataLst>
          </p:nvPr>
        </p:nvGraphicFramePr>
        <p:xfrm>
          <a:off x="0" y="0"/>
          <a:ext cx="158750" cy="158750"/>
        </p:xfrm>
        <a:graphic>
          <a:graphicData uri="http://schemas.openxmlformats.org/presentationml/2006/ole">
            <mc:AlternateContent>
              <mc:Choice xmlns:v="urn:schemas-microsoft-com:vml" Requires="v">
                <p:oleObj spid="_x0000_s1045" name="think-cell Slide" r:id="rId2" imgW="360" imgH="360" progId="">
                  <p:embed/>
                </p:oleObj>
              </mc:Choice>
              <mc:Fallback>
                <p:oleObj name="think-cell Slide" r:id="rId2" imgW="360" imgH="36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 name="Titre 1"/>
          <p:cNvSpPr>
            <a:spLocks noGrp="1"/>
          </p:cNvSpPr>
          <p:nvPr>
            <p:ph type="title" hasCustomPrompt="1"/>
            <p:custDataLst>
              <p:tags r:id="rId4"/>
            </p:custDataLst>
          </p:nvPr>
        </p:nvSpPr>
        <p:spPr/>
        <p:txBody>
          <a:bodyPr/>
          <a:lstStyle>
            <a:lvl1pPr>
              <a:defRPr/>
            </a:lvl1pPr>
          </a:lstStyle>
          <a:p>
            <a:pPr lvl="0"/>
            <a:r>
              <a:rPr lang="en-US" noProof="0" smtClean="0"/>
              <a:t>Click to edit Master title style</a:t>
            </a:r>
          </a:p>
        </p:txBody>
      </p:sp>
      <p:sp>
        <p:nvSpPr>
          <p:cNvPr id="4" name="Espace réservé du contenu 3"/>
          <p:cNvSpPr>
            <a:spLocks noGrp="1"/>
          </p:cNvSpPr>
          <p:nvPr>
            <p:ph sz="quarter" idx="10" hasCustomPrompt="1"/>
            <p:custDataLst>
              <p:tags r:id="rId5"/>
            </p:custDataLst>
          </p:nvPr>
        </p:nvSpPr>
        <p:spPr>
          <a:xfrm>
            <a:off x="314708" y="2206953"/>
            <a:ext cx="4502138" cy="4041990"/>
          </a:xfrm>
        </p:spPr>
        <p:txBody>
          <a:bodyPr/>
          <a:lstStyle>
            <a:lvl1pPr>
              <a:defRPr sz="1800"/>
            </a:lvl1pPr>
            <a:lvl2pPr>
              <a:defRPr sz="1600"/>
            </a:lvl2pPr>
            <a:lvl3pPr>
              <a:defRPr sz="1400"/>
            </a:lvl3pPr>
            <a:lvl4pPr>
              <a:defRPr sz="1200"/>
            </a:lvl4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
        <p:nvSpPr>
          <p:cNvPr id="6" name="Espace réservé du contenu 5"/>
          <p:cNvSpPr>
            <a:spLocks noGrp="1"/>
          </p:cNvSpPr>
          <p:nvPr>
            <p:ph sz="quarter" idx="11" hasCustomPrompt="1"/>
            <p:custDataLst>
              <p:tags r:id="rId6"/>
            </p:custDataLst>
          </p:nvPr>
        </p:nvSpPr>
        <p:spPr>
          <a:xfrm>
            <a:off x="5022838" y="2208394"/>
            <a:ext cx="4502138" cy="4050630"/>
          </a:xfrm>
        </p:spPr>
        <p:txBody>
          <a:bodyPr/>
          <a:lstStyle>
            <a:lvl1pPr>
              <a:defRPr sz="1800"/>
            </a:lvl1pPr>
            <a:lvl2pPr>
              <a:defRPr sz="1600"/>
            </a:lvl2pPr>
            <a:lvl3pPr>
              <a:defRPr sz="1400"/>
            </a:lvl3pPr>
            <a:lvl4pPr>
              <a:defRPr sz="1200"/>
            </a:lvl4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
        <p:nvSpPr>
          <p:cNvPr id="7" name="Espace réservé du texte 6"/>
          <p:cNvSpPr>
            <a:spLocks noGrp="1"/>
          </p:cNvSpPr>
          <p:nvPr>
            <p:ph type="body" sz="quarter" idx="12" hasCustomPrompt="1"/>
            <p:custDataLst>
              <p:tags r:id="rId7"/>
            </p:custDataLst>
          </p:nvPr>
        </p:nvSpPr>
        <p:spPr>
          <a:xfrm>
            <a:off x="314710" y="1542648"/>
            <a:ext cx="4502138" cy="653034"/>
          </a:xfrm>
        </p:spPr>
        <p:txBody>
          <a:bodyPr anchor="ctr"/>
          <a:lstStyle>
            <a:lvl1pPr algn="ctr">
              <a:buNone/>
              <a:defRPr sz="2200" b="1">
                <a:solidFill>
                  <a:schemeClr val="tx2">
                    <a:lumMod val="50000"/>
                  </a:schemeClr>
                </a:solidFill>
              </a:defRPr>
            </a:lvl1pPr>
            <a:lvl5pPr>
              <a:buNone/>
              <a:defRPr/>
            </a:lvl5pPr>
          </a:lstStyle>
          <a:p>
            <a:pPr lvl="0"/>
            <a:r>
              <a:rPr lang="en-US" noProof="0" smtClean="0"/>
              <a:t>Click to edit Master text style</a:t>
            </a:r>
          </a:p>
        </p:txBody>
      </p:sp>
      <p:sp>
        <p:nvSpPr>
          <p:cNvPr id="9" name="Espace réservé du texte 8"/>
          <p:cNvSpPr>
            <a:spLocks noGrp="1"/>
          </p:cNvSpPr>
          <p:nvPr>
            <p:ph type="body" sz="quarter" idx="13" hasCustomPrompt="1"/>
            <p:custDataLst>
              <p:tags r:id="rId8"/>
            </p:custDataLst>
          </p:nvPr>
        </p:nvSpPr>
        <p:spPr>
          <a:xfrm>
            <a:off x="5023145" y="1533439"/>
            <a:ext cx="4502138" cy="653034"/>
          </a:xfrm>
        </p:spPr>
        <p:txBody>
          <a:bodyPr anchor="ctr"/>
          <a:lstStyle>
            <a:lvl1pPr algn="ctr">
              <a:buNone/>
              <a:defRPr lang="fr-FR" sz="2200" b="1" kern="1200" noProof="0" smtClean="0">
                <a:solidFill>
                  <a:schemeClr val="tx2">
                    <a:lumMod val="50000"/>
                  </a:schemeClr>
                </a:solidFill>
                <a:latin typeface="+mn-lt"/>
                <a:ea typeface="+mn-ea"/>
                <a:cs typeface="+mn-cs"/>
              </a:defRPr>
            </a:lvl1pPr>
          </a:lstStyle>
          <a:p>
            <a:pPr lvl="0"/>
            <a:r>
              <a:rPr lang="en-US" noProof="0" smtClean="0"/>
              <a:t>Click to edit Master text style</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Contents">
    <p:spTree>
      <p:nvGrpSpPr>
        <p:cNvPr id="1" name=""/>
        <p:cNvGrpSpPr/>
        <p:nvPr/>
      </p:nvGrpSpPr>
      <p:grpSpPr>
        <a:xfrm>
          <a:off x="0" y="0"/>
          <a:ext cx="0" cy="0"/>
        </a:xfrm>
      </p:grpSpPr>
      <p:sp>
        <p:nvSpPr>
          <p:cNvPr id="2" name="Titre 1"/>
          <p:cNvSpPr>
            <a:spLocks noGrp="1"/>
          </p:cNvSpPr>
          <p:nvPr>
            <p:ph type="title"/>
          </p:nvPr>
        </p:nvSpPr>
        <p:spPr/>
        <p:txBody>
          <a:bodyPr/>
          <a:lstStyle/>
          <a:p>
            <a:r>
              <a:rPr lang="en-US" altLang="zh-CN" smtClean="0"/>
              <a:t>Click to edit Master title style</a:t>
            </a:r>
            <a:endParaRPr lang="en-US"/>
          </a:p>
        </p:txBody>
      </p:sp>
      <p:sp>
        <p:nvSpPr>
          <p:cNvPr id="3" name="Text Placeholder 2"/>
          <p:cNvSpPr>
            <a:spLocks noGrp="1"/>
          </p:cNvSpPr>
          <p:nvPr>
            <p:ph type="body" idx="1" hasCustomPrompt="1"/>
          </p:nvPr>
        </p:nvSpPr>
        <p:spPr>
          <a:xfrm>
            <a:off x="237533" y="1436915"/>
            <a:ext cx="4645914" cy="518130"/>
          </a:xfrm>
          <a:solidFill>
            <a:schemeClr val="accent1"/>
          </a:solidFill>
          <a:ln w="25400">
            <a:solidFill>
              <a:schemeClr val="tx1"/>
            </a:solidFill>
          </a:ln>
        </p:spPr>
        <p:style>
          <a:lnRef idx="1">
            <a:schemeClr val="accent1"/>
          </a:lnRef>
          <a:fillRef idx="3">
            <a:schemeClr val="accent1"/>
          </a:fillRef>
          <a:effectRef idx="2">
            <a:schemeClr val="accent1"/>
          </a:effectRef>
          <a:fontRef idx="none"/>
        </p:style>
        <p:txBody>
          <a:bodyPr wrap="square" anchor="ctr">
            <a:noAutofit/>
          </a:bodyPr>
          <a:lstStyle>
            <a:lvl1pPr marL="0" indent="0" algn="ctr" rtl="0" eaLnBrk="0" fontAlgn="base" hangingPunct="0">
              <a:lnSpc>
                <a:spcPct val="85000"/>
              </a:lnSpc>
              <a:spcBef>
                <a:spcPct val="0"/>
              </a:spcBef>
              <a:spcAft>
                <a:spcPct val="0"/>
              </a:spcAft>
              <a:buNone/>
              <a:defRPr lang="en-US" sz="1600" b="1" kern="1200" smtClean="0">
                <a:solidFill>
                  <a:schemeClr val="tx1"/>
                </a:solidFill>
                <a:latin typeface="Arial"/>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a:t>
            </a:r>
          </a:p>
        </p:txBody>
      </p:sp>
      <p:sp>
        <p:nvSpPr>
          <p:cNvPr id="4" name="Content Placeholder 3"/>
          <p:cNvSpPr>
            <a:spLocks noGrp="1"/>
          </p:cNvSpPr>
          <p:nvPr>
            <p:ph sz="half" idx="2" hasCustomPrompt="1"/>
          </p:nvPr>
        </p:nvSpPr>
        <p:spPr>
          <a:xfrm>
            <a:off x="237533" y="1902610"/>
            <a:ext cx="4645914" cy="1861869"/>
          </a:xfrm>
          <a:ln>
            <a:solidFill>
              <a:schemeClr val="tx1"/>
            </a:solidFill>
          </a:ln>
        </p:spPr>
        <p:style>
          <a:lnRef idx="2">
            <a:schemeClr val="accent1"/>
          </a:lnRef>
          <a:fillRef idx="1">
            <a:schemeClr val="lt1"/>
          </a:fillRef>
          <a:effectRef idx="0">
            <a:schemeClr val="accent1"/>
          </a:effectRef>
          <a:fontRef idx="none"/>
        </p:style>
        <p:txBody>
          <a:bodyPr lIns="91440"/>
          <a:lstStyle>
            <a:lvl1pPr>
              <a:defRPr sz="1400"/>
            </a:lvl1pPr>
            <a:lvl2pPr>
              <a:defRPr sz="1400"/>
            </a:lvl2pPr>
            <a:lvl3pPr>
              <a:defRPr sz="1200"/>
            </a:lvl3pPr>
            <a:lvl4pPr>
              <a:defRPr sz="1100" baseline="0"/>
            </a:lvl4pPr>
            <a:lvl5pPr>
              <a:defRPr sz="1200" baseline="0"/>
            </a:lvl5pPr>
            <a:lvl6pPr>
              <a:defRPr sz="1600"/>
            </a:lvl6pPr>
            <a:lvl7pPr>
              <a:defRPr sz="1600"/>
            </a:lvl7pPr>
            <a:lvl8pPr>
              <a:defRPr sz="1600"/>
            </a:lvl8pPr>
            <a:lvl9pPr>
              <a:defRPr sz="1600"/>
            </a:lvl9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
        <p:nvSpPr>
          <p:cNvPr id="5" name="Text Placeholder 4"/>
          <p:cNvSpPr>
            <a:spLocks noGrp="1"/>
          </p:cNvSpPr>
          <p:nvPr>
            <p:ph type="body" sz="quarter" idx="3" hasCustomPrompt="1"/>
          </p:nvPr>
        </p:nvSpPr>
        <p:spPr>
          <a:xfrm>
            <a:off x="5051356" y="1436915"/>
            <a:ext cx="4645914" cy="518130"/>
          </a:xfrm>
          <a:solidFill>
            <a:schemeClr val="accent1"/>
          </a:solidFill>
          <a:ln w="25400">
            <a:solidFill>
              <a:schemeClr val="tx1"/>
            </a:solidFill>
          </a:ln>
        </p:spPr>
        <p:style>
          <a:lnRef idx="1">
            <a:schemeClr val="accent1"/>
          </a:lnRef>
          <a:fillRef idx="3">
            <a:schemeClr val="accent1"/>
          </a:fillRef>
          <a:effectRef idx="2">
            <a:schemeClr val="accent1"/>
          </a:effectRef>
          <a:fontRef idx="none"/>
        </p:style>
        <p:txBody>
          <a:bodyPr vert="horz" wrap="square" lIns="91440" tIns="45720" rIns="91440" bIns="45720" numCol="1" anchor="ctr" anchorCtr="1" compatLnSpc="1">
            <a:prstTxWarp prst="textNoShape">
              <a:avLst/>
            </a:prstTxWarp>
            <a:noAutofit/>
          </a:bodyPr>
          <a:lstStyle>
            <a:lvl1pPr marL="0" indent="0">
              <a:buNone/>
              <a:defRPr lang="en-US" sz="1600" b="1" kern="1200" smtClean="0">
                <a:solidFill>
                  <a:schemeClr val="tx1"/>
                </a:solidFill>
                <a:latin typeface="Arial"/>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a:t>
            </a:r>
          </a:p>
        </p:txBody>
      </p:sp>
      <p:sp>
        <p:nvSpPr>
          <p:cNvPr id="6" name="Content Placeholder 5"/>
          <p:cNvSpPr>
            <a:spLocks noGrp="1"/>
          </p:cNvSpPr>
          <p:nvPr>
            <p:ph sz="quarter" idx="4" hasCustomPrompt="1"/>
          </p:nvPr>
        </p:nvSpPr>
        <p:spPr>
          <a:xfrm>
            <a:off x="5051356" y="1902610"/>
            <a:ext cx="4645914" cy="1861869"/>
          </a:xfrm>
          <a:ln>
            <a:solidFill>
              <a:schemeClr val="tx1"/>
            </a:solidFill>
          </a:ln>
        </p:spPr>
        <p:style>
          <a:lnRef idx="2">
            <a:schemeClr val="accent1"/>
          </a:lnRef>
          <a:fillRef idx="1">
            <a:schemeClr val="lt1"/>
          </a:fillRef>
          <a:effectRef idx="0">
            <a:schemeClr val="accent1"/>
          </a:effectRef>
          <a:fontRef idx="none"/>
        </p:style>
        <p:txBody>
          <a:bodyPr lIns="91440"/>
          <a:lstStyle>
            <a:lvl1pPr>
              <a:defRPr sz="1400"/>
            </a:lvl1pPr>
            <a:lvl2pPr>
              <a:defRPr sz="1400"/>
            </a:lvl2pPr>
            <a:lvl3pPr>
              <a:defRPr sz="1200"/>
            </a:lvl3pPr>
            <a:lvl4pPr>
              <a:defRPr sz="1100" baseline="0"/>
            </a:lvl4pPr>
            <a:lvl5pPr>
              <a:defRPr sz="1100" baseline="0"/>
            </a:lvl5pPr>
            <a:lvl6pPr>
              <a:defRPr sz="1600"/>
            </a:lvl6pPr>
            <a:lvl7pPr>
              <a:defRPr sz="1600"/>
            </a:lvl7pPr>
            <a:lvl8pPr>
              <a:defRPr sz="1600"/>
            </a:lvl8pPr>
            <a:lvl9pPr>
              <a:defRPr sz="1600"/>
            </a:lvl9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
        <p:nvSpPr>
          <p:cNvPr id="7" name="Text Placeholder 2"/>
          <p:cNvSpPr>
            <a:spLocks noGrp="1"/>
          </p:cNvSpPr>
          <p:nvPr>
            <p:ph type="body" idx="12" hasCustomPrompt="1"/>
          </p:nvPr>
        </p:nvSpPr>
        <p:spPr>
          <a:xfrm>
            <a:off x="237533" y="3820890"/>
            <a:ext cx="4645914" cy="518130"/>
          </a:xfrm>
          <a:solidFill>
            <a:schemeClr val="accent1"/>
          </a:solidFill>
          <a:ln w="25400">
            <a:solidFill>
              <a:schemeClr val="tx1"/>
            </a:solidFill>
          </a:ln>
        </p:spPr>
        <p:style>
          <a:lnRef idx="1">
            <a:schemeClr val="accent1"/>
          </a:lnRef>
          <a:fillRef idx="3">
            <a:schemeClr val="accent1"/>
          </a:fillRef>
          <a:effectRef idx="2">
            <a:schemeClr val="accent1"/>
          </a:effectRef>
          <a:fontRef idx="none"/>
        </p:style>
        <p:txBody>
          <a:bodyPr wrap="square" anchor="ctr">
            <a:noAutofit/>
          </a:bodyPr>
          <a:lstStyle>
            <a:lvl1pPr marL="0" indent="0" algn="ctr" rtl="0" eaLnBrk="0" fontAlgn="base" hangingPunct="0">
              <a:lnSpc>
                <a:spcPct val="85000"/>
              </a:lnSpc>
              <a:spcBef>
                <a:spcPct val="0"/>
              </a:spcBef>
              <a:spcAft>
                <a:spcPct val="0"/>
              </a:spcAft>
              <a:buNone/>
              <a:defRPr lang="en-US" sz="1600" b="1" kern="1200" smtClean="0">
                <a:solidFill>
                  <a:schemeClr val="tx1"/>
                </a:solidFill>
                <a:latin typeface="Arial"/>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a:t>
            </a:r>
          </a:p>
        </p:txBody>
      </p:sp>
      <p:sp>
        <p:nvSpPr>
          <p:cNvPr id="8" name="Content Placeholder 3"/>
          <p:cNvSpPr>
            <a:spLocks noGrp="1"/>
          </p:cNvSpPr>
          <p:nvPr>
            <p:ph sz="half" idx="13" hasCustomPrompt="1"/>
          </p:nvPr>
        </p:nvSpPr>
        <p:spPr>
          <a:xfrm>
            <a:off x="237533" y="4286584"/>
            <a:ext cx="4645914" cy="2011680"/>
          </a:xfrm>
          <a:ln>
            <a:solidFill>
              <a:schemeClr val="tx1"/>
            </a:solidFill>
          </a:ln>
        </p:spPr>
        <p:style>
          <a:lnRef idx="2">
            <a:schemeClr val="accent1"/>
          </a:lnRef>
          <a:fillRef idx="1">
            <a:schemeClr val="lt1"/>
          </a:fillRef>
          <a:effectRef idx="0">
            <a:schemeClr val="accent1"/>
          </a:effectRef>
          <a:fontRef idx="none"/>
        </p:style>
        <p:txBody>
          <a:bodyPr lIns="91440"/>
          <a:lstStyle>
            <a:lvl1pPr>
              <a:defRPr sz="1400"/>
            </a:lvl1pPr>
            <a:lvl2pPr>
              <a:defRPr sz="1400"/>
            </a:lvl2pPr>
            <a:lvl3pPr>
              <a:defRPr sz="1200"/>
            </a:lvl3pPr>
            <a:lvl4pPr>
              <a:defRPr sz="1100" baseline="0"/>
            </a:lvl4pPr>
            <a:lvl5pPr>
              <a:defRPr sz="1100" baseline="0"/>
            </a:lvl5pPr>
            <a:lvl6pPr>
              <a:defRPr sz="1600"/>
            </a:lvl6pPr>
            <a:lvl7pPr>
              <a:defRPr sz="1600"/>
            </a:lvl7pPr>
            <a:lvl8pPr>
              <a:defRPr sz="1600"/>
            </a:lvl8pPr>
            <a:lvl9pPr>
              <a:defRPr sz="1600"/>
            </a:lvl9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
        <p:nvSpPr>
          <p:cNvPr id="9" name="Text Placeholder 4"/>
          <p:cNvSpPr>
            <a:spLocks noGrp="1"/>
          </p:cNvSpPr>
          <p:nvPr>
            <p:ph type="body" sz="quarter" idx="14" hasCustomPrompt="1"/>
          </p:nvPr>
        </p:nvSpPr>
        <p:spPr>
          <a:xfrm>
            <a:off x="5051356" y="3820890"/>
            <a:ext cx="4645914" cy="518130"/>
          </a:xfrm>
          <a:solidFill>
            <a:schemeClr val="accent1"/>
          </a:solidFill>
          <a:ln w="25400">
            <a:solidFill>
              <a:schemeClr val="tx1"/>
            </a:solidFill>
          </a:ln>
        </p:spPr>
        <p:style>
          <a:lnRef idx="1">
            <a:schemeClr val="accent1"/>
          </a:lnRef>
          <a:fillRef idx="3">
            <a:schemeClr val="accent1"/>
          </a:fillRef>
          <a:effectRef idx="2">
            <a:schemeClr val="accent1"/>
          </a:effectRef>
          <a:fontRef idx="none"/>
        </p:style>
        <p:txBody>
          <a:bodyPr vert="horz" wrap="square" lIns="91440" tIns="45720" rIns="91440" bIns="45720" numCol="1" anchor="ctr" anchorCtr="1" compatLnSpc="1">
            <a:prstTxWarp prst="textNoShape">
              <a:avLst/>
            </a:prstTxWarp>
            <a:noAutofit/>
          </a:bodyPr>
          <a:lstStyle>
            <a:lvl1pPr marL="0" indent="0">
              <a:buNone/>
              <a:defRPr lang="en-US" sz="1600" b="1" kern="1200" smtClean="0">
                <a:solidFill>
                  <a:schemeClr val="tx1"/>
                </a:solidFill>
                <a:latin typeface="Arial"/>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a:t>
            </a:r>
          </a:p>
        </p:txBody>
      </p:sp>
      <p:sp>
        <p:nvSpPr>
          <p:cNvPr id="10" name="Content Placeholder 5"/>
          <p:cNvSpPr>
            <a:spLocks noGrp="1"/>
          </p:cNvSpPr>
          <p:nvPr>
            <p:ph sz="quarter" idx="15" hasCustomPrompt="1"/>
          </p:nvPr>
        </p:nvSpPr>
        <p:spPr>
          <a:xfrm>
            <a:off x="5051356" y="4286584"/>
            <a:ext cx="4645914" cy="2011680"/>
          </a:xfrm>
          <a:ln>
            <a:solidFill>
              <a:schemeClr val="tx1"/>
            </a:solidFill>
          </a:ln>
        </p:spPr>
        <p:style>
          <a:lnRef idx="2">
            <a:schemeClr val="accent1"/>
          </a:lnRef>
          <a:fillRef idx="1">
            <a:schemeClr val="lt1"/>
          </a:fillRef>
          <a:effectRef idx="0">
            <a:schemeClr val="accent1"/>
          </a:effectRef>
          <a:fontRef idx="none"/>
        </p:style>
        <p:txBody>
          <a:bodyPr lIns="91440"/>
          <a:lstStyle>
            <a:lvl1pPr>
              <a:defRPr sz="1400"/>
            </a:lvl1pPr>
            <a:lvl2pPr>
              <a:defRPr sz="1400"/>
            </a:lvl2pPr>
            <a:lvl3pPr>
              <a:defRPr sz="1200"/>
            </a:lvl3pPr>
            <a:lvl4pPr>
              <a:defRPr sz="1100" baseline="0"/>
            </a:lvl4pPr>
            <a:lvl5pPr>
              <a:defRPr sz="1100" baseline="0"/>
            </a:lvl5pPr>
            <a:lvl6pPr>
              <a:defRPr sz="1600"/>
            </a:lvl6pPr>
            <a:lvl7pPr>
              <a:defRPr sz="1600"/>
            </a:lvl7pPr>
            <a:lvl8pPr>
              <a:defRPr sz="1600"/>
            </a:lvl8pPr>
            <a:lvl9pPr>
              <a:defRPr sz="1600"/>
            </a:lvl9p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re seul">
    <p:spTree>
      <p:nvGrpSpPr>
        <p:cNvPr id="1" name=""/>
        <p:cNvGrpSpPr/>
        <p:nvPr/>
      </p:nvGrpSpPr>
      <p:grpSpPr>
        <a:xfrm>
          <a:off x="0" y="0"/>
          <a:ext cx="0" cy="0"/>
        </a:xfrm>
      </p:grpSpPr>
      <p:graphicFrame>
        <p:nvGraphicFramePr>
          <p:cNvPr id="3" name="Object 2" hidden="1"/>
          <p:cNvGraphicFramePr>
            <a:graphicFrameLocks noChangeAspect="1"/>
          </p:cNvGraphicFramePr>
          <p:nvPr>
            <p:custDataLst>
              <p:tags r:id="rId1"/>
            </p:custDataLst>
          </p:nvPr>
        </p:nvGraphicFramePr>
        <p:xfrm>
          <a:off x="0" y="0"/>
          <a:ext cx="158750" cy="158750"/>
        </p:xfrm>
        <a:graphic>
          <a:graphicData uri="http://schemas.openxmlformats.org/presentationml/2006/ole">
            <mc:AlternateContent>
              <mc:Choice xmlns:v="urn:schemas-microsoft-com:vml" Requires="v">
                <p:oleObj spid="_x0000_s1046" name="think-cell Slide" r:id="rId2" imgW="360" imgH="360" progId="">
                  <p:embed/>
                </p:oleObj>
              </mc:Choice>
              <mc:Fallback>
                <p:oleObj name="think-cell Slide" r:id="rId2" imgW="360" imgH="36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 name="Titre 1"/>
          <p:cNvSpPr>
            <a:spLocks noGrp="1"/>
          </p:cNvSpPr>
          <p:nvPr>
            <p:ph type="title" hasCustomPrompt="1"/>
            <p:custDataLst>
              <p:tags r:id="rId4"/>
            </p:custDataLst>
          </p:nvPr>
        </p:nvSpPr>
        <p:spPr/>
        <p:txBody>
          <a:bodyPr/>
          <a:lstStyle>
            <a:lvl1pPr>
              <a:defRPr baseline="0"/>
            </a:lvl1pPr>
          </a:lstStyle>
          <a:p>
            <a:pPr lvl="0"/>
            <a:r>
              <a:rPr lang="en-US" noProof="0" smtClean="0"/>
              <a:t>Click to edit Master title style</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plain">
    <p:spTree>
      <p:nvGrpSpPr>
        <p:cNvPr id="1" name=""/>
        <p:cNvGrpSpPr/>
        <p:nvPr/>
      </p:nvGrpSpPr>
      <p:grpSpPr>
        <a:xfrm>
          <a:off x="0" y="0"/>
          <a:ext cx="0" cy="0"/>
        </a:xfrm>
      </p:grpSpPr>
      <p:sp>
        <p:nvSpPr>
          <p:cNvPr id="2" name="Title 1"/>
          <p:cNvSpPr>
            <a:spLocks noGrp="1"/>
          </p:cNvSpPr>
          <p:nvPr>
            <p:ph type="title"/>
          </p:nvPr>
        </p:nvSpPr>
        <p:spPr/>
        <p:txBody>
          <a:bodyPr/>
          <a:lstStyle>
            <a:lvl1pPr>
              <a:defRPr b="1" baseline="0">
                <a:latin typeface="Calibri" panose="020f0502020204030204" pitchFamily="34" charset="0"/>
                <a:ea typeface="楷体_GB2312" panose="02010609030101010101" pitchFamily="49" charset="-122"/>
              </a:defRPr>
            </a:lvl1pPr>
          </a:lstStyle>
          <a:p>
            <a:r>
              <a:rPr lang="en-US" smtClean="0"/>
              <a:t>Click to edit Master title style</a:t>
            </a:r>
            <a:endParaRPr lang="en-GB"/>
          </a:p>
        </p:txBody>
      </p:sp>
    </p:spTree>
    <p:extLst>
      <p:ext uri="{BB962C8B-B14F-4D97-AF65-F5344CB8AC3E}">
        <p14:creationId xmlns:p14="http://schemas.microsoft.com/office/powerpoint/2010/main" val="2695217128"/>
      </p:ext>
    </p:extLst>
  </p:cSld>
  <p:clrMapOvr>
    <a:masterClrMapping/>
  </p:clrMapOvr>
  <p:transition spd="med">
    <p:fad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Contents Page">
    <p:spTree>
      <p:nvGrpSpPr>
        <p:cNvPr id="1" name=""/>
        <p:cNvGrpSpPr/>
        <p:nvPr/>
      </p:nvGrpSpPr>
      <p:grpSpPr>
        <a:xfrm>
          <a:off x="0" y="0"/>
          <a:ext cx="0" cy="0"/>
        </a:xfrm>
      </p:grpSpPr>
      <p:pic>
        <p:nvPicPr>
          <p:cNvPr id="5" name="Picture 8"/>
          <p:cNvPicPr>
            <a:picLocks noChangeAspect="1"/>
          </p:cNvPicPr>
          <p:nvPr userDrawn="1"/>
        </p:nvPicPr>
        <p:blipFill>
          <a:blip r:embed="rId1"/>
          <a:srcRect b="8685"/>
          <a:stretch>
            <a:fillRect/>
          </a:stretch>
        </p:blipFill>
        <p:spPr bwMode="auto">
          <a:xfrm>
            <a:off x="0" y="1881188"/>
            <a:ext cx="6016625" cy="4168775"/>
          </a:xfrm>
          <a:prstGeom prst="rect">
            <a:avLst/>
          </a:prstGeom>
          <a:noFill/>
          <a:ln w="9525">
            <a:noFill/>
            <a:miter lim="800000"/>
          </a:ln>
        </p:spPr>
      </p:pic>
      <p:sp>
        <p:nvSpPr>
          <p:cNvPr id="7" name="Content Placeholder 6"/>
          <p:cNvSpPr>
            <a:spLocks noGrp="1"/>
          </p:cNvSpPr>
          <p:nvPr>
            <p:ph sz="quarter" idx="11"/>
          </p:nvPr>
        </p:nvSpPr>
        <p:spPr>
          <a:xfrm>
            <a:off x="3220278" y="1881963"/>
            <a:ext cx="5923722" cy="2998012"/>
          </a:xfrm>
        </p:spPr>
        <p:txBody>
          <a:bodyPr/>
          <a:lstStyle>
            <a:lvl1pPr marL="285750" marR="0" indent="-216000" algn="r" defTabSz="914400" rtl="0" eaLnBrk="1" fontAlgn="base" latinLnBrk="0" hangingPunct="1">
              <a:lnSpc>
                <a:spcPct val="150000"/>
              </a:lnSpc>
              <a:spcBef>
                <a:spcPct val="0"/>
              </a:spcBef>
              <a:spcAft>
                <a:spcPts val="300"/>
              </a:spcAft>
              <a:buClr>
                <a:schemeClr val="accent2"/>
              </a:buClr>
              <a:buSzTx/>
              <a:buFontTx/>
              <a:buBlip>
                <a:blip r:embed="rId2"/>
              </a:buBlip>
              <a:defRPr lang="en-US" sz="2800" u="none" kern="1200" baseline="0" smtClean="0">
                <a:solidFill>
                  <a:srgbClr val="981E32"/>
                </a:solidFill>
                <a:uFill>
                  <a:solidFill>
                    <a:schemeClr val="tx1">
                      <a:lumMod val="65000"/>
                      <a:lumOff val="35000"/>
                    </a:schemeClr>
                  </a:solidFill>
                </a:uFill>
                <a:latin typeface="Calibri" panose="020f0502020204030204" pitchFamily="34" charset="0"/>
                <a:ea typeface="楷体_GB2312" panose="02010609030101010101" pitchFamily="49" charset="-122"/>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4149561752"/>
      </p:ext>
    </p:extLst>
  </p:cSld>
  <p:clrMapOvr>
    <a:masterClrMapping/>
  </p:clrMapOvr>
  <p:transition spd="med">
    <p:fade/>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Custom page with sub heading">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Calibri" panose="020f0502020204030204" pitchFamily="34" charset="0"/>
                <a:ea typeface="楷体_GB2312" panose="02010609030101010101" pitchFamily="49" charset="-122"/>
              </a:defRPr>
            </a:lvl1pPr>
          </a:lstStyle>
          <a:p>
            <a:r>
              <a:rPr lang="en-US" smtClean="0"/>
              <a:t>Click to edit Master title style</a:t>
            </a:r>
            <a:endParaRPr lang="en-GB"/>
          </a:p>
        </p:txBody>
      </p:sp>
      <p:sp>
        <p:nvSpPr>
          <p:cNvPr id="5" name="Text Placeholder 4"/>
          <p:cNvSpPr>
            <a:spLocks noGrp="1"/>
          </p:cNvSpPr>
          <p:nvPr>
            <p:ph type="body" sz="quarter" idx="11"/>
          </p:nvPr>
        </p:nvSpPr>
        <p:spPr>
          <a:xfrm>
            <a:off x="350837" y="1792974"/>
            <a:ext cx="9005813" cy="4588354"/>
          </a:xfrm>
        </p:spPr>
        <p:txBody>
          <a:bodyPr/>
          <a:lstStyle>
            <a:lvl1pPr algn="l">
              <a:defRPr>
                <a:solidFill>
                  <a:schemeClr val="tx1">
                    <a:lumMod val="85000"/>
                    <a:lumOff val="15000"/>
                  </a:schemeClr>
                </a:solidFill>
                <a:latin typeface="Calibri" panose="020f0502020204030204" pitchFamily="34" charset="0"/>
                <a:ea typeface="楷体_GB2312" panose="02010609030101010101" pitchFamily="49" charset="-122"/>
              </a:defRPr>
            </a:lvl1pPr>
            <a:lvl2pPr>
              <a:defRPr lang="en-US" sz="1200" kern="1200" smtClean="0">
                <a:solidFill>
                  <a:schemeClr val="tx1">
                    <a:lumMod val="85000"/>
                    <a:lumOff val="15000"/>
                  </a:schemeClr>
                </a:solidFill>
                <a:latin typeface="Calibri" panose="020f0502020204030204" pitchFamily="34" charset="0"/>
                <a:ea typeface="楷体_GB2312" panose="02010609030101010101" pitchFamily="49" charset="-122"/>
                <a:cs typeface="Calibri" pitchFamily="34" charset="0"/>
              </a:defRPr>
            </a:lvl2pPr>
            <a:lvl3pPr marL="712788" indent="-180975">
              <a:defRPr>
                <a:solidFill>
                  <a:schemeClr val="tx1">
                    <a:lumMod val="85000"/>
                    <a:lumOff val="15000"/>
                  </a:schemeClr>
                </a:solidFill>
                <a:ea typeface="楷体_GB2312" panose="02010609030101010101" pitchFamily="49" charset="-122"/>
              </a:defRPr>
            </a:lvl3pPr>
            <a:lvl4pPr marL="893763" indent="-180975">
              <a:defRPr>
                <a:solidFill>
                  <a:schemeClr val="tx1">
                    <a:lumMod val="85000"/>
                    <a:lumOff val="15000"/>
                  </a:schemeClr>
                </a:solidFill>
                <a:ea typeface="楷体_GB2312" panose="02010609030101010101" pitchFamily="49" charset="-122"/>
              </a:defRPr>
            </a:lvl4pPr>
            <a:lvl5pPr marL="1074738" indent="-180975">
              <a:defRPr>
                <a:solidFill>
                  <a:schemeClr val="tx1">
                    <a:lumMod val="85000"/>
                    <a:lumOff val="15000"/>
                  </a:schemeClr>
                </a:solidFill>
                <a:ea typeface="楷体_GB2312" panose="02010609030101010101" pitchFamily="49" charset="-122"/>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Content Placeholder 6"/>
          <p:cNvSpPr>
            <a:spLocks noGrp="1"/>
          </p:cNvSpPr>
          <p:nvPr>
            <p:ph sz="quarter" idx="12"/>
          </p:nvPr>
        </p:nvSpPr>
        <p:spPr>
          <a:xfrm>
            <a:off x="350838" y="1032038"/>
            <a:ext cx="9282682" cy="395288"/>
          </a:xfrm>
          <a:noFill/>
          <a:ln w="9525">
            <a:noFill/>
            <a:miter lim="800000"/>
          </a:ln>
        </p:spPr>
        <p:txBody>
          <a:bodyPr rtlCol="0">
            <a:noAutofit/>
          </a:bodyPr>
          <a:lstStyle>
            <a:lvl1pPr marL="0" indent="0" algn="ctr" rtl="0" eaLnBrk="1" fontAlgn="base" hangingPunct="1">
              <a:spcBef>
                <a:spcPct val="0"/>
              </a:spcBef>
              <a:spcAft>
                <a:spcPct val="0"/>
              </a:spcAft>
              <a:buNone/>
              <a:defRPr lang="en-GB" sz="1600" kern="1200" baseline="0">
                <a:solidFill>
                  <a:schemeClr val="accent2"/>
                </a:solidFill>
                <a:latin typeface="Calibri" panose="020f0502020204030204" pitchFamily="34" charset="0"/>
                <a:ea typeface="楷体_GB2312" panose="02010609030101010101" pitchFamily="49" charset="-122"/>
                <a:cs typeface="Calibri" pitchFamily="34" charset="0"/>
              </a:defRPr>
            </a:lvl1pPr>
          </a:lstStyle>
          <a:p>
            <a:pPr lvl="0"/>
            <a:r>
              <a:rPr lang="en-US" smtClean="0"/>
              <a:t>Click to edit Master text styles</a:t>
            </a:r>
          </a:p>
        </p:txBody>
      </p:sp>
    </p:spTree>
    <p:extLst>
      <p:ext uri="{BB962C8B-B14F-4D97-AF65-F5344CB8AC3E}">
        <p14:creationId xmlns:p14="http://schemas.microsoft.com/office/powerpoint/2010/main" val="3900715124"/>
      </p:ext>
    </p:extLst>
  </p:cSld>
  <p:clrMapOvr>
    <a:masterClrMapping/>
  </p:clrMapOvr>
  <p:transition spd="med">
    <p:fad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ags" Target="../tags/tag47.xml" /><Relationship Id="rId15" Type="http://schemas.openxmlformats.org/officeDocument/2006/relationships/oleObject" Target="../embeddings/oleObject1.bin" TargetMode="Internal" /><Relationship Id="rId16" Type="http://schemas.openxmlformats.org/officeDocument/2006/relationships/image" Target="../media/image2.emf" /><Relationship Id="rId17" Type="http://schemas.openxmlformats.org/officeDocument/2006/relationships/tags" Target="../tags/tag48.xml" /><Relationship Id="rId18" Type="http://schemas.openxmlformats.org/officeDocument/2006/relationships/tags" Target="../tags/tag49.xml" /><Relationship Id="rId19" Type="http://schemas.openxmlformats.org/officeDocument/2006/relationships/tags" Target="../tags/tag50.xml" /><Relationship Id="rId2" Type="http://schemas.openxmlformats.org/officeDocument/2006/relationships/slideLayout" Target="../slideLayouts/slideLayout13.xml" /><Relationship Id="rId20" Type="http://schemas.openxmlformats.org/officeDocument/2006/relationships/tags" Target="../tags/tag51.xml" /><Relationship Id="rId21" Type="http://schemas.openxmlformats.org/officeDocument/2006/relationships/tags" Target="../tags/tag52.xml" /><Relationship Id="rId22" Type="http://schemas.openxmlformats.org/officeDocument/2006/relationships/tags" Target="../tags/tag53.xml" /><Relationship Id="rId23" Type="http://schemas.openxmlformats.org/officeDocument/2006/relationships/image" Target="../media/image14.png" /><Relationship Id="rId24" Type="http://schemas.openxmlformats.org/officeDocument/2006/relationships/vmlDrawing" Target="../drawings/vmlDrawing10.v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graphicFrame>
        <p:nvGraphicFramePr>
          <p:cNvPr id="8" name="Object 7" hidden="1"/>
          <p:cNvGraphicFramePr>
            <a:graphicFrameLocks noChangeAspect="1"/>
          </p:cNvGraphicFramePr>
          <p:nvPr>
            <p:custDataLst>
              <p:tags r:id="rId14"/>
            </p:custDataLst>
          </p:nvPr>
        </p:nvGraphicFramePr>
        <p:xfrm>
          <a:off x="1" y="0"/>
          <a:ext cx="158750" cy="158750"/>
        </p:xfrm>
        <a:graphic>
          <a:graphicData uri="http://schemas.openxmlformats.org/presentationml/2006/ole">
            <mc:AlternateContent>
              <mc:Choice xmlns:v="urn:schemas-microsoft-com:vml" Requires="v">
                <p:oleObj spid="_x0000_s1047" name="think-cell Slide" r:id="rId15" imgW="360" imgH="360" progId="">
                  <p:embed/>
                </p:oleObj>
              </mc:Choice>
              <mc:Fallback>
                <p:oleObj name="think-cell Slide" r:id="rId15" imgW="360" imgH="360" progId="">
                  <p:embed/>
                  <p:pic>
                    <p:nvPicPr>
                      <p:cNvPr id="0" name="OLE substitute image"/>
                      <p:cNvPicPr/>
                      <p:nvPr/>
                    </p:nvPicPr>
                    <p:blipFill>
                      <a:blip r:embed="rId16">
                        <a:extLst>
                          <a:ext uri="{28A0092B-C50C-407E-A947-70E740481C1C}">
                            <a14:useLocalDpi xmlns:a14="http://schemas.microsoft.com/office/drawing/2010/main" val="0"/>
                          </a:ext>
                        </a:extLst>
                      </a:blip>
                      <a:stretch>
                        <a:fillRect/>
                      </a:stretch>
                    </p:blipFill>
                    <p:spPr>
                      <a:xfrm>
                        <a:off x="1" y="0"/>
                        <a:ext cx="158750" cy="158750"/>
                      </a:xfrm>
                      <a:prstGeom prst="rect">
                        <a:avLst/>
                      </a:prstGeom>
                      <a:noFill/>
                    </p:spPr>
                  </p:pic>
                </p:oleObj>
              </mc:Fallback>
            </mc:AlternateContent>
          </a:graphicData>
        </a:graphic>
      </p:graphicFrame>
      <p:sp>
        <p:nvSpPr>
          <p:cNvPr id="2" name="Title Placeholder 1"/>
          <p:cNvSpPr>
            <a:spLocks noGrp="1"/>
          </p:cNvSpPr>
          <p:nvPr>
            <p:ph type="title"/>
            <p:custDataLst>
              <p:tags r:id="rId17"/>
            </p:custDataLst>
          </p:nvPr>
        </p:nvSpPr>
        <p:spPr>
          <a:xfrm>
            <a:off x="4" y="1"/>
            <a:ext cx="9905999" cy="794799"/>
          </a:xfrm>
          <a:prstGeom prst="rect">
            <a:avLst/>
          </a:prstGeom>
        </p:spPr>
        <p:txBody>
          <a:bodyPr vert="horz" lIns="297529" tIns="33059" rIns="165294" bIns="33059" rtlCol="0" anchor="ctr">
            <a:noAutofit/>
          </a:bodyPr>
          <a:lstStyle/>
          <a:p>
            <a:r>
              <a:rPr lang="fr-FR" noProof="0" smtClean="0"/>
              <a:t>Cliquez pour modifier le style du titre</a:t>
            </a:r>
            <a:endParaRPr lang="en-US" noProof="0"/>
          </a:p>
        </p:txBody>
      </p:sp>
      <p:sp>
        <p:nvSpPr>
          <p:cNvPr id="3" name="Text Placeholder 2"/>
          <p:cNvSpPr>
            <a:spLocks noGrp="1"/>
          </p:cNvSpPr>
          <p:nvPr>
            <p:ph type="body" idx="1"/>
            <p:custDataLst>
              <p:tags r:id="rId18"/>
            </p:custDataLst>
          </p:nvPr>
        </p:nvSpPr>
        <p:spPr>
          <a:xfrm>
            <a:off x="323395" y="1311965"/>
            <a:ext cx="9438125" cy="4826552"/>
          </a:xfrm>
          <a:prstGeom prst="rect">
            <a:avLst/>
          </a:prstGeom>
        </p:spPr>
        <p:txBody>
          <a:bodyPr vert="horz" lIns="108000" tIns="72000" rIns="72000" bIns="72000" rtlCol="0">
            <a:noAutofit/>
          </a:bodyPr>
          <a:lstStyle/>
          <a:p>
            <a:pPr lvl="0"/>
            <a:r>
              <a:rPr lang="en-US" noProof="0" smtClean="0"/>
              <a:t>Click to edit Master text style</a:t>
            </a:r>
          </a:p>
          <a:p>
            <a:pPr lvl="1"/>
            <a:r>
              <a:rPr lang="en-US" noProof="0" smtClean="0"/>
              <a:t>Text style level 2</a:t>
            </a:r>
          </a:p>
          <a:p>
            <a:pPr lvl="2"/>
            <a:r>
              <a:rPr lang="en-US" noProof="0" smtClean="0"/>
              <a:t>Text style level 3</a:t>
            </a:r>
          </a:p>
          <a:p>
            <a:pPr lvl="3"/>
            <a:r>
              <a:rPr lang="en-US" noProof="0" smtClean="0"/>
              <a:t>Text style level 4</a:t>
            </a:r>
          </a:p>
        </p:txBody>
      </p:sp>
      <p:sp>
        <p:nvSpPr>
          <p:cNvPr id="9" name="Freeform 4"/>
          <p:cNvSpPr/>
          <p:nvPr>
            <p:custDataLst>
              <p:tags r:id="rId19"/>
            </p:custDataLst>
          </p:nvPr>
        </p:nvSpPr>
        <p:spPr bwMode="auto">
          <a:xfrm>
            <a:off x="5" y="430738"/>
            <a:ext cx="9905999" cy="728122"/>
          </a:xfrm>
          <a:custGeom>
            <a:cxnLst>
              <a:cxn ang="0">
                <a:pos x="2965" y="93"/>
              </a:cxn>
              <a:cxn ang="0">
                <a:pos x="303" y="93"/>
              </a:cxn>
              <a:cxn ang="0">
                <a:pos x="151" y="187"/>
              </a:cxn>
              <a:cxn ang="0">
                <a:pos x="0" y="93"/>
              </a:cxn>
              <a:cxn ang="0">
                <a:pos x="0" y="112"/>
              </a:cxn>
              <a:cxn ang="0">
                <a:pos x="151" y="205"/>
              </a:cxn>
              <a:cxn ang="0">
                <a:pos x="303" y="112"/>
              </a:cxn>
              <a:cxn ang="0">
                <a:pos x="2965" y="112"/>
              </a:cxn>
              <a:cxn ang="0">
                <a:pos x="3118" y="19"/>
              </a:cxn>
              <a:cxn ang="0">
                <a:pos x="3118" y="0"/>
              </a:cxn>
              <a:cxn ang="0">
                <a:pos x="2965" y="93"/>
              </a:cxn>
            </a:cxnLst>
            <a:rect l="0" t="0" r="r" b="b"/>
            <a:pathLst>
              <a:path w="3118" h="205">
                <a:moveTo>
                  <a:pt x="2965" y="93"/>
                </a:moveTo>
                <a:cubicBezTo>
                  <a:pt x="303" y="93"/>
                  <a:pt x="303" y="93"/>
                  <a:pt x="303" y="93"/>
                </a:cubicBezTo>
                <a:cubicBezTo>
                  <a:pt x="183" y="93"/>
                  <a:pt x="151" y="187"/>
                  <a:pt x="151" y="187"/>
                </a:cubicBezTo>
                <a:cubicBezTo>
                  <a:pt x="151" y="187"/>
                  <a:pt x="119" y="93"/>
                  <a:pt x="0" y="93"/>
                </a:cubicBezTo>
                <a:cubicBezTo>
                  <a:pt x="0" y="112"/>
                  <a:pt x="0" y="112"/>
                  <a:pt x="0" y="112"/>
                </a:cubicBezTo>
                <a:cubicBezTo>
                  <a:pt x="119" y="112"/>
                  <a:pt x="151" y="205"/>
                  <a:pt x="151" y="205"/>
                </a:cubicBezTo>
                <a:cubicBezTo>
                  <a:pt x="151" y="205"/>
                  <a:pt x="183" y="112"/>
                  <a:pt x="303" y="112"/>
                </a:cubicBezTo>
                <a:cubicBezTo>
                  <a:pt x="2965" y="112"/>
                  <a:pt x="2965" y="112"/>
                  <a:pt x="2965" y="112"/>
                </a:cubicBezTo>
                <a:cubicBezTo>
                  <a:pt x="3085" y="112"/>
                  <a:pt x="3118" y="19"/>
                  <a:pt x="3118" y="19"/>
                </a:cubicBezTo>
                <a:cubicBezTo>
                  <a:pt x="3118" y="0"/>
                  <a:pt x="3118" y="0"/>
                  <a:pt x="3118" y="0"/>
                </a:cubicBezTo>
                <a:cubicBezTo>
                  <a:pt x="3118" y="0"/>
                  <a:pt x="3085" y="93"/>
                  <a:pt x="2965" y="93"/>
                </a:cubicBezTo>
                <a:close/>
              </a:path>
            </a:pathLst>
          </a:custGeom>
          <a:solidFill>
            <a:srgbClr val="C00000"/>
          </a:solidFill>
          <a:ln w="9525">
            <a:noFill/>
            <a:round/>
          </a:ln>
          <a:effectLst>
            <a:outerShdw blurRad="50800" dist="25400" dir="5400000" algn="t" rotWithShape="0">
              <a:prstClr val="black">
                <a:alpha val="31000"/>
              </a:prstClr>
            </a:outerShdw>
          </a:effectLst>
        </p:spPr>
        <p:txBody>
          <a:bodyPr vert="horz" wrap="square" lIns="99563" tIns="49782" rIns="99563" bIns="49782"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fr-FR" baseline="0">
              <a:solidFill>
                <a:schemeClr val="tx1"/>
              </a:solidFill>
              <a:latin typeface="Calibri" panose="020f0502020204030204" pitchFamily="34" charset="0"/>
              <a:ea typeface="楷体_GB2312" panose="02010609030101010101" pitchFamily="49" charset="-122"/>
            </a:endParaRPr>
          </a:p>
        </p:txBody>
      </p:sp>
      <p:sp>
        <p:nvSpPr>
          <p:cNvPr id="12" name="Rectangle 11"/>
          <p:cNvSpPr>
            <a:spLocks noChangeArrowheads="1"/>
          </p:cNvSpPr>
          <p:nvPr>
            <p:custDataLst>
              <p:tags r:id="rId20"/>
            </p:custDataLst>
          </p:nvPr>
        </p:nvSpPr>
        <p:spPr bwMode="auto">
          <a:xfrm>
            <a:off x="6741833" y="6623409"/>
            <a:ext cx="2660644" cy="183503"/>
          </a:xfrm>
          <a:prstGeom prst="rect">
            <a:avLst/>
          </a:prstGeom>
          <a:noFill/>
          <a:ln w="19050">
            <a:noFill/>
            <a:miter lim="800000"/>
          </a:ln>
          <a:effectLst/>
        </p:spPr>
        <p:txBody>
          <a:bodyPr wrap="square" lIns="35997" tIns="35997" rIns="35997" bIns="35997" anchor="b"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r" defTabSz="995445" rtl="0" eaLnBrk="0" fontAlgn="auto" latinLnBrk="0" hangingPunct="0">
              <a:lnSpc>
                <a:spcPct val="90000"/>
              </a:lnSpc>
              <a:spcBef>
                <a:spcPct val="10000"/>
              </a:spcBef>
              <a:spcAft>
                <a:spcPct val="0"/>
              </a:spcAft>
              <a:buClrTx/>
              <a:buSzTx/>
              <a:buFontTx/>
              <a:buNone/>
              <a:defRPr/>
            </a:pPr>
            <a:r>
              <a:rPr lang="en-US" altLang="en-US" sz="700" b="0" i="0" baseline="0" noProof="0" smtClean="0">
                <a:solidFill>
                  <a:schemeClr val="tx1"/>
                </a:solidFill>
                <a:latin typeface="Calibri" panose="020f0502020204030204" pitchFamily="34" charset="0"/>
                <a:ea typeface="楷体_GB2312" panose="02010609030101010101" pitchFamily="49" charset="-122"/>
                <a:cs typeface="Helvetica Light"/>
              </a:rPr>
              <a:t>Copyright © Capgemini 2013. All Rights Reserved</a:t>
            </a:r>
          </a:p>
        </p:txBody>
      </p:sp>
      <p:sp>
        <p:nvSpPr>
          <p:cNvPr id="13" name="Rectangle 12"/>
          <p:cNvSpPr/>
          <p:nvPr userDrawn="1">
            <p:custDataLst>
              <p:tags r:id="rId21"/>
            </p:custDataLst>
          </p:nvPr>
        </p:nvSpPr>
        <p:spPr>
          <a:xfrm>
            <a:off x="7487923" y="6427223"/>
            <a:ext cx="1914554" cy="195814"/>
          </a:xfrm>
          <a:prstGeom prst="rect">
            <a:avLst/>
          </a:prstGeom>
        </p:spPr>
        <p:txBody>
          <a:bodyPr wrap="none" lIns="35997" tIns="35997" rIns="35997" bIns="35997" anchor="b"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r"/>
            <a:r>
              <a:rPr lang="en-US" altLang="zh-CN" sz="700" baseline="0" smtClean="0">
                <a:solidFill>
                  <a:schemeClr val="tx1"/>
                </a:solidFill>
                <a:latin typeface="Calibri" panose="020f0502020204030204" pitchFamily="34" charset="0"/>
                <a:ea typeface="楷体_GB2312" panose="02010609030101010101" pitchFamily="49" charset="-122"/>
              </a:rPr>
              <a:t>Taiping Insurances</a:t>
            </a:r>
            <a:endParaRPr lang="en-US" sz="700" baseline="0">
              <a:solidFill>
                <a:schemeClr val="tx1"/>
              </a:solidFill>
              <a:latin typeface="Calibri" panose="020f0502020204030204" pitchFamily="34" charset="0"/>
              <a:ea typeface="楷体_GB2312" panose="02010609030101010101" pitchFamily="49" charset="-122"/>
            </a:endParaRPr>
          </a:p>
        </p:txBody>
      </p:sp>
      <p:cxnSp>
        <p:nvCxnSpPr>
          <p:cNvPr id="15" name="Straight Connector 5"/>
          <p:cNvCxnSpPr/>
          <p:nvPr>
            <p:custDataLst>
              <p:tags r:id="rId22"/>
            </p:custDataLst>
          </p:nvPr>
        </p:nvCxnSpPr>
        <p:spPr>
          <a:xfrm flipH="1">
            <a:off x="5" y="6362700"/>
            <a:ext cx="9905999" cy="0"/>
          </a:xfrm>
          <a:prstGeom prst="line">
            <a:avLst/>
          </a:prstGeom>
          <a:ln w="9525" cmpd="sng">
            <a:solidFill>
              <a:srgbClr val="C00000"/>
            </a:solidFill>
          </a:ln>
          <a:effectLst/>
        </p:spPr>
        <p:style>
          <a:lnRef idx="2">
            <a:schemeClr val="accent1"/>
          </a:lnRef>
          <a:fillRef idx="0">
            <a:schemeClr val="accent1"/>
          </a:fillRef>
          <a:effectRef idx="1">
            <a:schemeClr val="accent1"/>
          </a:effectRef>
          <a:fontRef idx="minor">
            <a:schemeClr val="tx1"/>
          </a:fontRef>
        </p:style>
      </p:cxnSp>
      <p:pic>
        <p:nvPicPr>
          <p:cNvPr id="14" name="Picture 13" descr="CC-Logo_RGB_150dpi.png"/>
          <p:cNvPicPr>
            <a:picLocks noChangeAspect="1"/>
          </p:cNvPicPr>
          <p:nvPr userDrawn="1"/>
        </p:nvPicPr>
        <p:blipFill>
          <a:blip r:embed="rId23"/>
          <a:stretch>
            <a:fillRect/>
          </a:stretch>
        </p:blipFill>
        <p:spPr bwMode="auto">
          <a:xfrm>
            <a:off x="110065" y="6465366"/>
            <a:ext cx="2700333" cy="284162"/>
          </a:xfrm>
          <a:prstGeom prst="rect">
            <a:avLst/>
          </a:prstGeom>
          <a:noFill/>
          <a:ln w="9525">
            <a:noFill/>
            <a:miter lim="800000"/>
          </a:ln>
        </p:spPr>
      </p:pic>
      <p:sp>
        <p:nvSpPr>
          <p:cNvPr id="16" name="Line 20"/>
          <p:cNvSpPr>
            <a:spLocks noChangeShapeType="1"/>
          </p:cNvSpPr>
          <p:nvPr userDrawn="1"/>
        </p:nvSpPr>
        <p:spPr bwMode="gray">
          <a:xfrm flipH="1">
            <a:off x="9448462" y="6513215"/>
            <a:ext cx="0" cy="239713"/>
          </a:xfrm>
          <a:prstGeom prst="line">
            <a:avLst/>
          </a:prstGeom>
          <a:noFill/>
          <a:ln w="9525">
            <a:solidFill>
              <a:srgbClr val="969696"/>
            </a:solidFill>
            <a:round/>
          </a:ln>
          <a:extLst>
            <a:ext uri="{909E8E84-426E-40DD-AFC4-6F175D3DCCD1}">
              <a14:hiddenFill xmlns:a14="http://schemas.microsoft.com/office/drawing/2010/main">
                <a:noFill/>
              </a14:hiddenFill>
            </a:ext>
          </a:extLst>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zh-CN" altLang="en-US" baseline="0">
              <a:solidFill>
                <a:schemeClr val="tx1"/>
              </a:solidFill>
              <a:latin typeface="Calibri" panose="020f0502020204030204" pitchFamily="34" charset="0"/>
              <a:ea typeface="楷体_GB2312" panose="02010609030101010101" pitchFamily="49" charset="-122"/>
            </a:endParaRPr>
          </a:p>
        </p:txBody>
      </p:sp>
      <p:sp>
        <p:nvSpPr>
          <p:cNvPr id="18" name="Text Box 22"/>
          <p:cNvSpPr txBox="1">
            <a:spLocks noChangeArrowheads="1"/>
          </p:cNvSpPr>
          <p:nvPr userDrawn="1"/>
        </p:nvSpPr>
        <p:spPr bwMode="gray">
          <a:xfrm>
            <a:off x="9430054" y="6520832"/>
            <a:ext cx="417512" cy="24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type="none" w="lg" len="lg"/>
              </a14:hiddenLine>
            </a:ext>
          </a:extLst>
        </p:spPr>
        <p:txBody>
          <a:bodyPr anchor="ctr" anchorCtr="1"/>
          <a:lstStyle>
            <a:defPPr>
              <a:defRPr lang="de-DE"/>
            </a:defPPr>
            <a:lvl1pPr marL="0" algn="l" defTabSz="957756" rtl="0" eaLnBrk="0" latinLnBrk="0" hangingPunct="0">
              <a:defRPr sz="1900" kern="1200">
                <a:solidFill>
                  <a:schemeClr val="tx1"/>
                </a:solidFill>
                <a:latin typeface="Arial" pitchFamily="34" charset="0"/>
                <a:ea typeface="+mn-ea"/>
                <a:cs typeface="Arial" pitchFamily="34" charset="0"/>
              </a:defRPr>
            </a:lvl1pPr>
            <a:lvl2pPr marL="742950" indent="-285750" algn="l" defTabSz="957756" rtl="0" eaLnBrk="0" latinLnBrk="0" hangingPunct="0">
              <a:defRPr sz="1900" kern="1200">
                <a:solidFill>
                  <a:schemeClr val="tx1"/>
                </a:solidFill>
                <a:latin typeface="Arial" pitchFamily="34" charset="0"/>
                <a:ea typeface="+mn-ea"/>
                <a:cs typeface="Arial" pitchFamily="34" charset="0"/>
              </a:defRPr>
            </a:lvl2pPr>
            <a:lvl3pPr marL="1143000" indent="-228600" algn="l" defTabSz="957756" rtl="0" eaLnBrk="0" latinLnBrk="0" hangingPunct="0">
              <a:defRPr sz="1900" kern="1200">
                <a:solidFill>
                  <a:schemeClr val="tx1"/>
                </a:solidFill>
                <a:latin typeface="Arial" pitchFamily="34" charset="0"/>
                <a:ea typeface="+mn-ea"/>
                <a:cs typeface="Arial" pitchFamily="34" charset="0"/>
              </a:defRPr>
            </a:lvl3pPr>
            <a:lvl4pPr marL="1600200" indent="-228600" algn="l" defTabSz="957756" rtl="0" eaLnBrk="0" latinLnBrk="0" hangingPunct="0">
              <a:defRPr sz="1900" kern="1200">
                <a:solidFill>
                  <a:schemeClr val="tx1"/>
                </a:solidFill>
                <a:latin typeface="Arial" pitchFamily="34" charset="0"/>
                <a:ea typeface="+mn-ea"/>
                <a:cs typeface="Arial" pitchFamily="34" charset="0"/>
              </a:defRPr>
            </a:lvl4pPr>
            <a:lvl5pPr marL="2057400" indent="-228600" algn="l" defTabSz="957756" rtl="0" eaLnBrk="0" latinLnBrk="0" hangingPunct="0">
              <a:defRPr sz="1900" kern="1200">
                <a:solidFill>
                  <a:schemeClr val="tx1"/>
                </a:solidFill>
                <a:latin typeface="Arial" pitchFamily="34" charset="0"/>
                <a:ea typeface="+mn-ea"/>
                <a:cs typeface="Arial" pitchFamily="34" charset="0"/>
              </a:defRPr>
            </a:lvl5pPr>
            <a:lvl6pPr marL="2514600" indent="-228600" algn="l" defTabSz="957756" rtl="0" eaLnBrk="0" fontAlgn="base" latinLnBrk="0" hangingPunct="0">
              <a:spcBef>
                <a:spcPct val="0"/>
              </a:spcBef>
              <a:spcAft>
                <a:spcPct val="0"/>
              </a:spcAft>
              <a:defRPr sz="1900" kern="1200">
                <a:solidFill>
                  <a:schemeClr val="tx1"/>
                </a:solidFill>
                <a:latin typeface="Arial" pitchFamily="34" charset="0"/>
                <a:ea typeface="+mn-ea"/>
                <a:cs typeface="Arial" pitchFamily="34" charset="0"/>
              </a:defRPr>
            </a:lvl6pPr>
            <a:lvl7pPr marL="2971800" indent="-228600" algn="l" defTabSz="957756" rtl="0" eaLnBrk="0" fontAlgn="base" latinLnBrk="0" hangingPunct="0">
              <a:spcBef>
                <a:spcPct val="0"/>
              </a:spcBef>
              <a:spcAft>
                <a:spcPct val="0"/>
              </a:spcAft>
              <a:defRPr sz="1900" kern="1200">
                <a:solidFill>
                  <a:schemeClr val="tx1"/>
                </a:solidFill>
                <a:latin typeface="Arial" pitchFamily="34" charset="0"/>
                <a:ea typeface="+mn-ea"/>
                <a:cs typeface="Arial" pitchFamily="34" charset="0"/>
              </a:defRPr>
            </a:lvl7pPr>
            <a:lvl8pPr marL="3429000" indent="-228600" algn="l" defTabSz="957756" rtl="0" eaLnBrk="0" fontAlgn="base" latinLnBrk="0" hangingPunct="0">
              <a:spcBef>
                <a:spcPct val="0"/>
              </a:spcBef>
              <a:spcAft>
                <a:spcPct val="0"/>
              </a:spcAft>
              <a:defRPr sz="1900" kern="1200">
                <a:solidFill>
                  <a:schemeClr val="tx1"/>
                </a:solidFill>
                <a:latin typeface="Arial" pitchFamily="34" charset="0"/>
                <a:ea typeface="+mn-ea"/>
                <a:cs typeface="Arial" pitchFamily="34" charset="0"/>
              </a:defRPr>
            </a:lvl8pPr>
            <a:lvl9pPr marL="3886200" indent="-228600" algn="l" defTabSz="957756" rtl="0" eaLnBrk="0" fontAlgn="base" latinLnBrk="0" hangingPunct="0">
              <a:spcBef>
                <a:spcPct val="0"/>
              </a:spcBef>
              <a:spcAft>
                <a:spcPct val="0"/>
              </a:spcAft>
              <a:defRPr sz="1900" kern="1200">
                <a:solidFill>
                  <a:schemeClr val="tx1"/>
                </a:solidFill>
                <a:latin typeface="Arial" pitchFamily="34" charset="0"/>
                <a:ea typeface="+mn-ea"/>
                <a:cs typeface="Arial" pitchFamily="34" charset="0"/>
              </a:defRPr>
            </a:lvl9pPr>
          </a:lstStyle>
          <a:p>
            <a:pPr algn="ctr" eaLnBrk="1" hangingPunct="1">
              <a:lnSpc>
                <a:spcPct val="85000"/>
              </a:lnSpc>
              <a:defRPr/>
            </a:pPr>
            <a:fld id="{93008613-DB8E-4E95-A19A-258ED7F1D6A6}" type="slidenum">
              <a:rPr lang="en-US" altLang="zh-CN" sz="800" baseline="0" smtClean="0">
                <a:solidFill>
                  <a:schemeClr val="tx1"/>
                </a:solidFill>
                <a:latin typeface="Calibri" panose="020f0502020204030204" pitchFamily="34" charset="0"/>
                <a:ea typeface="楷体_GB2312" panose="02010609030101010101" pitchFamily="49" charset="-122"/>
              </a:rPr>
              <a:pPr algn="ctr" eaLnBrk="1" hangingPunct="1">
                <a:lnSpc>
                  <a:spcPct val="85000"/>
                </a:lnSpc>
                <a:defRPr/>
              </a:pPr>
              <a:t>1</a:t>
            </a:fld>
            <a:endParaRPr lang="en-US" altLang="zh-CN" sz="800" baseline="0" smtClean="0">
              <a:solidFill>
                <a:schemeClr val="tx1"/>
              </a:solidFill>
              <a:latin typeface="Calibri" panose="020f0502020204030204" pitchFamily="34" charset="0"/>
              <a:ea typeface="楷体_GB2312" panose="02010609030101010101" pitchFamily="49" charset="-122"/>
            </a:endParaRPr>
          </a:p>
        </p:txBody>
      </p:sp>
    </p:spTree>
  </p:cSld>
  <p:clrMap bg1="lt1" tx1="dk1" bg2="lt2" tx2="dk2" accent1="accent1" accent2="accent2" accent3="accent3" accent4="accent4" accent5="accent5" accent6="accent6" hlink="hlink" folHlink="folHlink"/>
  <p:sldLayoutIdLst>
    <p:sldLayoutId id="2147483660" r:id="rId1"/>
    <p:sldLayoutId id="2147483929" r:id="rId2"/>
    <p:sldLayoutId id="2147483938" r:id="rId3"/>
    <p:sldLayoutId id="2147483959" r:id="rId4"/>
    <p:sldLayoutId id="2147484080" r:id="rId5"/>
    <p:sldLayoutId id="2147484081" r:id="rId6"/>
    <p:sldLayoutId id="2147484082" r:id="rId7"/>
    <p:sldLayoutId id="2147484083" r:id="rId8"/>
    <p:sldLayoutId id="2147484084" r:id="rId9"/>
    <p:sldLayoutId id="2147484085" r:id="rId10"/>
    <p:sldLayoutId id="2147484086" r:id="rId11"/>
    <p:sldLayoutId id="2147484087" r:id="rId12"/>
    <p:sldLayoutId id="2147484088" r:id="rId13"/>
  </p:sldLayoutIdLst>
  <p:transition/>
  <p:timing/>
  <p:txStyles>
    <p:titleStyle>
      <a:lvl1pPr algn="l" defTabSz="914342" rtl="0" eaLnBrk="1" latinLnBrk="0" hangingPunct="1">
        <a:lnSpc>
          <a:spcPct val="85000"/>
        </a:lnSpc>
        <a:spcBef>
          <a:spcPct val="0"/>
        </a:spcBef>
        <a:buNone/>
        <a:defRPr sz="2000" b="1" kern="1200" baseline="0">
          <a:solidFill>
            <a:schemeClr val="tx1"/>
          </a:solidFill>
          <a:latin typeface="Calibri" panose="020f0502020204030204" pitchFamily="34" charset="0"/>
          <a:ea typeface="楷体_GB2312" panose="02010609030101010101" pitchFamily="49" charset="-122"/>
          <a:cs typeface="+mj-cs"/>
        </a:defRPr>
      </a:lvl1pPr>
    </p:titleStyle>
    <p:bodyStyle>
      <a:lvl1pPr marL="166189" indent="-166189" algn="l" defTabSz="914342" rtl="0" eaLnBrk="1" latinLnBrk="0" hangingPunct="1">
        <a:lnSpc>
          <a:spcPct val="90000"/>
        </a:lnSpc>
        <a:spcBef>
          <a:spcPct val="0"/>
        </a:spcBef>
        <a:spcAft>
          <a:spcPts val="600"/>
        </a:spcAft>
        <a:buClr>
          <a:srgbClr val="C00000"/>
        </a:buClr>
        <a:buFont typeface="Wingdings" pitchFamily="2" charset="2"/>
        <a:buChar char="§"/>
        <a:defRPr sz="2200" b="0" kern="1200" baseline="0">
          <a:solidFill>
            <a:schemeClr val="accent5"/>
          </a:solidFill>
          <a:latin typeface="Calibri" panose="020f0502020204030204" pitchFamily="34" charset="0"/>
          <a:ea typeface="楷体_GB2312" panose="02010609030101010101" pitchFamily="49" charset="-122"/>
          <a:cs typeface="+mn-cs"/>
        </a:defRPr>
      </a:lvl1pPr>
      <a:lvl2pPr marL="355600" indent="-180975" algn="l" defTabSz="914342" rtl="0" eaLnBrk="1" latinLnBrk="0" hangingPunct="1">
        <a:lnSpc>
          <a:spcPct val="90000"/>
        </a:lnSpc>
        <a:spcBef>
          <a:spcPct val="0"/>
        </a:spcBef>
        <a:spcAft>
          <a:spcPts val="600"/>
        </a:spcAft>
        <a:buClr>
          <a:schemeClr val="accent3"/>
        </a:buClr>
        <a:buFont typeface="Wingdings" pitchFamily="2" charset="2"/>
        <a:buChar char="§"/>
        <a:defRPr sz="1800" kern="1200" baseline="0">
          <a:solidFill>
            <a:schemeClr val="accent5"/>
          </a:solidFill>
          <a:latin typeface="Calibri" panose="020f0502020204030204" pitchFamily="34" charset="0"/>
          <a:ea typeface="楷体_GB2312" panose="02010609030101010101" pitchFamily="49" charset="-122"/>
          <a:cs typeface="+mn-cs"/>
        </a:defRPr>
      </a:lvl2pPr>
      <a:lvl3pPr marL="536575" indent="-165100" algn="l" defTabSz="914342" rtl="0" eaLnBrk="1" latinLnBrk="0" hangingPunct="1">
        <a:lnSpc>
          <a:spcPct val="90000"/>
        </a:lnSpc>
        <a:spcBef>
          <a:spcPct val="0"/>
        </a:spcBef>
        <a:spcAft>
          <a:spcPts val="600"/>
        </a:spcAft>
        <a:buClr>
          <a:schemeClr val="accent2"/>
        </a:buClr>
        <a:buFont typeface="Arial" pitchFamily="34" charset="0"/>
        <a:buChar char="•"/>
        <a:defRPr sz="1600" kern="1200" baseline="0">
          <a:solidFill>
            <a:schemeClr val="accent5"/>
          </a:solidFill>
          <a:latin typeface="Calibri" panose="020f0502020204030204" pitchFamily="34" charset="0"/>
          <a:ea typeface="楷体_GB2312" panose="02010609030101010101" pitchFamily="49" charset="-122"/>
          <a:cs typeface="+mn-cs"/>
        </a:defRPr>
      </a:lvl3pPr>
      <a:lvl4pPr marL="711200" indent="-165100" algn="l" defTabSz="914342" rtl="0" eaLnBrk="1" latinLnBrk="0" hangingPunct="1">
        <a:lnSpc>
          <a:spcPct val="90000"/>
        </a:lnSpc>
        <a:spcBef>
          <a:spcPct val="0"/>
        </a:spcBef>
        <a:spcAft>
          <a:spcPts val="600"/>
        </a:spcAft>
        <a:buClr>
          <a:schemeClr val="bg2"/>
        </a:buClr>
        <a:buFont typeface="Arial" pitchFamily="34" charset="0"/>
        <a:buChar char="–"/>
        <a:defRPr sz="1400" kern="1200" baseline="0">
          <a:solidFill>
            <a:schemeClr val="accent5"/>
          </a:solidFill>
          <a:latin typeface="Calibri" panose="020f0502020204030204" pitchFamily="34" charset="0"/>
          <a:ea typeface="楷体_GB2312" panose="02010609030101010101" pitchFamily="49" charset="-122"/>
          <a:cs typeface="+mn-cs"/>
        </a:defRPr>
      </a:lvl4pPr>
      <a:lvl5pPr marL="1609624" indent="-193663" algn="l" defTabSz="914342" rtl="0" eaLnBrk="1" latinLnBrk="0" hangingPunct="1">
        <a:spcBef>
          <a:spcPct val="0"/>
        </a:spcBef>
        <a:buClr>
          <a:srgbClr val="B1B1B1"/>
        </a:buClr>
        <a:buFont typeface="Arial" pitchFamily="34" charset="0"/>
        <a:buChar char="–"/>
        <a:defRPr sz="1700" kern="1200">
          <a:solidFill>
            <a:srgbClr val="494949"/>
          </a:solidFill>
          <a:latin typeface="+mn-lt"/>
          <a:ea typeface="+mn-ea"/>
          <a:cs typeface="+mn-cs"/>
        </a:defRPr>
      </a:lvl5pPr>
      <a:lvl6pPr marL="2514441" indent="-228586" algn="l" defTabSz="9143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12" indent="-228586" algn="l" defTabSz="9143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783" indent="-228586" algn="l" defTabSz="9143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954" indent="-228586" algn="l" defTabSz="9143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342" rtl="0" eaLnBrk="1" latinLnBrk="0" hangingPunct="1">
        <a:defRPr sz="1800" kern="1200">
          <a:solidFill>
            <a:schemeClr val="tx1"/>
          </a:solidFill>
          <a:latin typeface="+mn-lt"/>
          <a:ea typeface="+mn-ea"/>
          <a:cs typeface="+mn-cs"/>
        </a:defRPr>
      </a:lvl1pPr>
      <a:lvl2pPr marL="457171" algn="l" defTabSz="914342" rtl="0" eaLnBrk="1" latinLnBrk="0" hangingPunct="1">
        <a:defRPr sz="1800" kern="1200">
          <a:solidFill>
            <a:schemeClr val="tx1"/>
          </a:solidFill>
          <a:latin typeface="+mn-lt"/>
          <a:ea typeface="+mn-ea"/>
          <a:cs typeface="+mn-cs"/>
        </a:defRPr>
      </a:lvl2pPr>
      <a:lvl3pPr marL="914342" algn="l" defTabSz="914342" rtl="0" eaLnBrk="1" latinLnBrk="0" hangingPunct="1">
        <a:defRPr sz="1800" kern="1200">
          <a:solidFill>
            <a:schemeClr val="tx1"/>
          </a:solidFill>
          <a:latin typeface="+mn-lt"/>
          <a:ea typeface="+mn-ea"/>
          <a:cs typeface="+mn-cs"/>
        </a:defRPr>
      </a:lvl3pPr>
      <a:lvl4pPr marL="1371513" algn="l" defTabSz="914342" rtl="0" eaLnBrk="1" latinLnBrk="0" hangingPunct="1">
        <a:defRPr sz="1800" kern="1200">
          <a:solidFill>
            <a:schemeClr val="tx1"/>
          </a:solidFill>
          <a:latin typeface="+mn-lt"/>
          <a:ea typeface="+mn-ea"/>
          <a:cs typeface="+mn-cs"/>
        </a:defRPr>
      </a:lvl4pPr>
      <a:lvl5pPr marL="1828684" algn="l" defTabSz="914342" rtl="0" eaLnBrk="1" latinLnBrk="0" hangingPunct="1">
        <a:defRPr sz="1800" kern="1200">
          <a:solidFill>
            <a:schemeClr val="tx1"/>
          </a:solidFill>
          <a:latin typeface="+mn-lt"/>
          <a:ea typeface="+mn-ea"/>
          <a:cs typeface="+mn-cs"/>
        </a:defRPr>
      </a:lvl5pPr>
      <a:lvl6pPr marL="2285855" algn="l" defTabSz="914342" rtl="0" eaLnBrk="1" latinLnBrk="0" hangingPunct="1">
        <a:defRPr sz="1800" kern="1200">
          <a:solidFill>
            <a:schemeClr val="tx1"/>
          </a:solidFill>
          <a:latin typeface="+mn-lt"/>
          <a:ea typeface="+mn-ea"/>
          <a:cs typeface="+mn-cs"/>
        </a:defRPr>
      </a:lvl6pPr>
      <a:lvl7pPr marL="2743026" algn="l" defTabSz="914342" rtl="0" eaLnBrk="1" latinLnBrk="0" hangingPunct="1">
        <a:defRPr sz="1800" kern="1200">
          <a:solidFill>
            <a:schemeClr val="tx1"/>
          </a:solidFill>
          <a:latin typeface="+mn-lt"/>
          <a:ea typeface="+mn-ea"/>
          <a:cs typeface="+mn-cs"/>
        </a:defRPr>
      </a:lvl7pPr>
      <a:lvl8pPr marL="3200198" algn="l" defTabSz="914342" rtl="0" eaLnBrk="1" latinLnBrk="0" hangingPunct="1">
        <a:defRPr sz="1800" kern="1200">
          <a:solidFill>
            <a:schemeClr val="tx1"/>
          </a:solidFill>
          <a:latin typeface="+mn-lt"/>
          <a:ea typeface="+mn-ea"/>
          <a:cs typeface="+mn-cs"/>
        </a:defRPr>
      </a:lvl8pPr>
      <a:lvl9pPr marL="3657369" algn="l" defTabSz="914342"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54.xml" /><Relationship Id="rId4" Type="http://schemas.openxmlformats.org/officeDocument/2006/relationships/oleObject" Target="../embeddings/oleObject11.bin" TargetMode="Internal" /><Relationship Id="rId5" Type="http://schemas.openxmlformats.org/officeDocument/2006/relationships/image" Target="../media/image2.emf"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image" Target="../media/image15.jpeg" /><Relationship Id="rId9" Type="http://schemas.openxmlformats.org/officeDocument/2006/relationships/vmlDrawing" Target="../drawings/vmlDrawing11.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2.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 Id="rId10" Type="http://schemas.openxmlformats.org/officeDocument/2006/relationships/image" Target="../media/image22.png" /><Relationship Id="rId2" Type="http://schemas.openxmlformats.org/officeDocument/2006/relationships/tags" Target="../tags/tag61.xml" /><Relationship Id="rId3" Type="http://schemas.openxmlformats.org/officeDocument/2006/relationships/image" Target="../media/image16.jpe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19.png" /><Relationship Id="rId7" Type="http://schemas.openxmlformats.org/officeDocument/2006/relationships/tags" Target="../tags/tag62.xml" /><Relationship Id="rId8" Type="http://schemas.openxmlformats.org/officeDocument/2006/relationships/image" Target="../media/image20.png" /><Relationship Id="rId9" Type="http://schemas.openxmlformats.org/officeDocument/2006/relationships/image" Target="../media/image2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3.png" /><Relationship Id="rId3" Type="http://schemas.openxmlformats.org/officeDocument/2006/relationships/image" Target="../media/image24.emf" /><Relationship Id="rId4" Type="http://schemas.openxmlformats.org/officeDocument/2006/relationships/image" Target="../media/image2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5.png" /><Relationship Id="rId3" Type="http://schemas.openxmlformats.org/officeDocument/2006/relationships/image" Target="../media/image26.png" /><Relationship Id="rId4" Type="http://schemas.openxmlformats.org/officeDocument/2006/relationships/image" Target="../media/image27.png" /><Relationship Id="rId5" Type="http://schemas.openxmlformats.org/officeDocument/2006/relationships/image" Target="../media/image28.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ags" Target="../tags/tag63.xml" /><Relationship Id="rId3" Type="http://schemas.openxmlformats.org/officeDocument/2006/relationships/image" Target="../media/image29.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 Id="rId10" Type="http://schemas.openxmlformats.org/officeDocument/2006/relationships/image" Target="../media/image36.png" /><Relationship Id="rId2" Type="http://schemas.openxmlformats.org/officeDocument/2006/relationships/tags" Target="../tags/tag64.xml" /><Relationship Id="rId3" Type="http://schemas.openxmlformats.org/officeDocument/2006/relationships/image" Target="../media/image30.png" /><Relationship Id="rId4" Type="http://schemas.openxmlformats.org/officeDocument/2006/relationships/image" Target="../media/image31.png" /><Relationship Id="rId5" Type="http://schemas.openxmlformats.org/officeDocument/2006/relationships/image" Target="../media/image32.png" /><Relationship Id="rId6" Type="http://schemas.openxmlformats.org/officeDocument/2006/relationships/image" Target="../media/image33.png" /><Relationship Id="rId7" Type="http://schemas.openxmlformats.org/officeDocument/2006/relationships/tags" Target="../tags/tag65.xml" /><Relationship Id="rId8" Type="http://schemas.openxmlformats.org/officeDocument/2006/relationships/image" Target="../media/image34.png" /><Relationship Id="rId9" Type="http://schemas.openxmlformats.org/officeDocument/2006/relationships/image" Target="../media/image3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ags" Target="../tags/tag66.xml" /><Relationship Id="rId3" Type="http://schemas.openxmlformats.org/officeDocument/2006/relationships/image" Target="../media/image37.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2.xml" /><Relationship Id="rId10" Type="http://schemas.openxmlformats.org/officeDocument/2006/relationships/image" Target="../media/image46.jpeg" /><Relationship Id="rId11" Type="http://schemas.openxmlformats.org/officeDocument/2006/relationships/image" Target="../media/image47.png" /><Relationship Id="rId12" Type="http://schemas.openxmlformats.org/officeDocument/2006/relationships/image" Target="../media/image48.png" /><Relationship Id="rId2" Type="http://schemas.openxmlformats.org/officeDocument/2006/relationships/image" Target="../media/image38.png" /><Relationship Id="rId3" Type="http://schemas.openxmlformats.org/officeDocument/2006/relationships/image" Target="../media/image39.png" /><Relationship Id="rId4" Type="http://schemas.openxmlformats.org/officeDocument/2006/relationships/image" Target="../media/image40.png" /><Relationship Id="rId5" Type="http://schemas.openxmlformats.org/officeDocument/2006/relationships/image" Target="../media/image41.png" /><Relationship Id="rId6" Type="http://schemas.openxmlformats.org/officeDocument/2006/relationships/image" Target="../media/image42.png" /><Relationship Id="rId7" Type="http://schemas.openxmlformats.org/officeDocument/2006/relationships/image" Target="../media/image43.png" /><Relationship Id="rId8" Type="http://schemas.openxmlformats.org/officeDocument/2006/relationships/image" Target="../media/image44.png" /><Relationship Id="rId9" Type="http://schemas.openxmlformats.org/officeDocument/2006/relationships/image" Target="../media/image4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tags" Target="../tags/tag75.xml" /><Relationship Id="rId11" Type="http://schemas.openxmlformats.org/officeDocument/2006/relationships/tags" Target="../tags/tag7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tags" Target="../tags/tag7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740011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9" name="Object 8" hidden="1"/>
          <p:cNvGraphicFramePr>
            <a:graphicFrameLocks noChangeAspect="1"/>
          </p:cNvGraphicFramePr>
          <p:nvPr>
            <p:custDataLst>
              <p:tags r:id="rId3"/>
            </p:custDataLst>
          </p:nvPr>
        </p:nvGraphicFramePr>
        <p:xfrm>
          <a:off x="1" y="0"/>
          <a:ext cx="158750" cy="158750"/>
        </p:xfrm>
        <a:graphic>
          <a:graphicData uri="http://schemas.openxmlformats.org/presentationml/2006/ole">
            <mc:AlternateContent>
              <mc:Choice xmlns:v="urn:schemas-microsoft-com:vml" Requires="v">
                <p:oleObj spid="_x0000_s1048" name="think-cell Slide" r:id="rId4" imgW="360" imgH="360" progId="">
                  <p:embed/>
                </p:oleObj>
              </mc:Choice>
              <mc:Fallback>
                <p:oleObj name="think-cell Slide" r:id="rId4" imgW="360" imgH="360" progId="">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1" y="0"/>
                        <a:ext cx="158750" cy="158750"/>
                      </a:xfrm>
                      <a:prstGeom prst="rect">
                        <a:avLst/>
                      </a:prstGeom>
                      <a:noFill/>
                    </p:spPr>
                  </p:pic>
                </p:oleObj>
              </mc:Fallback>
            </mc:AlternateContent>
          </a:graphicData>
        </a:graphic>
      </p:graphicFrame>
      <p:sp>
        <p:nvSpPr>
          <p:cNvPr id="10" name="Title 9"/>
          <p:cNvSpPr>
            <a:spLocks noGrp="1"/>
          </p:cNvSpPr>
          <p:nvPr>
            <p:ph type="ctrTitle"/>
            <p:custDataLst>
              <p:tags r:id="rId6"/>
            </p:custDataLst>
          </p:nvPr>
        </p:nvSpPr>
        <p:spPr>
          <a:xfrm>
            <a:off x="0" y="2114944"/>
            <a:ext cx="4765183" cy="2261632"/>
          </a:xfrm>
        </p:spPr>
        <p:txBody>
          <a:bodyPr/>
          <a:lstStyle/>
          <a:p>
            <a:pPr>
              <a:lnSpc>
                <a:spcPct val="100000"/>
              </a:lnSpc>
              <a:spcAft>
                <a:spcPts val="600"/>
              </a:spcAft>
            </a:pPr>
            <a:r>
              <a:rPr lang="zh-CN" altLang="en-US" b="1" smtClean="0"/>
              <a:t>保险的客户会员管</a:t>
            </a:r>
            <a:r>
              <a:rPr lang="zh-CN" altLang="en-US" b="1"/>
              <a:t>理</a:t>
            </a:r>
            <a:endParaRPr lang="en-US" b="1"/>
          </a:p>
        </p:txBody>
      </p:sp>
      <p:sp>
        <p:nvSpPr>
          <p:cNvPr id="13" name="Subtitle 12"/>
          <p:cNvSpPr>
            <a:spLocks noGrp="1"/>
          </p:cNvSpPr>
          <p:nvPr>
            <p:ph type="subTitle" idx="1"/>
            <p:custDataLst>
              <p:tags r:id="rId7"/>
            </p:custDataLst>
          </p:nvPr>
        </p:nvSpPr>
        <p:spPr>
          <a:xfrm>
            <a:off x="25761" y="4474524"/>
            <a:ext cx="4541230" cy="947750"/>
          </a:xfrm>
        </p:spPr>
        <p:txBody>
          <a:bodyPr/>
          <a:lstStyle/>
          <a:p>
            <a:pPr algn="l"/>
            <a:r>
              <a:rPr lang="zh-CN" altLang="en-US" smtClean="0">
                <a:ea typeface="楷体_GB2312" panose="02010609030101010101" pitchFamily="49" charset="-122"/>
              </a:rPr>
              <a:t>凯捷咨询</a:t>
            </a:r>
            <a:endParaRPr lang="en-US" altLang="zh-CN"/>
          </a:p>
          <a:p>
            <a:pPr algn="l"/>
            <a:r>
              <a:rPr lang="en-US" altLang="zh-CN" smtClean="0">
                <a:ea typeface="楷体_GB2312" panose="02010609030101010101" pitchFamily="49" charset="-122"/>
              </a:rPr>
              <a:t>2014/4</a:t>
            </a:r>
            <a:endParaRPr lang="en-US" smtClean="0">
              <a:ea typeface="楷体_GB2312" panose="02010609030101010101" pitchFamily="49" charset="-122"/>
            </a:endParaRPr>
          </a:p>
        </p:txBody>
      </p:sp>
      <p:pic>
        <p:nvPicPr>
          <p:cNvPr id="2" name="Picture 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78980" y="382690"/>
            <a:ext cx="2110740" cy="723900"/>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Content Placeholder 5"/>
          <p:cNvSpPr>
            <a:spLocks noGrp="1"/>
          </p:cNvSpPr>
          <p:nvPr>
            <p:ph sz="quarter" idx="11"/>
          </p:nvPr>
        </p:nvSpPr>
        <p:spPr/>
        <p:txBody>
          <a:bodyPr/>
          <a:lstStyle/>
          <a:p>
            <a:pPr marL="69750" indent="0" algn="r">
              <a:buNone/>
            </a:pPr>
            <a:r>
              <a:rPr lang="zh-CN" altLang="en-US" sz="3200" b="1" smtClean="0">
                <a:latin typeface="楷体_GB2312" panose="02010609030101010101" pitchFamily="49" charset="-122"/>
                <a:ea typeface="楷体_GB2312" panose="02010609030101010101" pitchFamily="49" charset="-122"/>
              </a:rPr>
              <a:t>我们对太平集团会员管理</a:t>
            </a:r>
            <a:endParaRPr lang="en-US" altLang="zh-CN" sz="3200" b="1" smtClean="0">
              <a:latin typeface="楷体_GB2312" panose="02010609030101010101" pitchFamily="49" charset="-122"/>
              <a:ea typeface="楷体_GB2312" panose="02010609030101010101" pitchFamily="49" charset="-122"/>
            </a:endParaRPr>
          </a:p>
          <a:p>
            <a:pPr marL="69750" indent="0" algn="r">
              <a:buNone/>
            </a:pPr>
            <a:r>
              <a:rPr lang="zh-CN" altLang="en-US" sz="3200" b="1" smtClean="0">
                <a:latin typeface="楷体_GB2312" panose="02010609030101010101" pitchFamily="49" charset="-122"/>
                <a:ea typeface="楷体_GB2312" panose="02010609030101010101" pitchFamily="49" charset="-122"/>
              </a:rPr>
              <a:t>的理解</a:t>
            </a:r>
            <a:endParaRPr lang="zh-CN" altLang="en-US" sz="3200" b="1">
              <a:latin typeface="楷体_GB2312" panose="02010609030101010101" pitchFamily="49" charset="-122"/>
              <a:ea typeface="楷体_GB2312" panose="02010609030101010101" pitchFamily="49" charset="-122"/>
            </a:endParaRPr>
          </a:p>
        </p:txBody>
      </p:sp>
    </p:spTree>
    <p:extLst>
      <p:ext uri="{BB962C8B-B14F-4D97-AF65-F5344CB8AC3E}">
        <p14:creationId xmlns:p14="http://schemas.microsoft.com/office/powerpoint/2010/main" val="3197044456"/>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itle 3"/>
          <p:cNvSpPr>
            <a:spLocks noGrp="1"/>
          </p:cNvSpPr>
          <p:nvPr>
            <p:ph type="title"/>
          </p:nvPr>
        </p:nvSpPr>
        <p:spPr/>
        <p:txBody>
          <a:bodyPr/>
          <a:lstStyle/>
          <a:p>
            <a:r>
              <a:rPr lang="zh-CN" altLang="en-US" b="1" smtClean="0"/>
              <a:t>会员管理目标</a:t>
            </a:r>
            <a:br>
              <a:rPr lang="en-US" altLang="zh-CN"/>
            </a:br>
            <a:r>
              <a:rPr lang="en-US" altLang="zh-CN" b="1" smtClean="0"/>
              <a:t>—</a:t>
            </a:r>
            <a:r>
              <a:rPr lang="zh-CN" altLang="en-US" b="1" smtClean="0"/>
              <a:t>延长客户接触周期，提升忠诚度，深化服务营销创新，培育新价值增长点</a:t>
            </a:r>
          </a:p>
        </p:txBody>
      </p:sp>
      <p:sp>
        <p:nvSpPr>
          <p:cNvPr id="27" name="Rectangle 3"/>
          <p:cNvSpPr>
            <a:spLocks noChangeArrowheads="1"/>
          </p:cNvSpPr>
          <p:nvPr>
            <p:custDataLst>
              <p:tags r:id="rId3"/>
            </p:custDataLst>
          </p:nvPr>
        </p:nvSpPr>
        <p:spPr bwMode="gray">
          <a:xfrm>
            <a:off x="5186363" y="1588490"/>
            <a:ext cx="3668712" cy="1943100"/>
          </a:xfrm>
          <a:prstGeom prst="rect">
            <a:avLst/>
          </a:prstGeom>
          <a:noFill/>
          <a:ln w="28575">
            <a:no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defTabSz="914400" fontAlgn="base">
              <a:spcBef>
                <a:spcPct val="30000"/>
              </a:spcBef>
              <a:spcAft>
                <a:spcPct val="0"/>
              </a:spcAft>
              <a:buClr>
                <a:srgbClr val="FFFFFF"/>
              </a:buClr>
            </a:pPr>
            <a:r>
              <a:rPr lang="de-DE" sz="2400" b="1">
                <a:solidFill>
                  <a:srgbClr val="000000"/>
                </a:solidFill>
                <a:latin typeface="Arial Unicode MS" pitchFamily="34" charset="-122"/>
                <a:ea typeface="楷体_GB2312" panose="02010609030101010101" pitchFamily="49" charset="-122"/>
              </a:rPr>
              <a:t>Text</a:t>
            </a:r>
          </a:p>
        </p:txBody>
      </p:sp>
      <p:sp>
        <p:nvSpPr>
          <p:cNvPr id="28" name="Rectangle 27"/>
          <p:cNvSpPr>
            <a:spLocks noChangeArrowheads="1"/>
          </p:cNvSpPr>
          <p:nvPr>
            <p:custDataLst>
              <p:tags r:id="rId4"/>
            </p:custDataLst>
          </p:nvPr>
        </p:nvSpPr>
        <p:spPr bwMode="gray">
          <a:xfrm>
            <a:off x="1052513" y="1588490"/>
            <a:ext cx="3667125" cy="1943100"/>
          </a:xfrm>
          <a:prstGeom prst="rect">
            <a:avLst/>
          </a:prstGeom>
          <a:noFill/>
          <a:ln w="28575">
            <a:no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defTabSz="914400" fontAlgn="base">
              <a:spcBef>
                <a:spcPct val="30000"/>
              </a:spcBef>
              <a:spcAft>
                <a:spcPct val="0"/>
              </a:spcAft>
              <a:buClr>
                <a:srgbClr val="FFFFFF"/>
              </a:buClr>
            </a:pPr>
            <a:r>
              <a:rPr lang="de-DE" sz="2400" b="1">
                <a:solidFill>
                  <a:srgbClr val="000000"/>
                </a:solidFill>
                <a:latin typeface="Arial Unicode MS" pitchFamily="34" charset="-122"/>
                <a:ea typeface="楷体_GB2312" panose="02010609030101010101" pitchFamily="49" charset="-122"/>
              </a:rPr>
              <a:t>Text</a:t>
            </a:r>
          </a:p>
        </p:txBody>
      </p:sp>
      <p:sp>
        <p:nvSpPr>
          <p:cNvPr id="29" name="Rectangle 28"/>
          <p:cNvSpPr>
            <a:spLocks noChangeArrowheads="1"/>
          </p:cNvSpPr>
          <p:nvPr>
            <p:custDataLst>
              <p:tags r:id="rId5"/>
            </p:custDataLst>
          </p:nvPr>
        </p:nvSpPr>
        <p:spPr bwMode="gray">
          <a:xfrm>
            <a:off x="5186363" y="3964977"/>
            <a:ext cx="3667125" cy="1943100"/>
          </a:xfrm>
          <a:prstGeom prst="rect">
            <a:avLst/>
          </a:prstGeom>
          <a:noFill/>
          <a:ln w="28575">
            <a:no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defTabSz="914400" fontAlgn="base">
              <a:spcBef>
                <a:spcPct val="30000"/>
              </a:spcBef>
              <a:spcAft>
                <a:spcPct val="0"/>
              </a:spcAft>
              <a:buClr>
                <a:srgbClr val="FFFFFF"/>
              </a:buClr>
            </a:pPr>
            <a:r>
              <a:rPr lang="de-DE" sz="2400" b="1">
                <a:solidFill>
                  <a:srgbClr val="000000"/>
                </a:solidFill>
                <a:latin typeface="Arial Unicode MS" pitchFamily="34" charset="-122"/>
                <a:ea typeface="楷体_GB2312" panose="02010609030101010101" pitchFamily="49" charset="-122"/>
              </a:rPr>
              <a:t>Text</a:t>
            </a:r>
          </a:p>
        </p:txBody>
      </p:sp>
      <p:sp>
        <p:nvSpPr>
          <p:cNvPr id="30" name="Rectangle 29"/>
          <p:cNvSpPr>
            <a:spLocks noChangeArrowheads="1"/>
          </p:cNvSpPr>
          <p:nvPr>
            <p:custDataLst>
              <p:tags r:id="rId6"/>
            </p:custDataLst>
          </p:nvPr>
        </p:nvSpPr>
        <p:spPr bwMode="gray">
          <a:xfrm>
            <a:off x="1052513" y="3964977"/>
            <a:ext cx="3667125" cy="1943100"/>
          </a:xfrm>
          <a:prstGeom prst="rect">
            <a:avLst/>
          </a:prstGeom>
          <a:noFill/>
          <a:ln w="28575">
            <a:no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defTabSz="914400" fontAlgn="base">
              <a:spcBef>
                <a:spcPct val="30000"/>
              </a:spcBef>
              <a:spcAft>
                <a:spcPct val="0"/>
              </a:spcAft>
              <a:buClr>
                <a:srgbClr val="FFFFFF"/>
              </a:buClr>
            </a:pPr>
            <a:r>
              <a:rPr lang="de-DE" sz="2400" b="1">
                <a:solidFill>
                  <a:srgbClr val="000000"/>
                </a:solidFill>
                <a:latin typeface="Arial Unicode MS" pitchFamily="34" charset="-122"/>
                <a:ea typeface="楷体_GB2312" panose="02010609030101010101" pitchFamily="49" charset="-122"/>
              </a:rPr>
              <a:t>Text</a:t>
            </a:r>
          </a:p>
        </p:txBody>
      </p:sp>
      <p:grpSp>
        <p:nvGrpSpPr>
          <p:cNvPr id="31" name="Group 5"/>
          <p:cNvGrpSpPr>
            <a:grpSpLocks noChangeAspect="1"/>
          </p:cNvGrpSpPr>
          <p:nvPr/>
        </p:nvGrpSpPr>
        <p:grpSpPr>
          <a:xfrm>
            <a:off x="1052513" y="1556740"/>
            <a:ext cx="7824787" cy="4349750"/>
            <a:chOff x="655" y="1097"/>
            <a:chExt cx="4929" cy="2740"/>
          </a:xfrm>
        </p:grpSpPr>
        <p:sp>
          <p:nvSpPr>
            <p:cNvPr id="32" name="AutoShape 4"/>
            <p:cNvSpPr>
              <a:spLocks noChangeAspect="1" noChangeArrowheads="1" noTextEdit="1"/>
            </p:cNvSpPr>
            <p:nvPr/>
          </p:nvSpPr>
          <p:spPr bwMode="auto">
            <a:xfrm>
              <a:off x="655" y="1097"/>
              <a:ext cx="4929" cy="2740"/>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en-GB" sz="2000" b="0"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endParaRPr>
            </a:p>
          </p:txBody>
        </p:sp>
        <p:sp>
          <p:nvSpPr>
            <p:cNvPr id="33" name="Freeform 6"/>
            <p:cNvSpPr/>
            <p:nvPr/>
          </p:nvSpPr>
          <p:spPr bwMode="auto">
            <a:xfrm>
              <a:off x="3264" y="1107"/>
              <a:ext cx="2311" cy="1226"/>
            </a:xfrm>
            <a:custGeom>
              <a:cxnLst>
                <a:cxn ang="0">
                  <a:pos x="1065" y="0"/>
                </a:cxn>
                <a:cxn ang="0">
                  <a:pos x="0" y="0"/>
                </a:cxn>
                <a:cxn ang="0">
                  <a:pos x="0" y="492"/>
                </a:cxn>
                <a:cxn ang="0">
                  <a:pos x="121" y="612"/>
                </a:cxn>
                <a:cxn ang="0">
                  <a:pos x="1065" y="612"/>
                </a:cxn>
                <a:cxn ang="0">
                  <a:pos x="1065" y="0"/>
                </a:cxn>
              </a:cxnLst>
              <a:rect l="0" t="0" r="r" b="b"/>
              <a:pathLst>
                <a:path w="1065" h="612">
                  <a:moveTo>
                    <a:pt x="1065" y="0"/>
                  </a:moveTo>
                  <a:cubicBezTo>
                    <a:pt x="0" y="0"/>
                    <a:pt x="0" y="0"/>
                    <a:pt x="0" y="0"/>
                  </a:cubicBezTo>
                  <a:cubicBezTo>
                    <a:pt x="0" y="492"/>
                    <a:pt x="0" y="492"/>
                    <a:pt x="0" y="492"/>
                  </a:cubicBezTo>
                  <a:cubicBezTo>
                    <a:pt x="56" y="512"/>
                    <a:pt x="100" y="556"/>
                    <a:pt x="121" y="612"/>
                  </a:cubicBezTo>
                  <a:cubicBezTo>
                    <a:pt x="1065" y="612"/>
                    <a:pt x="1065" y="612"/>
                    <a:pt x="1065" y="612"/>
                  </a:cubicBezTo>
                  <a:lnTo>
                    <a:pt x="1065" y="0"/>
                  </a:lnTo>
                  <a:close/>
                </a:path>
              </a:pathLst>
            </a:custGeom>
            <a:solidFill>
              <a:srgbClr val="85888B">
                <a:lumMod val="40000"/>
                <a:lumOff val="60000"/>
              </a:srgbClr>
            </a:solidFill>
            <a:ln w="17" cap="flat">
              <a:noFill/>
              <a:prstDash val="solid"/>
              <a:miter lim="800000"/>
            </a:ln>
            <a:effectLst>
              <a:outerShdw blurRad="50800" dist="38100" dir="2700000" algn="tl" rotWithShape="0">
                <a:prstClr val="black">
                  <a:alpha val="40000"/>
                </a:prstClr>
              </a:outerShdw>
            </a:effectLst>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ts val="600"/>
                </a:spcAft>
                <a:buClrTx/>
                <a:buSzTx/>
                <a:buFontTx/>
                <a:buNone/>
                <a:defRPr/>
              </a:pPr>
              <a:r>
                <a:rPr kumimoji="0" lang="zh-CN" altLang="en-US" sz="1800" b="1"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rPr>
                <a:t>提升忠诚度</a:t>
              </a:r>
              <a:endParaRPr kumimoji="0" lang="en-US" altLang="zh-CN" sz="1800" b="1"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r>
                <a:rPr kumimoji="0" lang="zh-CN" altLang="en-US"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rPr>
                <a:t>建立统一在线客户体验过程</a:t>
              </a:r>
              <a:endParaRPr kumimoji="0" lang="en-US" altLang="zh-CN"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r>
                <a:rPr kumimoji="0" lang="zh-CN" altLang="en-US"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rPr>
                <a:t>提高客户在线平台的活跃度与品牌粘度</a:t>
              </a:r>
              <a:endParaRPr kumimoji="0" lang="en-US" altLang="zh-CN"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r>
                <a:rPr kumimoji="0" lang="zh-CN" altLang="en-US"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rPr>
                <a:t>提升在线品牌口碑，促进客户推荐</a:t>
              </a:r>
              <a:endParaRPr kumimoji="0" lang="en-US" altLang="zh-CN"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endParaRPr kumimoji="0" lang="en-US" altLang="zh-CN" sz="2000" b="0"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a:p>
              <a:pPr marL="0" marR="0" lvl="0" indent="0" defTabSz="914400" eaLnBrk="1" fontAlgn="base" latinLnBrk="0" hangingPunct="1">
                <a:lnSpc>
                  <a:spcPct val="100000"/>
                </a:lnSpc>
                <a:spcBef>
                  <a:spcPct val="0"/>
                </a:spcBef>
                <a:spcAft>
                  <a:spcPct val="0"/>
                </a:spcAft>
                <a:buClrTx/>
                <a:buSzTx/>
                <a:buFontTx/>
                <a:buNone/>
                <a:defRPr/>
              </a:pPr>
              <a:endParaRPr kumimoji="0" lang="en-GB" sz="2000" b="0"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p:txBody>
        </p:sp>
        <p:sp>
          <p:nvSpPr>
            <p:cNvPr id="34" name="Freeform 7"/>
            <p:cNvSpPr/>
            <p:nvPr/>
          </p:nvSpPr>
          <p:spPr bwMode="auto">
            <a:xfrm>
              <a:off x="662" y="1107"/>
              <a:ext cx="2307" cy="1226"/>
            </a:xfrm>
            <a:custGeom>
              <a:cxnLst>
                <a:cxn ang="0">
                  <a:pos x="1063" y="492"/>
                </a:cxn>
                <a:cxn ang="0">
                  <a:pos x="1063" y="0"/>
                </a:cxn>
                <a:cxn ang="0">
                  <a:pos x="0" y="0"/>
                </a:cxn>
                <a:cxn ang="0">
                  <a:pos x="0" y="612"/>
                </a:cxn>
                <a:cxn ang="0">
                  <a:pos x="944" y="612"/>
                </a:cxn>
                <a:cxn ang="0">
                  <a:pos x="1063" y="492"/>
                </a:cxn>
              </a:cxnLst>
              <a:rect l="0" t="0" r="r" b="b"/>
              <a:pathLst>
                <a:path w="1063" h="612">
                  <a:moveTo>
                    <a:pt x="1063" y="492"/>
                  </a:moveTo>
                  <a:cubicBezTo>
                    <a:pt x="1063" y="0"/>
                    <a:pt x="1063" y="0"/>
                    <a:pt x="1063" y="0"/>
                  </a:cubicBezTo>
                  <a:cubicBezTo>
                    <a:pt x="0" y="0"/>
                    <a:pt x="0" y="0"/>
                    <a:pt x="0" y="0"/>
                  </a:cubicBezTo>
                  <a:cubicBezTo>
                    <a:pt x="0" y="612"/>
                    <a:pt x="0" y="612"/>
                    <a:pt x="0" y="612"/>
                  </a:cubicBezTo>
                  <a:cubicBezTo>
                    <a:pt x="944" y="612"/>
                    <a:pt x="944" y="612"/>
                    <a:pt x="944" y="612"/>
                  </a:cubicBezTo>
                  <a:cubicBezTo>
                    <a:pt x="964" y="556"/>
                    <a:pt x="1008" y="512"/>
                    <a:pt x="1063" y="492"/>
                  </a:cubicBezTo>
                  <a:close/>
                </a:path>
              </a:pathLst>
            </a:custGeom>
            <a:solidFill>
              <a:srgbClr val="85888B">
                <a:lumMod val="40000"/>
                <a:lumOff val="60000"/>
              </a:srgbClr>
            </a:solidFill>
            <a:ln w="17" cap="flat">
              <a:noFill/>
              <a:prstDash val="solid"/>
              <a:miter lim="800000"/>
            </a:ln>
            <a:effectLst>
              <a:outerShdw blurRad="50800" dist="38100" dir="8100000" algn="tr" rotWithShape="0">
                <a:prstClr val="black">
                  <a:alpha val="40000"/>
                </a:prstClr>
              </a:outerShdw>
            </a:effectLst>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ts val="600"/>
                </a:spcAft>
                <a:buClrTx/>
                <a:buSzTx/>
                <a:buFontTx/>
                <a:buNone/>
                <a:defRPr/>
              </a:pPr>
              <a:r>
                <a:rPr kumimoji="0" lang="zh-CN" altLang="en-US" sz="1800" b="1"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rPr>
                <a:t>延长客户生命周期</a:t>
              </a:r>
              <a:endParaRPr kumimoji="0" lang="en-US" altLang="zh-CN" sz="1800" b="1"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r>
                <a:rPr kumimoji="0" lang="zh-CN" altLang="en-US"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rPr>
                <a:t>促进客户续保率提升</a:t>
              </a:r>
              <a:endParaRPr kumimoji="0" lang="en-US" altLang="zh-CN"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r>
                <a:rPr kumimoji="0" lang="zh-CN" altLang="en-US"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rPr>
                <a:t>降低客户合约期内退保率</a:t>
              </a:r>
              <a:endParaRPr kumimoji="0" lang="en-US" altLang="zh-CN" sz="2000" b="0"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US" altLang="zh-CN"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endParaRPr>
            </a:p>
          </p:txBody>
        </p:sp>
        <p:sp>
          <p:nvSpPr>
            <p:cNvPr id="35" name="Freeform 8"/>
            <p:cNvSpPr/>
            <p:nvPr/>
          </p:nvSpPr>
          <p:spPr bwMode="auto">
            <a:xfrm>
              <a:off x="3264" y="2605"/>
              <a:ext cx="2309" cy="1226"/>
            </a:xfrm>
            <a:custGeom>
              <a:cxnLst>
                <a:cxn ang="0">
                  <a:pos x="0" y="120"/>
                </a:cxn>
                <a:cxn ang="0">
                  <a:pos x="0" y="612"/>
                </a:cxn>
                <a:cxn ang="0">
                  <a:pos x="1064" y="612"/>
                </a:cxn>
                <a:cxn ang="0">
                  <a:pos x="1064" y="0"/>
                </a:cxn>
                <a:cxn ang="0">
                  <a:pos x="121" y="0"/>
                </a:cxn>
                <a:cxn ang="0">
                  <a:pos x="0" y="120"/>
                </a:cxn>
              </a:cxnLst>
              <a:rect l="0" t="0" r="r" b="b"/>
              <a:pathLst>
                <a:path w="1064" h="612">
                  <a:moveTo>
                    <a:pt x="0" y="120"/>
                  </a:moveTo>
                  <a:cubicBezTo>
                    <a:pt x="0" y="612"/>
                    <a:pt x="0" y="612"/>
                    <a:pt x="0" y="612"/>
                  </a:cubicBezTo>
                  <a:cubicBezTo>
                    <a:pt x="1064" y="612"/>
                    <a:pt x="1064" y="612"/>
                    <a:pt x="1064" y="612"/>
                  </a:cubicBezTo>
                  <a:cubicBezTo>
                    <a:pt x="1064" y="0"/>
                    <a:pt x="1064" y="0"/>
                    <a:pt x="1064" y="0"/>
                  </a:cubicBezTo>
                  <a:cubicBezTo>
                    <a:pt x="121" y="0"/>
                    <a:pt x="121" y="0"/>
                    <a:pt x="121" y="0"/>
                  </a:cubicBezTo>
                  <a:cubicBezTo>
                    <a:pt x="100" y="56"/>
                    <a:pt x="56" y="100"/>
                    <a:pt x="0" y="120"/>
                  </a:cubicBezTo>
                  <a:close/>
                </a:path>
              </a:pathLst>
            </a:custGeom>
            <a:solidFill>
              <a:srgbClr val="85888B">
                <a:lumMod val="40000"/>
                <a:lumOff val="60000"/>
              </a:srgbClr>
            </a:solidFill>
            <a:ln w="17" cap="flat">
              <a:noFill/>
              <a:prstDash val="solid"/>
              <a:miter lim="800000"/>
            </a:ln>
            <a:effectLst>
              <a:outerShdw blurRad="50800" dist="38100" dir="2700000" algn="tl" rotWithShape="0">
                <a:prstClr val="black">
                  <a:alpha val="40000"/>
                </a:prstClr>
              </a:outerShdw>
            </a:effectLst>
          </p:spPr>
          <p:txBody>
            <a:bodyPr vert="horz" wrap="square" lIns="91440" tIns="36000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ts val="600"/>
                </a:spcAft>
                <a:buClrTx/>
                <a:buSzTx/>
                <a:buFontTx/>
                <a:buNone/>
                <a:defRPr/>
              </a:pPr>
              <a:r>
                <a:rPr kumimoji="0" lang="zh-CN" altLang="en-US" sz="1800" b="1"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rPr>
                <a:t>培育新价值增长点</a:t>
              </a:r>
              <a:endParaRPr kumimoji="0" lang="en-US" altLang="zh-CN" sz="1800" b="1"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r>
                <a:rPr kumimoji="0" lang="zh-CN" altLang="en-US"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rPr>
                <a:t>通过增值服务寻求客户新价值增长点</a:t>
              </a:r>
              <a:endParaRPr kumimoji="0" lang="en-US" altLang="zh-CN"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r>
                <a:rPr kumimoji="0" lang="zh-CN" altLang="en-US"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rPr>
                <a:t>通过会员价值及需求分析，实现潜在价值，提升现有价值</a:t>
              </a:r>
              <a:endParaRPr kumimoji="0" lang="en-US" altLang="zh-CN"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endParaRPr kumimoji="0" lang="en-US" altLang="zh-CN" sz="2000" b="0"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a:p>
              <a:pPr marL="0" marR="0" lvl="0" indent="0" defTabSz="914400" eaLnBrk="1" fontAlgn="base" latinLnBrk="0" hangingPunct="1">
                <a:lnSpc>
                  <a:spcPct val="100000"/>
                </a:lnSpc>
                <a:spcBef>
                  <a:spcPct val="0"/>
                </a:spcBef>
                <a:spcAft>
                  <a:spcPct val="0"/>
                </a:spcAft>
                <a:buClrTx/>
                <a:buSzTx/>
                <a:buFontTx/>
                <a:buNone/>
                <a:defRPr/>
              </a:pPr>
              <a:endParaRPr kumimoji="0" lang="en-GB" sz="2000" b="0"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p:txBody>
        </p:sp>
        <p:sp>
          <p:nvSpPr>
            <p:cNvPr id="36" name="Freeform 9"/>
            <p:cNvSpPr/>
            <p:nvPr/>
          </p:nvSpPr>
          <p:spPr bwMode="auto">
            <a:xfrm>
              <a:off x="662" y="2605"/>
              <a:ext cx="2307" cy="1226"/>
            </a:xfrm>
            <a:custGeom>
              <a:cxnLst>
                <a:cxn ang="0">
                  <a:pos x="944" y="0"/>
                </a:cxn>
                <a:cxn ang="0">
                  <a:pos x="0" y="0"/>
                </a:cxn>
                <a:cxn ang="0">
                  <a:pos x="0" y="612"/>
                </a:cxn>
                <a:cxn ang="0">
                  <a:pos x="1063" y="612"/>
                </a:cxn>
                <a:cxn ang="0">
                  <a:pos x="1063" y="120"/>
                </a:cxn>
                <a:cxn ang="0">
                  <a:pos x="944" y="0"/>
                </a:cxn>
              </a:cxnLst>
              <a:rect l="0" t="0" r="r" b="b"/>
              <a:pathLst>
                <a:path w="1063" h="612">
                  <a:moveTo>
                    <a:pt x="944" y="0"/>
                  </a:moveTo>
                  <a:cubicBezTo>
                    <a:pt x="0" y="0"/>
                    <a:pt x="0" y="0"/>
                    <a:pt x="0" y="0"/>
                  </a:cubicBezTo>
                  <a:cubicBezTo>
                    <a:pt x="0" y="612"/>
                    <a:pt x="0" y="612"/>
                    <a:pt x="0" y="612"/>
                  </a:cubicBezTo>
                  <a:cubicBezTo>
                    <a:pt x="1063" y="612"/>
                    <a:pt x="1063" y="612"/>
                    <a:pt x="1063" y="612"/>
                  </a:cubicBezTo>
                  <a:cubicBezTo>
                    <a:pt x="1063" y="120"/>
                    <a:pt x="1063" y="120"/>
                    <a:pt x="1063" y="120"/>
                  </a:cubicBezTo>
                  <a:cubicBezTo>
                    <a:pt x="1008" y="100"/>
                    <a:pt x="964" y="56"/>
                    <a:pt x="944" y="0"/>
                  </a:cubicBezTo>
                  <a:close/>
                </a:path>
              </a:pathLst>
            </a:custGeom>
            <a:solidFill>
              <a:srgbClr val="85888B">
                <a:lumMod val="40000"/>
                <a:lumOff val="60000"/>
              </a:srgbClr>
            </a:solidFill>
            <a:ln w="17" cap="flat">
              <a:noFill/>
              <a:prstDash val="solid"/>
              <a:miter lim="800000"/>
            </a:ln>
            <a:effectLst>
              <a:outerShdw blurRad="50800" dist="38100" dir="8100000" algn="tr" rotWithShape="0">
                <a:prstClr val="black">
                  <a:alpha val="40000"/>
                </a:prstClr>
              </a:outerShdw>
            </a:effectLst>
          </p:spPr>
          <p:txBody>
            <a:bodyPr vert="horz" wrap="square" lIns="91440" tIns="45720" rIns="91440" bIns="45720" numCol="1" anchor="t" anchorCtr="0" compatLnSpc="1">
              <a:prstTxWarp prst="textNoShape">
                <a:avLst/>
              </a:prstTxWarp>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ts val="600"/>
                </a:spcAft>
                <a:buClrTx/>
                <a:buSzTx/>
                <a:buFontTx/>
                <a:buNone/>
                <a:defRPr/>
              </a:pPr>
              <a:endParaRPr kumimoji="0" lang="en-US" altLang="zh-CN" sz="1800" b="1"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a:p>
              <a:pPr marL="0" marR="0" lvl="0" indent="0" defTabSz="914400" eaLnBrk="1" fontAlgn="base" latinLnBrk="0" hangingPunct="1">
                <a:lnSpc>
                  <a:spcPct val="100000"/>
                </a:lnSpc>
                <a:spcBef>
                  <a:spcPct val="0"/>
                </a:spcBef>
                <a:spcAft>
                  <a:spcPts val="600"/>
                </a:spcAft>
                <a:buClrTx/>
                <a:buSzTx/>
                <a:buFontTx/>
                <a:buNone/>
                <a:defRPr/>
              </a:pPr>
              <a:r>
                <a:rPr kumimoji="0" lang="zh-CN" altLang="en-US" sz="1800" b="1"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rPr>
                <a:t>深化服务营销创新</a:t>
              </a:r>
              <a:endParaRPr kumimoji="0" lang="en-US" altLang="zh-CN" sz="1800" b="1"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r>
                <a:rPr kumimoji="0" lang="zh-CN" altLang="en-US"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rPr>
                <a:t>建立会员增值服务体系</a:t>
              </a:r>
              <a:endParaRPr kumimoji="0" lang="en-US" altLang="zh-CN"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ts val="600"/>
                </a:spcBef>
                <a:spcAft>
                  <a:spcPct val="0"/>
                </a:spcAft>
                <a:buClr>
                  <a:srgbClr val="B10034"/>
                </a:buClr>
                <a:buSzTx/>
                <a:buFont typeface="Wingdings" pitchFamily="2" charset="2"/>
                <a:buChar char="§"/>
                <a:defRPr/>
              </a:pPr>
              <a:r>
                <a:rPr kumimoji="0" lang="zh-CN" altLang="en-US"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rPr>
                <a:t>提供差异化增值服务，寻求服务创新</a:t>
              </a:r>
              <a:endParaRPr kumimoji="0" lang="en-US" altLang="zh-CN" sz="1600" b="0" i="0" u="none" strike="noStrike" kern="0" cap="none" spc="0" normalizeH="0" baseline="0" noProof="0" smtClean="0">
                <a:ln>
                  <a:noFill/>
                </a:ln>
                <a:solidFill>
                  <a:srgbClr val="000000">
                    <a:lumMod val="85000"/>
                    <a:lumOff val="15000"/>
                  </a:srgbClr>
                </a:solidFill>
                <a:effectLst/>
                <a:uLnTx/>
                <a:uFillTx/>
                <a:latin typeface="Arial Unicode MS" pitchFamily="34" charset="-122"/>
                <a:ea typeface="楷体_GB2312" panose="02010609030101010101" pitchFamily="49" charset="-122"/>
                <a:cs typeface="Calibri" pitchFamily="34" charset="0"/>
              </a:endParaRPr>
            </a:p>
            <a:p>
              <a:pPr marL="0" marR="0" lvl="0" indent="0" defTabSz="914400" eaLnBrk="1" fontAlgn="base" latinLnBrk="0" hangingPunct="1">
                <a:lnSpc>
                  <a:spcPct val="100000"/>
                </a:lnSpc>
                <a:spcBef>
                  <a:spcPct val="0"/>
                </a:spcBef>
                <a:spcAft>
                  <a:spcPct val="0"/>
                </a:spcAft>
                <a:buClrTx/>
                <a:buSzTx/>
                <a:buFontTx/>
                <a:buNone/>
                <a:defRPr/>
              </a:pPr>
              <a:endParaRPr kumimoji="0" lang="en-GB" sz="2000" b="0" i="0" u="none" strike="noStrike" kern="0" cap="none" spc="0" normalizeH="0" baseline="0" noProof="0" smtClean="0">
                <a:ln>
                  <a:noFill/>
                </a:ln>
                <a:solidFill>
                  <a:srgbClr val="000000"/>
                </a:solidFill>
                <a:effectLst/>
                <a:uLnTx/>
                <a:uFillTx/>
                <a:latin typeface="Arial Unicode MS" pitchFamily="34" charset="-122"/>
                <a:ea typeface="楷体_GB2312" panose="02010609030101010101" pitchFamily="49" charset="-122"/>
                <a:cs typeface="Calibri" pitchFamily="34" charset="0"/>
              </a:endParaRPr>
            </a:p>
          </p:txBody>
        </p:sp>
        <p:sp>
          <p:nvSpPr>
            <p:cNvPr id="37" name="Oval 10"/>
            <p:cNvSpPr>
              <a:spLocks noChangeArrowheads="1"/>
            </p:cNvSpPr>
            <p:nvPr/>
          </p:nvSpPr>
          <p:spPr bwMode="auto">
            <a:xfrm>
              <a:off x="2765" y="2145"/>
              <a:ext cx="705" cy="648"/>
            </a:xfrm>
            <a:prstGeom prst="ellipse">
              <a:avLst/>
            </a:prstGeom>
            <a:solidFill>
              <a:srgbClr val="6A1A41"/>
            </a:solidFill>
            <a:ln w="9525">
              <a:solidFill>
                <a:srgbClr val="766A62"/>
              </a:solidFill>
              <a:round/>
            </a:ln>
            <a:effectLst>
              <a:outerShdw blurRad="63500" sx="102000" sy="102000" algn="ctr" rotWithShape="0">
                <a:prstClr val="black">
                  <a:alpha val="40000"/>
                </a:prstClr>
              </a:outerShdw>
            </a:effectLst>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90000"/>
                </a:lnSpc>
                <a:spcBef>
                  <a:spcPct val="40000"/>
                </a:spcBef>
                <a:spcAft>
                  <a:spcPct val="0"/>
                </a:spcAft>
                <a:buClrTx/>
                <a:buSzTx/>
                <a:buFontTx/>
                <a:buNone/>
                <a:defRPr/>
              </a:pPr>
              <a:r>
                <a:rPr kumimoji="0" lang="zh-CN" altLang="en-US" sz="2400" b="1" i="0" u="none" strike="noStrike" kern="0" cap="none" spc="0" normalizeH="0" baseline="0" noProof="0" smtClean="0">
                  <a:ln>
                    <a:noFill/>
                  </a:ln>
                  <a:solidFill>
                    <a:srgbClr val="FFFFFF"/>
                  </a:solidFill>
                  <a:effectLst/>
                  <a:uLnTx/>
                  <a:uFillTx/>
                  <a:latin typeface="Arial Unicode MS" pitchFamily="34" charset="-122"/>
                  <a:ea typeface="楷体_GB2312" panose="02010609030101010101" pitchFamily="49" charset="-122"/>
                  <a:cs typeface="Calibri" pitchFamily="34" charset="0"/>
                </a:rPr>
                <a:t>目标</a:t>
              </a:r>
              <a:endParaRPr kumimoji="0" lang="en-GB" sz="2400" b="1" i="0" u="none" strike="noStrike" kern="0" cap="none" spc="0" normalizeH="0" baseline="0" noProof="0" smtClean="0">
                <a:ln>
                  <a:noFill/>
                </a:ln>
                <a:solidFill>
                  <a:srgbClr val="FFFFFF"/>
                </a:solidFill>
                <a:effectLst/>
                <a:uLnTx/>
                <a:uFillTx/>
                <a:latin typeface="Arial Unicode MS" pitchFamily="34" charset="-122"/>
                <a:ea typeface="楷体_GB2312" panose="02010609030101010101" pitchFamily="49" charset="-122"/>
                <a:cs typeface="Calibri" pitchFamily="34" charset="0"/>
              </a:endParaRPr>
            </a:p>
          </p:txBody>
        </p:sp>
      </p:grpSp>
    </p:spTree>
    <p:extLst>
      <p:ext uri="{BB962C8B-B14F-4D97-AF65-F5344CB8AC3E}">
        <p14:creationId xmlns:p14="http://schemas.microsoft.com/office/powerpoint/2010/main" val="481258124"/>
      </p:ext>
    </p:extLst>
  </p:cSld>
  <p:clrMapOvr>
    <a:masterClrMapping/>
  </p:clrMapOvr>
  <mc:AlternateContent>
    <mc:Choice xmlns:p14="http://schemas.microsoft.com/office/powerpoint/2010/main" Requires="p14">
      <p:transition p14:dur="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太平需要搭建一个线上线下整合的会员管理模式</a:t>
            </a:r>
            <a:endParaRPr lang="zh-CN" altLang="en-US"/>
          </a:p>
        </p:txBody>
      </p:sp>
      <p:cxnSp>
        <p:nvCxnSpPr>
          <p:cNvPr id="45" name="Straight Connector 44"/>
          <p:cNvCxnSpPr/>
          <p:nvPr/>
        </p:nvCxnSpPr>
        <p:spPr>
          <a:xfrm flipV="1">
            <a:off x="5416918" y="1118930"/>
            <a:ext cx="472212" cy="648486"/>
          </a:xfrm>
          <a:prstGeom prst="line">
            <a:avLst/>
          </a:prstGeom>
          <a:noFill/>
          <a:ln w="9525" cap="flat" cmpd="sng" algn="ctr">
            <a:solidFill>
              <a:srgbClr val="B10034"/>
            </a:solidFill>
            <a:prstDash val="solid"/>
          </a:ln>
          <a:effectLst/>
        </p:spPr>
      </p:cxnSp>
      <p:sp>
        <p:nvSpPr>
          <p:cNvPr id="46" name="Rectangle 45"/>
          <p:cNvSpPr/>
          <p:nvPr/>
        </p:nvSpPr>
        <p:spPr>
          <a:xfrm>
            <a:off x="310480" y="2487120"/>
            <a:ext cx="492444" cy="276999"/>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914400" fontAlgn="base">
              <a:spcBef>
                <a:spcPct val="0"/>
              </a:spcBef>
              <a:spcAft>
                <a:spcPct val="0"/>
              </a:spcAft>
            </a:pPr>
            <a:r>
              <a:rPr lang="zh-CN" altLang="en-US" sz="1200" smtClean="0">
                <a:solidFill>
                  <a:srgbClr val="000000"/>
                </a:solidFill>
                <a:ea typeface="楷体_GB2312" panose="02010609030101010101" pitchFamily="49" charset="-122"/>
                <a:cs typeface="Calibri" pitchFamily="34" charset="0"/>
              </a:rPr>
              <a:t>线上</a:t>
            </a:r>
          </a:p>
        </p:txBody>
      </p:sp>
      <p:sp>
        <p:nvSpPr>
          <p:cNvPr id="47" name="Rectangle 46"/>
          <p:cNvSpPr/>
          <p:nvPr/>
        </p:nvSpPr>
        <p:spPr>
          <a:xfrm>
            <a:off x="310480" y="3946322"/>
            <a:ext cx="492444" cy="276999"/>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914400" fontAlgn="base">
              <a:spcBef>
                <a:spcPct val="0"/>
              </a:spcBef>
              <a:spcAft>
                <a:spcPct val="0"/>
              </a:spcAft>
            </a:pPr>
            <a:r>
              <a:rPr lang="zh-CN" altLang="en-US" sz="1200" smtClean="0">
                <a:solidFill>
                  <a:srgbClr val="000000"/>
                </a:solidFill>
                <a:ea typeface="楷体_GB2312" panose="02010609030101010101" pitchFamily="49" charset="-122"/>
                <a:cs typeface="Calibri" pitchFamily="34" charset="0"/>
              </a:rPr>
              <a:t>线下</a:t>
            </a:r>
          </a:p>
        </p:txBody>
      </p:sp>
      <p:cxnSp>
        <p:nvCxnSpPr>
          <p:cNvPr id="48" name="Straight Connector 47"/>
          <p:cNvCxnSpPr/>
          <p:nvPr/>
        </p:nvCxnSpPr>
        <p:spPr>
          <a:xfrm>
            <a:off x="403818" y="3652532"/>
            <a:ext cx="5040000" cy="0"/>
          </a:xfrm>
          <a:prstGeom prst="line">
            <a:avLst/>
          </a:prstGeom>
          <a:noFill/>
          <a:ln w="9525" cap="flat" cmpd="sng" algn="ctr">
            <a:solidFill>
              <a:srgbClr val="FFFFFF">
                <a:lumMod val="65000"/>
              </a:srgbClr>
            </a:solidFill>
            <a:prstDash val="dash"/>
          </a:ln>
          <a:effectLst/>
        </p:spPr>
      </p:cxnSp>
      <p:sp>
        <p:nvSpPr>
          <p:cNvPr id="49" name="Rectangle 48"/>
          <p:cNvSpPr/>
          <p:nvPr/>
        </p:nvSpPr>
        <p:spPr>
          <a:xfrm>
            <a:off x="906792" y="1753768"/>
            <a:ext cx="4536630" cy="1773746"/>
          </a:xfrm>
          <a:prstGeom prst="rect">
            <a:avLst/>
          </a:prstGeom>
          <a:solidFill>
            <a:srgbClr val="FFFFFF"/>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en-US" altLang="zh-CN"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50" name="Rectangle 49"/>
          <p:cNvSpPr/>
          <p:nvPr/>
        </p:nvSpPr>
        <p:spPr>
          <a:xfrm>
            <a:off x="1050812" y="2867048"/>
            <a:ext cx="1368000" cy="540000"/>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产险专区</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51" name="Rectangle 50"/>
          <p:cNvSpPr/>
          <p:nvPr/>
        </p:nvSpPr>
        <p:spPr>
          <a:xfrm>
            <a:off x="3918546" y="2867048"/>
            <a:ext cx="1368000" cy="540000"/>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寿险专区</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52" name="Rectangle 51"/>
          <p:cNvSpPr/>
          <p:nvPr/>
        </p:nvSpPr>
        <p:spPr>
          <a:xfrm>
            <a:off x="1050812" y="3743544"/>
            <a:ext cx="1368000" cy="648090"/>
          </a:xfrm>
          <a:prstGeom prst="rect">
            <a:avLst/>
          </a:prstGeom>
          <a:solidFill>
            <a:srgbClr val="774A39">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产险线下运营</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53" name="Rectangle 52"/>
          <p:cNvSpPr/>
          <p:nvPr/>
        </p:nvSpPr>
        <p:spPr>
          <a:xfrm>
            <a:off x="3918546" y="3743544"/>
            <a:ext cx="1368000" cy="648090"/>
          </a:xfrm>
          <a:prstGeom prst="rect">
            <a:avLst/>
          </a:prstGeom>
          <a:solidFill>
            <a:srgbClr val="774A39">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寿险线下运营</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54" name="Rectangle 53"/>
          <p:cNvSpPr/>
          <p:nvPr/>
        </p:nvSpPr>
        <p:spPr>
          <a:xfrm>
            <a:off x="3256618" y="4846447"/>
            <a:ext cx="2340000" cy="1224170"/>
          </a:xfrm>
          <a:prstGeom prst="rect">
            <a:avLst/>
          </a:prstGeom>
          <a:solidFill>
            <a:srgbClr val="FFFFFF"/>
          </a:solidFill>
          <a:ln w="9525" cap="flat" cmpd="sng" algn="ctr">
            <a:solidFill>
              <a:srgbClr val="B10034"/>
            </a:solidFill>
            <a:prstDash val="solid"/>
          </a:ln>
          <a:effectLst>
            <a:outerShdw blurRad="50800" dist="38100" dir="2700000" algn="tl" rotWithShape="0">
              <a:prstClr val="black">
                <a:alpha val="40000"/>
              </a:prstClr>
            </a:outerShdw>
          </a:effectLst>
        </p:spPr>
        <p:txBody>
          <a:bodyPr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寿险总公司、分支公司运营：</a:t>
            </a:r>
            <a:endParaRPr kumimoji="0" lang="en-US" altLang="zh-CN"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投入运营预算</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会员服务采购</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服务上传</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线下服务落地</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55" name="Rectangle 54"/>
          <p:cNvSpPr/>
          <p:nvPr/>
        </p:nvSpPr>
        <p:spPr>
          <a:xfrm>
            <a:off x="5894484" y="1118930"/>
            <a:ext cx="3797528" cy="4968690"/>
          </a:xfrm>
          <a:prstGeom prst="rect">
            <a:avLst/>
          </a:prstGeom>
          <a:solidFill>
            <a:srgbClr val="FFFFFF"/>
          </a:solidFill>
          <a:ln w="9525" cap="flat" cmpd="sng" algn="ctr">
            <a:solidFill>
              <a:srgbClr val="B10034"/>
            </a:solidFill>
            <a:prstDash val="solid"/>
          </a:ln>
          <a:effectLst>
            <a:outerShdw blurRad="50800" dist="38100" dir="2700000" algn="tl" rotWithShape="0">
              <a:prstClr val="black">
                <a:alpha val="40000"/>
              </a:prstClr>
            </a:outerShdw>
          </a:effectLst>
        </p:spPr>
        <p:txBody>
          <a:bodyPr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会员管理平台</a:t>
            </a: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平台建设及维护预算</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提供统一客户界面</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cxnSp>
        <p:nvCxnSpPr>
          <p:cNvPr id="56" name="Straight Connector 55"/>
          <p:cNvCxnSpPr/>
          <p:nvPr/>
        </p:nvCxnSpPr>
        <p:spPr>
          <a:xfrm flipH="1">
            <a:off x="704410" y="4548906"/>
            <a:ext cx="306646" cy="314544"/>
          </a:xfrm>
          <a:prstGeom prst="line">
            <a:avLst/>
          </a:prstGeom>
          <a:noFill/>
          <a:ln w="9525" cap="flat" cmpd="sng" algn="ctr">
            <a:solidFill>
              <a:srgbClr val="B10034"/>
            </a:solidFill>
            <a:prstDash val="solid"/>
          </a:ln>
          <a:effectLst/>
        </p:spPr>
      </p:cxnSp>
      <p:cxnSp>
        <p:nvCxnSpPr>
          <p:cNvPr id="57" name="Straight Connector 56"/>
          <p:cNvCxnSpPr/>
          <p:nvPr/>
        </p:nvCxnSpPr>
        <p:spPr>
          <a:xfrm flipH="1" flipV="1">
            <a:off x="2504660" y="4575410"/>
            <a:ext cx="535928" cy="288040"/>
          </a:xfrm>
          <a:prstGeom prst="line">
            <a:avLst/>
          </a:prstGeom>
          <a:noFill/>
          <a:ln w="9525" cap="flat" cmpd="sng" algn="ctr">
            <a:solidFill>
              <a:srgbClr val="B10034"/>
            </a:solidFill>
            <a:prstDash val="solid"/>
          </a:ln>
          <a:effectLst/>
        </p:spPr>
      </p:cxnSp>
      <p:cxnSp>
        <p:nvCxnSpPr>
          <p:cNvPr id="58" name="Straight Connector 57"/>
          <p:cNvCxnSpPr/>
          <p:nvPr/>
        </p:nvCxnSpPr>
        <p:spPr>
          <a:xfrm flipV="1">
            <a:off x="3269870" y="4575410"/>
            <a:ext cx="602980" cy="274788"/>
          </a:xfrm>
          <a:prstGeom prst="line">
            <a:avLst/>
          </a:prstGeom>
          <a:noFill/>
          <a:ln w="9525" cap="flat" cmpd="sng" algn="ctr">
            <a:solidFill>
              <a:srgbClr val="B10034"/>
            </a:solidFill>
            <a:prstDash val="solid"/>
          </a:ln>
          <a:effectLst/>
        </p:spPr>
      </p:cxnSp>
      <p:cxnSp>
        <p:nvCxnSpPr>
          <p:cNvPr id="59" name="Straight Connector 58"/>
          <p:cNvCxnSpPr/>
          <p:nvPr/>
        </p:nvCxnSpPr>
        <p:spPr>
          <a:xfrm flipH="1" flipV="1">
            <a:off x="5344908" y="4580764"/>
            <a:ext cx="242534" cy="269038"/>
          </a:xfrm>
          <a:prstGeom prst="line">
            <a:avLst/>
          </a:prstGeom>
          <a:noFill/>
          <a:ln w="9525" cap="flat" cmpd="sng" algn="ctr">
            <a:solidFill>
              <a:srgbClr val="B10034"/>
            </a:solidFill>
            <a:prstDash val="solid"/>
          </a:ln>
          <a:effectLst/>
        </p:spPr>
      </p:cxnSp>
      <p:cxnSp>
        <p:nvCxnSpPr>
          <p:cNvPr id="60" name="Straight Connector 59"/>
          <p:cNvCxnSpPr/>
          <p:nvPr/>
        </p:nvCxnSpPr>
        <p:spPr>
          <a:xfrm>
            <a:off x="5457070" y="3495260"/>
            <a:ext cx="432060" cy="2592360"/>
          </a:xfrm>
          <a:prstGeom prst="line">
            <a:avLst/>
          </a:prstGeom>
          <a:noFill/>
          <a:ln w="9525" cap="flat" cmpd="sng" algn="ctr">
            <a:solidFill>
              <a:srgbClr val="B10034"/>
            </a:solidFill>
            <a:prstDash val="solid"/>
          </a:ln>
          <a:effectLst/>
        </p:spPr>
      </p:cxnSp>
      <p:sp>
        <p:nvSpPr>
          <p:cNvPr id="61" name="Rectangle 60"/>
          <p:cNvSpPr/>
          <p:nvPr/>
        </p:nvSpPr>
        <p:spPr>
          <a:xfrm>
            <a:off x="2495663" y="1353962"/>
            <a:ext cx="1415773" cy="276999"/>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914400" fontAlgn="base">
              <a:spcBef>
                <a:spcPct val="0"/>
              </a:spcBef>
              <a:spcAft>
                <a:spcPct val="0"/>
              </a:spcAft>
            </a:pPr>
            <a:r>
              <a:rPr lang="zh-CN" altLang="en-US" sz="1200" b="1" smtClean="0">
                <a:solidFill>
                  <a:srgbClr val="000000"/>
                </a:solidFill>
                <a:ea typeface="楷体_GB2312" panose="02010609030101010101" pitchFamily="49" charset="-122"/>
                <a:cs typeface="Calibri" pitchFamily="34" charset="0"/>
              </a:rPr>
              <a:t>太平会员管理平台</a:t>
            </a:r>
            <a:endParaRPr lang="en-US" altLang="zh-CN" sz="1200" b="1" smtClean="0">
              <a:solidFill>
                <a:srgbClr val="000000"/>
              </a:solidFill>
              <a:ea typeface="楷体_GB2312" panose="02010609030101010101" pitchFamily="49" charset="-122"/>
              <a:cs typeface="Calibri" pitchFamily="34" charset="0"/>
            </a:endParaRPr>
          </a:p>
        </p:txBody>
      </p:sp>
      <p:sp>
        <p:nvSpPr>
          <p:cNvPr id="62" name="Rectangle 61"/>
          <p:cNvSpPr/>
          <p:nvPr/>
        </p:nvSpPr>
        <p:spPr>
          <a:xfrm>
            <a:off x="2341638" y="1668506"/>
            <a:ext cx="1714988" cy="360050"/>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注册</a:t>
            </a:r>
            <a:r>
              <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a:t>
            </a: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登陆，统一入口</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63" name="Rectangle 62"/>
          <p:cNvSpPr/>
          <p:nvPr/>
        </p:nvSpPr>
        <p:spPr>
          <a:xfrm>
            <a:off x="1051208" y="2231334"/>
            <a:ext cx="4248590" cy="432060"/>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会员通用服务</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64" name="Rectangle 63"/>
          <p:cNvSpPr/>
          <p:nvPr/>
        </p:nvSpPr>
        <p:spPr>
          <a:xfrm>
            <a:off x="2675184" y="2867048"/>
            <a:ext cx="1008140" cy="540000"/>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积分结算</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65" name="Left-Right Arrow 64"/>
          <p:cNvSpPr/>
          <p:nvPr/>
        </p:nvSpPr>
        <p:spPr>
          <a:xfrm>
            <a:off x="2423184" y="3029048"/>
            <a:ext cx="252000" cy="216000"/>
          </a:xfrm>
          <a:prstGeom prst="leftRightArrow">
            <a:avLst>
              <a:gd name="adj1" fmla="val 50000"/>
              <a:gd name="adj2" fmla="val 28530"/>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66" name="Left-Right Arrow 65"/>
          <p:cNvSpPr/>
          <p:nvPr/>
        </p:nvSpPr>
        <p:spPr>
          <a:xfrm>
            <a:off x="3689074" y="3029048"/>
            <a:ext cx="252000" cy="216000"/>
          </a:xfrm>
          <a:prstGeom prst="leftRightArrow">
            <a:avLst>
              <a:gd name="adj1" fmla="val 50000"/>
              <a:gd name="adj2" fmla="val 28530"/>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67" name="Rectangle 66"/>
          <p:cNvSpPr/>
          <p:nvPr/>
        </p:nvSpPr>
        <p:spPr>
          <a:xfrm>
            <a:off x="992053" y="2761908"/>
            <a:ext cx="1512607" cy="1800250"/>
          </a:xfrm>
          <a:prstGeom prst="rect">
            <a:avLst/>
          </a:prstGeom>
          <a:noFill/>
          <a:ln w="9525" cap="flat" cmpd="sng" algn="ctr">
            <a:solidFill>
              <a:srgbClr val="B10034"/>
            </a:solidFill>
            <a:prstDash val="dash"/>
          </a:ln>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68" name="Rectangle 67"/>
          <p:cNvSpPr/>
          <p:nvPr/>
        </p:nvSpPr>
        <p:spPr>
          <a:xfrm>
            <a:off x="3872850" y="2775160"/>
            <a:ext cx="1485310" cy="1800250"/>
          </a:xfrm>
          <a:prstGeom prst="rect">
            <a:avLst/>
          </a:prstGeom>
          <a:noFill/>
          <a:ln w="9525" cap="flat" cmpd="sng" algn="ctr">
            <a:solidFill>
              <a:srgbClr val="B10034"/>
            </a:solidFill>
            <a:prstDash val="dash"/>
          </a:ln>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69" name="Oval 68"/>
          <p:cNvSpPr/>
          <p:nvPr/>
        </p:nvSpPr>
        <p:spPr>
          <a:xfrm>
            <a:off x="2282910" y="1615528"/>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1</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70" name="Oval 69"/>
          <p:cNvSpPr/>
          <p:nvPr/>
        </p:nvSpPr>
        <p:spPr>
          <a:xfrm>
            <a:off x="992450" y="2159324"/>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2</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71" name="Oval 70"/>
          <p:cNvSpPr/>
          <p:nvPr/>
        </p:nvSpPr>
        <p:spPr>
          <a:xfrm>
            <a:off x="1024308" y="2786660"/>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3</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72" name="Oval 71"/>
          <p:cNvSpPr/>
          <p:nvPr/>
        </p:nvSpPr>
        <p:spPr>
          <a:xfrm>
            <a:off x="3906886" y="2801664"/>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4</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73" name="Oval 72"/>
          <p:cNvSpPr/>
          <p:nvPr/>
        </p:nvSpPr>
        <p:spPr>
          <a:xfrm>
            <a:off x="2629678" y="2788412"/>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5</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74" name="Rectangle 73"/>
          <p:cNvSpPr/>
          <p:nvPr/>
        </p:nvSpPr>
        <p:spPr>
          <a:xfrm>
            <a:off x="6110514" y="1780272"/>
            <a:ext cx="3492000" cy="1008140"/>
          </a:xfrm>
          <a:prstGeom prst="rect">
            <a:avLst/>
          </a:prstGeom>
          <a:solidFill>
            <a:srgbClr val="FFFFFF"/>
          </a:solidFill>
          <a:ln w="9525" cap="flat" cmpd="sng" algn="ctr">
            <a:solidFill>
              <a:srgbClr val="FFFFFF">
                <a:lumMod val="85000"/>
              </a:srgbClr>
            </a:solidFill>
            <a:prstDash val="solid"/>
          </a:ln>
          <a:effectLst>
            <a:outerShdw blurRad="50800" dist="38100" dir="2700000" algn="tl" rotWithShape="0">
              <a:prstClr val="black">
                <a:alpha val="40000"/>
              </a:prstClr>
            </a:outerShdw>
          </a:effectLst>
        </p:spPr>
        <p:txBody>
          <a:bodyPr lIns="36000" tIns="36000" rIns="0" bIns="36000"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注册</a:t>
            </a:r>
            <a:r>
              <a:rPr kumimoji="0" lang="en-US" altLang="zh-CN"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a:t>
            </a:r>
            <a:r>
              <a:rPr kumimoji="0" lang="zh-CN" altLang="en-US"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登陆：</a:t>
            </a:r>
            <a:endParaRPr kumimoji="0" lang="en-US" altLang="zh-CN"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已购买者</a:t>
            </a:r>
            <a:r>
              <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a:t>
            </a: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潜在购买者注册即成为会员</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所有会员都能享有会员通用服务</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其中，产险已购买者额外享有产险专区服务；寿险已购买者额外享有寿险专区服务</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75" name="Rectangle 74"/>
          <p:cNvSpPr/>
          <p:nvPr/>
        </p:nvSpPr>
        <p:spPr>
          <a:xfrm>
            <a:off x="6124162" y="2882006"/>
            <a:ext cx="3477234" cy="648090"/>
          </a:xfrm>
          <a:prstGeom prst="rect">
            <a:avLst/>
          </a:prstGeom>
          <a:solidFill>
            <a:srgbClr val="FFFFFF"/>
          </a:solidFill>
          <a:ln w="9525" cap="flat" cmpd="sng" algn="ctr">
            <a:solidFill>
              <a:srgbClr val="FFFFFF">
                <a:lumMod val="85000"/>
              </a:srgbClr>
            </a:solidFill>
            <a:prstDash val="solid"/>
          </a:ln>
          <a:effectLst>
            <a:outerShdw blurRad="50800" dist="38100" dir="2700000" algn="tl" rotWithShape="0">
              <a:prstClr val="black">
                <a:alpha val="40000"/>
              </a:prstClr>
            </a:outerShdw>
          </a:effectLst>
        </p:spPr>
        <p:txBody>
          <a:bodyPr lIns="36000" tIns="36000" rIns="0" bIns="36000"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会员通用服务：</a:t>
            </a:r>
            <a:endParaRPr kumimoji="0" lang="en-US" altLang="zh-CN"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面向所有会员的会员服务，包括基本服务与增值服务；为产寿销售实现获客</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76" name="Rectangle 75"/>
          <p:cNvSpPr/>
          <p:nvPr/>
        </p:nvSpPr>
        <p:spPr>
          <a:xfrm>
            <a:off x="6124162" y="3602106"/>
            <a:ext cx="3477234" cy="648090"/>
          </a:xfrm>
          <a:prstGeom prst="rect">
            <a:avLst/>
          </a:prstGeom>
          <a:solidFill>
            <a:srgbClr val="FFFFFF"/>
          </a:solidFill>
          <a:ln w="9525" cap="flat" cmpd="sng" algn="ctr">
            <a:solidFill>
              <a:srgbClr val="FFFFFF">
                <a:lumMod val="85000"/>
              </a:srgbClr>
            </a:solidFill>
            <a:prstDash val="solid"/>
          </a:ln>
          <a:effectLst>
            <a:outerShdw blurRad="50800" dist="38100" dir="2700000" algn="tl" rotWithShape="0">
              <a:prstClr val="black">
                <a:alpha val="40000"/>
              </a:prstClr>
            </a:outerShdw>
          </a:effectLst>
        </p:spPr>
        <p:txBody>
          <a:bodyPr lIns="36000" tIns="36000" rIns="0" bIns="36000"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产险专区：</a:t>
            </a:r>
            <a:endParaRPr kumimoji="0" lang="en-US" altLang="zh-CN"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产险公司为产险购买者提供专属服务的线上展示</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产险公司制定产险的积分赠送及兑换规则</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77" name="Rectangle 76"/>
          <p:cNvSpPr/>
          <p:nvPr/>
        </p:nvSpPr>
        <p:spPr>
          <a:xfrm>
            <a:off x="6124162" y="4322206"/>
            <a:ext cx="3477234" cy="648090"/>
          </a:xfrm>
          <a:prstGeom prst="rect">
            <a:avLst/>
          </a:prstGeom>
          <a:solidFill>
            <a:srgbClr val="FFFFFF"/>
          </a:solidFill>
          <a:ln w="9525" cap="flat" cmpd="sng" algn="ctr">
            <a:solidFill>
              <a:srgbClr val="FFFFFF">
                <a:lumMod val="85000"/>
              </a:srgbClr>
            </a:solidFill>
            <a:prstDash val="solid"/>
          </a:ln>
          <a:effectLst>
            <a:outerShdw blurRad="50800" dist="38100" dir="2700000" algn="tl" rotWithShape="0">
              <a:prstClr val="black">
                <a:alpha val="40000"/>
              </a:prstClr>
            </a:outerShdw>
          </a:effectLst>
        </p:spPr>
        <p:txBody>
          <a:bodyPr lIns="36000" tIns="36000" rIns="0" bIns="36000"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寿险专区：</a:t>
            </a:r>
            <a:endParaRPr kumimoji="0" lang="en-US" altLang="zh-CN"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寿险公司为寿险购买者提供专属服务的线上展示</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寿险公司制定寿险的积分赠送及兑换规则</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78" name="Rectangle 77"/>
          <p:cNvSpPr/>
          <p:nvPr/>
        </p:nvSpPr>
        <p:spPr>
          <a:xfrm>
            <a:off x="6124162" y="5042306"/>
            <a:ext cx="3477234" cy="973304"/>
          </a:xfrm>
          <a:prstGeom prst="rect">
            <a:avLst/>
          </a:prstGeom>
          <a:solidFill>
            <a:srgbClr val="FFFFFF"/>
          </a:solidFill>
          <a:ln w="9525" cap="flat" cmpd="sng" algn="ctr">
            <a:solidFill>
              <a:srgbClr val="FFFFFF">
                <a:lumMod val="85000"/>
              </a:srgbClr>
            </a:solidFill>
            <a:prstDash val="solid"/>
          </a:ln>
          <a:effectLst>
            <a:outerShdw blurRad="50800" dist="38100" dir="2700000" algn="tl" rotWithShape="0">
              <a:prstClr val="black">
                <a:alpha val="40000"/>
              </a:prstClr>
            </a:outerShdw>
          </a:effectLst>
        </p:spPr>
        <p:txBody>
          <a:bodyPr lIns="36000" tIns="36000" rIns="0" bIns="36000"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积分结算：</a:t>
            </a:r>
            <a:endParaRPr kumimoji="0" lang="en-US" altLang="zh-CN"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统一积分价值</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产寿险购买者均可在产寿专区在线使用积分</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产寿公司根据积分流水账进行积分结算</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促进产寿融合</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79" name="Oval 78"/>
          <p:cNvSpPr/>
          <p:nvPr/>
        </p:nvSpPr>
        <p:spPr>
          <a:xfrm>
            <a:off x="5947888" y="2180078"/>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1</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80" name="Oval 79"/>
          <p:cNvSpPr/>
          <p:nvPr/>
        </p:nvSpPr>
        <p:spPr>
          <a:xfrm>
            <a:off x="5947888" y="3090496"/>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2</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81" name="Oval 80"/>
          <p:cNvSpPr/>
          <p:nvPr/>
        </p:nvSpPr>
        <p:spPr>
          <a:xfrm>
            <a:off x="5947888" y="3868958"/>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3</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82" name="Oval 81"/>
          <p:cNvSpPr/>
          <p:nvPr/>
        </p:nvSpPr>
        <p:spPr>
          <a:xfrm>
            <a:off x="5947888" y="4530696"/>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4</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83" name="Oval 82"/>
          <p:cNvSpPr/>
          <p:nvPr/>
        </p:nvSpPr>
        <p:spPr>
          <a:xfrm>
            <a:off x="5947888" y="5407306"/>
            <a:ext cx="216000" cy="216000"/>
          </a:xfrm>
          <a:prstGeom prst="ellipse">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1"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5</a:t>
            </a:r>
            <a:endParaRPr kumimoji="0" lang="zh-CN" altLang="en-US" sz="1200" b="1" i="0" u="none" strike="noStrike" kern="0" cap="none" spc="0" normalizeH="0" baseline="0" noProof="0" err="1"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84" name="Rectangle 83"/>
          <p:cNvSpPr/>
          <p:nvPr/>
        </p:nvSpPr>
        <p:spPr>
          <a:xfrm>
            <a:off x="704014" y="4846447"/>
            <a:ext cx="2340000" cy="1224170"/>
          </a:xfrm>
          <a:prstGeom prst="rect">
            <a:avLst/>
          </a:prstGeom>
          <a:solidFill>
            <a:srgbClr val="FFFFFF"/>
          </a:solidFill>
          <a:ln w="9525" cap="flat" cmpd="sng" algn="ctr">
            <a:solidFill>
              <a:srgbClr val="B10034"/>
            </a:solidFill>
            <a:prstDash val="solid"/>
          </a:ln>
          <a:effectLst>
            <a:outerShdw blurRad="50800" dist="38100" dir="2700000" algn="tl" rotWithShape="0">
              <a:prstClr val="black">
                <a:alpha val="40000"/>
              </a:prstClr>
            </a:outerShdw>
          </a:effectLst>
        </p:spPr>
        <p:txBody>
          <a:bodyPr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产险总公司、分支公司运营</a:t>
            </a: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投入运营预算</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会员服务采购</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服务上传</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342900" marR="0" lvl="1" indent="-169863" defTabSz="914400" eaLnBrk="1" fontAlgn="base" latinLnBrk="0" hangingPunct="1">
              <a:lnSpc>
                <a:spcPct val="100000"/>
              </a:lnSpc>
              <a:spcBef>
                <a:spcPct val="0"/>
              </a:spcBef>
              <a:spcAft>
                <a:spcPct val="0"/>
              </a:spcAft>
              <a:buClr>
                <a:srgbClr val="595959"/>
              </a:buClr>
              <a:buSzTx/>
              <a:buFont typeface="Arial" pitchFamily="34" charset="0"/>
              <a:buChar char="‒"/>
              <a:defRPr/>
            </a:pPr>
            <a:r>
              <a:rPr kumimoji="0" lang="zh-CN" altLang="en-US"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线下服务落地</a:t>
            </a:r>
            <a:endParaRPr kumimoji="0" lang="en-US" altLang="zh-CN" sz="12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85" name="Isosceles Triangle 84"/>
          <p:cNvSpPr/>
          <p:nvPr/>
        </p:nvSpPr>
        <p:spPr>
          <a:xfrm rot="10800000">
            <a:off x="2824558" y="2119578"/>
            <a:ext cx="720100" cy="72000"/>
          </a:xfrm>
          <a:prstGeom prst="triangle">
            <a:avLst/>
          </a:prstGeom>
          <a:solidFill>
            <a:srgbClr val="FFFFFF">
              <a:lumMod val="65000"/>
            </a:srgbClr>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86" name="Left-Right Arrow 85"/>
          <p:cNvSpPr/>
          <p:nvPr/>
        </p:nvSpPr>
        <p:spPr>
          <a:xfrm rot="5400000">
            <a:off x="3103488" y="2671898"/>
            <a:ext cx="180000" cy="216000"/>
          </a:xfrm>
          <a:prstGeom prst="leftRightArrow">
            <a:avLst>
              <a:gd name="adj1" fmla="val 50000"/>
              <a:gd name="adj2" fmla="val 28530"/>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Tree>
    <p:extLst>
      <p:ext uri="{BB962C8B-B14F-4D97-AF65-F5344CB8AC3E}">
        <p14:creationId xmlns:p14="http://schemas.microsoft.com/office/powerpoint/2010/main" val="615228307"/>
      </p:ext>
    </p:extLst>
  </p:cSld>
  <p:clrMapOvr>
    <a:masterClrMapping/>
  </p:clrMapOvr>
  <mc:AlternateContent>
    <mc:Choice xmlns:p14="http://schemas.microsoft.com/office/powerpoint/2010/main" Requires="p14">
      <p:transition p14:dur="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实现统一注册管理</a:t>
            </a:r>
            <a:endParaRPr lang="zh-CN" altLang="en-US"/>
          </a:p>
        </p:txBody>
      </p:sp>
      <p:sp>
        <p:nvSpPr>
          <p:cNvPr id="53" name="Rectangle 15"/>
          <p:cNvSpPr>
            <a:spLocks noChangeArrowheads="1"/>
          </p:cNvSpPr>
          <p:nvPr/>
        </p:nvSpPr>
        <p:spPr bwMode="auto">
          <a:xfrm>
            <a:off x="619148" y="2852920"/>
            <a:ext cx="8641200" cy="3600500"/>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GB"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grpSp>
        <p:nvGrpSpPr>
          <p:cNvPr id="54" name="Group 86"/>
          <p:cNvGrpSpPr/>
          <p:nvPr/>
        </p:nvGrpSpPr>
        <p:grpSpPr>
          <a:xfrm>
            <a:off x="992450" y="2983688"/>
            <a:ext cx="4968690" cy="3181692"/>
            <a:chOff x="776420" y="2911678"/>
            <a:chExt cx="4968690" cy="3181692"/>
          </a:xfrm>
        </p:grpSpPr>
        <p:sp>
          <p:nvSpPr>
            <p:cNvPr id="55" name="Rectangle 15"/>
            <p:cNvSpPr>
              <a:spLocks noChangeArrowheads="1"/>
            </p:cNvSpPr>
            <p:nvPr/>
          </p:nvSpPr>
          <p:spPr bwMode="auto">
            <a:xfrm>
              <a:off x="776420" y="3036696"/>
              <a:ext cx="4968690" cy="3056674"/>
            </a:xfrm>
            <a:prstGeom prst="rect">
              <a:avLst/>
            </a:prstGeom>
            <a:solidFill>
              <a:srgbClr val="FFFFFF"/>
            </a:solidFill>
            <a:ln w="6350" algn="ctr">
              <a:solidFill>
                <a:srgbClr val="B10034"/>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GB" sz="1050" b="0"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56" name="Rectangle 55"/>
            <p:cNvSpPr/>
            <p:nvPr/>
          </p:nvSpPr>
          <p:spPr>
            <a:xfrm>
              <a:off x="848430" y="2911678"/>
              <a:ext cx="800219" cy="276999"/>
            </a:xfrm>
            <a:prstGeom prst="rect">
              <a:avLst/>
            </a:prstGeom>
            <a:solidFill>
              <a:srgbClr val="FFFFFF"/>
            </a:solidFill>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统一注册</a:t>
              </a:r>
              <a:endParaRPr kumimoji="0" lang="en-GB" altLang="zh-CN"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grpSp>
      <p:sp>
        <p:nvSpPr>
          <p:cNvPr id="57" name="Rectangle 15"/>
          <p:cNvSpPr>
            <a:spLocks noChangeArrowheads="1"/>
          </p:cNvSpPr>
          <p:nvPr/>
        </p:nvSpPr>
        <p:spPr bwMode="auto">
          <a:xfrm>
            <a:off x="619148" y="1196690"/>
            <a:ext cx="8654452" cy="1368190"/>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216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US" altLang="zh-CN" sz="1200" b="1" i="0" u="none" strike="noStrike" kern="0" cap="none" spc="0" normalizeH="0" baseline="0" noProof="0" smtClean="0">
              <a:ln>
                <a:noFill/>
              </a:ln>
              <a:solidFill>
                <a:srgbClr val="000000"/>
              </a:solidFill>
              <a:effectLst/>
              <a:uLnTx/>
              <a:uFillTx/>
              <a:ea typeface="楷体_GB2312" panose="02010609030101010101" pitchFamily="49" charset="-122"/>
              <a:cs typeface="Calibri" pitchFamily="34" charset="0"/>
            </a:endParaRPr>
          </a:p>
        </p:txBody>
      </p:sp>
      <p:sp>
        <p:nvSpPr>
          <p:cNvPr id="58" name="Isosceles Triangle 57"/>
          <p:cNvSpPr/>
          <p:nvPr/>
        </p:nvSpPr>
        <p:spPr>
          <a:xfrm rot="10800000">
            <a:off x="3512800" y="2659668"/>
            <a:ext cx="2880400" cy="147746"/>
          </a:xfrm>
          <a:prstGeom prst="triangle">
            <a:avLst/>
          </a:prstGeom>
          <a:solidFill>
            <a:srgbClr val="FFFFFF">
              <a:lumMod val="65000"/>
            </a:srgbClr>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59" name="Rectangle 15"/>
          <p:cNvSpPr>
            <a:spLocks noChangeArrowheads="1"/>
          </p:cNvSpPr>
          <p:nvPr/>
        </p:nvSpPr>
        <p:spPr bwMode="auto">
          <a:xfrm>
            <a:off x="1280490" y="3363616"/>
            <a:ext cx="1080150" cy="792110"/>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36000" tIns="36000" rIns="36000" bIns="36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05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潜在购买者</a:t>
            </a:r>
            <a:endParaRPr kumimoji="0" lang="en-GB" sz="105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60" name="Rectangle 15"/>
          <p:cNvSpPr>
            <a:spLocks noChangeArrowheads="1"/>
          </p:cNvSpPr>
          <p:nvPr/>
        </p:nvSpPr>
        <p:spPr bwMode="auto">
          <a:xfrm>
            <a:off x="1280490" y="4299746"/>
            <a:ext cx="1080150" cy="792110"/>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36000" tIns="36000" rIns="36000" bIns="36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05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产险购买者</a:t>
            </a:r>
            <a:endParaRPr kumimoji="0" lang="en-GB" altLang="en-US" sz="105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61" name="Rectangle 15"/>
          <p:cNvSpPr>
            <a:spLocks noChangeArrowheads="1"/>
          </p:cNvSpPr>
          <p:nvPr/>
        </p:nvSpPr>
        <p:spPr bwMode="auto">
          <a:xfrm>
            <a:off x="1280490" y="5262380"/>
            <a:ext cx="1080150" cy="792110"/>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36000" tIns="36000" rIns="36000" bIns="36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05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寿险购买者</a:t>
            </a:r>
            <a:endParaRPr kumimoji="0" lang="en-GB" altLang="en-US" sz="105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grpSp>
        <p:nvGrpSpPr>
          <p:cNvPr id="62" name="Group 89"/>
          <p:cNvGrpSpPr/>
          <p:nvPr/>
        </p:nvGrpSpPr>
        <p:grpSpPr>
          <a:xfrm>
            <a:off x="6838512" y="2996940"/>
            <a:ext cx="2088290" cy="3181692"/>
            <a:chOff x="776420" y="2911678"/>
            <a:chExt cx="2088290" cy="3181692"/>
          </a:xfrm>
        </p:grpSpPr>
        <p:sp>
          <p:nvSpPr>
            <p:cNvPr id="63" name="Rectangle 15"/>
            <p:cNvSpPr>
              <a:spLocks noChangeArrowheads="1"/>
            </p:cNvSpPr>
            <p:nvPr/>
          </p:nvSpPr>
          <p:spPr bwMode="auto">
            <a:xfrm>
              <a:off x="776420" y="3036696"/>
              <a:ext cx="2088290" cy="3056674"/>
            </a:xfrm>
            <a:prstGeom prst="rect">
              <a:avLst/>
            </a:prstGeom>
            <a:solidFill>
              <a:srgbClr val="FFFFFF"/>
            </a:solidFill>
            <a:ln w="6350" algn="ctr">
              <a:solidFill>
                <a:srgbClr val="B10034"/>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GB" sz="1050" b="0"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64" name="Rectangle 63"/>
            <p:cNvSpPr/>
            <p:nvPr/>
          </p:nvSpPr>
          <p:spPr>
            <a:xfrm>
              <a:off x="848430" y="2911678"/>
              <a:ext cx="800219" cy="276999"/>
            </a:xfrm>
            <a:prstGeom prst="rect">
              <a:avLst/>
            </a:prstGeom>
            <a:solidFill>
              <a:srgbClr val="FFFFFF"/>
            </a:solidFill>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统一登陆</a:t>
              </a:r>
              <a:endParaRPr kumimoji="0" lang="en-GB" altLang="zh-CN"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grpSp>
      <p:sp>
        <p:nvSpPr>
          <p:cNvPr id="65" name="Rectangle 15"/>
          <p:cNvSpPr>
            <a:spLocks noChangeArrowheads="1"/>
          </p:cNvSpPr>
          <p:nvPr/>
        </p:nvSpPr>
        <p:spPr bwMode="auto">
          <a:xfrm>
            <a:off x="6465210" y="1268700"/>
            <a:ext cx="2717378" cy="1224170"/>
          </a:xfrm>
          <a:prstGeom prst="rect">
            <a:avLst/>
          </a:prstGeom>
          <a:solidFill>
            <a:srgbClr val="FFC000">
              <a:lumMod val="20000"/>
              <a:lumOff val="80000"/>
            </a:srgbClr>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收益</a:t>
            </a:r>
            <a:endParaRPr kumimoji="0" lang="en-US" altLang="zh-CN"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实现统一客户界面</a:t>
            </a:r>
            <a:endParaRPr kumimoji="0" lang="en-US" altLang="zh-CN"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良好的客户体验</a:t>
            </a:r>
            <a:endParaRPr kumimoji="0" lang="en-US" altLang="zh-CN"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p:txBody>
      </p:sp>
      <p:sp>
        <p:nvSpPr>
          <p:cNvPr id="66" name="Rectangle 65"/>
          <p:cNvSpPr/>
          <p:nvPr/>
        </p:nvSpPr>
        <p:spPr>
          <a:xfrm>
            <a:off x="1280490" y="3573020"/>
            <a:ext cx="1029449" cy="577081"/>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defRPr/>
            </a:pPr>
            <a:r>
              <a:rPr lang="zh-CN" altLang="en-US" sz="1050" smtClean="0">
                <a:solidFill>
                  <a:srgbClr val="B10034"/>
                </a:solidFill>
                <a:ea typeface="楷体_GB2312" panose="02010609030101010101" pitchFamily="49" charset="-122"/>
                <a:sym typeface="Wingdings"/>
              </a:rPr>
              <a:t> 注册信息</a:t>
            </a:r>
            <a:endParaRPr lang="en-US" altLang="zh-CN" sz="1050" smtClean="0">
              <a:solidFill>
                <a:srgbClr val="B10034"/>
              </a:solidFill>
              <a:ea typeface="楷体_GB2312" panose="02010609030101010101" pitchFamily="49" charset="-122"/>
              <a:sym typeface="Wingdings"/>
            </a:endParaRPr>
          </a:p>
          <a:p>
            <a:pPr marL="173038" indent="-173038" defTabSz="914400">
              <a:buClr>
                <a:srgbClr val="B10034"/>
              </a:buClr>
              <a:defRPr/>
            </a:pPr>
            <a:r>
              <a:rPr lang="zh-CN" altLang="en-US" sz="1050" smtClean="0">
                <a:solidFill>
                  <a:srgbClr val="B10034"/>
                </a:solidFill>
                <a:ea typeface="楷体_GB2312" panose="02010609030101010101" pitchFamily="49" charset="-122"/>
              </a:rPr>
              <a:t>□ 产险保单号</a:t>
            </a:r>
            <a:endParaRPr lang="en-US" altLang="zh-CN" sz="1050" smtClean="0">
              <a:solidFill>
                <a:srgbClr val="B10034"/>
              </a:solidFill>
              <a:ea typeface="楷体_GB2312" panose="02010609030101010101" pitchFamily="49" charset="-122"/>
            </a:endParaRPr>
          </a:p>
          <a:p>
            <a:pPr marL="173038" indent="-173038" defTabSz="914400">
              <a:buClr>
                <a:srgbClr val="B10034"/>
              </a:buClr>
              <a:defRPr/>
            </a:pPr>
            <a:r>
              <a:rPr lang="zh-CN" altLang="en-US" sz="1050" smtClean="0">
                <a:solidFill>
                  <a:srgbClr val="B10034"/>
                </a:solidFill>
                <a:ea typeface="楷体_GB2312" panose="02010609030101010101" pitchFamily="49" charset="-122"/>
              </a:rPr>
              <a:t>□ 寿险保单号</a:t>
            </a:r>
            <a:endParaRPr lang="en-GB" altLang="zh-CN" sz="1050">
              <a:solidFill>
                <a:srgbClr val="B10034"/>
              </a:solidFill>
              <a:ea typeface="楷体_GB2312" panose="02010609030101010101" pitchFamily="49" charset="-122"/>
            </a:endParaRPr>
          </a:p>
        </p:txBody>
      </p:sp>
      <p:sp>
        <p:nvSpPr>
          <p:cNvPr id="67" name="Rectangle 66"/>
          <p:cNvSpPr/>
          <p:nvPr/>
        </p:nvSpPr>
        <p:spPr>
          <a:xfrm>
            <a:off x="1280490" y="4509150"/>
            <a:ext cx="1029449" cy="577081"/>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defRPr/>
            </a:pPr>
            <a:r>
              <a:rPr lang="zh-CN" altLang="en-US" sz="1050" smtClean="0">
                <a:solidFill>
                  <a:srgbClr val="B10034"/>
                </a:solidFill>
                <a:ea typeface="楷体_GB2312" panose="02010609030101010101" pitchFamily="49" charset="-122"/>
                <a:sym typeface="Wingdings"/>
              </a:rPr>
              <a:t> 注册信息</a:t>
            </a:r>
            <a:endParaRPr lang="en-US" altLang="zh-CN" sz="1050" smtClean="0">
              <a:solidFill>
                <a:srgbClr val="B10034"/>
              </a:solidFill>
              <a:ea typeface="楷体_GB2312" panose="02010609030101010101" pitchFamily="49" charset="-122"/>
              <a:sym typeface="Wingdings"/>
            </a:endParaRPr>
          </a:p>
          <a:p>
            <a:pPr marL="173038" indent="-173038" defTabSz="914400">
              <a:buClr>
                <a:srgbClr val="B10034"/>
              </a:buClr>
              <a:defRPr/>
            </a:pPr>
            <a:r>
              <a:rPr lang="zh-CN" altLang="en-US" sz="1050" smtClean="0">
                <a:solidFill>
                  <a:srgbClr val="B10034"/>
                </a:solidFill>
                <a:ea typeface="楷体_GB2312" panose="02010609030101010101" pitchFamily="49" charset="-122"/>
                <a:sym typeface="Wingdings"/>
              </a:rPr>
              <a:t></a:t>
            </a:r>
            <a:r>
              <a:rPr lang="zh-CN" altLang="en-US" sz="1050" smtClean="0">
                <a:solidFill>
                  <a:srgbClr val="B10034"/>
                </a:solidFill>
                <a:ea typeface="楷体_GB2312" panose="02010609030101010101" pitchFamily="49" charset="-122"/>
              </a:rPr>
              <a:t> 产险保单号</a:t>
            </a:r>
            <a:endParaRPr lang="en-US" altLang="zh-CN" sz="1050" smtClean="0">
              <a:solidFill>
                <a:srgbClr val="B10034"/>
              </a:solidFill>
              <a:ea typeface="楷体_GB2312" panose="02010609030101010101" pitchFamily="49" charset="-122"/>
            </a:endParaRPr>
          </a:p>
          <a:p>
            <a:pPr marL="173038" indent="-173038" defTabSz="914400">
              <a:buClr>
                <a:srgbClr val="B10034"/>
              </a:buClr>
              <a:defRPr/>
            </a:pPr>
            <a:r>
              <a:rPr lang="zh-CN" altLang="en-US" sz="1050" smtClean="0">
                <a:solidFill>
                  <a:srgbClr val="B10034"/>
                </a:solidFill>
                <a:ea typeface="楷体_GB2312" panose="02010609030101010101" pitchFamily="49" charset="-122"/>
              </a:rPr>
              <a:t>□ 寿险保单号</a:t>
            </a:r>
            <a:endParaRPr lang="en-GB" altLang="zh-CN" sz="1050">
              <a:solidFill>
                <a:srgbClr val="B10034"/>
              </a:solidFill>
              <a:ea typeface="楷体_GB2312" panose="02010609030101010101" pitchFamily="49" charset="-122"/>
            </a:endParaRPr>
          </a:p>
        </p:txBody>
      </p:sp>
      <p:sp>
        <p:nvSpPr>
          <p:cNvPr id="68" name="Rectangle 67"/>
          <p:cNvSpPr/>
          <p:nvPr/>
        </p:nvSpPr>
        <p:spPr>
          <a:xfrm>
            <a:off x="1280490" y="5458532"/>
            <a:ext cx="1029449" cy="577081"/>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defRPr/>
            </a:pPr>
            <a:r>
              <a:rPr lang="zh-CN" altLang="en-US" sz="1050" smtClean="0">
                <a:solidFill>
                  <a:srgbClr val="B10034"/>
                </a:solidFill>
                <a:ea typeface="楷体_GB2312" panose="02010609030101010101" pitchFamily="49" charset="-122"/>
                <a:sym typeface="Wingdings"/>
              </a:rPr>
              <a:t> 注册信息</a:t>
            </a:r>
            <a:endParaRPr lang="en-US" altLang="zh-CN" sz="1050" smtClean="0">
              <a:solidFill>
                <a:srgbClr val="B10034"/>
              </a:solidFill>
              <a:ea typeface="楷体_GB2312" panose="02010609030101010101" pitchFamily="49" charset="-122"/>
              <a:sym typeface="Wingdings"/>
            </a:endParaRPr>
          </a:p>
          <a:p>
            <a:pPr marL="173038" indent="-173038" defTabSz="914400">
              <a:buClr>
                <a:srgbClr val="B10034"/>
              </a:buClr>
              <a:defRPr/>
            </a:pPr>
            <a:r>
              <a:rPr lang="zh-CN" altLang="en-US" sz="1050" smtClean="0">
                <a:solidFill>
                  <a:srgbClr val="B10034"/>
                </a:solidFill>
                <a:ea typeface="楷体_GB2312" panose="02010609030101010101" pitchFamily="49" charset="-122"/>
              </a:rPr>
              <a:t>□ 产险保单号</a:t>
            </a:r>
            <a:endParaRPr lang="en-US" altLang="zh-CN" sz="1050" smtClean="0">
              <a:solidFill>
                <a:srgbClr val="B10034"/>
              </a:solidFill>
              <a:ea typeface="楷体_GB2312" panose="02010609030101010101" pitchFamily="49" charset="-122"/>
            </a:endParaRPr>
          </a:p>
          <a:p>
            <a:pPr marL="173038" indent="-173038" defTabSz="914400">
              <a:buClr>
                <a:srgbClr val="B10034"/>
              </a:buClr>
              <a:defRPr/>
            </a:pPr>
            <a:r>
              <a:rPr lang="zh-CN" altLang="en-US" sz="1050" smtClean="0">
                <a:solidFill>
                  <a:srgbClr val="B10034"/>
                </a:solidFill>
                <a:ea typeface="楷体_GB2312" panose="02010609030101010101" pitchFamily="49" charset="-122"/>
                <a:sym typeface="Wingdings"/>
              </a:rPr>
              <a:t></a:t>
            </a:r>
            <a:r>
              <a:rPr lang="zh-CN" altLang="en-US" sz="1050" smtClean="0">
                <a:solidFill>
                  <a:srgbClr val="B10034"/>
                </a:solidFill>
                <a:ea typeface="楷体_GB2312" panose="02010609030101010101" pitchFamily="49" charset="-122"/>
              </a:rPr>
              <a:t> 寿险保单号</a:t>
            </a:r>
            <a:endParaRPr lang="en-GB" altLang="zh-CN" sz="1050">
              <a:solidFill>
                <a:srgbClr val="B10034"/>
              </a:solidFill>
              <a:ea typeface="楷体_GB2312" panose="02010609030101010101" pitchFamily="49" charset="-122"/>
            </a:endParaRPr>
          </a:p>
        </p:txBody>
      </p:sp>
      <p:sp>
        <p:nvSpPr>
          <p:cNvPr id="69" name="Isosceles Triangle 68"/>
          <p:cNvSpPr/>
          <p:nvPr/>
        </p:nvSpPr>
        <p:spPr>
          <a:xfrm rot="5400000">
            <a:off x="2239373" y="3720791"/>
            <a:ext cx="648090" cy="144020"/>
          </a:xfrm>
          <a:prstGeom prst="triangle">
            <a:avLst/>
          </a:prstGeom>
          <a:solidFill>
            <a:srgbClr val="B10034"/>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70" name="Isosceles Triangle 69"/>
          <p:cNvSpPr/>
          <p:nvPr/>
        </p:nvSpPr>
        <p:spPr>
          <a:xfrm rot="5400000">
            <a:off x="2252625" y="4617165"/>
            <a:ext cx="648090" cy="144020"/>
          </a:xfrm>
          <a:prstGeom prst="triangle">
            <a:avLst/>
          </a:prstGeom>
          <a:solidFill>
            <a:srgbClr val="B10034"/>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71" name="Isosceles Triangle 70"/>
          <p:cNvSpPr/>
          <p:nvPr/>
        </p:nvSpPr>
        <p:spPr>
          <a:xfrm rot="5400000">
            <a:off x="2252625" y="5598801"/>
            <a:ext cx="648090" cy="144020"/>
          </a:xfrm>
          <a:prstGeom prst="triangle">
            <a:avLst/>
          </a:prstGeom>
          <a:solidFill>
            <a:srgbClr val="B10034"/>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72" name="Rectangle 71"/>
          <p:cNvSpPr/>
          <p:nvPr/>
        </p:nvSpPr>
        <p:spPr>
          <a:xfrm>
            <a:off x="683696" y="1196690"/>
            <a:ext cx="800219" cy="276999"/>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algn="ctr" defTabSz="914400">
              <a:buClr>
                <a:srgbClr val="B10034"/>
              </a:buClr>
              <a:defRPr/>
            </a:pPr>
            <a:r>
              <a:rPr lang="zh-CN" altLang="en-US" sz="1200" b="1" smtClean="0">
                <a:solidFill>
                  <a:srgbClr val="B10034"/>
                </a:solidFill>
                <a:ea typeface="楷体_GB2312" panose="02010609030101010101" pitchFamily="49" charset="-122"/>
                <a:cs typeface="Calibri" pitchFamily="34" charset="0"/>
              </a:rPr>
              <a:t>工作内容</a:t>
            </a:r>
            <a:endParaRPr lang="en-US" altLang="zh-CN" sz="1100" b="1" smtClean="0">
              <a:solidFill>
                <a:srgbClr val="B10034"/>
              </a:solidFill>
              <a:ea typeface="楷体_GB2312" panose="02010609030101010101" pitchFamily="49" charset="-122"/>
              <a:cs typeface="Calibri" pitchFamily="34" charset="0"/>
            </a:endParaRPr>
          </a:p>
        </p:txBody>
      </p:sp>
      <p:grpSp>
        <p:nvGrpSpPr>
          <p:cNvPr id="73" name="Group 77"/>
          <p:cNvGrpSpPr/>
          <p:nvPr/>
        </p:nvGrpSpPr>
        <p:grpSpPr>
          <a:xfrm>
            <a:off x="3728830" y="3415749"/>
            <a:ext cx="1872260" cy="720100"/>
            <a:chOff x="5038262" y="3570312"/>
            <a:chExt cx="2232310" cy="543986"/>
          </a:xfrm>
        </p:grpSpPr>
        <p:sp>
          <p:nvSpPr>
            <p:cNvPr id="74" name="Rectangle 73"/>
            <p:cNvSpPr/>
            <p:nvPr/>
          </p:nvSpPr>
          <p:spPr>
            <a:xfrm>
              <a:off x="5038262" y="3570312"/>
              <a:ext cx="2232310" cy="543986"/>
            </a:xfrm>
            <a:prstGeom prst="rect">
              <a:avLst/>
            </a:prstGeom>
            <a:solidFill>
              <a:srgbClr val="FFFFFF"/>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en-US" altLang="zh-CN" sz="9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75" name="Rectangle 74"/>
            <p:cNvSpPr/>
            <p:nvPr/>
          </p:nvSpPr>
          <p:spPr>
            <a:xfrm>
              <a:off x="5095877" y="3850614"/>
              <a:ext cx="673143" cy="207635"/>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产险</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专区</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76" name="Rectangle 75"/>
            <p:cNvSpPr/>
            <p:nvPr/>
          </p:nvSpPr>
          <p:spPr>
            <a:xfrm>
              <a:off x="6506984" y="3850614"/>
              <a:ext cx="673143" cy="207635"/>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寿险</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专区</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77" name="Rectangle 76"/>
            <p:cNvSpPr/>
            <p:nvPr/>
          </p:nvSpPr>
          <p:spPr>
            <a:xfrm>
              <a:off x="5096072" y="3618711"/>
              <a:ext cx="2090576" cy="166131"/>
            </a:xfrm>
            <a:prstGeom prst="rect">
              <a:avLst/>
            </a:prstGeom>
            <a:solidFill>
              <a:srgbClr val="B10034"/>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会员通用服务</a:t>
              </a:r>
              <a:endParaRPr kumimoji="0" lang="en-US" altLang="zh-CN"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78" name="Rectangle 77"/>
            <p:cNvSpPr/>
            <p:nvPr/>
          </p:nvSpPr>
          <p:spPr>
            <a:xfrm>
              <a:off x="5895171" y="3850614"/>
              <a:ext cx="496069" cy="207635"/>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积分结算</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79" name="Left-Right Arrow 78"/>
            <p:cNvSpPr/>
            <p:nvPr/>
          </p:nvSpPr>
          <p:spPr>
            <a:xfrm>
              <a:off x="5771171" y="3912905"/>
              <a:ext cx="124000" cy="83054"/>
            </a:xfrm>
            <a:prstGeom prst="leftRightArrow">
              <a:avLst>
                <a:gd name="adj1" fmla="val 50000"/>
                <a:gd name="adj2" fmla="val 28530"/>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9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80" name="Left-Right Arrow 79"/>
            <p:cNvSpPr/>
            <p:nvPr/>
          </p:nvSpPr>
          <p:spPr>
            <a:xfrm>
              <a:off x="6394069" y="3912905"/>
              <a:ext cx="124000" cy="83054"/>
            </a:xfrm>
            <a:prstGeom prst="leftRightArrow">
              <a:avLst>
                <a:gd name="adj1" fmla="val 50000"/>
                <a:gd name="adj2" fmla="val 28530"/>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9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grpSp>
      <p:sp>
        <p:nvSpPr>
          <p:cNvPr id="81" name="Rectangle 80"/>
          <p:cNvSpPr/>
          <p:nvPr/>
        </p:nvSpPr>
        <p:spPr>
          <a:xfrm>
            <a:off x="2648680" y="3402496"/>
            <a:ext cx="936130" cy="395869"/>
          </a:xfrm>
          <a:prstGeom prst="rect">
            <a:avLst/>
          </a:prstGeom>
        </p:spPr>
        <p:txBody>
          <a:bodyPr wrap="square" lIns="36000" tIns="36000" rIns="36000" bIns="360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050" smtClean="0">
                <a:solidFill>
                  <a:srgbClr val="000000">
                    <a:lumMod val="85000"/>
                    <a:lumOff val="15000"/>
                  </a:srgbClr>
                </a:solidFill>
                <a:ea typeface="楷体_GB2312" panose="02010609030101010101" pitchFamily="49" charset="-122"/>
              </a:rPr>
              <a:t>仅享有通用服务</a:t>
            </a:r>
            <a:endParaRPr lang="en-GB" altLang="zh-CN" sz="1050" smtClean="0">
              <a:solidFill>
                <a:srgbClr val="000000">
                  <a:lumMod val="85000"/>
                  <a:lumOff val="15000"/>
                </a:srgbClr>
              </a:solidFill>
              <a:ea typeface="楷体_GB2312" panose="02010609030101010101" pitchFamily="49" charset="-122"/>
            </a:endParaRPr>
          </a:p>
        </p:txBody>
      </p:sp>
      <p:sp>
        <p:nvSpPr>
          <p:cNvPr id="82" name="Rectangle 81"/>
          <p:cNvSpPr/>
          <p:nvPr/>
        </p:nvSpPr>
        <p:spPr>
          <a:xfrm>
            <a:off x="2648680" y="4346128"/>
            <a:ext cx="936130" cy="557451"/>
          </a:xfrm>
          <a:prstGeom prst="rect">
            <a:avLst/>
          </a:prstGeom>
        </p:spPr>
        <p:txBody>
          <a:bodyPr wrap="square" lIns="36000" tIns="36000" rIns="36000" bIns="360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050" smtClean="0">
                <a:solidFill>
                  <a:srgbClr val="000000">
                    <a:lumMod val="85000"/>
                    <a:lumOff val="15000"/>
                  </a:srgbClr>
                </a:solidFill>
                <a:ea typeface="楷体_GB2312" panose="02010609030101010101" pitchFamily="49" charset="-122"/>
              </a:rPr>
              <a:t>享有通用服务与产险专区服务</a:t>
            </a:r>
            <a:endParaRPr lang="en-GB" altLang="zh-CN" sz="1050" smtClean="0">
              <a:solidFill>
                <a:srgbClr val="000000">
                  <a:lumMod val="85000"/>
                  <a:lumOff val="15000"/>
                </a:srgbClr>
              </a:solidFill>
              <a:ea typeface="楷体_GB2312" panose="02010609030101010101" pitchFamily="49" charset="-122"/>
            </a:endParaRPr>
          </a:p>
        </p:txBody>
      </p:sp>
      <p:sp>
        <p:nvSpPr>
          <p:cNvPr id="83" name="Rectangle 82"/>
          <p:cNvSpPr/>
          <p:nvPr/>
        </p:nvSpPr>
        <p:spPr>
          <a:xfrm>
            <a:off x="2648680" y="5282258"/>
            <a:ext cx="936130" cy="557451"/>
          </a:xfrm>
          <a:prstGeom prst="rect">
            <a:avLst/>
          </a:prstGeom>
        </p:spPr>
        <p:txBody>
          <a:bodyPr wrap="square" lIns="36000" tIns="36000" rIns="36000" bIns="360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050" smtClean="0">
                <a:solidFill>
                  <a:srgbClr val="000000">
                    <a:lumMod val="85000"/>
                    <a:lumOff val="15000"/>
                  </a:srgbClr>
                </a:solidFill>
                <a:ea typeface="楷体_GB2312" panose="02010609030101010101" pitchFamily="49" charset="-122"/>
              </a:rPr>
              <a:t>享有通用服务与寿险专区服务</a:t>
            </a:r>
            <a:endParaRPr lang="en-GB" altLang="zh-CN" sz="1050" smtClean="0">
              <a:solidFill>
                <a:srgbClr val="000000">
                  <a:lumMod val="85000"/>
                  <a:lumOff val="15000"/>
                </a:srgbClr>
              </a:solidFill>
              <a:ea typeface="楷体_GB2312" panose="02010609030101010101" pitchFamily="49" charset="-122"/>
            </a:endParaRPr>
          </a:p>
        </p:txBody>
      </p:sp>
      <p:grpSp>
        <p:nvGrpSpPr>
          <p:cNvPr id="84" name="Group 88"/>
          <p:cNvGrpSpPr/>
          <p:nvPr/>
        </p:nvGrpSpPr>
        <p:grpSpPr>
          <a:xfrm>
            <a:off x="3728830" y="4365130"/>
            <a:ext cx="1872260" cy="720100"/>
            <a:chOff x="5038262" y="3570312"/>
            <a:chExt cx="2232310" cy="543986"/>
          </a:xfrm>
        </p:grpSpPr>
        <p:sp>
          <p:nvSpPr>
            <p:cNvPr id="85" name="Rectangle 84"/>
            <p:cNvSpPr/>
            <p:nvPr/>
          </p:nvSpPr>
          <p:spPr>
            <a:xfrm>
              <a:off x="5038262" y="3570312"/>
              <a:ext cx="2232310" cy="543986"/>
            </a:xfrm>
            <a:prstGeom prst="rect">
              <a:avLst/>
            </a:prstGeom>
            <a:solidFill>
              <a:srgbClr val="FFFFFF"/>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en-US" altLang="zh-CN" sz="9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86" name="Rectangle 85"/>
            <p:cNvSpPr/>
            <p:nvPr/>
          </p:nvSpPr>
          <p:spPr>
            <a:xfrm>
              <a:off x="5095877" y="3850614"/>
              <a:ext cx="673143" cy="207635"/>
            </a:xfrm>
            <a:prstGeom prst="rect">
              <a:avLst/>
            </a:prstGeom>
            <a:solidFill>
              <a:srgbClr val="B10034"/>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产险</a:t>
              </a:r>
              <a:endParaRPr kumimoji="0" lang="en-US" altLang="zh-CN"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endParaRPr>
            </a:p>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专区</a:t>
              </a:r>
              <a:endParaRPr kumimoji="0" lang="en-US" altLang="zh-CN"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87" name="Rectangle 86"/>
            <p:cNvSpPr/>
            <p:nvPr/>
          </p:nvSpPr>
          <p:spPr>
            <a:xfrm>
              <a:off x="6506984" y="3850614"/>
              <a:ext cx="673143" cy="207635"/>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寿险</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专区</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88" name="Rectangle 87"/>
            <p:cNvSpPr/>
            <p:nvPr/>
          </p:nvSpPr>
          <p:spPr>
            <a:xfrm>
              <a:off x="5096072" y="3618711"/>
              <a:ext cx="2090576" cy="166131"/>
            </a:xfrm>
            <a:prstGeom prst="rect">
              <a:avLst/>
            </a:prstGeom>
            <a:solidFill>
              <a:srgbClr val="B10034"/>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会员通用服务</a:t>
              </a:r>
              <a:endParaRPr kumimoji="0" lang="en-US" altLang="zh-CN"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89" name="Rectangle 88"/>
            <p:cNvSpPr/>
            <p:nvPr/>
          </p:nvSpPr>
          <p:spPr>
            <a:xfrm>
              <a:off x="5895171" y="3850614"/>
              <a:ext cx="496069" cy="207635"/>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积分结算</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90" name="Left-Right Arrow 89"/>
            <p:cNvSpPr/>
            <p:nvPr/>
          </p:nvSpPr>
          <p:spPr>
            <a:xfrm>
              <a:off x="5771171" y="3912905"/>
              <a:ext cx="124000" cy="83054"/>
            </a:xfrm>
            <a:prstGeom prst="leftRightArrow">
              <a:avLst>
                <a:gd name="adj1" fmla="val 50000"/>
                <a:gd name="adj2" fmla="val 28530"/>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9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91" name="Left-Right Arrow 90"/>
            <p:cNvSpPr/>
            <p:nvPr/>
          </p:nvSpPr>
          <p:spPr>
            <a:xfrm>
              <a:off x="6394069" y="3912905"/>
              <a:ext cx="124000" cy="83054"/>
            </a:xfrm>
            <a:prstGeom prst="leftRightArrow">
              <a:avLst>
                <a:gd name="adj1" fmla="val 50000"/>
                <a:gd name="adj2" fmla="val 28530"/>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9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grpSp>
      <p:grpSp>
        <p:nvGrpSpPr>
          <p:cNvPr id="92" name="Group 103"/>
          <p:cNvGrpSpPr/>
          <p:nvPr/>
        </p:nvGrpSpPr>
        <p:grpSpPr>
          <a:xfrm>
            <a:off x="3728830" y="5301260"/>
            <a:ext cx="1872260" cy="720100"/>
            <a:chOff x="5038262" y="3570312"/>
            <a:chExt cx="2232310" cy="543986"/>
          </a:xfrm>
        </p:grpSpPr>
        <p:sp>
          <p:nvSpPr>
            <p:cNvPr id="93" name="Rectangle 92"/>
            <p:cNvSpPr/>
            <p:nvPr/>
          </p:nvSpPr>
          <p:spPr>
            <a:xfrm>
              <a:off x="5038262" y="3570312"/>
              <a:ext cx="2232310" cy="543986"/>
            </a:xfrm>
            <a:prstGeom prst="rect">
              <a:avLst/>
            </a:prstGeom>
            <a:solidFill>
              <a:srgbClr val="FFFFFF"/>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en-US" altLang="zh-CN" sz="900" b="1"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94" name="Rectangle 93"/>
            <p:cNvSpPr/>
            <p:nvPr/>
          </p:nvSpPr>
          <p:spPr>
            <a:xfrm>
              <a:off x="5095877" y="3850614"/>
              <a:ext cx="673143" cy="207635"/>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产险</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专区</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95" name="Rectangle 94"/>
            <p:cNvSpPr/>
            <p:nvPr/>
          </p:nvSpPr>
          <p:spPr>
            <a:xfrm>
              <a:off x="6506984" y="3850614"/>
              <a:ext cx="673143" cy="207635"/>
            </a:xfrm>
            <a:prstGeom prst="rect">
              <a:avLst/>
            </a:prstGeom>
            <a:solidFill>
              <a:srgbClr val="B10034"/>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寿险</a:t>
              </a:r>
              <a:endParaRPr kumimoji="0" lang="en-US" altLang="zh-CN"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endParaRPr>
            </a:p>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专区</a:t>
              </a:r>
              <a:endParaRPr kumimoji="0" lang="en-US" altLang="zh-CN"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96" name="Rectangle 95"/>
            <p:cNvSpPr/>
            <p:nvPr/>
          </p:nvSpPr>
          <p:spPr>
            <a:xfrm>
              <a:off x="5096072" y="3618711"/>
              <a:ext cx="2090576" cy="166131"/>
            </a:xfrm>
            <a:prstGeom prst="rect">
              <a:avLst/>
            </a:prstGeom>
            <a:solidFill>
              <a:srgbClr val="B10034"/>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rPr>
                <a:t>会员通用服务</a:t>
              </a:r>
              <a:endParaRPr kumimoji="0" lang="en-US" altLang="zh-CN" sz="900" b="0" i="0" u="none" strike="noStrike" kern="0" cap="none" spc="0" normalizeH="0" baseline="0" noProof="0" smtClean="0">
                <a:ln>
                  <a:noFill/>
                </a:ln>
                <a:solidFill>
                  <a:srgbClr val="FFFFFF"/>
                </a:solidFill>
                <a:effectLst/>
                <a:uLnTx/>
                <a:uFillTx/>
                <a:latin typeface="Arial"/>
                <a:ea typeface="楷体_GB2312" panose="02010609030101010101" pitchFamily="49" charset="-122"/>
                <a:cs typeface="Calibri" pitchFamily="34" charset="0"/>
              </a:endParaRPr>
            </a:p>
          </p:txBody>
        </p:sp>
        <p:sp>
          <p:nvSpPr>
            <p:cNvPr id="97" name="Rectangle 96"/>
            <p:cNvSpPr/>
            <p:nvPr/>
          </p:nvSpPr>
          <p:spPr>
            <a:xfrm>
              <a:off x="5895171" y="3850614"/>
              <a:ext cx="496069" cy="207635"/>
            </a:xfrm>
            <a:prstGeom prst="rect">
              <a:avLst/>
            </a:prstGeom>
            <a:solidFill>
              <a:srgbClr val="FFC000">
                <a:lumMod val="20000"/>
                <a:lumOff val="80000"/>
              </a:srgbClr>
            </a:solidFill>
            <a:ln w="9525" cap="flat" cmpd="sng" algn="ctr">
              <a:solidFill>
                <a:srgbClr val="FFFFFF">
                  <a:lumMod val="65000"/>
                </a:srgbClr>
              </a:solidFill>
              <a:prstDash val="solid"/>
            </a:ln>
            <a:effectLst>
              <a:outerShdw blurRad="50800" dist="38100" dir="2700000" algn="tl" rotWithShape="0">
                <a:prstClr val="black">
                  <a:alpha val="40000"/>
                </a:prstClr>
              </a:outerShdw>
            </a:effectLst>
          </p:spPr>
          <p:txBody>
            <a:bodyPr rtlCol="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rPr>
                <a:t>积分结算</a:t>
              </a:r>
              <a:endParaRPr kumimoji="0" lang="en-US" altLang="zh-CN" sz="900" b="0" i="0" u="none" strike="noStrike" kern="0" cap="none" spc="0" normalizeH="0" baseline="0" noProof="0" smtClean="0">
                <a:ln>
                  <a:noFill/>
                </a:ln>
                <a:solidFill>
                  <a:srgbClr val="000000"/>
                </a:solidFill>
                <a:effectLst/>
                <a:uLnTx/>
                <a:uFillTx/>
                <a:latin typeface="Arial"/>
                <a:ea typeface="楷体_GB2312" panose="02010609030101010101" pitchFamily="49" charset="-122"/>
                <a:cs typeface="Calibri" pitchFamily="34" charset="0"/>
              </a:endParaRPr>
            </a:p>
          </p:txBody>
        </p:sp>
        <p:sp>
          <p:nvSpPr>
            <p:cNvPr id="98" name="Left-Right Arrow 97"/>
            <p:cNvSpPr/>
            <p:nvPr/>
          </p:nvSpPr>
          <p:spPr>
            <a:xfrm>
              <a:off x="5771171" y="3912905"/>
              <a:ext cx="124000" cy="83054"/>
            </a:xfrm>
            <a:prstGeom prst="leftRightArrow">
              <a:avLst>
                <a:gd name="adj1" fmla="val 50000"/>
                <a:gd name="adj2" fmla="val 28530"/>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9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99" name="Left-Right Arrow 98"/>
            <p:cNvSpPr/>
            <p:nvPr/>
          </p:nvSpPr>
          <p:spPr>
            <a:xfrm>
              <a:off x="6394069" y="3912905"/>
              <a:ext cx="124000" cy="83054"/>
            </a:xfrm>
            <a:prstGeom prst="leftRightArrow">
              <a:avLst>
                <a:gd name="adj1" fmla="val 50000"/>
                <a:gd name="adj2" fmla="val 28530"/>
              </a:avLst>
            </a:prstGeom>
            <a:solidFill>
              <a:srgbClr val="FFC000"/>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9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grpSp>
      <p:sp>
        <p:nvSpPr>
          <p:cNvPr id="100" name="Rectangle 99"/>
          <p:cNvSpPr/>
          <p:nvPr/>
        </p:nvSpPr>
        <p:spPr>
          <a:xfrm>
            <a:off x="651402" y="1517853"/>
            <a:ext cx="5571274" cy="646331"/>
          </a:xfrm>
          <a:prstGeom prst="rect">
            <a:avLst/>
          </a:prstGeom>
        </p:spPr>
        <p:txBody>
          <a:bodyPr wrap="squar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200" b="1">
                <a:solidFill>
                  <a:srgbClr val="000000"/>
                </a:solidFill>
                <a:ea typeface="楷体_GB2312" panose="02010609030101010101" pitchFamily="49" charset="-122"/>
                <a:cs typeface="Calibri" pitchFamily="34" charset="0"/>
              </a:rPr>
              <a:t>集团</a:t>
            </a:r>
            <a:r>
              <a:rPr lang="zh-CN" altLang="en-US" sz="1200" smtClean="0">
                <a:solidFill>
                  <a:srgbClr val="000000"/>
                </a:solidFill>
                <a:ea typeface="楷体_GB2312" panose="02010609030101010101" pitchFamily="49" charset="-122"/>
                <a:cs typeface="Calibri" pitchFamily="34" charset="0"/>
              </a:rPr>
              <a:t>：建立会员管理平台</a:t>
            </a:r>
            <a:endParaRPr lang="en-US" altLang="zh-CN" sz="1200" smtClean="0">
              <a:solidFill>
                <a:srgbClr val="000000"/>
              </a:solidFill>
              <a:ea typeface="楷体_GB2312" panose="02010609030101010101" pitchFamily="49" charset="-122"/>
              <a:cs typeface="Calibri" pitchFamily="34" charset="0"/>
            </a:endParaRPr>
          </a:p>
          <a:p>
            <a:pPr marL="173038" indent="-173038" defTabSz="914400">
              <a:buClr>
                <a:srgbClr val="B10034"/>
              </a:buClr>
              <a:buFont typeface="Wingdings" pitchFamily="2" charset="2"/>
              <a:buChar char="§"/>
              <a:defRPr/>
            </a:pPr>
            <a:r>
              <a:rPr lang="zh-CN" altLang="en-US" sz="1200" b="1">
                <a:solidFill>
                  <a:srgbClr val="000000"/>
                </a:solidFill>
                <a:ea typeface="楷体_GB2312" panose="02010609030101010101" pitchFamily="49" charset="-122"/>
                <a:cs typeface="Calibri" pitchFamily="34" charset="0"/>
              </a:rPr>
              <a:t>电</a:t>
            </a:r>
            <a:r>
              <a:rPr lang="zh-CN" altLang="en-US" sz="1200" b="1" smtClean="0">
                <a:solidFill>
                  <a:srgbClr val="000000"/>
                </a:solidFill>
                <a:ea typeface="楷体_GB2312" panose="02010609030101010101" pitchFamily="49" charset="-122"/>
                <a:cs typeface="Calibri" pitchFamily="34" charset="0"/>
              </a:rPr>
              <a:t>商公司：</a:t>
            </a:r>
            <a:r>
              <a:rPr lang="zh-CN" altLang="en-US" sz="1200" smtClean="0">
                <a:solidFill>
                  <a:srgbClr val="000000"/>
                </a:solidFill>
                <a:ea typeface="楷体_GB2312" panose="02010609030101010101" pitchFamily="49" charset="-122"/>
                <a:cs typeface="Calibri" pitchFamily="34" charset="0"/>
              </a:rPr>
              <a:t>提供网站统一注册</a:t>
            </a:r>
            <a:r>
              <a:rPr lang="en-US" altLang="zh-CN" sz="1200" smtClean="0">
                <a:solidFill>
                  <a:srgbClr val="000000"/>
                </a:solidFill>
                <a:ea typeface="楷体_GB2312" panose="02010609030101010101" pitchFamily="49" charset="-122"/>
                <a:cs typeface="Calibri" pitchFamily="34" charset="0"/>
              </a:rPr>
              <a:t>/</a:t>
            </a:r>
            <a:r>
              <a:rPr lang="zh-CN" altLang="en-US" sz="1200" smtClean="0">
                <a:solidFill>
                  <a:srgbClr val="000000"/>
                </a:solidFill>
                <a:ea typeface="楷体_GB2312" panose="02010609030101010101" pitchFamily="49" charset="-122"/>
                <a:cs typeface="Calibri" pitchFamily="34" charset="0"/>
              </a:rPr>
              <a:t>登陆功能</a:t>
            </a:r>
            <a:r>
              <a:rPr lang="zh-CN" altLang="en-US" sz="1200">
                <a:solidFill>
                  <a:srgbClr val="000000"/>
                </a:solidFill>
                <a:ea typeface="楷体_GB2312" panose="02010609030101010101" pitchFamily="49" charset="-122"/>
                <a:cs typeface="Calibri" pitchFamily="34" charset="0"/>
              </a:rPr>
              <a:t>，</a:t>
            </a:r>
            <a:r>
              <a:rPr lang="zh-CN" altLang="en-US" sz="1200" smtClean="0">
                <a:solidFill>
                  <a:srgbClr val="000000"/>
                </a:solidFill>
                <a:latin typeface="Arial Unicode MS" pitchFamily="34" charset="-122"/>
                <a:ea typeface="楷体_GB2312" panose="02010609030101010101" pitchFamily="49" charset="-122"/>
                <a:cs typeface="Calibri" pitchFamily="34" charset="0"/>
              </a:rPr>
              <a:t>并实施线上会员招募</a:t>
            </a:r>
            <a:endParaRPr lang="zh-CN" altLang="en-US" sz="1200" smtClean="0">
              <a:solidFill>
                <a:srgbClr val="000000"/>
              </a:solidFill>
              <a:ea typeface="楷体_GB2312" panose="02010609030101010101" pitchFamily="49" charset="-122"/>
              <a:cs typeface="Calibri" pitchFamily="34" charset="0"/>
            </a:endParaRPr>
          </a:p>
          <a:p>
            <a:pPr marL="173038"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产险公司</a:t>
            </a:r>
            <a:r>
              <a:rPr lang="en-US" altLang="zh-CN" sz="1200" b="1" smtClean="0">
                <a:solidFill>
                  <a:srgbClr val="000000"/>
                </a:solidFill>
                <a:ea typeface="楷体_GB2312" panose="02010609030101010101" pitchFamily="49" charset="-122"/>
                <a:cs typeface="Calibri" pitchFamily="34" charset="0"/>
              </a:rPr>
              <a:t>&amp;</a:t>
            </a:r>
            <a:r>
              <a:rPr lang="zh-CN" altLang="en-US" sz="1200" b="1" smtClean="0">
                <a:solidFill>
                  <a:srgbClr val="000000"/>
                </a:solidFill>
                <a:ea typeface="楷体_GB2312" panose="02010609030101010101" pitchFamily="49" charset="-122"/>
                <a:cs typeface="Calibri" pitchFamily="34" charset="0"/>
              </a:rPr>
              <a:t>寿险公司：</a:t>
            </a:r>
            <a:r>
              <a:rPr lang="zh-CN" altLang="en-US" sz="1200" smtClean="0">
                <a:solidFill>
                  <a:srgbClr val="000000"/>
                </a:solidFill>
                <a:ea typeface="楷体_GB2312" panose="02010609030101010101" pitchFamily="49" charset="-122"/>
                <a:cs typeface="Calibri" pitchFamily="34" charset="0"/>
              </a:rPr>
              <a:t>实施线下会员招募</a:t>
            </a:r>
            <a:endParaRPr lang="en-US" altLang="zh-CN" sz="1200" smtClean="0">
              <a:solidFill>
                <a:srgbClr val="000000"/>
              </a:solidFill>
              <a:ea typeface="楷体_GB2312" panose="02010609030101010101" pitchFamily="49" charset="-122"/>
              <a:cs typeface="Calibri" pitchFamily="34" charset="0"/>
            </a:endParaRPr>
          </a:p>
        </p:txBody>
      </p:sp>
      <p:sp>
        <p:nvSpPr>
          <p:cNvPr id="101" name="Isosceles Triangle 100"/>
          <p:cNvSpPr/>
          <p:nvPr/>
        </p:nvSpPr>
        <p:spPr>
          <a:xfrm rot="5400000">
            <a:off x="5349055" y="4471282"/>
            <a:ext cx="2158437" cy="217893"/>
          </a:xfrm>
          <a:prstGeom prst="triangle">
            <a:avLst/>
          </a:prstGeom>
          <a:solidFill>
            <a:srgbClr val="FFFFFF">
              <a:lumMod val="65000"/>
            </a:srgbClr>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102" name="Rectangle 101"/>
          <p:cNvSpPr/>
          <p:nvPr/>
        </p:nvSpPr>
        <p:spPr>
          <a:xfrm>
            <a:off x="6844262" y="3284980"/>
            <a:ext cx="2069288" cy="1938992"/>
          </a:xfrm>
          <a:prstGeom prst="rect">
            <a:avLst/>
          </a:prstGeom>
        </p:spPr>
        <p:txBody>
          <a:bodyPr wrap="squar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统一登陆界面</a:t>
            </a:r>
            <a:endParaRPr lang="en-US" altLang="zh-CN" sz="1200" b="1" smtClean="0">
              <a:solidFill>
                <a:srgbClr val="000000"/>
              </a:solidFill>
              <a:ea typeface="楷体_GB2312" panose="02010609030101010101" pitchFamily="49" charset="-122"/>
              <a:cs typeface="Calibri" pitchFamily="34" charset="0"/>
            </a:endParaRPr>
          </a:p>
          <a:p>
            <a:pPr marL="173038" indent="-173038" defTabSz="914400">
              <a:buClr>
                <a:srgbClr val="B10034"/>
              </a:buClr>
              <a:buFont typeface="Wingdings" pitchFamily="2" charset="2"/>
              <a:buChar char="§"/>
              <a:defRPr/>
            </a:pPr>
            <a:endParaRPr lang="en-US" altLang="zh-CN" sz="1200" smtClean="0">
              <a:solidFill>
                <a:srgbClr val="000000"/>
              </a:solidFill>
              <a:ea typeface="楷体_GB2312" panose="02010609030101010101" pitchFamily="49" charset="-122"/>
              <a:cs typeface="Calibri" pitchFamily="34" charset="0"/>
            </a:endParaRPr>
          </a:p>
          <a:p>
            <a:pPr marL="173038"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新注册会员</a:t>
            </a:r>
            <a:r>
              <a:rPr lang="zh-CN" altLang="en-US" sz="1200" smtClean="0">
                <a:solidFill>
                  <a:srgbClr val="000000"/>
                </a:solidFill>
                <a:ea typeface="楷体_GB2312" panose="02010609030101010101" pitchFamily="49" charset="-122"/>
                <a:cs typeface="Calibri" pitchFamily="34" charset="0"/>
              </a:rPr>
              <a:t>：使用统一后的登录名与密码规则登陆</a:t>
            </a:r>
            <a:endParaRPr lang="en-US" altLang="zh-CN" sz="1200" smtClean="0">
              <a:solidFill>
                <a:srgbClr val="000000"/>
              </a:solidFill>
              <a:ea typeface="楷体_GB2312" panose="02010609030101010101" pitchFamily="49" charset="-122"/>
              <a:cs typeface="Calibri" pitchFamily="34" charset="0"/>
            </a:endParaRPr>
          </a:p>
          <a:p>
            <a:pPr marL="173038" indent="-173038" defTabSz="914400">
              <a:buClr>
                <a:srgbClr val="B10034"/>
              </a:buClr>
              <a:buFont typeface="Wingdings" pitchFamily="2" charset="2"/>
              <a:buChar char="§"/>
              <a:defRPr/>
            </a:pPr>
            <a:endParaRPr lang="en-US" altLang="zh-CN" sz="1200" smtClean="0">
              <a:solidFill>
                <a:srgbClr val="000000"/>
              </a:solidFill>
              <a:ea typeface="楷体_GB2312" panose="02010609030101010101" pitchFamily="49" charset="-122"/>
              <a:cs typeface="Calibri" pitchFamily="34" charset="0"/>
            </a:endParaRPr>
          </a:p>
          <a:p>
            <a:pPr marL="173038"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原存量会员</a:t>
            </a:r>
            <a:r>
              <a:rPr lang="zh-CN" altLang="en-US" sz="1200" smtClean="0">
                <a:solidFill>
                  <a:srgbClr val="000000"/>
                </a:solidFill>
                <a:ea typeface="楷体_GB2312" panose="02010609030101010101" pitchFamily="49" charset="-122"/>
                <a:cs typeface="Calibri" pitchFamily="34" charset="0"/>
              </a:rPr>
              <a:t>：实现原有会员的登陆名</a:t>
            </a:r>
            <a:r>
              <a:rPr lang="en-US" altLang="zh-CN" sz="1200" smtClean="0">
                <a:solidFill>
                  <a:srgbClr val="000000"/>
                </a:solidFill>
                <a:ea typeface="楷体_GB2312" panose="02010609030101010101" pitchFamily="49" charset="-122"/>
                <a:cs typeface="Calibri" pitchFamily="34" charset="0"/>
              </a:rPr>
              <a:t>&amp;</a:t>
            </a:r>
            <a:r>
              <a:rPr lang="zh-CN" altLang="en-US" sz="1200" smtClean="0">
                <a:solidFill>
                  <a:srgbClr val="000000"/>
                </a:solidFill>
                <a:ea typeface="楷体_GB2312" panose="02010609030101010101" pitchFamily="49" charset="-122"/>
                <a:cs typeface="Calibri" pitchFamily="34" charset="0"/>
              </a:rPr>
              <a:t>密码可以登陆（比如：手机号、电子邮件、证件号码等均可作为登录名登陆）</a:t>
            </a:r>
            <a:endParaRPr lang="en-US" altLang="zh-CN" sz="1200" smtClean="0">
              <a:solidFill>
                <a:srgbClr val="000000"/>
              </a:solidFill>
              <a:ea typeface="楷体_GB2312" panose="02010609030101010101" pitchFamily="49" charset="-122"/>
              <a:cs typeface="Calibri" pitchFamily="34" charset="0"/>
            </a:endParaRPr>
          </a:p>
        </p:txBody>
      </p:sp>
    </p:spTree>
    <p:extLst>
      <p:ext uri="{BB962C8B-B14F-4D97-AF65-F5344CB8AC3E}">
        <p14:creationId xmlns:p14="http://schemas.microsoft.com/office/powerpoint/2010/main" val="1202644548"/>
      </p:ext>
    </p:extLst>
  </p:cSld>
  <p:clrMapOvr>
    <a:masterClrMapping/>
  </p:clrMapOvr>
  <mc:AlternateContent>
    <mc:Choice xmlns:p14="http://schemas.microsoft.com/office/powerpoint/2010/main" Requires="p14">
      <p:transition p14:dur="0"/>
    </mc:Choice>
    <mc:Fallback>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根据会员购买产品的不一样，享受不同的会员权益和服务</a:t>
            </a:r>
            <a:endParaRPr lang="zh-CN" altLang="en-US"/>
          </a:p>
        </p:txBody>
      </p:sp>
      <p:sp>
        <p:nvSpPr>
          <p:cNvPr id="18" name="Rectangle 15"/>
          <p:cNvSpPr>
            <a:spLocks noChangeArrowheads="1"/>
          </p:cNvSpPr>
          <p:nvPr/>
        </p:nvSpPr>
        <p:spPr bwMode="auto">
          <a:xfrm>
            <a:off x="579392" y="1412720"/>
            <a:ext cx="8857230" cy="1368190"/>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US" altLang="zh-CN" sz="1200" b="1" i="0" u="none" strike="noStrike" kern="0" cap="none" spc="0" normalizeH="0" baseline="0" noProof="0" smtClean="0">
              <a:ln>
                <a:noFill/>
              </a:ln>
              <a:solidFill>
                <a:srgbClr val="000000"/>
              </a:solidFill>
              <a:effectLst/>
              <a:uLnTx/>
              <a:uFillTx/>
              <a:ea typeface="楷体_GB2312" panose="02010609030101010101" pitchFamily="49" charset="-122"/>
              <a:cs typeface="Calibri" pitchFamily="34" charset="0"/>
            </a:endParaRPr>
          </a:p>
        </p:txBody>
      </p:sp>
      <p:sp>
        <p:nvSpPr>
          <p:cNvPr id="19" name="Rectangle 15"/>
          <p:cNvSpPr>
            <a:spLocks noChangeArrowheads="1"/>
          </p:cNvSpPr>
          <p:nvPr/>
        </p:nvSpPr>
        <p:spPr bwMode="auto">
          <a:xfrm>
            <a:off x="592644" y="3048174"/>
            <a:ext cx="4288346" cy="3045196"/>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US" altLang="zh-CN" sz="1200" b="1" i="0" u="none" strike="noStrike" kern="0" cap="none" spc="0" normalizeH="0" baseline="0" noProof="0" smtClean="0">
              <a:ln>
                <a:noFill/>
              </a:ln>
              <a:solidFill>
                <a:srgbClr val="000000"/>
              </a:solidFill>
              <a:effectLst/>
              <a:uLnTx/>
              <a:uFillTx/>
              <a:ea typeface="楷体_GB2312" panose="02010609030101010101" pitchFamily="49" charset="-122"/>
              <a:cs typeface="Calibri" pitchFamily="34" charset="0"/>
            </a:endParaRPr>
          </a:p>
        </p:txBody>
      </p:sp>
      <p:sp>
        <p:nvSpPr>
          <p:cNvPr id="20" name="Rectangle 19"/>
          <p:cNvSpPr/>
          <p:nvPr/>
        </p:nvSpPr>
        <p:spPr>
          <a:xfrm>
            <a:off x="691158" y="1209942"/>
            <a:ext cx="1107996" cy="276999"/>
          </a:xfrm>
          <a:prstGeom prst="rect">
            <a:avLst/>
          </a:prstGeom>
          <a:solidFill>
            <a:srgbClr val="FFFFFF"/>
          </a:solidFill>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会员通用服务</a:t>
            </a:r>
            <a:endParaRPr kumimoji="0" lang="en-GB" altLang="zh-CN"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21" name="Rectangle 20"/>
          <p:cNvSpPr/>
          <p:nvPr/>
        </p:nvSpPr>
        <p:spPr>
          <a:xfrm>
            <a:off x="691158" y="2904155"/>
            <a:ext cx="800219" cy="276999"/>
          </a:xfrm>
          <a:prstGeom prst="rect">
            <a:avLst/>
          </a:prstGeom>
          <a:solidFill>
            <a:srgbClr val="FFFFFF"/>
          </a:solidFill>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产险专区</a:t>
            </a:r>
            <a:endParaRPr kumimoji="0" lang="en-GB" altLang="zh-CN"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22" name="Rectangle 21"/>
          <p:cNvSpPr/>
          <p:nvPr/>
        </p:nvSpPr>
        <p:spPr>
          <a:xfrm>
            <a:off x="636438" y="1471478"/>
            <a:ext cx="800219" cy="276999"/>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algn="ctr" defTabSz="914400">
              <a:buClr>
                <a:srgbClr val="B10034"/>
              </a:buClr>
              <a:defRPr/>
            </a:pPr>
            <a:r>
              <a:rPr lang="zh-CN" altLang="en-US" sz="1200" b="1" smtClean="0">
                <a:solidFill>
                  <a:srgbClr val="B10034"/>
                </a:solidFill>
                <a:ea typeface="楷体_GB2312" panose="02010609030101010101" pitchFamily="49" charset="-122"/>
                <a:cs typeface="Calibri" pitchFamily="34" charset="0"/>
              </a:rPr>
              <a:t>工作内容</a:t>
            </a:r>
            <a:endParaRPr lang="en-US" altLang="zh-CN" sz="1100" b="1" smtClean="0">
              <a:solidFill>
                <a:srgbClr val="B10034"/>
              </a:solidFill>
              <a:ea typeface="楷体_GB2312" panose="02010609030101010101" pitchFamily="49" charset="-122"/>
              <a:cs typeface="Calibri" pitchFamily="34" charset="0"/>
            </a:endParaRPr>
          </a:p>
        </p:txBody>
      </p:sp>
      <p:sp>
        <p:nvSpPr>
          <p:cNvPr id="23" name="Rectangle 22"/>
          <p:cNvSpPr/>
          <p:nvPr/>
        </p:nvSpPr>
        <p:spPr>
          <a:xfrm>
            <a:off x="585142" y="1739633"/>
            <a:ext cx="5768302" cy="461665"/>
          </a:xfrm>
          <a:prstGeom prst="rect">
            <a:avLst/>
          </a:prstGeom>
        </p:spPr>
        <p:txBody>
          <a:bodyPr wrap="squar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电商公司</a:t>
            </a:r>
            <a:r>
              <a:rPr lang="zh-CN" altLang="en-US" sz="1200" smtClean="0">
                <a:solidFill>
                  <a:srgbClr val="000000"/>
                </a:solidFill>
                <a:ea typeface="楷体_GB2312" panose="02010609030101010101" pitchFamily="49" charset="-122"/>
                <a:cs typeface="Calibri" pitchFamily="34" charset="0"/>
              </a:rPr>
              <a:t>：基于</a:t>
            </a:r>
            <a:r>
              <a:rPr lang="zh-CN" altLang="en-US" sz="1200">
                <a:solidFill>
                  <a:srgbClr val="000000"/>
                </a:solidFill>
                <a:latin typeface="Arial Unicode MS" pitchFamily="34" charset="-122"/>
                <a:ea typeface="楷体_GB2312" panose="02010609030101010101" pitchFamily="49" charset="-122"/>
                <a:cs typeface="Calibri" pitchFamily="34" charset="0"/>
              </a:rPr>
              <a:t>电商</a:t>
            </a:r>
            <a:r>
              <a:rPr lang="zh-CN" altLang="en-US" sz="1200" smtClean="0">
                <a:solidFill>
                  <a:srgbClr val="000000"/>
                </a:solidFill>
                <a:latin typeface="Arial Unicode MS" pitchFamily="34" charset="-122"/>
                <a:ea typeface="楷体_GB2312" panose="02010609030101010101" pitchFamily="49" charset="-122"/>
                <a:cs typeface="Calibri" pitchFamily="34" charset="0"/>
              </a:rPr>
              <a:t>平台，提供会员通用服务，比如会员账户查询、活动资讯、在线社区等服务；所有会员均可以享有；</a:t>
            </a:r>
            <a:endParaRPr lang="en-US" altLang="zh-CN" sz="1200" b="1" smtClean="0">
              <a:solidFill>
                <a:srgbClr val="000000"/>
              </a:solidFill>
              <a:ea typeface="楷体_GB2312" panose="02010609030101010101" pitchFamily="49" charset="-122"/>
              <a:cs typeface="Calibri" pitchFamily="34" charset="0"/>
            </a:endParaRPr>
          </a:p>
        </p:txBody>
      </p:sp>
      <p:sp>
        <p:nvSpPr>
          <p:cNvPr id="24" name="Rectangle 15"/>
          <p:cNvSpPr>
            <a:spLocks noChangeArrowheads="1"/>
          </p:cNvSpPr>
          <p:nvPr/>
        </p:nvSpPr>
        <p:spPr bwMode="auto">
          <a:xfrm>
            <a:off x="6360946" y="1531988"/>
            <a:ext cx="2984664" cy="1133158"/>
          </a:xfrm>
          <a:prstGeom prst="rect">
            <a:avLst/>
          </a:prstGeom>
          <a:solidFill>
            <a:srgbClr val="FFC000">
              <a:lumMod val="20000"/>
              <a:lumOff val="80000"/>
            </a:srgbClr>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收益</a:t>
            </a:r>
            <a:endParaRPr kumimoji="0" lang="en-US" altLang="zh-CN"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提供会员通用服务， 提高在线粘度，为产寿销售实现</a:t>
            </a: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获客</a:t>
            </a:r>
            <a:endParaRPr kumimoji="0" lang="en-US" altLang="zh-CN"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面向所有会员提供通用服务，实现客户互动，并提高客户体验</a:t>
            </a:r>
            <a:endParaRPr kumimoji="0" lang="en-US" altLang="zh-CN"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p:txBody>
      </p:sp>
      <p:sp>
        <p:nvSpPr>
          <p:cNvPr id="25" name="Rectangle 24"/>
          <p:cNvSpPr/>
          <p:nvPr/>
        </p:nvSpPr>
        <p:spPr>
          <a:xfrm>
            <a:off x="643940" y="3153322"/>
            <a:ext cx="800219" cy="276999"/>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algn="ctr" defTabSz="914400">
              <a:buClr>
                <a:srgbClr val="B10034"/>
              </a:buClr>
              <a:defRPr/>
            </a:pPr>
            <a:r>
              <a:rPr lang="zh-CN" altLang="en-US" sz="1200" b="1" smtClean="0">
                <a:solidFill>
                  <a:srgbClr val="B10034"/>
                </a:solidFill>
                <a:ea typeface="楷体_GB2312" panose="02010609030101010101" pitchFamily="49" charset="-122"/>
                <a:cs typeface="Calibri" pitchFamily="34" charset="0"/>
              </a:rPr>
              <a:t>工作内容</a:t>
            </a:r>
            <a:endParaRPr lang="en-US" altLang="zh-CN" sz="1100" b="1" smtClean="0">
              <a:solidFill>
                <a:srgbClr val="B10034"/>
              </a:solidFill>
              <a:ea typeface="楷体_GB2312" panose="02010609030101010101" pitchFamily="49" charset="-122"/>
              <a:cs typeface="Calibri" pitchFamily="34" charset="0"/>
            </a:endParaRPr>
          </a:p>
        </p:txBody>
      </p:sp>
      <p:sp>
        <p:nvSpPr>
          <p:cNvPr id="26" name="Rectangle 25"/>
          <p:cNvSpPr/>
          <p:nvPr/>
        </p:nvSpPr>
        <p:spPr>
          <a:xfrm>
            <a:off x="592644" y="3461233"/>
            <a:ext cx="4216336" cy="1015663"/>
          </a:xfrm>
          <a:prstGeom prst="rect">
            <a:avLst/>
          </a:prstGeom>
        </p:spPr>
        <p:txBody>
          <a:bodyPr wrap="squar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lvl="2"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电商公司</a:t>
            </a:r>
            <a:r>
              <a:rPr lang="zh-CN" altLang="en-US" sz="1200" smtClean="0">
                <a:solidFill>
                  <a:srgbClr val="000000"/>
                </a:solidFill>
                <a:ea typeface="楷体_GB2312" panose="02010609030101010101" pitchFamily="49" charset="-122"/>
                <a:cs typeface="Calibri" pitchFamily="34" charset="0"/>
              </a:rPr>
              <a:t>：基于在线平台，提供在线产险专区；</a:t>
            </a:r>
            <a:endParaRPr lang="zh-CN" altLang="en-US" sz="1200" smtClean="0">
              <a:solidFill>
                <a:srgbClr val="000000"/>
              </a:solidFill>
              <a:ea typeface="楷体_GB2312" panose="02010609030101010101" pitchFamily="49" charset="-122"/>
              <a:cs typeface="Calibri" pitchFamily="34" charset="0"/>
            </a:endParaRPr>
          </a:p>
          <a:p>
            <a:pPr marL="173038" lvl="2"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产险公司：</a:t>
            </a:r>
            <a:r>
              <a:rPr lang="zh-CN" altLang="en-US" sz="1200" smtClean="0">
                <a:solidFill>
                  <a:srgbClr val="000000"/>
                </a:solidFill>
                <a:ea typeface="楷体_GB2312" panose="02010609030101010101" pitchFamily="49" charset="-122"/>
                <a:cs typeface="Calibri" pitchFamily="34" charset="0"/>
              </a:rPr>
              <a:t>保留现有总分公司运营体系，投入预算进行服务采购、供应商管理；使用统一在线平台，维护产险专区内容，制定产险专区积分规则；</a:t>
            </a:r>
          </a:p>
          <a:p>
            <a:pPr marL="173038" lvl="2" indent="-173038" defTabSz="914400">
              <a:buClr>
                <a:srgbClr val="B10034"/>
              </a:buClr>
              <a:buFont typeface="Wingdings" pitchFamily="2" charset="2"/>
              <a:buChar char="§"/>
              <a:defRPr/>
            </a:pPr>
            <a:endParaRPr lang="en-US" altLang="zh-CN" sz="1200" b="1" smtClean="0">
              <a:solidFill>
                <a:srgbClr val="000000"/>
              </a:solidFill>
              <a:ea typeface="楷体_GB2312" panose="02010609030101010101" pitchFamily="49" charset="-122"/>
              <a:cs typeface="Calibri" pitchFamily="34" charset="0"/>
            </a:endParaRPr>
          </a:p>
        </p:txBody>
      </p:sp>
      <p:sp>
        <p:nvSpPr>
          <p:cNvPr id="27" name="Rectangle 15"/>
          <p:cNvSpPr>
            <a:spLocks noChangeArrowheads="1"/>
          </p:cNvSpPr>
          <p:nvPr/>
        </p:nvSpPr>
        <p:spPr bwMode="auto">
          <a:xfrm>
            <a:off x="789672" y="4672151"/>
            <a:ext cx="3901792" cy="1205189"/>
          </a:xfrm>
          <a:prstGeom prst="rect">
            <a:avLst/>
          </a:prstGeom>
          <a:solidFill>
            <a:srgbClr val="FFC000">
              <a:lumMod val="20000"/>
              <a:lumOff val="80000"/>
            </a:srgbClr>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收益</a:t>
            </a:r>
            <a:endParaRPr kumimoji="0" lang="en-US" altLang="zh-CN"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提供产险购买者专属服务，保留产险会员的服务体系，实现原有资源整合</a:t>
            </a:r>
            <a:endParaRPr kumimoji="0" lang="en-US" altLang="zh-CN"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p:txBody>
      </p:sp>
      <p:sp>
        <p:nvSpPr>
          <p:cNvPr id="28" name="Rectangle 15"/>
          <p:cNvSpPr>
            <a:spLocks noChangeArrowheads="1"/>
          </p:cNvSpPr>
          <p:nvPr/>
        </p:nvSpPr>
        <p:spPr bwMode="auto">
          <a:xfrm>
            <a:off x="5142526" y="3068950"/>
            <a:ext cx="4288346" cy="3045196"/>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US" altLang="zh-CN" sz="1200" b="1" i="0" u="none" strike="noStrike" kern="0" cap="none" spc="0" normalizeH="0" baseline="0" noProof="0" smtClean="0">
              <a:ln>
                <a:noFill/>
              </a:ln>
              <a:solidFill>
                <a:srgbClr val="000000"/>
              </a:solidFill>
              <a:effectLst/>
              <a:uLnTx/>
              <a:uFillTx/>
              <a:ea typeface="楷体_GB2312" panose="02010609030101010101" pitchFamily="49" charset="-122"/>
              <a:cs typeface="Calibri" pitchFamily="34" charset="0"/>
            </a:endParaRPr>
          </a:p>
        </p:txBody>
      </p:sp>
      <p:sp>
        <p:nvSpPr>
          <p:cNvPr id="29" name="Rectangle 28"/>
          <p:cNvSpPr/>
          <p:nvPr/>
        </p:nvSpPr>
        <p:spPr>
          <a:xfrm>
            <a:off x="5241040" y="2924931"/>
            <a:ext cx="800219" cy="276999"/>
          </a:xfrm>
          <a:prstGeom prst="rect">
            <a:avLst/>
          </a:prstGeom>
          <a:solidFill>
            <a:srgbClr val="FFFFFF"/>
          </a:solidFill>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寿险专区</a:t>
            </a:r>
            <a:endParaRPr kumimoji="0" lang="en-GB" altLang="zh-CN"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30" name="Rectangle 29"/>
          <p:cNvSpPr/>
          <p:nvPr/>
        </p:nvSpPr>
        <p:spPr>
          <a:xfrm>
            <a:off x="5193822" y="3174098"/>
            <a:ext cx="800219" cy="276999"/>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algn="ctr" defTabSz="914400">
              <a:buClr>
                <a:srgbClr val="B10034"/>
              </a:buClr>
              <a:defRPr/>
            </a:pPr>
            <a:r>
              <a:rPr lang="zh-CN" altLang="en-US" sz="1200" b="1" smtClean="0">
                <a:solidFill>
                  <a:srgbClr val="B10034"/>
                </a:solidFill>
                <a:ea typeface="楷体_GB2312" panose="02010609030101010101" pitchFamily="49" charset="-122"/>
                <a:cs typeface="Calibri" pitchFamily="34" charset="0"/>
              </a:rPr>
              <a:t>工作内容</a:t>
            </a:r>
            <a:endParaRPr lang="en-US" altLang="zh-CN" sz="1100" b="1" smtClean="0">
              <a:solidFill>
                <a:srgbClr val="B10034"/>
              </a:solidFill>
              <a:ea typeface="楷体_GB2312" panose="02010609030101010101" pitchFamily="49" charset="-122"/>
              <a:cs typeface="Calibri" pitchFamily="34" charset="0"/>
            </a:endParaRPr>
          </a:p>
        </p:txBody>
      </p:sp>
      <p:sp>
        <p:nvSpPr>
          <p:cNvPr id="31" name="Rectangle 30"/>
          <p:cNvSpPr/>
          <p:nvPr/>
        </p:nvSpPr>
        <p:spPr>
          <a:xfrm>
            <a:off x="5142526" y="3482009"/>
            <a:ext cx="4275094" cy="830997"/>
          </a:xfrm>
          <a:prstGeom prst="rect">
            <a:avLst/>
          </a:prstGeom>
        </p:spPr>
        <p:txBody>
          <a:bodyPr wrap="squar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lvl="2"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电商公司</a:t>
            </a:r>
            <a:r>
              <a:rPr lang="zh-CN" altLang="en-US" sz="1200" smtClean="0">
                <a:solidFill>
                  <a:srgbClr val="000000"/>
                </a:solidFill>
                <a:ea typeface="楷体_GB2312" panose="02010609030101010101" pitchFamily="49" charset="-122"/>
                <a:cs typeface="Calibri" pitchFamily="34" charset="0"/>
              </a:rPr>
              <a:t>：基于在线平台，提供在线寿险专区；</a:t>
            </a:r>
          </a:p>
          <a:p>
            <a:pPr marL="173038" lvl="2"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寿险公司：</a:t>
            </a:r>
            <a:r>
              <a:rPr lang="zh-CN" altLang="en-US" sz="1200" smtClean="0">
                <a:solidFill>
                  <a:srgbClr val="000000"/>
                </a:solidFill>
                <a:ea typeface="楷体_GB2312" panose="02010609030101010101" pitchFamily="49" charset="-122"/>
                <a:cs typeface="Calibri" pitchFamily="34" charset="0"/>
              </a:rPr>
              <a:t>保留现有总分公司运营体系，投入预算进行服务采购、供应商管理；使用统一在线平台，维护寿险专区内容，制定寿险专区积分规则</a:t>
            </a:r>
          </a:p>
        </p:txBody>
      </p:sp>
      <p:sp>
        <p:nvSpPr>
          <p:cNvPr id="32" name="Rectangle 15"/>
          <p:cNvSpPr>
            <a:spLocks noChangeArrowheads="1"/>
          </p:cNvSpPr>
          <p:nvPr/>
        </p:nvSpPr>
        <p:spPr bwMode="auto">
          <a:xfrm>
            <a:off x="5326302" y="4692927"/>
            <a:ext cx="3947298" cy="1205189"/>
          </a:xfrm>
          <a:prstGeom prst="rect">
            <a:avLst/>
          </a:prstGeom>
          <a:solidFill>
            <a:srgbClr val="FFC000">
              <a:lumMod val="20000"/>
              <a:lumOff val="80000"/>
            </a:srgbClr>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收益</a:t>
            </a:r>
            <a:endParaRPr kumimoji="0" lang="en-US" altLang="zh-CN"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提供产险购买者专属服务，保留寿险会员的服务体系，实现原有资源整合</a:t>
            </a:r>
            <a:endParaRPr kumimoji="0" lang="en-US" altLang="zh-CN"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p:txBody>
      </p:sp>
    </p:spTree>
    <p:extLst>
      <p:ext uri="{BB962C8B-B14F-4D97-AF65-F5344CB8AC3E}">
        <p14:creationId xmlns:p14="http://schemas.microsoft.com/office/powerpoint/2010/main" val="3049716884"/>
      </p:ext>
    </p:extLst>
  </p:cSld>
  <p:clrMapOvr>
    <a:masterClrMapping/>
  </p:clrMapOvr>
  <mc:AlternateContent>
    <mc:Choice xmlns:p14="http://schemas.microsoft.com/office/powerpoint/2010/main" Requires="p14">
      <p:transition p14:dur="0"/>
    </mc:Choice>
    <mc:Fallback>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会员积分的结算兑换方案</a:t>
            </a:r>
            <a:endParaRPr lang="zh-CN" altLang="en-US"/>
          </a:p>
        </p:txBody>
      </p:sp>
      <p:sp>
        <p:nvSpPr>
          <p:cNvPr id="38" name="Rectangle 15"/>
          <p:cNvSpPr>
            <a:spLocks noChangeArrowheads="1"/>
          </p:cNvSpPr>
          <p:nvPr/>
        </p:nvSpPr>
        <p:spPr bwMode="auto">
          <a:xfrm>
            <a:off x="475128" y="3068950"/>
            <a:ext cx="8928799" cy="3312460"/>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GB"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39" name="Rectangle 15"/>
          <p:cNvSpPr>
            <a:spLocks noChangeArrowheads="1"/>
          </p:cNvSpPr>
          <p:nvPr/>
        </p:nvSpPr>
        <p:spPr bwMode="auto">
          <a:xfrm>
            <a:off x="475129" y="1196690"/>
            <a:ext cx="8942492" cy="1584220"/>
          </a:xfrm>
          <a:prstGeom prst="rect">
            <a:avLst/>
          </a:prstGeom>
          <a:solidFill>
            <a:srgbClr val="FFFFFF"/>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216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US" altLang="zh-CN" sz="1200" b="1" i="0" u="none" strike="noStrike" kern="0" cap="none" spc="0" normalizeH="0" baseline="0" noProof="0" smtClean="0">
              <a:ln>
                <a:noFill/>
              </a:ln>
              <a:solidFill>
                <a:srgbClr val="000000"/>
              </a:solidFill>
              <a:effectLst/>
              <a:uLnTx/>
              <a:uFillTx/>
              <a:ea typeface="楷体_GB2312" panose="02010609030101010101" pitchFamily="49" charset="-122"/>
              <a:cs typeface="Calibri" pitchFamily="34" charset="0"/>
            </a:endParaRPr>
          </a:p>
        </p:txBody>
      </p:sp>
      <p:sp>
        <p:nvSpPr>
          <p:cNvPr id="40" name="Rectangle 15"/>
          <p:cNvSpPr>
            <a:spLocks noChangeArrowheads="1"/>
          </p:cNvSpPr>
          <p:nvPr/>
        </p:nvSpPr>
        <p:spPr bwMode="auto">
          <a:xfrm>
            <a:off x="6321191" y="1281952"/>
            <a:ext cx="2717378" cy="1413696"/>
          </a:xfrm>
          <a:prstGeom prst="rect">
            <a:avLst/>
          </a:prstGeom>
          <a:solidFill>
            <a:srgbClr val="FFC000">
              <a:lumMod val="20000"/>
              <a:lumOff val="80000"/>
            </a:srgbClr>
          </a:solidFill>
          <a:ln w="6350" algn="ctr">
            <a:solidFill>
              <a:srgbClr val="FFFFFF">
                <a:lumMod val="65000"/>
              </a:srgbClr>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收益</a:t>
            </a:r>
            <a:endParaRPr kumimoji="0" lang="en-US" altLang="zh-CN"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实现太平</a:t>
            </a:r>
            <a:r>
              <a:rPr lang="zh-CN" altLang="en-US" sz="1200" b="1" kern="0">
                <a:solidFill>
                  <a:srgbClr val="000000">
                    <a:lumMod val="85000"/>
                    <a:lumOff val="15000"/>
                  </a:srgbClr>
                </a:solidFill>
                <a:ea typeface="楷体_GB2312" panose="02010609030101010101" pitchFamily="49" charset="-122"/>
              </a:rPr>
              <a:t>积分</a:t>
            </a: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价值统一认定</a:t>
            </a:r>
            <a:endParaRPr kumimoji="0" lang="en-US" altLang="zh-CN"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利用积分实现</a:t>
            </a: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交叉销售</a:t>
            </a: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a:t>
            </a: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跨区域积分互通</a:t>
            </a: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a:t>
            </a: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产寿融合</a:t>
            </a:r>
            <a:endParaRPr kumimoji="0" lang="en-US" altLang="zh-CN"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要求</a:t>
            </a:r>
            <a:endParaRPr kumimoji="0" lang="en-US" altLang="zh-CN"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endParaRPr>
          </a:p>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r>
              <a:rPr kumimoji="0" lang="zh-CN" altLang="en-US" sz="1200" b="0"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需要产寿公司配合，认同统一积分价值与积分结算规则</a:t>
            </a:r>
          </a:p>
        </p:txBody>
      </p:sp>
      <p:sp>
        <p:nvSpPr>
          <p:cNvPr id="41" name="Rectangle 40"/>
          <p:cNvSpPr/>
          <p:nvPr/>
        </p:nvSpPr>
        <p:spPr>
          <a:xfrm>
            <a:off x="539677" y="1196690"/>
            <a:ext cx="800219" cy="276999"/>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algn="ctr" defTabSz="914400">
              <a:buClr>
                <a:srgbClr val="B10034"/>
              </a:buClr>
              <a:defRPr/>
            </a:pPr>
            <a:r>
              <a:rPr lang="zh-CN" altLang="en-US" sz="1200" b="1" smtClean="0">
                <a:solidFill>
                  <a:srgbClr val="B10034"/>
                </a:solidFill>
                <a:ea typeface="楷体_GB2312" panose="02010609030101010101" pitchFamily="49" charset="-122"/>
                <a:cs typeface="Calibri" pitchFamily="34" charset="0"/>
              </a:rPr>
              <a:t>工作内容</a:t>
            </a:r>
            <a:endParaRPr lang="en-US" altLang="zh-CN" sz="1100" b="1" smtClean="0">
              <a:solidFill>
                <a:srgbClr val="B10034"/>
              </a:solidFill>
              <a:ea typeface="楷体_GB2312" panose="02010609030101010101" pitchFamily="49" charset="-122"/>
              <a:cs typeface="Calibri" pitchFamily="34" charset="0"/>
            </a:endParaRPr>
          </a:p>
        </p:txBody>
      </p:sp>
      <p:sp>
        <p:nvSpPr>
          <p:cNvPr id="42" name="Rectangle 41"/>
          <p:cNvSpPr/>
          <p:nvPr/>
        </p:nvSpPr>
        <p:spPr>
          <a:xfrm>
            <a:off x="507383" y="1438341"/>
            <a:ext cx="5571274" cy="1200329"/>
          </a:xfrm>
          <a:prstGeom prst="rect">
            <a:avLst/>
          </a:prstGeom>
        </p:spPr>
        <p:txBody>
          <a:bodyPr wrap="squar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lvl="2"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电商公司</a:t>
            </a:r>
            <a:r>
              <a:rPr lang="zh-CN" altLang="en-US" sz="1200" smtClean="0">
                <a:solidFill>
                  <a:srgbClr val="000000"/>
                </a:solidFill>
                <a:ea typeface="楷体_GB2312" panose="02010609030101010101" pitchFamily="49" charset="-122"/>
                <a:cs typeface="Calibri" pitchFamily="34" charset="0"/>
              </a:rPr>
              <a:t>：基于在线平台提供线上积分使用兑换服务、购买产品，与产寿系统对接提供线下积分兑换</a:t>
            </a:r>
            <a:r>
              <a:rPr lang="zh-CN" altLang="en-US" sz="1200" smtClean="0">
                <a:solidFill>
                  <a:srgbClr val="000000"/>
                </a:solidFill>
                <a:latin typeface="Arial Unicode MS" pitchFamily="34" charset="-122"/>
                <a:ea typeface="楷体_GB2312" panose="02010609030101010101" pitchFamily="49" charset="-122"/>
                <a:cs typeface="Calibri" pitchFamily="34" charset="0"/>
              </a:rPr>
              <a:t>；</a:t>
            </a:r>
            <a:endParaRPr lang="zh-CN" altLang="en-US" sz="1200" smtClean="0">
              <a:solidFill>
                <a:srgbClr val="000000"/>
              </a:solidFill>
              <a:ea typeface="楷体_GB2312" panose="02010609030101010101" pitchFamily="49" charset="-122"/>
              <a:cs typeface="Calibri" pitchFamily="34" charset="0"/>
            </a:endParaRPr>
          </a:p>
          <a:p>
            <a:pPr marL="173038" indent="-173038" defTabSz="914400">
              <a:buClr>
                <a:srgbClr val="B10034"/>
              </a:buClr>
              <a:buFont typeface="Wingdings" pitchFamily="2" charset="2"/>
              <a:buChar char="§"/>
              <a:defRPr/>
            </a:pPr>
            <a:r>
              <a:rPr lang="zh-CN" altLang="en-US" sz="1200" b="1" smtClean="0">
                <a:solidFill>
                  <a:srgbClr val="000000"/>
                </a:solidFill>
                <a:ea typeface="楷体_GB2312" panose="02010609030101010101" pitchFamily="49" charset="-122"/>
                <a:cs typeface="Calibri" pitchFamily="34" charset="0"/>
              </a:rPr>
              <a:t>产险公司</a:t>
            </a:r>
            <a:r>
              <a:rPr lang="en-US" altLang="zh-CN" sz="1200" b="1" smtClean="0">
                <a:solidFill>
                  <a:srgbClr val="000000"/>
                </a:solidFill>
                <a:ea typeface="楷体_GB2312" panose="02010609030101010101" pitchFamily="49" charset="-122"/>
                <a:cs typeface="Calibri" pitchFamily="34" charset="0"/>
              </a:rPr>
              <a:t>&amp;</a:t>
            </a:r>
            <a:r>
              <a:rPr lang="zh-CN" altLang="en-US" sz="1200" b="1" smtClean="0">
                <a:solidFill>
                  <a:srgbClr val="000000"/>
                </a:solidFill>
                <a:ea typeface="楷体_GB2312" panose="02010609030101010101" pitchFamily="49" charset="-122"/>
                <a:cs typeface="Calibri" pitchFamily="34" charset="0"/>
              </a:rPr>
              <a:t>寿险公司：</a:t>
            </a:r>
            <a:endParaRPr lang="en-US" altLang="zh-CN" sz="1200" b="1" smtClean="0">
              <a:solidFill>
                <a:srgbClr val="000000"/>
              </a:solidFill>
              <a:ea typeface="楷体_GB2312" panose="02010609030101010101" pitchFamily="49" charset="-122"/>
              <a:cs typeface="Calibri" pitchFamily="34" charset="0"/>
            </a:endParaRPr>
          </a:p>
          <a:p>
            <a:pPr marL="630238" lvl="1" indent="-173038" defTabSz="914400">
              <a:buClr>
                <a:srgbClr val="B10034"/>
              </a:buClr>
              <a:buFont typeface="Wingdings" pitchFamily="2" charset="2"/>
              <a:buChar char="§"/>
              <a:defRPr/>
            </a:pPr>
            <a:r>
              <a:rPr lang="zh-CN" altLang="en-US" sz="1200" smtClean="0">
                <a:solidFill>
                  <a:srgbClr val="000000"/>
                </a:solidFill>
                <a:ea typeface="楷体_GB2312" panose="02010609030101010101" pitchFamily="49" charset="-122"/>
                <a:cs typeface="Calibri" pitchFamily="34" charset="0"/>
              </a:rPr>
              <a:t>产寿认同积分价值统一</a:t>
            </a:r>
          </a:p>
          <a:p>
            <a:pPr marL="630238" lvl="1" indent="-173038" defTabSz="914400">
              <a:buClr>
                <a:srgbClr val="B10034"/>
              </a:buClr>
              <a:buFont typeface="Wingdings" pitchFamily="2" charset="2"/>
              <a:buChar char="§"/>
              <a:defRPr/>
            </a:pPr>
            <a:r>
              <a:rPr lang="zh-CN" altLang="en-US" sz="1200" smtClean="0">
                <a:solidFill>
                  <a:srgbClr val="000000"/>
                </a:solidFill>
                <a:ea typeface="楷体_GB2312" panose="02010609030101010101" pitchFamily="49" charset="-122"/>
                <a:cs typeface="Calibri" pitchFamily="34" charset="0"/>
              </a:rPr>
              <a:t>产寿总公司、分支公司的各自在线专区，积分可以互通使用</a:t>
            </a:r>
          </a:p>
          <a:p>
            <a:pPr marL="630238" lvl="1" indent="-173038" defTabSz="914400">
              <a:buClr>
                <a:srgbClr val="B10034"/>
              </a:buClr>
              <a:buFont typeface="Wingdings" pitchFamily="2" charset="2"/>
              <a:buChar char="§"/>
              <a:defRPr/>
            </a:pPr>
            <a:r>
              <a:rPr lang="zh-CN" altLang="en-US" sz="1200" smtClean="0">
                <a:solidFill>
                  <a:srgbClr val="000000"/>
                </a:solidFill>
                <a:ea typeface="楷体_GB2312" panose="02010609030101010101" pitchFamily="49" charset="-122"/>
                <a:cs typeface="Calibri" pitchFamily="34" charset="0"/>
              </a:rPr>
              <a:t>产寿总公司、分支公司均参与积分结算</a:t>
            </a:r>
          </a:p>
        </p:txBody>
      </p:sp>
      <p:sp>
        <p:nvSpPr>
          <p:cNvPr id="43" name="Isosceles Triangle 42"/>
          <p:cNvSpPr/>
          <p:nvPr/>
        </p:nvSpPr>
        <p:spPr>
          <a:xfrm rot="10800000">
            <a:off x="3368781" y="2875698"/>
            <a:ext cx="2880400" cy="147746"/>
          </a:xfrm>
          <a:prstGeom prst="triangle">
            <a:avLst/>
          </a:prstGeom>
          <a:solidFill>
            <a:srgbClr val="FFFFFF">
              <a:lumMod val="65000"/>
            </a:srgbClr>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grpSp>
        <p:nvGrpSpPr>
          <p:cNvPr id="44" name="Group 46"/>
          <p:cNvGrpSpPr/>
          <p:nvPr/>
        </p:nvGrpSpPr>
        <p:grpSpPr>
          <a:xfrm>
            <a:off x="691158" y="3159962"/>
            <a:ext cx="1394694" cy="3045174"/>
            <a:chOff x="992450" y="2983688"/>
            <a:chExt cx="1394694" cy="3045174"/>
          </a:xfrm>
        </p:grpSpPr>
        <p:sp>
          <p:nvSpPr>
            <p:cNvPr id="45" name="Rectangle 15"/>
            <p:cNvSpPr>
              <a:spLocks noChangeArrowheads="1"/>
            </p:cNvSpPr>
            <p:nvPr/>
          </p:nvSpPr>
          <p:spPr bwMode="auto">
            <a:xfrm>
              <a:off x="992450" y="3108706"/>
              <a:ext cx="1394694" cy="2920156"/>
            </a:xfrm>
            <a:prstGeom prst="rect">
              <a:avLst/>
            </a:prstGeom>
            <a:solidFill>
              <a:srgbClr val="FFFFFF"/>
            </a:solidFill>
            <a:ln w="6350" algn="ctr">
              <a:solidFill>
                <a:srgbClr val="B10034"/>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GB" sz="1050" b="0"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46" name="Rectangle 45"/>
            <p:cNvSpPr/>
            <p:nvPr/>
          </p:nvSpPr>
          <p:spPr>
            <a:xfrm>
              <a:off x="1064460" y="2983688"/>
              <a:ext cx="1107996" cy="276999"/>
            </a:xfrm>
            <a:prstGeom prst="rect">
              <a:avLst/>
            </a:prstGeom>
            <a:solidFill>
              <a:srgbClr val="FFFFFF"/>
            </a:solidFill>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统一积分价值</a:t>
              </a:r>
              <a:endParaRPr kumimoji="0" lang="en-GB" altLang="zh-CN"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grpSp>
      <p:sp>
        <p:nvSpPr>
          <p:cNvPr id="47" name="Rectangle 15"/>
          <p:cNvSpPr>
            <a:spLocks noChangeArrowheads="1"/>
          </p:cNvSpPr>
          <p:nvPr/>
        </p:nvSpPr>
        <p:spPr bwMode="auto">
          <a:xfrm>
            <a:off x="2464904" y="3305734"/>
            <a:ext cx="4621892" cy="1891262"/>
          </a:xfrm>
          <a:prstGeom prst="rect">
            <a:avLst/>
          </a:prstGeom>
          <a:solidFill>
            <a:srgbClr val="FFFFFF"/>
          </a:solidFill>
          <a:ln w="6350" algn="ctr">
            <a:solidFill>
              <a:srgbClr val="B10034"/>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GB" sz="1050" b="0"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48" name="Rectangle 47"/>
          <p:cNvSpPr/>
          <p:nvPr/>
        </p:nvSpPr>
        <p:spPr>
          <a:xfrm>
            <a:off x="2536914" y="3180716"/>
            <a:ext cx="1569660" cy="276999"/>
          </a:xfrm>
          <a:prstGeom prst="rect">
            <a:avLst/>
          </a:prstGeom>
          <a:solidFill>
            <a:srgbClr val="FFFFFF"/>
          </a:solidFill>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差异化积分产生规则</a:t>
            </a:r>
            <a:endParaRPr kumimoji="0" lang="en-GB" altLang="zh-CN"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49" name="Rectangle 15"/>
          <p:cNvSpPr>
            <a:spLocks noChangeArrowheads="1"/>
          </p:cNvSpPr>
          <p:nvPr/>
        </p:nvSpPr>
        <p:spPr bwMode="auto">
          <a:xfrm>
            <a:off x="2464904" y="5466034"/>
            <a:ext cx="4621892" cy="739102"/>
          </a:xfrm>
          <a:prstGeom prst="rect">
            <a:avLst/>
          </a:prstGeom>
          <a:solidFill>
            <a:srgbClr val="FFFFFF"/>
          </a:solidFill>
          <a:ln w="6350" algn="ctr">
            <a:solidFill>
              <a:srgbClr val="B10034"/>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GB" sz="1050" b="0"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50" name="Rectangle 49"/>
          <p:cNvSpPr/>
          <p:nvPr/>
        </p:nvSpPr>
        <p:spPr>
          <a:xfrm>
            <a:off x="2536914" y="5341016"/>
            <a:ext cx="1569660" cy="276999"/>
          </a:xfrm>
          <a:prstGeom prst="rect">
            <a:avLst/>
          </a:prstGeom>
          <a:solidFill>
            <a:srgbClr val="FFFFFF"/>
          </a:solidFill>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差异化积分使用规则</a:t>
            </a:r>
            <a:endParaRPr kumimoji="0" lang="en-GB" altLang="zh-CN"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grpSp>
        <p:nvGrpSpPr>
          <p:cNvPr id="51" name="Group 72"/>
          <p:cNvGrpSpPr/>
          <p:nvPr/>
        </p:nvGrpSpPr>
        <p:grpSpPr>
          <a:xfrm>
            <a:off x="7460098" y="3180716"/>
            <a:ext cx="1754744" cy="3024420"/>
            <a:chOff x="992450" y="2983688"/>
            <a:chExt cx="1754744" cy="3024420"/>
          </a:xfrm>
        </p:grpSpPr>
        <p:sp>
          <p:nvSpPr>
            <p:cNvPr id="52" name="Rectangle 15"/>
            <p:cNvSpPr>
              <a:spLocks noChangeArrowheads="1"/>
            </p:cNvSpPr>
            <p:nvPr/>
          </p:nvSpPr>
          <p:spPr bwMode="auto">
            <a:xfrm>
              <a:off x="992450" y="3108706"/>
              <a:ext cx="1754744" cy="2899402"/>
            </a:xfrm>
            <a:prstGeom prst="rect">
              <a:avLst/>
            </a:prstGeom>
            <a:solidFill>
              <a:srgbClr val="FFFFFF"/>
            </a:solidFill>
            <a:ln w="6350" algn="ctr">
              <a:solidFill>
                <a:srgbClr val="B10034"/>
              </a:solidFill>
              <a:miter lim="800000"/>
            </a:ln>
            <a:effectLst>
              <a:outerShdw blurRad="50800" dist="38100" dir="2700000" algn="tl" rotWithShape="0">
                <a:prstClr val="black">
                  <a:alpha val="40000"/>
                </a:prstClr>
              </a:outerShdw>
            </a:effectLst>
          </p:spPr>
          <p:txBody>
            <a:bodyPr lIns="90000" tIns="90000" rIns="90000" bIns="90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 typeface="Wingdings" pitchFamily="2" charset="2"/>
                <a:buChar char="§"/>
                <a:defRPr/>
              </a:pPr>
              <a:endParaRPr kumimoji="0" lang="en-GB" sz="1050" b="0"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sp>
          <p:nvSpPr>
            <p:cNvPr id="53" name="Rectangle 52"/>
            <p:cNvSpPr/>
            <p:nvPr/>
          </p:nvSpPr>
          <p:spPr>
            <a:xfrm>
              <a:off x="1064460" y="2983688"/>
              <a:ext cx="800219" cy="276999"/>
            </a:xfrm>
            <a:prstGeom prst="rect">
              <a:avLst/>
            </a:prstGeom>
            <a:solidFill>
              <a:srgbClr val="FFFFFF"/>
            </a:solidFill>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marR="0" lvl="0" indent="-173038" defTabSz="914400" eaLnBrk="1" fontAlgn="auto" latinLnBrk="0" hangingPunct="1">
                <a:lnSpc>
                  <a:spcPct val="100000"/>
                </a:lnSpc>
                <a:spcBef>
                  <a:spcPct val="0"/>
                </a:spcBef>
                <a:spcAft>
                  <a:spcPct val="0"/>
                </a:spcAft>
                <a:buClr>
                  <a:srgbClr val="B10034"/>
                </a:buClr>
                <a:buSzTx/>
                <a:buFontTx/>
                <a:buNone/>
                <a:defRPr/>
              </a:pPr>
              <a:r>
                <a:rPr kumimoji="0" lang="zh-CN" altLang="en-US" sz="1200" b="1" i="0" u="none" strike="noStrike" kern="0" cap="none" spc="0" normalizeH="0" baseline="0" noProof="0" smtClean="0">
                  <a:ln>
                    <a:noFill/>
                  </a:ln>
                  <a:solidFill>
                    <a:srgbClr val="000000">
                      <a:lumMod val="85000"/>
                      <a:lumOff val="15000"/>
                    </a:srgbClr>
                  </a:solidFill>
                  <a:effectLst/>
                  <a:uLnTx/>
                  <a:uFillTx/>
                  <a:ea typeface="楷体_GB2312" panose="02010609030101010101" pitchFamily="49" charset="-122"/>
                </a:rPr>
                <a:t>积分结算</a:t>
              </a:r>
              <a:endParaRPr kumimoji="0" lang="en-GB" altLang="zh-CN" sz="1200" b="1" i="0" u="none" strike="noStrike" kern="0" cap="none" spc="0" normalizeH="0" baseline="0" noProof="0">
                <a:ln>
                  <a:noFill/>
                </a:ln>
                <a:solidFill>
                  <a:srgbClr val="000000">
                    <a:lumMod val="85000"/>
                    <a:lumOff val="15000"/>
                  </a:srgbClr>
                </a:solidFill>
                <a:effectLst/>
                <a:uLnTx/>
                <a:uFillTx/>
                <a:ea typeface="楷体_GB2312" panose="02010609030101010101" pitchFamily="49" charset="-122"/>
              </a:endParaRPr>
            </a:p>
          </p:txBody>
        </p:sp>
      </p:grpSp>
      <p:sp>
        <p:nvSpPr>
          <p:cNvPr id="54" name="Isosceles Triangle 53"/>
          <p:cNvSpPr/>
          <p:nvPr/>
        </p:nvSpPr>
        <p:spPr>
          <a:xfrm rot="5400000">
            <a:off x="1839567" y="4126347"/>
            <a:ext cx="909626" cy="144020"/>
          </a:xfrm>
          <a:prstGeom prst="triangle">
            <a:avLst/>
          </a:prstGeom>
          <a:solidFill>
            <a:srgbClr val="B10034"/>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55" name="Isosceles Triangle 54"/>
          <p:cNvSpPr/>
          <p:nvPr/>
        </p:nvSpPr>
        <p:spPr>
          <a:xfrm rot="5400000">
            <a:off x="1839567" y="5710567"/>
            <a:ext cx="909626" cy="144020"/>
          </a:xfrm>
          <a:prstGeom prst="triangle">
            <a:avLst/>
          </a:prstGeom>
          <a:solidFill>
            <a:srgbClr val="B10034"/>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56" name="Rectangle 55"/>
          <p:cNvSpPr/>
          <p:nvPr/>
        </p:nvSpPr>
        <p:spPr>
          <a:xfrm>
            <a:off x="696908" y="3468756"/>
            <a:ext cx="1394694" cy="2123658"/>
          </a:xfrm>
          <a:prstGeom prst="rect">
            <a:avLst/>
          </a:prstGeom>
        </p:spPr>
        <p:txBody>
          <a:bodyPr wrap="squar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200" smtClean="0">
                <a:solidFill>
                  <a:srgbClr val="000000">
                    <a:lumMod val="85000"/>
                    <a:lumOff val="15000"/>
                  </a:srgbClr>
                </a:solidFill>
                <a:ea typeface="楷体_GB2312" panose="02010609030101010101" pitchFamily="49" charset="-122"/>
              </a:rPr>
              <a:t>积分的现金价值衡量；需要统一太平集团的积分价值衡量系数；</a:t>
            </a: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r>
              <a:rPr lang="zh-CN" altLang="en-US" sz="1200" smtClean="0">
                <a:solidFill>
                  <a:srgbClr val="000000">
                    <a:lumMod val="85000"/>
                    <a:lumOff val="15000"/>
                  </a:srgbClr>
                </a:solidFill>
                <a:ea typeface="楷体_GB2312" panose="02010609030101010101" pitchFamily="49" charset="-122"/>
              </a:rPr>
              <a:t>例如：</a:t>
            </a:r>
            <a:endParaRPr lang="en-US" altLang="zh-CN" sz="1200" smtClean="0">
              <a:solidFill>
                <a:srgbClr val="000000">
                  <a:lumMod val="85000"/>
                  <a:lumOff val="15000"/>
                </a:srgbClr>
              </a:solidFill>
              <a:ea typeface="楷体_GB2312" panose="02010609030101010101" pitchFamily="49" charset="-122"/>
            </a:endParaRPr>
          </a:p>
          <a:p>
            <a:pPr marL="185738" defTabSz="914400">
              <a:buClr>
                <a:srgbClr val="B10034"/>
              </a:buClr>
              <a:defRPr/>
            </a:pPr>
            <a:r>
              <a:rPr lang="en-US" altLang="zh-CN" sz="1200" smtClean="0">
                <a:solidFill>
                  <a:srgbClr val="000000">
                    <a:lumMod val="85000"/>
                    <a:lumOff val="15000"/>
                  </a:srgbClr>
                </a:solidFill>
                <a:ea typeface="楷体_GB2312" panose="02010609030101010101" pitchFamily="49" charset="-122"/>
              </a:rPr>
              <a:t>1 </a:t>
            </a:r>
            <a:r>
              <a:rPr lang="zh-CN" altLang="en-US" sz="1200" smtClean="0">
                <a:solidFill>
                  <a:srgbClr val="000000">
                    <a:lumMod val="85000"/>
                    <a:lumOff val="15000"/>
                  </a:srgbClr>
                </a:solidFill>
                <a:ea typeface="楷体_GB2312" panose="02010609030101010101" pitchFamily="49" charset="-122"/>
              </a:rPr>
              <a:t>元 </a:t>
            </a:r>
            <a:r>
              <a:rPr lang="en-US" altLang="zh-CN" sz="1200" smtClean="0">
                <a:solidFill>
                  <a:srgbClr val="000000">
                    <a:lumMod val="85000"/>
                    <a:lumOff val="15000"/>
                  </a:srgbClr>
                </a:solidFill>
                <a:ea typeface="楷体_GB2312" panose="02010609030101010101" pitchFamily="49" charset="-122"/>
              </a:rPr>
              <a:t>= </a:t>
            </a:r>
            <a:r>
              <a:rPr lang="en-US" altLang="zh-CN" sz="1200" b="1" smtClean="0">
                <a:solidFill>
                  <a:srgbClr val="FF0000"/>
                </a:solidFill>
                <a:ea typeface="楷体_GB2312" panose="02010609030101010101" pitchFamily="49" charset="-122"/>
              </a:rPr>
              <a:t>k</a:t>
            </a:r>
            <a:r>
              <a:rPr lang="en-US" altLang="zh-CN" sz="1200" smtClean="0">
                <a:solidFill>
                  <a:srgbClr val="000000">
                    <a:lumMod val="85000"/>
                    <a:lumOff val="15000"/>
                  </a:srgbClr>
                </a:solidFill>
                <a:ea typeface="楷体_GB2312" panose="02010609030101010101" pitchFamily="49" charset="-122"/>
              </a:rPr>
              <a:t> </a:t>
            </a:r>
            <a:r>
              <a:rPr lang="zh-CN" altLang="en-US" sz="1200" smtClean="0">
                <a:solidFill>
                  <a:srgbClr val="000000">
                    <a:lumMod val="85000"/>
                    <a:lumOff val="15000"/>
                  </a:srgbClr>
                </a:solidFill>
                <a:ea typeface="楷体_GB2312" panose="02010609030101010101" pitchFamily="49" charset="-122"/>
              </a:rPr>
              <a:t>点 ，即</a:t>
            </a:r>
            <a:r>
              <a:rPr lang="en-US" altLang="zh-CN" sz="1200" b="1" smtClean="0">
                <a:solidFill>
                  <a:srgbClr val="FF0000"/>
                </a:solidFill>
                <a:ea typeface="楷体_GB2312" panose="02010609030101010101" pitchFamily="49" charset="-122"/>
              </a:rPr>
              <a:t>k</a:t>
            </a:r>
            <a:r>
              <a:rPr lang="zh-CN" altLang="en-US" sz="1200" smtClean="0">
                <a:solidFill>
                  <a:srgbClr val="000000">
                    <a:lumMod val="85000"/>
                    <a:lumOff val="15000"/>
                  </a:srgbClr>
                </a:solidFill>
                <a:ea typeface="楷体_GB2312" panose="02010609030101010101" pitchFamily="49" charset="-122"/>
              </a:rPr>
              <a:t>点积分相当于</a:t>
            </a:r>
            <a:r>
              <a:rPr lang="en-US" altLang="zh-CN" sz="1200" smtClean="0">
                <a:solidFill>
                  <a:srgbClr val="000000">
                    <a:lumMod val="85000"/>
                    <a:lumOff val="15000"/>
                  </a:srgbClr>
                </a:solidFill>
                <a:ea typeface="楷体_GB2312" panose="02010609030101010101" pitchFamily="49" charset="-122"/>
              </a:rPr>
              <a:t>1</a:t>
            </a:r>
            <a:r>
              <a:rPr lang="zh-CN" altLang="en-US" sz="1200" smtClean="0">
                <a:solidFill>
                  <a:srgbClr val="000000">
                    <a:lumMod val="85000"/>
                    <a:lumOff val="15000"/>
                  </a:srgbClr>
                </a:solidFill>
                <a:ea typeface="楷体_GB2312" panose="02010609030101010101" pitchFamily="49" charset="-122"/>
              </a:rPr>
              <a:t>元钱，需统一</a:t>
            </a:r>
            <a:r>
              <a:rPr lang="en-US" altLang="zh-CN" sz="1200" b="1" smtClean="0">
                <a:solidFill>
                  <a:srgbClr val="FF0000"/>
                </a:solidFill>
                <a:ea typeface="楷体_GB2312" panose="02010609030101010101" pitchFamily="49" charset="-122"/>
              </a:rPr>
              <a:t>k</a:t>
            </a:r>
            <a:r>
              <a:rPr lang="zh-CN" altLang="en-US" sz="1200" smtClean="0">
                <a:solidFill>
                  <a:srgbClr val="000000">
                    <a:lumMod val="85000"/>
                    <a:lumOff val="15000"/>
                  </a:srgbClr>
                </a:solidFill>
                <a:ea typeface="楷体_GB2312" panose="02010609030101010101" pitchFamily="49" charset="-122"/>
              </a:rPr>
              <a:t>的值</a:t>
            </a:r>
          </a:p>
        </p:txBody>
      </p:sp>
      <p:sp>
        <p:nvSpPr>
          <p:cNvPr id="57" name="Rectangle 56"/>
          <p:cNvSpPr/>
          <p:nvPr/>
        </p:nvSpPr>
        <p:spPr>
          <a:xfrm>
            <a:off x="2478156" y="3468756"/>
            <a:ext cx="4536630" cy="1734697"/>
          </a:xfrm>
          <a:prstGeom prst="rect">
            <a:avLst/>
          </a:prstGeom>
        </p:spPr>
        <p:txBody>
          <a:bodyPr wrap="square" lIns="36000" tIns="36000" rIns="36000" bIns="360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200" smtClean="0">
                <a:solidFill>
                  <a:srgbClr val="000000">
                    <a:lumMod val="85000"/>
                    <a:lumOff val="15000"/>
                  </a:srgbClr>
                </a:solidFill>
                <a:ea typeface="楷体_GB2312" panose="02010609030101010101" pitchFamily="49" charset="-122"/>
              </a:rPr>
              <a:t>产寿险总公司、分支公司根据不同保险产品制定不同的保费消费积分产生规则</a:t>
            </a: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defRPr/>
            </a:pP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r>
              <a:rPr lang="zh-CN" altLang="en-US" sz="1200" smtClean="0">
                <a:solidFill>
                  <a:srgbClr val="000000">
                    <a:lumMod val="85000"/>
                    <a:lumOff val="15000"/>
                  </a:srgbClr>
                </a:solidFill>
                <a:ea typeface="楷体_GB2312" panose="02010609030101010101" pitchFamily="49" charset="-122"/>
              </a:rPr>
              <a:t>需要统一的只是系数</a:t>
            </a:r>
            <a:r>
              <a:rPr lang="en-US" altLang="zh-CN" sz="1200" b="1" smtClean="0">
                <a:solidFill>
                  <a:srgbClr val="FF0000"/>
                </a:solidFill>
                <a:ea typeface="楷体_GB2312" panose="02010609030101010101" pitchFamily="49" charset="-122"/>
              </a:rPr>
              <a:t>k</a:t>
            </a:r>
            <a:r>
              <a:rPr lang="zh-CN" altLang="en-US" sz="1200" smtClean="0">
                <a:solidFill>
                  <a:srgbClr val="000000">
                    <a:lumMod val="85000"/>
                    <a:lumOff val="15000"/>
                  </a:srgbClr>
                </a:solidFill>
                <a:ea typeface="楷体_GB2312" panose="02010609030101010101" pitchFamily="49" charset="-122"/>
              </a:rPr>
              <a:t>，而产品金额</a:t>
            </a:r>
            <a:r>
              <a:rPr lang="en-US" altLang="zh-CN" sz="1200" b="1" smtClean="0">
                <a:solidFill>
                  <a:srgbClr val="FF0000"/>
                </a:solidFill>
                <a:ea typeface="楷体_GB2312" panose="02010609030101010101" pitchFamily="49" charset="-122"/>
              </a:rPr>
              <a:t>A</a:t>
            </a:r>
            <a:r>
              <a:rPr lang="zh-CN" altLang="en-US" sz="1200" smtClean="0">
                <a:solidFill>
                  <a:srgbClr val="000000">
                    <a:lumMod val="85000"/>
                    <a:lumOff val="15000"/>
                  </a:srgbClr>
                </a:solidFill>
                <a:ea typeface="楷体_GB2312" panose="02010609030101010101" pitchFamily="49" charset="-122"/>
              </a:rPr>
              <a:t>以及规则</a:t>
            </a:r>
            <a:r>
              <a:rPr lang="en-US" altLang="zh-CN" sz="1200" b="1" smtClean="0">
                <a:solidFill>
                  <a:srgbClr val="FF0000"/>
                </a:solidFill>
                <a:ea typeface="楷体_GB2312" panose="02010609030101010101" pitchFamily="49" charset="-122"/>
              </a:rPr>
              <a:t>r</a:t>
            </a:r>
            <a:r>
              <a:rPr lang="zh-CN" altLang="en-US" sz="1200" smtClean="0">
                <a:solidFill>
                  <a:srgbClr val="000000">
                    <a:lumMod val="85000"/>
                    <a:lumOff val="15000"/>
                  </a:srgbClr>
                </a:solidFill>
                <a:ea typeface="楷体_GB2312" panose="02010609030101010101" pitchFamily="49" charset="-122"/>
              </a:rPr>
              <a:t>可产寿各自设定</a:t>
            </a: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r>
              <a:rPr lang="zh-CN" altLang="en-US" sz="1200" smtClean="0">
                <a:solidFill>
                  <a:srgbClr val="000000">
                    <a:lumMod val="85000"/>
                    <a:lumOff val="15000"/>
                  </a:srgbClr>
                </a:solidFill>
                <a:ea typeface="楷体_GB2312" panose="02010609030101010101" pitchFamily="49" charset="-122"/>
              </a:rPr>
              <a:t>产寿公司若需要针对不同产品，控制投入成本，调整</a:t>
            </a:r>
            <a:r>
              <a:rPr lang="en-US" altLang="zh-CN" sz="1200" b="1" smtClean="0">
                <a:solidFill>
                  <a:srgbClr val="FF0000"/>
                </a:solidFill>
                <a:ea typeface="楷体_GB2312" panose="02010609030101010101" pitchFamily="49" charset="-122"/>
              </a:rPr>
              <a:t>r</a:t>
            </a:r>
            <a:r>
              <a:rPr lang="zh-CN" altLang="en-US" sz="1200" smtClean="0">
                <a:solidFill>
                  <a:srgbClr val="000000">
                    <a:lumMod val="85000"/>
                    <a:lumOff val="15000"/>
                  </a:srgbClr>
                </a:solidFill>
                <a:ea typeface="楷体_GB2312" panose="02010609030101010101" pitchFamily="49" charset="-122"/>
              </a:rPr>
              <a:t>值即可</a:t>
            </a:r>
          </a:p>
        </p:txBody>
      </p:sp>
      <p:sp>
        <p:nvSpPr>
          <p:cNvPr id="58" name="Rectangle 57"/>
          <p:cNvSpPr/>
          <p:nvPr/>
        </p:nvSpPr>
        <p:spPr>
          <a:xfrm>
            <a:off x="2478156" y="5576048"/>
            <a:ext cx="4536630" cy="626701"/>
          </a:xfrm>
          <a:prstGeom prst="rect">
            <a:avLst/>
          </a:prstGeom>
        </p:spPr>
        <p:txBody>
          <a:bodyPr wrap="square" lIns="36000" tIns="36000" rIns="36000" bIns="360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200" smtClean="0">
                <a:solidFill>
                  <a:srgbClr val="000000">
                    <a:lumMod val="85000"/>
                    <a:lumOff val="15000"/>
                  </a:srgbClr>
                </a:solidFill>
                <a:ea typeface="楷体_GB2312" panose="02010609030101010101" pitchFamily="49" charset="-122"/>
              </a:rPr>
              <a:t>产寿险总公司、分支公司根据服务采购成本，各自制定服务积分兑换规则</a:t>
            </a: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r>
              <a:rPr lang="zh-CN" altLang="en-US" sz="1200" smtClean="0">
                <a:solidFill>
                  <a:srgbClr val="000000">
                    <a:lumMod val="85000"/>
                    <a:lumOff val="15000"/>
                  </a:srgbClr>
                </a:solidFill>
                <a:ea typeface="楷体_GB2312" panose="02010609030101010101" pitchFamily="49" charset="-122"/>
              </a:rPr>
              <a:t>会员可进行积分的跨区域、跨产寿专区使用</a:t>
            </a:r>
            <a:endParaRPr lang="en-US" altLang="zh-CN" sz="1200" smtClean="0">
              <a:solidFill>
                <a:srgbClr val="000000">
                  <a:lumMod val="85000"/>
                  <a:lumOff val="15000"/>
                </a:srgbClr>
              </a:solidFill>
              <a:ea typeface="楷体_GB2312" panose="02010609030101010101" pitchFamily="49" charset="-122"/>
            </a:endParaRPr>
          </a:p>
        </p:txBody>
      </p:sp>
      <p:grpSp>
        <p:nvGrpSpPr>
          <p:cNvPr id="59" name="Group 94"/>
          <p:cNvGrpSpPr/>
          <p:nvPr/>
        </p:nvGrpSpPr>
        <p:grpSpPr>
          <a:xfrm>
            <a:off x="2654430" y="3908318"/>
            <a:ext cx="4248590" cy="725850"/>
            <a:chOff x="1208480" y="2055060"/>
            <a:chExt cx="4248590" cy="725850"/>
          </a:xfrm>
        </p:grpSpPr>
        <p:sp>
          <p:nvSpPr>
            <p:cNvPr id="60" name="Rectangle 59"/>
            <p:cNvSpPr/>
            <p:nvPr/>
          </p:nvSpPr>
          <p:spPr>
            <a:xfrm>
              <a:off x="1274740" y="2055060"/>
              <a:ext cx="811112" cy="288040"/>
            </a:xfrm>
            <a:prstGeom prst="rect">
              <a:avLst/>
            </a:prstGeom>
            <a:no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1" i="0" u="sng" strike="noStrike" kern="0" cap="none" spc="0" normalizeH="0" baseline="0" noProof="0" smtClean="0">
                  <a:ln>
                    <a:noFill/>
                  </a:ln>
                  <a:solidFill>
                    <a:srgbClr val="6A1A41"/>
                  </a:solidFill>
                  <a:effectLst/>
                  <a:uLnTx/>
                  <a:uFillTx/>
                  <a:latin typeface="Arial"/>
                  <a:ea typeface="楷体_GB2312" panose="02010609030101010101" pitchFamily="49" charset="-122"/>
                  <a:cs typeface="Calibri" pitchFamily="34" charset="0"/>
                </a:rPr>
                <a:t>产品</a:t>
              </a:r>
            </a:p>
          </p:txBody>
        </p:sp>
        <p:sp>
          <p:nvSpPr>
            <p:cNvPr id="61" name="Rectangle 60"/>
            <p:cNvSpPr/>
            <p:nvPr/>
          </p:nvSpPr>
          <p:spPr>
            <a:xfrm>
              <a:off x="2411896" y="2055060"/>
              <a:ext cx="943632" cy="288040"/>
            </a:xfrm>
            <a:prstGeom prst="rect">
              <a:avLst/>
            </a:prstGeom>
            <a:no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1" i="0" u="sng" strike="noStrike" kern="0" cap="none" spc="0" normalizeH="0" baseline="0" noProof="0" smtClean="0">
                  <a:ln>
                    <a:noFill/>
                  </a:ln>
                  <a:solidFill>
                    <a:srgbClr val="6A1A41"/>
                  </a:solidFill>
                  <a:effectLst/>
                  <a:uLnTx/>
                  <a:uFillTx/>
                  <a:latin typeface="Arial"/>
                  <a:ea typeface="楷体_GB2312" panose="02010609030101010101" pitchFamily="49" charset="-122"/>
                  <a:cs typeface="Calibri" pitchFamily="34" charset="0"/>
                </a:rPr>
                <a:t>积分规则</a:t>
              </a:r>
            </a:p>
          </p:txBody>
        </p:sp>
        <p:sp>
          <p:nvSpPr>
            <p:cNvPr id="62" name="Rectangle 61"/>
            <p:cNvSpPr/>
            <p:nvPr/>
          </p:nvSpPr>
          <p:spPr>
            <a:xfrm>
              <a:off x="3499548" y="2055060"/>
              <a:ext cx="877372" cy="288040"/>
            </a:xfrm>
            <a:prstGeom prst="rect">
              <a:avLst/>
            </a:prstGeom>
            <a:no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1" i="0" u="sng" strike="noStrike" kern="0" cap="none" spc="0" normalizeH="0" baseline="0" noProof="0" smtClean="0">
                  <a:ln>
                    <a:noFill/>
                  </a:ln>
                  <a:solidFill>
                    <a:srgbClr val="6A1A41"/>
                  </a:solidFill>
                  <a:effectLst/>
                  <a:uLnTx/>
                  <a:uFillTx/>
                  <a:latin typeface="Arial"/>
                  <a:ea typeface="楷体_GB2312" panose="02010609030101010101" pitchFamily="49" charset="-122"/>
                  <a:cs typeface="Calibri" pitchFamily="34" charset="0"/>
                </a:rPr>
                <a:t>点数</a:t>
              </a:r>
              <a:r>
                <a:rPr kumimoji="0" lang="en-US" altLang="zh-CN" sz="1200" b="1" i="0" u="sng" strike="noStrike" kern="0" cap="none" spc="0" normalizeH="0" baseline="0" noProof="0" smtClean="0">
                  <a:ln>
                    <a:noFill/>
                  </a:ln>
                  <a:solidFill>
                    <a:srgbClr val="6A1A41"/>
                  </a:solidFill>
                  <a:effectLst/>
                  <a:uLnTx/>
                  <a:uFillTx/>
                  <a:latin typeface="Arial"/>
                  <a:ea typeface="楷体_GB2312" panose="02010609030101010101" pitchFamily="49" charset="-122"/>
                  <a:cs typeface="Calibri" pitchFamily="34" charset="0"/>
                </a:rPr>
                <a:t>(</a:t>
              </a:r>
              <a:r>
                <a:rPr kumimoji="0" lang="zh-CN" altLang="en-US" sz="1200" b="1" i="0" u="sng" strike="noStrike" kern="0" cap="none" spc="0" normalizeH="0" baseline="0" noProof="0" smtClean="0">
                  <a:ln>
                    <a:noFill/>
                  </a:ln>
                  <a:solidFill>
                    <a:srgbClr val="6A1A41"/>
                  </a:solidFill>
                  <a:effectLst/>
                  <a:uLnTx/>
                  <a:uFillTx/>
                  <a:latin typeface="Arial"/>
                  <a:ea typeface="楷体_GB2312" panose="02010609030101010101" pitchFamily="49" charset="-122"/>
                  <a:cs typeface="Calibri" pitchFamily="34" charset="0"/>
                </a:rPr>
                <a:t>点</a:t>
              </a:r>
              <a:r>
                <a:rPr kumimoji="0" lang="en-US" altLang="zh-CN" sz="1200" b="1" i="0" u="sng" strike="noStrike" kern="0" cap="none" spc="0" normalizeH="0" baseline="0" noProof="0" smtClean="0">
                  <a:ln>
                    <a:noFill/>
                  </a:ln>
                  <a:solidFill>
                    <a:srgbClr val="6A1A41"/>
                  </a:solidFill>
                  <a:effectLst/>
                  <a:uLnTx/>
                  <a:uFillTx/>
                  <a:latin typeface="Arial"/>
                  <a:ea typeface="楷体_GB2312" panose="02010609030101010101" pitchFamily="49" charset="-122"/>
                  <a:cs typeface="Calibri" pitchFamily="34" charset="0"/>
                </a:rPr>
                <a:t>)</a:t>
              </a:r>
              <a:endParaRPr kumimoji="0" lang="zh-CN" altLang="en-US" sz="1200" b="1" i="0" u="sng" strike="noStrike" kern="0" cap="none" spc="0" normalizeH="0" baseline="0" noProof="0" smtClean="0">
                <a:ln>
                  <a:noFill/>
                </a:ln>
                <a:solidFill>
                  <a:srgbClr val="6A1A41"/>
                </a:solidFill>
                <a:effectLst/>
                <a:uLnTx/>
                <a:uFillTx/>
                <a:latin typeface="Arial"/>
                <a:ea typeface="楷体_GB2312" panose="02010609030101010101" pitchFamily="49" charset="-122"/>
                <a:cs typeface="Calibri" pitchFamily="34" charset="0"/>
              </a:endParaRPr>
            </a:p>
          </p:txBody>
        </p:sp>
        <p:sp>
          <p:nvSpPr>
            <p:cNvPr id="63" name="Rectangle 62"/>
            <p:cNvSpPr/>
            <p:nvPr/>
          </p:nvSpPr>
          <p:spPr>
            <a:xfrm>
              <a:off x="4448930" y="2055060"/>
              <a:ext cx="975886" cy="288040"/>
            </a:xfrm>
            <a:prstGeom prst="rect">
              <a:avLst/>
            </a:prstGeom>
            <a:no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1" i="0" u="sng" strike="noStrike" kern="0" cap="none" spc="0" normalizeH="0" baseline="0" noProof="0" smtClean="0">
                  <a:ln>
                    <a:noFill/>
                  </a:ln>
                  <a:solidFill>
                    <a:srgbClr val="6A1A41"/>
                  </a:solidFill>
                  <a:effectLst/>
                  <a:uLnTx/>
                  <a:uFillTx/>
                  <a:latin typeface="Arial"/>
                  <a:ea typeface="楷体_GB2312" panose="02010609030101010101" pitchFamily="49" charset="-122"/>
                  <a:cs typeface="Calibri" pitchFamily="34" charset="0"/>
                </a:rPr>
                <a:t>成本（元）</a:t>
              </a:r>
            </a:p>
          </p:txBody>
        </p:sp>
        <p:sp>
          <p:nvSpPr>
            <p:cNvPr id="64" name="Rectangle 63"/>
            <p:cNvSpPr/>
            <p:nvPr/>
          </p:nvSpPr>
          <p:spPr>
            <a:xfrm>
              <a:off x="1208480" y="2348850"/>
              <a:ext cx="936130" cy="432060"/>
            </a:xfrm>
            <a:prstGeom prst="rect">
              <a:avLst/>
            </a:prstGeom>
            <a:solidFill>
              <a:srgbClr val="FFC000">
                <a:lumMod val="20000"/>
                <a:lumOff val="80000"/>
              </a:srgbClr>
            </a:solidFill>
            <a:ln w="9525" cap="flat" cmpd="sng" algn="ctr">
              <a:solidFill>
                <a:srgbClr val="774A39"/>
              </a:solidFill>
              <a:prstDash val="solid"/>
            </a:ln>
            <a:effectLst/>
          </p:spPr>
          <p:txBody>
            <a:bodyPr lIns="36000" tIns="36000" rIns="36000" bIns="36000"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1"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rPr>
                <a:t>产险产品 </a:t>
              </a:r>
              <a:r>
                <a:rPr kumimoji="0" lang="en-US" altLang="zh-CN" sz="1200" b="1"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rPr>
                <a:t>1</a:t>
              </a:r>
            </a:p>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rPr>
                <a:t>金额</a:t>
              </a:r>
              <a:r>
                <a:rPr kumimoji="0" lang="en-US" altLang="zh-CN" sz="1200" b="1"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A</a:t>
              </a:r>
              <a:r>
                <a:rPr kumimoji="0" lang="en-US" altLang="zh-CN" sz="1200" b="1" i="0" u="none" strike="noStrike" kern="0" cap="none" spc="0" normalizeH="0" baseline="0" noProof="0" smtClean="0">
                  <a:ln>
                    <a:noFill/>
                  </a:ln>
                  <a:solidFill>
                    <a:srgbClr val="B10034"/>
                  </a:solidFill>
                  <a:effectLst/>
                  <a:uLnTx/>
                  <a:uFillTx/>
                  <a:latin typeface="Arial"/>
                  <a:ea typeface="楷体_GB2312" panose="02010609030101010101" pitchFamily="49" charset="-122"/>
                  <a:cs typeface="Calibri" pitchFamily="34" charset="0"/>
                </a:rPr>
                <a:t> </a:t>
              </a:r>
              <a:endParaRPr kumimoji="0" lang="zh-CN" altLang="en-US" sz="1200" b="0"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endParaRPr>
            </a:p>
          </p:txBody>
        </p:sp>
        <p:sp>
          <p:nvSpPr>
            <p:cNvPr id="65" name="Rectangle 64"/>
            <p:cNvSpPr/>
            <p:nvPr/>
          </p:nvSpPr>
          <p:spPr>
            <a:xfrm>
              <a:off x="2360640" y="2348850"/>
              <a:ext cx="1008140" cy="432060"/>
            </a:xfrm>
            <a:prstGeom prst="rect">
              <a:avLst/>
            </a:prstGeom>
            <a:solidFill>
              <a:srgbClr val="FFC000">
                <a:lumMod val="20000"/>
                <a:lumOff val="80000"/>
              </a:srgbClr>
            </a:solidFill>
            <a:ln w="9525" cap="flat" cmpd="sng" algn="ctr">
              <a:solidFill>
                <a:srgbClr val="774A39"/>
              </a:solidFill>
              <a:prstDash val="solid"/>
            </a:ln>
            <a:effectLst/>
          </p:spPr>
          <p:txBody>
            <a:bodyPr lIns="36000" tIns="36000" rIns="36000" bIns="36000"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rPr>
                <a:t>每消费一元钱</a:t>
              </a:r>
              <a:endParaRPr kumimoji="0" lang="en-US" altLang="zh-CN" sz="1200" b="0"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endParaRPr>
            </a:p>
            <a:p>
              <a:pPr marL="0" marR="0" lvl="0" indent="0" algn="ctr" defTabSz="914400" eaLnBrk="1" fontAlgn="base" latinLnBrk="0" hangingPunct="1">
                <a:lnSpc>
                  <a:spcPct val="100000"/>
                </a:lnSpc>
                <a:spcBef>
                  <a:spcPct val="0"/>
                </a:spcBef>
                <a:spcAft>
                  <a:spcPct val="0"/>
                </a:spcAft>
                <a:buClrTx/>
                <a:buSzTx/>
                <a:buFontTx/>
                <a:buNone/>
                <a:defRPr/>
              </a:pPr>
              <a:r>
                <a:rPr kumimoji="0" lang="zh-CN" altLang="en-US" sz="1200" b="0"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rPr>
                <a:t>赠送 </a:t>
              </a:r>
              <a:r>
                <a:rPr kumimoji="0" lang="en-US" altLang="zh-CN" sz="1200" b="1"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r</a:t>
              </a:r>
              <a:r>
                <a:rPr kumimoji="0" lang="en-US" altLang="zh-CN" sz="1200" b="1"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rPr>
                <a:t> </a:t>
              </a:r>
              <a:r>
                <a:rPr kumimoji="0" lang="zh-CN" altLang="en-US" sz="1200" b="0"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rPr>
                <a:t>点积分</a:t>
              </a:r>
              <a:endParaRPr kumimoji="0" lang="en-US" altLang="zh-CN" sz="1200" b="0" i="0" u="none" strike="noStrike" kern="0" cap="none" spc="0" normalizeH="0" baseline="0" noProof="0" smtClean="0">
                <a:ln>
                  <a:noFill/>
                </a:ln>
                <a:solidFill>
                  <a:srgbClr val="000000">
                    <a:lumMod val="75000"/>
                    <a:lumOff val="25000"/>
                  </a:srgbClr>
                </a:solidFill>
                <a:effectLst/>
                <a:uLnTx/>
                <a:uFillTx/>
                <a:latin typeface="Arial"/>
                <a:ea typeface="楷体_GB2312" panose="02010609030101010101" pitchFamily="49" charset="-122"/>
                <a:cs typeface="Calibri" pitchFamily="34" charset="0"/>
              </a:endParaRPr>
            </a:p>
          </p:txBody>
        </p:sp>
        <p:cxnSp>
          <p:nvCxnSpPr>
            <p:cNvPr id="66" name="Straight Arrow Connector 65"/>
            <p:cNvCxnSpPr>
              <a:stCxn id="64" idx="3"/>
              <a:endCxn id="65" idx="1"/>
            </p:cNvCxnSpPr>
            <p:nvPr/>
          </p:nvCxnSpPr>
          <p:spPr>
            <a:xfrm>
              <a:off x="2144610" y="2564880"/>
              <a:ext cx="216030" cy="0"/>
            </a:xfrm>
            <a:prstGeom prst="straightConnector1">
              <a:avLst/>
            </a:prstGeom>
            <a:noFill/>
            <a:ln w="28575" cap="flat" cmpd="sng" algn="ctr">
              <a:solidFill>
                <a:srgbClr val="774A39">
                  <a:shade val="95000"/>
                  <a:satMod val="105000"/>
                </a:srgbClr>
              </a:solidFill>
              <a:prstDash val="solid"/>
              <a:headEnd type="none" w="med" len="med"/>
              <a:tailEnd type="triangle" w="med" len="med"/>
            </a:ln>
            <a:effectLst/>
          </p:spPr>
        </p:cxnSp>
        <p:sp>
          <p:nvSpPr>
            <p:cNvPr id="67" name="Rectangle 66"/>
            <p:cNvSpPr/>
            <p:nvPr/>
          </p:nvSpPr>
          <p:spPr>
            <a:xfrm>
              <a:off x="3584810" y="2348850"/>
              <a:ext cx="648090" cy="432060"/>
            </a:xfrm>
            <a:prstGeom prst="rect">
              <a:avLst/>
            </a:prstGeom>
            <a:solidFill>
              <a:srgbClr val="FFC000">
                <a:lumMod val="20000"/>
                <a:lumOff val="80000"/>
              </a:srgbClr>
            </a:solidFill>
            <a:ln w="9525" cap="flat" cmpd="sng" algn="ctr">
              <a:solidFill>
                <a:srgbClr val="774A39"/>
              </a:solidFill>
              <a:prstDash val="solid"/>
            </a:ln>
            <a:effectLst/>
          </p:spPr>
          <p:txBody>
            <a:bodyPr lIns="36000" tIns="36000" rIns="36000" bIns="36000"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  A </a:t>
              </a:r>
              <a:r>
                <a:rPr kumimoji="0" lang="zh-CN" altLang="en-US"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 </a:t>
              </a:r>
              <a:r>
                <a:rPr kumimoji="0" lang="en-US" altLang="zh-CN"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r</a:t>
              </a:r>
            </a:p>
          </p:txBody>
        </p:sp>
        <p:cxnSp>
          <p:nvCxnSpPr>
            <p:cNvPr id="68" name="Straight Arrow Connector 67"/>
            <p:cNvCxnSpPr>
              <a:stCxn id="65" idx="3"/>
              <a:endCxn id="67" idx="1"/>
            </p:cNvCxnSpPr>
            <p:nvPr/>
          </p:nvCxnSpPr>
          <p:spPr>
            <a:xfrm>
              <a:off x="3368780" y="2564880"/>
              <a:ext cx="216030" cy="0"/>
            </a:xfrm>
            <a:prstGeom prst="straightConnector1">
              <a:avLst/>
            </a:prstGeom>
            <a:noFill/>
            <a:ln w="28575" cap="flat" cmpd="sng" algn="ctr">
              <a:solidFill>
                <a:srgbClr val="774A39">
                  <a:shade val="95000"/>
                  <a:satMod val="105000"/>
                </a:srgbClr>
              </a:solidFill>
              <a:prstDash val="solid"/>
              <a:headEnd type="none" w="med" len="med"/>
              <a:tailEnd type="triangle" w="med" len="med"/>
            </a:ln>
            <a:effectLst/>
          </p:spPr>
        </p:cxnSp>
        <p:sp>
          <p:nvSpPr>
            <p:cNvPr id="69" name="Rectangle 68"/>
            <p:cNvSpPr/>
            <p:nvPr/>
          </p:nvSpPr>
          <p:spPr>
            <a:xfrm>
              <a:off x="4448930" y="2348850"/>
              <a:ext cx="1008140" cy="432060"/>
            </a:xfrm>
            <a:prstGeom prst="rect">
              <a:avLst/>
            </a:prstGeom>
            <a:solidFill>
              <a:srgbClr val="FFC000">
                <a:lumMod val="20000"/>
                <a:lumOff val="80000"/>
              </a:srgbClr>
            </a:solidFill>
            <a:ln w="9525" cap="flat" cmpd="sng" algn="ctr">
              <a:solidFill>
                <a:srgbClr val="774A39"/>
              </a:solidFill>
              <a:prstDash val="solid"/>
            </a:ln>
            <a:effectLst/>
          </p:spPr>
          <p:txBody>
            <a:bodyPr lIns="36000" tIns="36000" rIns="36000" bIns="36000"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r>
                <a:rPr kumimoji="0" lang="en-US" altLang="zh-CN"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  </a:t>
              </a:r>
              <a:r>
                <a:rPr kumimoji="0" lang="zh-CN" altLang="en-US"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a:t>
              </a:r>
              <a:r>
                <a:rPr kumimoji="0" lang="en-US" altLang="zh-CN"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A </a:t>
              </a:r>
              <a:r>
                <a:rPr kumimoji="0" lang="zh-CN" altLang="en-US"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 </a:t>
              </a:r>
              <a:r>
                <a:rPr kumimoji="0" lang="en-US" altLang="zh-CN"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r</a:t>
              </a:r>
              <a:r>
                <a:rPr kumimoji="0" lang="zh-CN" altLang="en-US"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a:t>
              </a:r>
              <a:r>
                <a:rPr kumimoji="0" lang="en-US" altLang="zh-CN" sz="1200" b="0" i="0" u="none" strike="noStrike" kern="0" cap="none" spc="0" normalizeH="0" baseline="0" noProof="0" smtClean="0">
                  <a:ln>
                    <a:noFill/>
                  </a:ln>
                  <a:solidFill>
                    <a:srgbClr val="FF0000"/>
                  </a:solidFill>
                  <a:effectLst/>
                  <a:uLnTx/>
                  <a:uFillTx/>
                  <a:latin typeface="Arial"/>
                  <a:ea typeface="楷体_GB2312" panose="02010609030101010101" pitchFamily="49" charset="-122"/>
                  <a:cs typeface="Calibri" pitchFamily="34" charset="0"/>
                </a:rPr>
                <a:t>/ k</a:t>
              </a:r>
            </a:p>
          </p:txBody>
        </p:sp>
        <p:cxnSp>
          <p:nvCxnSpPr>
            <p:cNvPr id="70" name="Straight Arrow Connector 69"/>
            <p:cNvCxnSpPr>
              <a:stCxn id="67" idx="3"/>
              <a:endCxn id="69" idx="1"/>
            </p:cNvCxnSpPr>
            <p:nvPr/>
          </p:nvCxnSpPr>
          <p:spPr>
            <a:xfrm>
              <a:off x="4232900" y="2564880"/>
              <a:ext cx="216030" cy="0"/>
            </a:xfrm>
            <a:prstGeom prst="straightConnector1">
              <a:avLst/>
            </a:prstGeom>
            <a:noFill/>
            <a:ln w="28575" cap="flat" cmpd="sng" algn="ctr">
              <a:solidFill>
                <a:srgbClr val="774A39">
                  <a:shade val="95000"/>
                  <a:satMod val="105000"/>
                </a:srgbClr>
              </a:solidFill>
              <a:prstDash val="solid"/>
              <a:headEnd type="none" w="med" len="med"/>
              <a:tailEnd type="triangle" w="med" len="med"/>
            </a:ln>
            <a:effectLst/>
          </p:spPr>
        </p:cxnSp>
      </p:grpSp>
      <p:sp>
        <p:nvSpPr>
          <p:cNvPr id="71" name="Isosceles Triangle 70"/>
          <p:cNvSpPr/>
          <p:nvPr/>
        </p:nvSpPr>
        <p:spPr>
          <a:xfrm rot="5400000">
            <a:off x="6252931" y="4761185"/>
            <a:ext cx="2088290" cy="144020"/>
          </a:xfrm>
          <a:prstGeom prst="triangle">
            <a:avLst/>
          </a:prstGeom>
          <a:solidFill>
            <a:srgbClr val="B10034"/>
          </a:solidFill>
          <a:ln w="9525" cap="flat" cmpd="sng" algn="ctr">
            <a:noFill/>
            <a:prstDash val="solid"/>
          </a:ln>
          <a:effectLst/>
        </p:spPr>
        <p:txBody>
          <a:bodyPr rtlCol="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err="1" smtClean="0">
              <a:ln>
                <a:noFill/>
              </a:ln>
              <a:solidFill>
                <a:srgbClr val="000000">
                  <a:lumMod val="75000"/>
                  <a:lumOff val="25000"/>
                </a:srgbClr>
              </a:solidFill>
              <a:effectLst/>
              <a:uLnTx/>
              <a:uFillTx/>
              <a:latin typeface="Calibri" panose="020f0502020204030204" pitchFamily="34" charset="0"/>
              <a:ea typeface="黑体"/>
              <a:cs typeface="Calibri" pitchFamily="34" charset="0"/>
            </a:endParaRPr>
          </a:p>
        </p:txBody>
      </p:sp>
      <p:sp>
        <p:nvSpPr>
          <p:cNvPr id="72" name="Rectangle 71"/>
          <p:cNvSpPr/>
          <p:nvPr/>
        </p:nvSpPr>
        <p:spPr>
          <a:xfrm>
            <a:off x="7467600" y="3448002"/>
            <a:ext cx="1733990" cy="1550031"/>
          </a:xfrm>
          <a:prstGeom prst="rect">
            <a:avLst/>
          </a:prstGeom>
        </p:spPr>
        <p:txBody>
          <a:bodyPr wrap="square" lIns="36000" tIns="36000" rIns="36000" bIns="360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defTabSz="914400">
              <a:buClr>
                <a:srgbClr val="B10034"/>
              </a:buClr>
              <a:buFont typeface="Wingdings" pitchFamily="2" charset="2"/>
              <a:buChar char="§"/>
              <a:defRPr/>
            </a:pPr>
            <a:r>
              <a:rPr lang="zh-CN" altLang="en-US" sz="1200" smtClean="0">
                <a:solidFill>
                  <a:srgbClr val="000000">
                    <a:lumMod val="85000"/>
                    <a:lumOff val="15000"/>
                  </a:srgbClr>
                </a:solidFill>
                <a:ea typeface="楷体_GB2312" panose="02010609030101010101" pitchFamily="49" charset="-122"/>
              </a:rPr>
              <a:t>产寿险总公司、分支公司根据会员的积分项流入流出报表进行周期性的积分结算</a:t>
            </a: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endParaRPr lang="en-US" altLang="zh-CN" sz="1200" smtClean="0">
              <a:solidFill>
                <a:srgbClr val="000000">
                  <a:lumMod val="85000"/>
                  <a:lumOff val="15000"/>
                </a:srgbClr>
              </a:solidFill>
              <a:ea typeface="楷体_GB2312" panose="02010609030101010101" pitchFamily="49" charset="-122"/>
            </a:endParaRPr>
          </a:p>
          <a:p>
            <a:pPr marL="173038" indent="-173038" defTabSz="914400">
              <a:buClr>
                <a:srgbClr val="B10034"/>
              </a:buClr>
              <a:buFont typeface="Wingdings" pitchFamily="2" charset="2"/>
              <a:buChar char="§"/>
              <a:defRPr/>
            </a:pPr>
            <a:r>
              <a:rPr lang="zh-CN" altLang="en-US" sz="1200" smtClean="0">
                <a:solidFill>
                  <a:srgbClr val="000000">
                    <a:lumMod val="85000"/>
                    <a:lumOff val="15000"/>
                  </a:srgbClr>
                </a:solidFill>
                <a:ea typeface="楷体_GB2312" panose="02010609030101010101" pitchFamily="49" charset="-122"/>
              </a:rPr>
              <a:t>基于统一的积分价值，积分流入方、流出方相互结算</a:t>
            </a:r>
            <a:endParaRPr lang="en-US" altLang="zh-CN" sz="1200" smtClean="0">
              <a:solidFill>
                <a:srgbClr val="000000">
                  <a:lumMod val="85000"/>
                  <a:lumOff val="15000"/>
                </a:srgbClr>
              </a:solidFill>
              <a:ea typeface="楷体_GB2312" panose="02010609030101010101" pitchFamily="49" charset="-122"/>
            </a:endParaRPr>
          </a:p>
        </p:txBody>
      </p:sp>
    </p:spTree>
    <p:extLst>
      <p:ext uri="{BB962C8B-B14F-4D97-AF65-F5344CB8AC3E}">
        <p14:creationId xmlns:p14="http://schemas.microsoft.com/office/powerpoint/2010/main" val="153245474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Content Placeholder 5"/>
          <p:cNvSpPr>
            <a:spLocks noGrp="1"/>
          </p:cNvSpPr>
          <p:nvPr>
            <p:ph sz="quarter" idx="11"/>
          </p:nvPr>
        </p:nvSpPr>
        <p:spPr/>
        <p:txBody>
          <a:bodyPr/>
          <a:lstStyle/>
          <a:p>
            <a:pPr marL="69750" indent="0" algn="r">
              <a:buNone/>
            </a:pPr>
            <a:r>
              <a:rPr lang="zh-CN" altLang="en-US" sz="3200" b="1" smtClean="0">
                <a:latin typeface="楷体_GB2312" panose="02010609030101010101" pitchFamily="49" charset="-122"/>
                <a:ea typeface="楷体_GB2312" panose="02010609030101010101" pitchFamily="49" charset="-122"/>
              </a:rPr>
              <a:t>我们建议的推进方案</a:t>
            </a:r>
            <a:endParaRPr lang="zh-CN" altLang="en-US" sz="3200" b="1">
              <a:latin typeface="楷体_GB2312" panose="02010609030101010101" pitchFamily="49" charset="-122"/>
              <a:ea typeface="楷体_GB2312" panose="02010609030101010101" pitchFamily="49" charset="-122"/>
            </a:endParaRPr>
          </a:p>
        </p:txBody>
      </p:sp>
    </p:spTree>
    <p:extLst>
      <p:ext uri="{BB962C8B-B14F-4D97-AF65-F5344CB8AC3E}">
        <p14:creationId xmlns:p14="http://schemas.microsoft.com/office/powerpoint/2010/main" val="1755521546"/>
      </p:ext>
    </p:extLst>
  </p:cSld>
  <p:clrMapOvr>
    <a:masterClrMapping/>
  </p:clrMapOvr>
  <mc:AlternateContent>
    <mc:Choice xmlns:p14="http://schemas.microsoft.com/office/powerpoint/2010/main" Requires="p14">
      <p:transition p14:dur="0"/>
    </mc:Choice>
    <mc:Fallback>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太</a:t>
            </a:r>
            <a:r>
              <a:rPr lang="zh-CN" altLang="en-US" smtClean="0"/>
              <a:t>平集团会员管理体系规划架构</a:t>
            </a:r>
            <a:endParaRPr lang="zh-CN" altLang="en-US"/>
          </a:p>
        </p:txBody>
      </p:sp>
      <p:sp>
        <p:nvSpPr>
          <p:cNvPr id="3" name="AutoShape 5"/>
          <p:cNvSpPr>
            <a:spLocks noChangeArrowheads="1"/>
          </p:cNvSpPr>
          <p:nvPr/>
        </p:nvSpPr>
        <p:spPr bwMode="auto">
          <a:xfrm>
            <a:off x="1965610" y="1264702"/>
            <a:ext cx="7380000" cy="647622"/>
          </a:xfrm>
          <a:prstGeom prst="triangle">
            <a:avLst>
              <a:gd name="adj" fmla="val 50000"/>
            </a:avLst>
          </a:prstGeom>
          <a:solidFill>
            <a:schemeClr val="tx2"/>
          </a:solidFill>
          <a:ln w="22225">
            <a:noFill/>
            <a:miter lim="800000"/>
          </a:ln>
          <a:effectLst/>
        </p:spPr>
        <p:txBody>
          <a:bodyPr wrap="none" lIns="144000" tIns="0" rIns="144000" bIns="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ts val="600"/>
              </a:spcBef>
              <a:spcAft>
                <a:spcPts val="600"/>
              </a:spcAft>
              <a:buClr>
                <a:schemeClr val="bg2"/>
              </a:buClr>
              <a:defRPr/>
            </a:pPr>
            <a:endParaRPr lang="en-US" altLang="zh-CN" sz="1600" b="1" smtClean="0">
              <a:solidFill>
                <a:schemeClr val="bg1"/>
              </a:solidFill>
              <a:latin typeface="Arial" pitchFamily="34" charset="0"/>
              <a:ea typeface="楷体_GB2312" panose="02010609030101010101" pitchFamily="49" charset="-122"/>
            </a:endParaRPr>
          </a:p>
        </p:txBody>
      </p:sp>
      <p:sp>
        <p:nvSpPr>
          <p:cNvPr id="4" name="Rectangle 3"/>
          <p:cNvSpPr/>
          <p:nvPr/>
        </p:nvSpPr>
        <p:spPr bwMode="auto">
          <a:xfrm>
            <a:off x="2000590" y="1988800"/>
            <a:ext cx="7345020" cy="360050"/>
          </a:xfrm>
          <a:prstGeom prst="rect">
            <a:avLst/>
          </a:prstGeom>
          <a:solidFill>
            <a:schemeClr val="accent1">
              <a:lumMod val="20000"/>
              <a:lumOff val="80000"/>
            </a:schemeClr>
          </a:solidFill>
          <a:ln w="12700">
            <a:solidFill>
              <a:schemeClr val="accent2"/>
            </a:solidFill>
            <a:miter lim="800000"/>
          </a:ln>
          <a:effectLst/>
        </p:spPr>
        <p:txBody>
          <a:bodyPr lIns="144000" tIns="36000" rIns="144000" bIns="3600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600" b="1" smtClean="0">
                <a:solidFill>
                  <a:schemeClr val="tx2"/>
                </a:solidFill>
                <a:latin typeface="Arial" pitchFamily="34" charset="0"/>
                <a:ea typeface="楷体_GB2312" panose="02010609030101010101" pitchFamily="49" charset="-122"/>
              </a:rPr>
              <a:t>目标客户</a:t>
            </a:r>
            <a:endParaRPr lang="en-US" altLang="zh-CN" sz="1600" b="1" smtClean="0">
              <a:solidFill>
                <a:schemeClr val="tx2"/>
              </a:solidFill>
              <a:latin typeface="Arial" pitchFamily="34" charset="0"/>
              <a:ea typeface="楷体_GB2312" panose="02010609030101010101" pitchFamily="49" charset="-122"/>
            </a:endParaRPr>
          </a:p>
        </p:txBody>
      </p:sp>
      <p:sp>
        <p:nvSpPr>
          <p:cNvPr id="5" name="Rectangle 4"/>
          <p:cNvSpPr/>
          <p:nvPr/>
        </p:nvSpPr>
        <p:spPr bwMode="auto">
          <a:xfrm>
            <a:off x="2000590" y="3645030"/>
            <a:ext cx="2160299" cy="792110"/>
          </a:xfrm>
          <a:prstGeom prst="rect">
            <a:avLst/>
          </a:prstGeom>
          <a:solidFill>
            <a:schemeClr val="accent1">
              <a:lumMod val="20000"/>
              <a:lumOff val="80000"/>
            </a:schemeClr>
          </a:solidFill>
          <a:ln w="12700">
            <a:solidFill>
              <a:schemeClr val="accent2"/>
            </a:solid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600" b="1" smtClean="0">
                <a:solidFill>
                  <a:schemeClr val="tx2"/>
                </a:solidFill>
                <a:latin typeface="Arial" pitchFamily="34" charset="0"/>
                <a:ea typeface="楷体_GB2312" panose="02010609030101010101" pitchFamily="49" charset="-122"/>
              </a:rPr>
              <a:t>会员层级</a:t>
            </a:r>
            <a:endParaRPr lang="en-US" altLang="zh-CN" sz="1600" b="1" smtClean="0">
              <a:solidFill>
                <a:schemeClr val="tx2"/>
              </a:solidFill>
              <a:latin typeface="Arial" pitchFamily="34" charset="0"/>
              <a:ea typeface="楷体_GB2312" panose="02010609030101010101" pitchFamily="49" charset="-122"/>
            </a:endParaRPr>
          </a:p>
        </p:txBody>
      </p:sp>
      <p:sp>
        <p:nvSpPr>
          <p:cNvPr id="6" name="Rectangle 5"/>
          <p:cNvSpPr/>
          <p:nvPr/>
        </p:nvSpPr>
        <p:spPr bwMode="auto">
          <a:xfrm>
            <a:off x="4585448" y="3645030"/>
            <a:ext cx="2160299" cy="792110"/>
          </a:xfrm>
          <a:prstGeom prst="rect">
            <a:avLst/>
          </a:prstGeom>
          <a:solidFill>
            <a:schemeClr val="accent1">
              <a:lumMod val="20000"/>
              <a:lumOff val="80000"/>
            </a:schemeClr>
          </a:solidFill>
          <a:ln w="12700">
            <a:solidFill>
              <a:schemeClr val="accent2"/>
            </a:solid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600" b="1" smtClean="0">
                <a:solidFill>
                  <a:schemeClr val="tx2"/>
                </a:solidFill>
                <a:latin typeface="Arial" pitchFamily="34" charset="0"/>
                <a:ea typeface="楷体_GB2312" panose="02010609030101010101" pitchFamily="49" charset="-122"/>
              </a:rPr>
              <a:t>会员积分</a:t>
            </a:r>
            <a:endParaRPr lang="en-US" altLang="zh-CN" sz="1600" b="1" smtClean="0">
              <a:solidFill>
                <a:schemeClr val="tx2"/>
              </a:solidFill>
              <a:latin typeface="Arial" pitchFamily="34" charset="0"/>
              <a:ea typeface="楷体_GB2312" panose="02010609030101010101" pitchFamily="49" charset="-122"/>
            </a:endParaRPr>
          </a:p>
        </p:txBody>
      </p:sp>
      <p:sp>
        <p:nvSpPr>
          <p:cNvPr id="7" name="Rectangle 6"/>
          <p:cNvSpPr/>
          <p:nvPr/>
        </p:nvSpPr>
        <p:spPr bwMode="auto">
          <a:xfrm>
            <a:off x="7185310" y="3645030"/>
            <a:ext cx="2160299" cy="792110"/>
          </a:xfrm>
          <a:prstGeom prst="rect">
            <a:avLst/>
          </a:prstGeom>
          <a:solidFill>
            <a:schemeClr val="accent1">
              <a:lumMod val="20000"/>
              <a:lumOff val="80000"/>
            </a:schemeClr>
          </a:solidFill>
          <a:ln w="12700">
            <a:solidFill>
              <a:schemeClr val="accent2"/>
            </a:solid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600" b="1" smtClean="0">
                <a:solidFill>
                  <a:schemeClr val="tx2"/>
                </a:solidFill>
                <a:latin typeface="Arial" pitchFamily="34" charset="0"/>
                <a:ea typeface="楷体_GB2312" panose="02010609030101010101" pitchFamily="49" charset="-122"/>
              </a:rPr>
              <a:t>会员权益</a:t>
            </a:r>
            <a:endParaRPr lang="en-US" altLang="zh-CN" sz="1600" b="1" smtClean="0">
              <a:solidFill>
                <a:schemeClr val="tx2"/>
              </a:solidFill>
              <a:latin typeface="Arial" pitchFamily="34" charset="0"/>
              <a:ea typeface="楷体_GB2312" panose="02010609030101010101" pitchFamily="49" charset="-122"/>
            </a:endParaRPr>
          </a:p>
        </p:txBody>
      </p:sp>
      <p:sp>
        <p:nvSpPr>
          <p:cNvPr id="10" name="Rectangle 9"/>
          <p:cNvSpPr/>
          <p:nvPr/>
        </p:nvSpPr>
        <p:spPr bwMode="auto">
          <a:xfrm>
            <a:off x="2000590" y="4514900"/>
            <a:ext cx="7345020" cy="432060"/>
          </a:xfrm>
          <a:prstGeom prst="rect">
            <a:avLst/>
          </a:prstGeom>
          <a:solidFill>
            <a:schemeClr val="accent1">
              <a:lumMod val="20000"/>
              <a:lumOff val="80000"/>
            </a:schemeClr>
          </a:solidFill>
          <a:ln w="12700">
            <a:solidFill>
              <a:schemeClr val="accent2"/>
            </a:solidFill>
            <a:miter lim="800000"/>
          </a:ln>
          <a:effectLst/>
        </p:spPr>
        <p:txBody>
          <a:bodyPr lIns="144000" tIns="36000" rIns="144000" bIns="3600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600" b="1" smtClean="0">
                <a:solidFill>
                  <a:schemeClr val="tx2"/>
                </a:solidFill>
                <a:latin typeface="Arial" pitchFamily="34" charset="0"/>
                <a:ea typeface="楷体_GB2312" panose="02010609030101010101" pitchFamily="49" charset="-122"/>
              </a:rPr>
              <a:t>会员管理第三方合作</a:t>
            </a:r>
            <a:endParaRPr lang="en-US" altLang="zh-CN" sz="1600" b="1" smtClean="0">
              <a:solidFill>
                <a:schemeClr val="tx2"/>
              </a:solidFill>
              <a:latin typeface="Arial" pitchFamily="34" charset="0"/>
              <a:ea typeface="楷体_GB2312" panose="02010609030101010101" pitchFamily="49" charset="-122"/>
            </a:endParaRPr>
          </a:p>
        </p:txBody>
      </p:sp>
      <p:sp>
        <p:nvSpPr>
          <p:cNvPr id="11" name="Rectangle 10"/>
          <p:cNvSpPr/>
          <p:nvPr/>
        </p:nvSpPr>
        <p:spPr bwMode="auto">
          <a:xfrm>
            <a:off x="2000590" y="5018970"/>
            <a:ext cx="2160299" cy="1008140"/>
          </a:xfrm>
          <a:prstGeom prst="rect">
            <a:avLst/>
          </a:prstGeom>
          <a:solidFill>
            <a:schemeClr val="accent1">
              <a:lumMod val="20000"/>
              <a:lumOff val="80000"/>
            </a:schemeClr>
          </a:solidFill>
          <a:ln w="12700">
            <a:solidFill>
              <a:schemeClr val="accent2"/>
            </a:solid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600" b="1" smtClean="0">
                <a:solidFill>
                  <a:schemeClr val="tx2"/>
                </a:solidFill>
                <a:latin typeface="Arial" pitchFamily="34" charset="0"/>
                <a:ea typeface="楷体_GB2312" panose="02010609030101010101" pitchFamily="49" charset="-122"/>
              </a:rPr>
              <a:t>组织运营</a:t>
            </a:r>
            <a:endParaRPr lang="en-US" altLang="zh-CN" sz="1600" b="1" smtClean="0">
              <a:solidFill>
                <a:schemeClr val="tx2"/>
              </a:solidFill>
              <a:latin typeface="Arial" pitchFamily="34" charset="0"/>
              <a:ea typeface="楷体_GB2312" panose="02010609030101010101" pitchFamily="49" charset="-122"/>
            </a:endParaRPr>
          </a:p>
        </p:txBody>
      </p:sp>
      <p:sp>
        <p:nvSpPr>
          <p:cNvPr id="12" name="Rectangle 11"/>
          <p:cNvSpPr/>
          <p:nvPr/>
        </p:nvSpPr>
        <p:spPr bwMode="auto">
          <a:xfrm>
            <a:off x="4625204" y="5018970"/>
            <a:ext cx="2160299" cy="1008140"/>
          </a:xfrm>
          <a:prstGeom prst="rect">
            <a:avLst/>
          </a:prstGeom>
          <a:solidFill>
            <a:schemeClr val="accent1">
              <a:lumMod val="20000"/>
              <a:lumOff val="80000"/>
            </a:schemeClr>
          </a:solidFill>
          <a:ln w="12700">
            <a:solidFill>
              <a:schemeClr val="accent2"/>
            </a:solid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600" b="1" smtClean="0">
                <a:solidFill>
                  <a:schemeClr val="tx2"/>
                </a:solidFill>
                <a:latin typeface="Arial" pitchFamily="34" charset="0"/>
                <a:ea typeface="楷体_GB2312" panose="02010609030101010101" pitchFamily="49" charset="-122"/>
              </a:rPr>
              <a:t>财务结算</a:t>
            </a:r>
            <a:endParaRPr lang="en-US" altLang="zh-CN" sz="1600" b="1" smtClean="0">
              <a:solidFill>
                <a:schemeClr val="tx2"/>
              </a:solidFill>
              <a:latin typeface="Arial" pitchFamily="34" charset="0"/>
              <a:ea typeface="楷体_GB2312" panose="02010609030101010101" pitchFamily="49" charset="-122"/>
            </a:endParaRPr>
          </a:p>
        </p:txBody>
      </p:sp>
      <p:sp>
        <p:nvSpPr>
          <p:cNvPr id="13" name="Rectangle 12"/>
          <p:cNvSpPr/>
          <p:nvPr/>
        </p:nvSpPr>
        <p:spPr bwMode="auto">
          <a:xfrm>
            <a:off x="7185310" y="5018970"/>
            <a:ext cx="2160299" cy="1008140"/>
          </a:xfrm>
          <a:prstGeom prst="rect">
            <a:avLst/>
          </a:prstGeom>
          <a:solidFill>
            <a:schemeClr val="accent1">
              <a:lumMod val="20000"/>
              <a:lumOff val="80000"/>
            </a:schemeClr>
          </a:solidFill>
          <a:ln w="12700">
            <a:solidFill>
              <a:schemeClr val="accent2"/>
            </a:solid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en-US" altLang="zh-CN" sz="1600" b="1" smtClean="0">
                <a:solidFill>
                  <a:schemeClr val="tx2"/>
                </a:solidFill>
                <a:latin typeface="Arial" pitchFamily="34" charset="0"/>
                <a:ea typeface="楷体_GB2312" panose="02010609030101010101" pitchFamily="49" charset="-122"/>
              </a:rPr>
              <a:t>IT</a:t>
            </a:r>
            <a:r>
              <a:rPr lang="zh-CN" altLang="en-US" sz="1600" b="1" smtClean="0">
                <a:solidFill>
                  <a:schemeClr val="tx2"/>
                </a:solidFill>
                <a:latin typeface="Arial" pitchFamily="34" charset="0"/>
                <a:ea typeface="楷体_GB2312" panose="02010609030101010101" pitchFamily="49" charset="-122"/>
              </a:rPr>
              <a:t>平台支持</a:t>
            </a:r>
            <a:endParaRPr lang="en-US" altLang="zh-CN" sz="1600" b="1" smtClean="0">
              <a:solidFill>
                <a:schemeClr val="tx2"/>
              </a:solidFill>
              <a:latin typeface="Arial" pitchFamily="34" charset="0"/>
              <a:ea typeface="楷体_GB2312" panose="02010609030101010101" pitchFamily="49" charset="-122"/>
            </a:endParaRPr>
          </a:p>
        </p:txBody>
      </p:sp>
      <p:grpSp>
        <p:nvGrpSpPr>
          <p:cNvPr id="8" name="Group 18"/>
          <p:cNvGrpSpPr/>
          <p:nvPr/>
        </p:nvGrpSpPr>
        <p:grpSpPr>
          <a:xfrm>
            <a:off x="2040346" y="2417097"/>
            <a:ext cx="7273010" cy="1119930"/>
            <a:chOff x="-1167850" y="762705"/>
            <a:chExt cx="9701023" cy="572903"/>
          </a:xfrm>
        </p:grpSpPr>
        <p:sp>
          <p:nvSpPr>
            <p:cNvPr id="14" name="CPTK03TILIH1j0cr0t"/>
            <p:cNvSpPr txBox="1"/>
            <p:nvPr/>
          </p:nvSpPr>
          <p:spPr>
            <a:xfrm>
              <a:off x="-1167850" y="764630"/>
              <a:ext cx="1975651" cy="570978"/>
            </a:xfrm>
            <a:prstGeom prst="homePlate">
              <a:avLst>
                <a:gd name="adj" fmla="val 24465"/>
              </a:avLst>
            </a:prstGeom>
            <a:solidFill>
              <a:schemeClr val="tx2"/>
            </a:solid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r>
                <a:rPr lang="zh-CN" altLang="en-US" sz="1600" smtClean="0">
                  <a:solidFill>
                    <a:schemeClr val="bg1"/>
                  </a:solidFill>
                  <a:latin typeface="Arial" pitchFamily="34" charset="0"/>
                  <a:ea typeface="楷体_GB2312" panose="02010609030101010101" pitchFamily="49" charset="-122"/>
                </a:rPr>
                <a:t>吸引</a:t>
              </a:r>
              <a:endParaRPr lang="en-GB" altLang="en-US" sz="1600" smtClean="0">
                <a:solidFill>
                  <a:schemeClr val="bg1"/>
                </a:solidFill>
                <a:latin typeface="Arial" pitchFamily="34" charset="0"/>
                <a:ea typeface="楷体_GB2312" panose="02010609030101010101" pitchFamily="49" charset="-122"/>
              </a:endParaRPr>
            </a:p>
          </p:txBody>
        </p:sp>
        <p:sp>
          <p:nvSpPr>
            <p:cNvPr id="15" name="CPTK03TILIH2j0cr0t"/>
            <p:cNvSpPr txBox="1"/>
            <p:nvPr/>
          </p:nvSpPr>
          <p:spPr>
            <a:xfrm>
              <a:off x="623017" y="764630"/>
              <a:ext cx="2137047" cy="570978"/>
            </a:xfrm>
            <a:prstGeom prst="chevron">
              <a:avLst>
                <a:gd name="adj" fmla="val 28064"/>
              </a:avLst>
            </a:prstGeom>
            <a:solidFill>
              <a:schemeClr val="tx2"/>
            </a:solid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r>
                <a:rPr lang="zh-CN" altLang="en-US" sz="1600" smtClean="0">
                  <a:solidFill>
                    <a:schemeClr val="bg1"/>
                  </a:solidFill>
                  <a:latin typeface="Arial" pitchFamily="34" charset="0"/>
                  <a:ea typeface="楷体_GB2312" panose="02010609030101010101" pitchFamily="49" charset="-122"/>
                </a:rPr>
                <a:t>发展</a:t>
              </a:r>
              <a:endParaRPr lang="en-GB" altLang="en-US" sz="1600" smtClean="0">
                <a:solidFill>
                  <a:schemeClr val="bg1"/>
                </a:solidFill>
                <a:latin typeface="Arial" pitchFamily="34" charset="0"/>
                <a:ea typeface="楷体_GB2312" panose="02010609030101010101" pitchFamily="49" charset="-122"/>
              </a:endParaRPr>
            </a:p>
          </p:txBody>
        </p:sp>
        <p:sp>
          <p:nvSpPr>
            <p:cNvPr id="16" name="CPTK03TILIH3j0cr0t"/>
            <p:cNvSpPr txBox="1"/>
            <p:nvPr/>
          </p:nvSpPr>
          <p:spPr>
            <a:xfrm>
              <a:off x="2566467" y="764630"/>
              <a:ext cx="2137047" cy="570978"/>
            </a:xfrm>
            <a:prstGeom prst="chevron">
              <a:avLst>
                <a:gd name="adj" fmla="val 25123"/>
              </a:avLst>
            </a:prstGeom>
            <a:solidFill>
              <a:schemeClr val="tx2"/>
            </a:solid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r>
                <a:rPr lang="zh-CN" altLang="en-US" sz="1600" smtClean="0">
                  <a:solidFill>
                    <a:schemeClr val="bg1"/>
                  </a:solidFill>
                  <a:latin typeface="Arial" pitchFamily="34" charset="0"/>
                  <a:ea typeface="楷体_GB2312" panose="02010609030101010101" pitchFamily="49" charset="-122"/>
                </a:rPr>
                <a:t>获取</a:t>
              </a:r>
              <a:endParaRPr lang="en-GB" altLang="en-US" sz="1600" smtClean="0">
                <a:solidFill>
                  <a:schemeClr val="bg1"/>
                </a:solidFill>
                <a:latin typeface="Arial" pitchFamily="34" charset="0"/>
                <a:ea typeface="楷体_GB2312" panose="02010609030101010101" pitchFamily="49" charset="-122"/>
              </a:endParaRPr>
            </a:p>
          </p:txBody>
        </p:sp>
        <p:sp>
          <p:nvSpPr>
            <p:cNvPr id="17" name="CPTK03TILIH4j0cr0t"/>
            <p:cNvSpPr txBox="1"/>
            <p:nvPr/>
          </p:nvSpPr>
          <p:spPr>
            <a:xfrm>
              <a:off x="4509915" y="764630"/>
              <a:ext cx="2137047" cy="570978"/>
            </a:xfrm>
            <a:prstGeom prst="chevron">
              <a:avLst>
                <a:gd name="adj" fmla="val 25123"/>
              </a:avLst>
            </a:prstGeom>
            <a:solidFill>
              <a:schemeClr val="tx2"/>
            </a:solid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r>
                <a:rPr lang="zh-CN" altLang="en-US" sz="1600" smtClean="0">
                  <a:solidFill>
                    <a:schemeClr val="bg1"/>
                  </a:solidFill>
                  <a:latin typeface="Arial" pitchFamily="34" charset="0"/>
                  <a:ea typeface="楷体_GB2312" panose="02010609030101010101" pitchFamily="49" charset="-122"/>
                </a:rPr>
                <a:t>服务</a:t>
              </a:r>
              <a:endParaRPr lang="en-GB" altLang="en-US" sz="1600" smtClean="0">
                <a:solidFill>
                  <a:schemeClr val="bg1"/>
                </a:solidFill>
                <a:latin typeface="Arial" pitchFamily="34" charset="0"/>
                <a:ea typeface="楷体_GB2312" panose="02010609030101010101" pitchFamily="49" charset="-122"/>
              </a:endParaRPr>
            </a:p>
          </p:txBody>
        </p:sp>
        <p:sp>
          <p:nvSpPr>
            <p:cNvPr id="18" name="CPTK03TILIH5j0cr0t"/>
            <p:cNvSpPr txBox="1"/>
            <p:nvPr/>
          </p:nvSpPr>
          <p:spPr>
            <a:xfrm>
              <a:off x="6471489" y="762705"/>
              <a:ext cx="2061684" cy="570978"/>
            </a:xfrm>
            <a:prstGeom prst="chevron">
              <a:avLst>
                <a:gd name="adj" fmla="val 23879"/>
              </a:avLst>
            </a:prstGeom>
            <a:solidFill>
              <a:schemeClr val="tx2"/>
            </a:solid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r>
                <a:rPr lang="zh-CN" altLang="en-US" sz="1600" smtClean="0">
                  <a:solidFill>
                    <a:schemeClr val="bg1"/>
                  </a:solidFill>
                  <a:latin typeface="Arial" pitchFamily="34" charset="0"/>
                  <a:ea typeface="楷体_GB2312" panose="02010609030101010101" pitchFamily="49" charset="-122"/>
                </a:rPr>
                <a:t>挽留</a:t>
              </a:r>
              <a:endParaRPr lang="en-GB" altLang="en-US" sz="1600" smtClean="0">
                <a:solidFill>
                  <a:schemeClr val="bg1"/>
                </a:solidFill>
                <a:latin typeface="Arial" pitchFamily="34" charset="0"/>
                <a:ea typeface="楷体_GB2312" panose="02010609030101010101" pitchFamily="49" charset="-122"/>
              </a:endParaRPr>
            </a:p>
          </p:txBody>
        </p:sp>
      </p:grpSp>
      <p:sp>
        <p:nvSpPr>
          <p:cNvPr id="20" name="Rectangle 19"/>
          <p:cNvSpPr/>
          <p:nvPr/>
        </p:nvSpPr>
        <p:spPr>
          <a:xfrm>
            <a:off x="5385060" y="1264702"/>
            <a:ext cx="601447" cy="338554"/>
          </a:xfrm>
          <a:prstGeom prst="rect">
            <a:avLst/>
          </a:prstGeom>
        </p:spPr>
        <p:txBody>
          <a:bodyPr wrap="none">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ts val="600"/>
              </a:spcBef>
              <a:spcAft>
                <a:spcPts val="600"/>
              </a:spcAft>
              <a:buClr>
                <a:schemeClr val="bg2"/>
              </a:buClr>
              <a:defRPr/>
            </a:pPr>
            <a:r>
              <a:rPr lang="zh-CN" altLang="en-US" sz="1600" b="1" smtClean="0">
                <a:solidFill>
                  <a:schemeClr val="bg1"/>
                </a:solidFill>
                <a:latin typeface="Arial" pitchFamily="34" charset="0"/>
                <a:ea typeface="楷体_GB2312" panose="02010609030101010101" pitchFamily="49" charset="-122"/>
              </a:rPr>
              <a:t>策略</a:t>
            </a:r>
            <a:endParaRPr lang="en-US" altLang="zh-CN" sz="1600" b="1" smtClean="0">
              <a:solidFill>
                <a:schemeClr val="bg1"/>
              </a:solidFill>
              <a:latin typeface="Arial" pitchFamily="34" charset="0"/>
              <a:ea typeface="楷体_GB2312" panose="02010609030101010101" pitchFamily="49" charset="-122"/>
            </a:endParaRPr>
          </a:p>
        </p:txBody>
      </p:sp>
      <p:sp>
        <p:nvSpPr>
          <p:cNvPr id="21" name="Rectangle 20"/>
          <p:cNvSpPr/>
          <p:nvPr/>
        </p:nvSpPr>
        <p:spPr>
          <a:xfrm>
            <a:off x="3584810" y="1598248"/>
            <a:ext cx="864120" cy="255786"/>
          </a:xfrm>
          <a:prstGeom prst="rect">
            <a:avLst/>
          </a:prstGeom>
          <a:noFill/>
        </p:spPr>
        <p:txBody>
          <a:bodyPr wrap="none">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ts val="600"/>
              </a:spcBef>
              <a:spcAft>
                <a:spcPts val="600"/>
              </a:spcAft>
              <a:buClr>
                <a:schemeClr val="bg2"/>
              </a:buClr>
              <a:defRPr/>
            </a:pPr>
            <a:r>
              <a:rPr lang="zh-CN" altLang="en-US" sz="1400" smtClean="0">
                <a:solidFill>
                  <a:schemeClr val="bg1"/>
                </a:solidFill>
                <a:latin typeface="Arial" pitchFamily="34" charset="0"/>
                <a:ea typeface="楷体_GB2312" panose="02010609030101010101" pitchFamily="49" charset="-122"/>
              </a:rPr>
              <a:t>愿景</a:t>
            </a:r>
            <a:endParaRPr lang="en-US" altLang="zh-CN" sz="1400" smtClean="0">
              <a:solidFill>
                <a:schemeClr val="bg1"/>
              </a:solidFill>
              <a:latin typeface="Arial" pitchFamily="34" charset="0"/>
              <a:ea typeface="楷体_GB2312" panose="02010609030101010101" pitchFamily="49" charset="-122"/>
            </a:endParaRPr>
          </a:p>
        </p:txBody>
      </p:sp>
      <p:sp>
        <p:nvSpPr>
          <p:cNvPr id="22" name="Rectangle 21"/>
          <p:cNvSpPr/>
          <p:nvPr/>
        </p:nvSpPr>
        <p:spPr>
          <a:xfrm>
            <a:off x="4520940" y="1598248"/>
            <a:ext cx="864120" cy="255786"/>
          </a:xfrm>
          <a:prstGeom prst="rect">
            <a:avLst/>
          </a:prstGeom>
          <a:noFill/>
        </p:spPr>
        <p:txBody>
          <a:bodyPr wrap="none">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ts val="600"/>
              </a:spcBef>
              <a:spcAft>
                <a:spcPts val="600"/>
              </a:spcAft>
              <a:buClr>
                <a:schemeClr val="bg2"/>
              </a:buClr>
              <a:defRPr/>
            </a:pPr>
            <a:r>
              <a:rPr lang="zh-CN" altLang="en-US" sz="1400" smtClean="0">
                <a:solidFill>
                  <a:schemeClr val="bg1"/>
                </a:solidFill>
                <a:latin typeface="Arial" pitchFamily="34" charset="0"/>
                <a:ea typeface="楷体_GB2312" panose="02010609030101010101" pitchFamily="49" charset="-122"/>
              </a:rPr>
              <a:t>目标</a:t>
            </a:r>
            <a:endParaRPr lang="en-US" altLang="zh-CN" sz="1400" smtClean="0">
              <a:solidFill>
                <a:schemeClr val="bg1"/>
              </a:solidFill>
              <a:latin typeface="Arial" pitchFamily="34" charset="0"/>
              <a:ea typeface="楷体_GB2312" panose="02010609030101010101" pitchFamily="49" charset="-122"/>
            </a:endParaRPr>
          </a:p>
        </p:txBody>
      </p:sp>
      <p:sp>
        <p:nvSpPr>
          <p:cNvPr id="23" name="Rectangle 22"/>
          <p:cNvSpPr/>
          <p:nvPr/>
        </p:nvSpPr>
        <p:spPr>
          <a:xfrm>
            <a:off x="5601090" y="1598248"/>
            <a:ext cx="864120" cy="255786"/>
          </a:xfrm>
          <a:prstGeom prst="rect">
            <a:avLst/>
          </a:prstGeom>
          <a:noFill/>
        </p:spPr>
        <p:txBody>
          <a:bodyPr wrap="none">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ts val="600"/>
              </a:spcBef>
              <a:spcAft>
                <a:spcPts val="600"/>
              </a:spcAft>
              <a:buClr>
                <a:schemeClr val="bg2"/>
              </a:buClr>
              <a:defRPr/>
            </a:pPr>
            <a:r>
              <a:rPr lang="zh-CN" altLang="en-US" sz="1400" smtClean="0">
                <a:solidFill>
                  <a:schemeClr val="bg1"/>
                </a:solidFill>
                <a:latin typeface="Arial" pitchFamily="34" charset="0"/>
                <a:ea typeface="楷体_GB2312" panose="02010609030101010101" pitchFamily="49" charset="-122"/>
              </a:rPr>
              <a:t>主要工作</a:t>
            </a:r>
            <a:endParaRPr lang="en-US" altLang="zh-CN" sz="1400" smtClean="0">
              <a:solidFill>
                <a:schemeClr val="bg1"/>
              </a:solidFill>
              <a:latin typeface="Arial" pitchFamily="34" charset="0"/>
              <a:ea typeface="楷体_GB2312" panose="02010609030101010101" pitchFamily="49" charset="-122"/>
            </a:endParaRPr>
          </a:p>
        </p:txBody>
      </p:sp>
      <p:sp>
        <p:nvSpPr>
          <p:cNvPr id="29" name="Rectangle 28"/>
          <p:cNvSpPr/>
          <p:nvPr/>
        </p:nvSpPr>
        <p:spPr bwMode="auto">
          <a:xfrm>
            <a:off x="2118106" y="4005080"/>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层级细分</a:t>
            </a:r>
            <a:endParaRPr lang="en-US" altLang="zh-CN" sz="1400" smtClean="0">
              <a:solidFill>
                <a:schemeClr val="accent5"/>
              </a:solidFill>
              <a:latin typeface="Arial" pitchFamily="34" charset="0"/>
              <a:ea typeface="楷体_GB2312" panose="02010609030101010101" pitchFamily="49" charset="-122"/>
            </a:endParaRPr>
          </a:p>
        </p:txBody>
      </p:sp>
      <p:sp>
        <p:nvSpPr>
          <p:cNvPr id="39" name="Rectangle 38"/>
          <p:cNvSpPr/>
          <p:nvPr/>
        </p:nvSpPr>
        <p:spPr bwMode="auto">
          <a:xfrm>
            <a:off x="3152750" y="4005080"/>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升降规则</a:t>
            </a:r>
            <a:endParaRPr lang="en-US" altLang="zh-CN" sz="1400" smtClean="0">
              <a:solidFill>
                <a:schemeClr val="accent5"/>
              </a:solidFill>
              <a:latin typeface="Arial" pitchFamily="34" charset="0"/>
              <a:ea typeface="楷体_GB2312" panose="02010609030101010101" pitchFamily="49" charset="-122"/>
            </a:endParaRPr>
          </a:p>
        </p:txBody>
      </p:sp>
      <p:sp>
        <p:nvSpPr>
          <p:cNvPr id="37" name="Rectangle 36"/>
          <p:cNvSpPr/>
          <p:nvPr/>
        </p:nvSpPr>
        <p:spPr bwMode="auto">
          <a:xfrm>
            <a:off x="4710466" y="4005080"/>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积分类型</a:t>
            </a:r>
            <a:endParaRPr lang="en-US" altLang="zh-CN" sz="1400" smtClean="0">
              <a:solidFill>
                <a:schemeClr val="accent5"/>
              </a:solidFill>
              <a:latin typeface="Arial" pitchFamily="34" charset="0"/>
              <a:ea typeface="楷体_GB2312" panose="02010609030101010101" pitchFamily="49" charset="-122"/>
            </a:endParaRPr>
          </a:p>
        </p:txBody>
      </p:sp>
      <p:sp>
        <p:nvSpPr>
          <p:cNvPr id="40" name="Rectangle 39"/>
          <p:cNvSpPr/>
          <p:nvPr/>
        </p:nvSpPr>
        <p:spPr bwMode="auto">
          <a:xfrm>
            <a:off x="5745110" y="4005080"/>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积分规则</a:t>
            </a:r>
            <a:endParaRPr lang="en-US" altLang="zh-CN" sz="1400" smtClean="0">
              <a:solidFill>
                <a:schemeClr val="accent5"/>
              </a:solidFill>
              <a:latin typeface="Arial" pitchFamily="34" charset="0"/>
              <a:ea typeface="楷体_GB2312" panose="02010609030101010101" pitchFamily="49" charset="-122"/>
            </a:endParaRPr>
          </a:p>
        </p:txBody>
      </p:sp>
      <p:sp>
        <p:nvSpPr>
          <p:cNvPr id="41" name="Rectangle 40"/>
          <p:cNvSpPr/>
          <p:nvPr/>
        </p:nvSpPr>
        <p:spPr bwMode="auto">
          <a:xfrm>
            <a:off x="7302826" y="4005080"/>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基础权益</a:t>
            </a:r>
            <a:endParaRPr lang="en-US" altLang="zh-CN" sz="1400" smtClean="0">
              <a:solidFill>
                <a:schemeClr val="accent5"/>
              </a:solidFill>
              <a:latin typeface="Arial" pitchFamily="34" charset="0"/>
              <a:ea typeface="楷体_GB2312" panose="02010609030101010101" pitchFamily="49" charset="-122"/>
            </a:endParaRPr>
          </a:p>
        </p:txBody>
      </p:sp>
      <p:sp>
        <p:nvSpPr>
          <p:cNvPr id="42" name="Rectangle 41"/>
          <p:cNvSpPr/>
          <p:nvPr/>
        </p:nvSpPr>
        <p:spPr bwMode="auto">
          <a:xfrm>
            <a:off x="8337470" y="4005080"/>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增值服务</a:t>
            </a:r>
            <a:endParaRPr lang="en-US" altLang="zh-CN" sz="1400" smtClean="0">
              <a:solidFill>
                <a:schemeClr val="accent5"/>
              </a:solidFill>
              <a:latin typeface="Arial" pitchFamily="34" charset="0"/>
              <a:ea typeface="楷体_GB2312" panose="02010609030101010101" pitchFamily="49" charset="-122"/>
            </a:endParaRPr>
          </a:p>
        </p:txBody>
      </p:sp>
      <p:sp>
        <p:nvSpPr>
          <p:cNvPr id="43" name="Rectangle 42"/>
          <p:cNvSpPr/>
          <p:nvPr/>
        </p:nvSpPr>
        <p:spPr bwMode="auto">
          <a:xfrm>
            <a:off x="2118106" y="5333514"/>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组织结构</a:t>
            </a:r>
            <a:endParaRPr lang="en-US" altLang="zh-CN" sz="1400" smtClean="0">
              <a:solidFill>
                <a:schemeClr val="accent5"/>
              </a:solidFill>
              <a:latin typeface="Arial" pitchFamily="34" charset="0"/>
              <a:ea typeface="楷体_GB2312" panose="02010609030101010101" pitchFamily="49" charset="-122"/>
            </a:endParaRPr>
          </a:p>
        </p:txBody>
      </p:sp>
      <p:sp>
        <p:nvSpPr>
          <p:cNvPr id="44" name="Rectangle 43"/>
          <p:cNvSpPr/>
          <p:nvPr/>
        </p:nvSpPr>
        <p:spPr bwMode="auto">
          <a:xfrm>
            <a:off x="3152750" y="5333514"/>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绩效分析</a:t>
            </a:r>
            <a:endParaRPr lang="en-US" altLang="zh-CN" sz="1400" smtClean="0">
              <a:solidFill>
                <a:schemeClr val="accent5"/>
              </a:solidFill>
              <a:latin typeface="Arial" pitchFamily="34" charset="0"/>
              <a:ea typeface="楷体_GB2312" panose="02010609030101010101" pitchFamily="49" charset="-122"/>
            </a:endParaRPr>
          </a:p>
        </p:txBody>
      </p:sp>
      <p:sp>
        <p:nvSpPr>
          <p:cNvPr id="45" name="Rectangle 44"/>
          <p:cNvSpPr/>
          <p:nvPr/>
        </p:nvSpPr>
        <p:spPr bwMode="auto">
          <a:xfrm>
            <a:off x="2121982" y="5672810"/>
            <a:ext cx="1944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业务持续性优化</a:t>
            </a:r>
            <a:endParaRPr lang="en-US" altLang="zh-CN" sz="1400" smtClean="0">
              <a:solidFill>
                <a:schemeClr val="accent5"/>
              </a:solidFill>
              <a:latin typeface="Arial" pitchFamily="34" charset="0"/>
              <a:ea typeface="楷体_GB2312" panose="02010609030101010101" pitchFamily="49" charset="-122"/>
            </a:endParaRPr>
          </a:p>
        </p:txBody>
      </p:sp>
      <p:sp>
        <p:nvSpPr>
          <p:cNvPr id="46" name="Rectangle 45"/>
          <p:cNvSpPr/>
          <p:nvPr/>
        </p:nvSpPr>
        <p:spPr bwMode="auto">
          <a:xfrm>
            <a:off x="4742720" y="5333514"/>
            <a:ext cx="1944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结算方式</a:t>
            </a:r>
            <a:endParaRPr lang="en-US" altLang="zh-CN" sz="1400" smtClean="0">
              <a:solidFill>
                <a:schemeClr val="accent5"/>
              </a:solidFill>
              <a:latin typeface="Arial" pitchFamily="34" charset="0"/>
              <a:ea typeface="楷体_GB2312" panose="02010609030101010101" pitchFamily="49" charset="-122"/>
            </a:endParaRPr>
          </a:p>
        </p:txBody>
      </p:sp>
      <p:sp>
        <p:nvSpPr>
          <p:cNvPr id="47" name="Rectangle 46"/>
          <p:cNvSpPr/>
          <p:nvPr/>
        </p:nvSpPr>
        <p:spPr bwMode="auto">
          <a:xfrm>
            <a:off x="7325454" y="5327764"/>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应用功能</a:t>
            </a:r>
            <a:endParaRPr lang="en-US" altLang="zh-CN" sz="1400" smtClean="0">
              <a:solidFill>
                <a:schemeClr val="accent5"/>
              </a:solidFill>
              <a:latin typeface="Arial" pitchFamily="34" charset="0"/>
              <a:ea typeface="楷体_GB2312" panose="02010609030101010101" pitchFamily="49" charset="-122"/>
            </a:endParaRPr>
          </a:p>
        </p:txBody>
      </p:sp>
      <p:sp>
        <p:nvSpPr>
          <p:cNvPr id="48" name="Rectangle 47"/>
          <p:cNvSpPr/>
          <p:nvPr/>
        </p:nvSpPr>
        <p:spPr bwMode="auto">
          <a:xfrm>
            <a:off x="8360098" y="5327764"/>
            <a:ext cx="900000" cy="288040"/>
          </a:xfrm>
          <a:prstGeom prst="rect">
            <a:avLst/>
          </a:prstGeom>
          <a:solidFill>
            <a:schemeClr val="accent1">
              <a:lumMod val="60000"/>
              <a:lumOff val="40000"/>
            </a:schemeClr>
          </a:solidFill>
          <a:ln w="22225">
            <a:noFill/>
            <a:miter lim="800000"/>
          </a:ln>
          <a:effectLst/>
        </p:spPr>
        <p:txBody>
          <a:bodyPr lIns="36000" tIns="0" rIns="36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r>
              <a:rPr lang="zh-CN" altLang="en-US" sz="1400" smtClean="0">
                <a:solidFill>
                  <a:schemeClr val="accent5"/>
                </a:solidFill>
                <a:latin typeface="Arial" pitchFamily="34" charset="0"/>
                <a:ea typeface="楷体_GB2312" panose="02010609030101010101" pitchFamily="49" charset="-122"/>
              </a:rPr>
              <a:t>概要需求</a:t>
            </a:r>
            <a:endParaRPr lang="en-US" altLang="zh-CN" sz="1400" smtClean="0">
              <a:solidFill>
                <a:schemeClr val="accent5"/>
              </a:solidFill>
              <a:latin typeface="Arial" pitchFamily="34" charset="0"/>
              <a:ea typeface="楷体_GB2312" panose="02010609030101010101" pitchFamily="49" charset="-122"/>
            </a:endParaRPr>
          </a:p>
        </p:txBody>
      </p:sp>
      <p:sp>
        <p:nvSpPr>
          <p:cNvPr id="50" name="Rectangle 49"/>
          <p:cNvSpPr/>
          <p:nvPr/>
        </p:nvSpPr>
        <p:spPr>
          <a:xfrm>
            <a:off x="6969280" y="1609748"/>
            <a:ext cx="864120" cy="255786"/>
          </a:xfrm>
          <a:prstGeom prst="rect">
            <a:avLst/>
          </a:prstGeom>
          <a:noFill/>
        </p:spPr>
        <p:txBody>
          <a:bodyPr wrap="none">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ts val="600"/>
              </a:spcBef>
              <a:spcAft>
                <a:spcPts val="600"/>
              </a:spcAft>
              <a:buClr>
                <a:schemeClr val="bg2"/>
              </a:buClr>
              <a:defRPr/>
            </a:pPr>
            <a:r>
              <a:rPr lang="zh-CN" altLang="en-US" sz="1400" smtClean="0">
                <a:solidFill>
                  <a:schemeClr val="bg1"/>
                </a:solidFill>
                <a:latin typeface="Arial" pitchFamily="34" charset="0"/>
                <a:ea typeface="楷体_GB2312" panose="02010609030101010101" pitchFamily="49" charset="-122"/>
              </a:rPr>
              <a:t>建设原则</a:t>
            </a:r>
            <a:endParaRPr lang="en-US" altLang="zh-CN" sz="1400" smtClean="0">
              <a:solidFill>
                <a:schemeClr val="bg1"/>
              </a:solidFill>
              <a:latin typeface="Arial" pitchFamily="34" charset="0"/>
              <a:ea typeface="楷体_GB2312" panose="02010609030101010101" pitchFamily="49" charset="-122"/>
            </a:endParaRPr>
          </a:p>
        </p:txBody>
      </p:sp>
      <p:cxnSp>
        <p:nvCxnSpPr>
          <p:cNvPr id="52" name="Straight Connector 51"/>
          <p:cNvCxnSpPr/>
          <p:nvPr/>
        </p:nvCxnSpPr>
        <p:spPr>
          <a:xfrm>
            <a:off x="741090" y="1242196"/>
            <a:ext cx="4860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741090" y="1916790"/>
            <a:ext cx="900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741090" y="3573020"/>
            <a:ext cx="900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741090" y="5013220"/>
            <a:ext cx="900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741090" y="6021360"/>
            <a:ext cx="900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flipH="1">
            <a:off x="1149722" y="1242196"/>
            <a:ext cx="0" cy="684000"/>
          </a:xfrm>
          <a:prstGeom prst="straightConnector1">
            <a:avLst/>
          </a:prstGeom>
          <a:ln>
            <a:prstDash val="sys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9" name="Rectangle 58"/>
          <p:cNvSpPr/>
          <p:nvPr/>
        </p:nvSpPr>
        <p:spPr>
          <a:xfrm>
            <a:off x="757418" y="1458226"/>
            <a:ext cx="864120" cy="255786"/>
          </a:xfrm>
          <a:prstGeom prst="rect">
            <a:avLst/>
          </a:prstGeom>
          <a:solidFill>
            <a:schemeClr val="bg2"/>
          </a:solidFill>
        </p:spPr>
        <p:txBody>
          <a:bodyPr wrap="none"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ts val="600"/>
              </a:spcBef>
              <a:spcAft>
                <a:spcPts val="600"/>
              </a:spcAft>
              <a:buClr>
                <a:schemeClr val="bg2"/>
              </a:buClr>
              <a:defRPr/>
            </a:pPr>
            <a:r>
              <a:rPr lang="zh-CN" altLang="en-US" sz="1400" smtClean="0">
                <a:solidFill>
                  <a:schemeClr val="tx2"/>
                </a:solidFill>
                <a:latin typeface="Arial" pitchFamily="34" charset="0"/>
                <a:ea typeface="楷体_GB2312" panose="02010609030101010101" pitchFamily="49" charset="-122"/>
              </a:rPr>
              <a:t>规划策略</a:t>
            </a:r>
            <a:endParaRPr lang="en-US" altLang="zh-CN" sz="1400" smtClean="0">
              <a:solidFill>
                <a:schemeClr val="tx2"/>
              </a:solidFill>
              <a:latin typeface="Arial" pitchFamily="34" charset="0"/>
              <a:ea typeface="楷体_GB2312" panose="02010609030101010101" pitchFamily="49" charset="-122"/>
            </a:endParaRPr>
          </a:p>
        </p:txBody>
      </p:sp>
      <p:cxnSp>
        <p:nvCxnSpPr>
          <p:cNvPr id="60" name="Straight Arrow Connector 59"/>
          <p:cNvCxnSpPr/>
          <p:nvPr/>
        </p:nvCxnSpPr>
        <p:spPr>
          <a:xfrm flipH="1">
            <a:off x="1149722" y="1926386"/>
            <a:ext cx="0" cy="1656000"/>
          </a:xfrm>
          <a:prstGeom prst="straightConnector1">
            <a:avLst/>
          </a:prstGeom>
          <a:ln>
            <a:prstDash val="sys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1" name="Rectangle 60"/>
          <p:cNvSpPr/>
          <p:nvPr/>
        </p:nvSpPr>
        <p:spPr>
          <a:xfrm>
            <a:off x="560390" y="2460616"/>
            <a:ext cx="1296180" cy="576080"/>
          </a:xfrm>
          <a:prstGeom prst="rect">
            <a:avLst/>
          </a:prstGeom>
          <a:solidFill>
            <a:schemeClr val="bg2"/>
          </a:solidFill>
        </p:spPr>
        <p:txBody>
          <a:bodyPr wrap="square" lIns="72000" tIns="36000" rIns="72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ct val="0"/>
              </a:spcBef>
              <a:spcAft>
                <a:spcPct val="0"/>
              </a:spcAft>
              <a:buClr>
                <a:schemeClr val="bg2"/>
              </a:buClr>
              <a:defRPr/>
            </a:pPr>
            <a:r>
              <a:rPr lang="zh-CN" altLang="en-US" sz="1400" smtClean="0">
                <a:solidFill>
                  <a:schemeClr val="tx2"/>
                </a:solidFill>
                <a:latin typeface="Arial" pitchFamily="34" charset="0"/>
                <a:ea typeface="楷体_GB2312" panose="02010609030101010101" pitchFamily="49" charset="-122"/>
              </a:rPr>
              <a:t>客户生命周期</a:t>
            </a:r>
            <a:endParaRPr lang="en-US" altLang="zh-CN" sz="1400" smtClean="0">
              <a:solidFill>
                <a:schemeClr val="tx2"/>
              </a:solidFill>
              <a:latin typeface="Arial" pitchFamily="34" charset="0"/>
              <a:ea typeface="楷体_GB2312" panose="02010609030101010101" pitchFamily="49" charset="-122"/>
            </a:endParaRPr>
          </a:p>
        </p:txBody>
      </p:sp>
      <p:cxnSp>
        <p:nvCxnSpPr>
          <p:cNvPr id="62" name="Straight Arrow Connector 61"/>
          <p:cNvCxnSpPr/>
          <p:nvPr/>
        </p:nvCxnSpPr>
        <p:spPr>
          <a:xfrm flipH="1">
            <a:off x="1149722" y="3599754"/>
            <a:ext cx="0" cy="1404000"/>
          </a:xfrm>
          <a:prstGeom prst="straightConnector1">
            <a:avLst/>
          </a:prstGeom>
          <a:ln>
            <a:prstDash val="sys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1149722" y="5003914"/>
            <a:ext cx="0" cy="1008000"/>
          </a:xfrm>
          <a:prstGeom prst="straightConnector1">
            <a:avLst/>
          </a:prstGeom>
          <a:ln>
            <a:prstDash val="sys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4" name="Rectangle 63"/>
          <p:cNvSpPr/>
          <p:nvPr/>
        </p:nvSpPr>
        <p:spPr>
          <a:xfrm>
            <a:off x="749916" y="4018332"/>
            <a:ext cx="864120" cy="549576"/>
          </a:xfrm>
          <a:prstGeom prst="rect">
            <a:avLst/>
          </a:prstGeom>
          <a:solidFill>
            <a:schemeClr val="bg2"/>
          </a:solidFill>
        </p:spPr>
        <p:txBody>
          <a:bodyPr wrap="square" lIns="72000" tIns="36000" rIns="72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ct val="0"/>
              </a:spcBef>
              <a:spcAft>
                <a:spcPct val="0"/>
              </a:spcAft>
              <a:buClr>
                <a:schemeClr val="bg2"/>
              </a:buClr>
              <a:defRPr/>
            </a:pPr>
            <a:r>
              <a:rPr lang="zh-CN" altLang="en-US" sz="1400" smtClean="0">
                <a:solidFill>
                  <a:schemeClr val="tx2"/>
                </a:solidFill>
                <a:latin typeface="Arial" pitchFamily="34" charset="0"/>
                <a:ea typeface="楷体_GB2312" panose="02010609030101010101" pitchFamily="49" charset="-122"/>
              </a:rPr>
              <a:t>会员体系</a:t>
            </a:r>
            <a:endParaRPr lang="en-US" altLang="zh-CN" sz="1400" smtClean="0">
              <a:solidFill>
                <a:schemeClr val="tx2"/>
              </a:solidFill>
              <a:latin typeface="Arial" pitchFamily="34" charset="0"/>
              <a:ea typeface="楷体_GB2312" panose="02010609030101010101" pitchFamily="49" charset="-122"/>
            </a:endParaRPr>
          </a:p>
          <a:p>
            <a:pPr marL="190500" lvl="2" indent="-187325" algn="ctr" fontAlgn="auto">
              <a:spcBef>
                <a:spcPct val="0"/>
              </a:spcBef>
              <a:spcAft>
                <a:spcPct val="0"/>
              </a:spcAft>
              <a:buClr>
                <a:schemeClr val="bg2"/>
              </a:buClr>
              <a:defRPr/>
            </a:pPr>
            <a:r>
              <a:rPr lang="zh-CN" altLang="en-US" sz="1400" smtClean="0">
                <a:solidFill>
                  <a:schemeClr val="tx2"/>
                </a:solidFill>
                <a:latin typeface="Arial" pitchFamily="34" charset="0"/>
                <a:ea typeface="楷体_GB2312" panose="02010609030101010101" pitchFamily="49" charset="-122"/>
              </a:rPr>
              <a:t>详细设计</a:t>
            </a:r>
            <a:endParaRPr lang="en-US" altLang="zh-CN" sz="1400" smtClean="0">
              <a:solidFill>
                <a:schemeClr val="tx2"/>
              </a:solidFill>
              <a:latin typeface="Arial" pitchFamily="34" charset="0"/>
              <a:ea typeface="楷体_GB2312" panose="02010609030101010101" pitchFamily="49" charset="-122"/>
            </a:endParaRPr>
          </a:p>
        </p:txBody>
      </p:sp>
      <p:sp>
        <p:nvSpPr>
          <p:cNvPr id="65" name="Rectangle 64"/>
          <p:cNvSpPr/>
          <p:nvPr/>
        </p:nvSpPr>
        <p:spPr>
          <a:xfrm>
            <a:off x="749916" y="5392272"/>
            <a:ext cx="864120" cy="255786"/>
          </a:xfrm>
          <a:prstGeom prst="rect">
            <a:avLst/>
          </a:prstGeom>
          <a:solidFill>
            <a:schemeClr val="bg2"/>
          </a:solidFill>
        </p:spPr>
        <p:txBody>
          <a:bodyPr wrap="none"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ts val="600"/>
              </a:spcBef>
              <a:spcAft>
                <a:spcPts val="600"/>
              </a:spcAft>
              <a:buClr>
                <a:schemeClr val="bg2"/>
              </a:buClr>
              <a:defRPr/>
            </a:pPr>
            <a:r>
              <a:rPr lang="zh-CN" altLang="en-US" sz="1400" smtClean="0">
                <a:solidFill>
                  <a:schemeClr val="tx2"/>
                </a:solidFill>
                <a:latin typeface="Arial" pitchFamily="34" charset="0"/>
                <a:ea typeface="楷体_GB2312" panose="02010609030101010101" pitchFamily="49" charset="-122"/>
              </a:rPr>
              <a:t>运营支持</a:t>
            </a:r>
            <a:endParaRPr lang="en-US" altLang="zh-CN" sz="1400" smtClean="0">
              <a:solidFill>
                <a:schemeClr val="tx2"/>
              </a:solidFill>
              <a:latin typeface="Arial" pitchFamily="34" charset="0"/>
              <a:ea typeface="楷体_GB2312" panose="02010609030101010101" pitchFamily="49" charset="-122"/>
            </a:endParaRPr>
          </a:p>
        </p:txBody>
      </p:sp>
    </p:spTree>
    <p:extLst>
      <p:ext uri="{BB962C8B-B14F-4D97-AF65-F5344CB8AC3E}">
        <p14:creationId xmlns:p14="http://schemas.microsoft.com/office/powerpoint/2010/main" val="2977636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Rectangle 5"/>
          <p:cNvSpPr>
            <a:spLocks noChangeArrowheads="1"/>
          </p:cNvSpPr>
          <p:nvPr/>
        </p:nvSpPr>
        <p:spPr bwMode="auto">
          <a:xfrm>
            <a:off x="894715" y="1533248"/>
            <a:ext cx="3024315" cy="330841"/>
          </a:xfrm>
          <a:prstGeom prst="rect">
            <a:avLst/>
          </a:prstGeom>
          <a:solidFill>
            <a:schemeClr val="tx2"/>
          </a:solidFill>
          <a:ln w="6350" algn="ctr">
            <a:solidFill>
              <a:srgbClr val="766A62"/>
            </a:solid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4791" lvl="1" algn="ctr" defTabSz="194791" eaLnBrk="0" hangingPunct="0">
              <a:lnSpc>
                <a:spcPct val="90000"/>
              </a:lnSpc>
            </a:pPr>
            <a:r>
              <a:rPr lang="zh-CN" altLang="en-US" sz="1600" b="1" smtClean="0">
                <a:solidFill>
                  <a:schemeClr val="bg1"/>
                </a:solidFill>
                <a:ea typeface="楷体_GB2312" panose="02010609030101010101" pitchFamily="49" charset="-122"/>
              </a:rPr>
              <a:t>目标客户筛选</a:t>
            </a:r>
          </a:p>
        </p:txBody>
      </p:sp>
      <p:sp>
        <p:nvSpPr>
          <p:cNvPr id="35" name="Rectangle 34"/>
          <p:cNvSpPr>
            <a:spLocks noChangeArrowheads="1"/>
          </p:cNvSpPr>
          <p:nvPr>
            <p:custDataLst>
              <p:tags r:id="rId2"/>
            </p:custDataLst>
          </p:nvPr>
        </p:nvSpPr>
        <p:spPr bwMode="auto">
          <a:xfrm>
            <a:off x="893936" y="1872442"/>
            <a:ext cx="3026377" cy="4353550"/>
          </a:xfrm>
          <a:prstGeom prst="rect">
            <a:avLst/>
          </a:prstGeom>
          <a:solidFill>
            <a:srgbClr val="F2F2F2"/>
          </a:solidFill>
          <a:ln w="9525" algn="ctr">
            <a:solidFill>
              <a:srgbClr val="F2F2F2"/>
            </a:solidFill>
            <a:miter lim="800000"/>
          </a:ln>
        </p:spPr>
        <p:txBody>
          <a:bodyPr lIns="77916" tIns="38958" rIns="77916" bIns="38958"/>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5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p:txBody>
      </p:sp>
      <p:sp>
        <p:nvSpPr>
          <p:cNvPr id="2" name="Title 1"/>
          <p:cNvSpPr>
            <a:spLocks noGrp="1"/>
          </p:cNvSpPr>
          <p:nvPr>
            <p:ph type="title"/>
          </p:nvPr>
        </p:nvSpPr>
        <p:spPr>
          <a:xfrm>
            <a:off x="350838" y="0"/>
            <a:ext cx="7698592" cy="765175"/>
          </a:xfrm>
        </p:spPr>
        <p:txBody>
          <a:bodyPr/>
          <a:lstStyle/>
          <a:p>
            <a:r>
              <a:rPr lang="zh-CN" altLang="en-US" smtClean="0"/>
              <a:t>基于横向客户群体细分，为不同目标客户定义不同的购买过程，并为每个目标客户群体选择最有价值的客户体验</a:t>
            </a:r>
          </a:p>
        </p:txBody>
      </p:sp>
      <p:pic>
        <p:nvPicPr>
          <p:cNvPr id="22" name="Picture 2"/>
          <p:cNvPicPr>
            <a:picLocks noChangeAspect="1" noChangeArrowheads="1"/>
          </p:cNvPicPr>
          <p:nvPr/>
        </p:nvPicPr>
        <p:blipFill>
          <a:blip r:embed="rId3"/>
          <a:stretch>
            <a:fillRect/>
          </a:stretch>
        </p:blipFill>
        <p:spPr bwMode="auto">
          <a:xfrm>
            <a:off x="992450" y="1973071"/>
            <a:ext cx="2680552" cy="1155795"/>
          </a:xfrm>
          <a:prstGeom prst="rect">
            <a:avLst/>
          </a:prstGeom>
          <a:noFill/>
          <a:ln w="9525">
            <a:noFill/>
            <a:miter lim="800000"/>
          </a:ln>
          <a:effectLst/>
        </p:spPr>
      </p:pic>
      <p:pic>
        <p:nvPicPr>
          <p:cNvPr id="23" name="Picture 2"/>
          <p:cNvPicPr>
            <a:picLocks noChangeAspect="1" noChangeArrowheads="1"/>
          </p:cNvPicPr>
          <p:nvPr/>
        </p:nvPicPr>
        <p:blipFill>
          <a:blip r:embed="rId4"/>
          <a:srcRect l="21680" t="23684" r="3906" b="6250"/>
          <a:stretch>
            <a:fillRect/>
          </a:stretch>
        </p:blipFill>
        <p:spPr bwMode="auto">
          <a:xfrm>
            <a:off x="971960" y="3689756"/>
            <a:ext cx="2274125" cy="1405621"/>
          </a:xfrm>
          <a:prstGeom prst="rect">
            <a:avLst/>
          </a:prstGeom>
          <a:noFill/>
          <a:ln w="9525">
            <a:noFill/>
            <a:miter lim="800000"/>
          </a:ln>
        </p:spPr>
      </p:pic>
      <p:pic>
        <p:nvPicPr>
          <p:cNvPr id="24" name="Picture 5"/>
          <p:cNvPicPr>
            <a:picLocks noChangeAspect="1" noChangeArrowheads="1"/>
          </p:cNvPicPr>
          <p:nvPr/>
        </p:nvPicPr>
        <p:blipFill>
          <a:blip r:embed="rId5"/>
          <a:srcRect l="13929" t="23209" r="12555" b="10593"/>
          <a:stretch>
            <a:fillRect/>
          </a:stretch>
        </p:blipFill>
        <p:spPr bwMode="auto">
          <a:xfrm>
            <a:off x="1523839" y="4125584"/>
            <a:ext cx="2259072" cy="1405621"/>
          </a:xfrm>
          <a:prstGeom prst="rect">
            <a:avLst/>
          </a:prstGeom>
          <a:noFill/>
          <a:ln w="9525">
            <a:noFill/>
            <a:miter lim="800000"/>
          </a:ln>
        </p:spPr>
      </p:pic>
      <p:pic>
        <p:nvPicPr>
          <p:cNvPr id="25" name="Picture 3"/>
          <p:cNvPicPr>
            <a:picLocks noChangeAspect="1" noChangeArrowheads="1"/>
          </p:cNvPicPr>
          <p:nvPr/>
        </p:nvPicPr>
        <p:blipFill>
          <a:blip r:embed="rId6"/>
          <a:srcRect l="13929" t="23341" r="12637" b="10593"/>
          <a:stretch>
            <a:fillRect/>
          </a:stretch>
        </p:blipFill>
        <p:spPr bwMode="auto">
          <a:xfrm>
            <a:off x="1208480" y="4648578"/>
            <a:ext cx="2261041" cy="1405621"/>
          </a:xfrm>
          <a:prstGeom prst="rect">
            <a:avLst/>
          </a:prstGeom>
          <a:noFill/>
          <a:ln w="9525">
            <a:noFill/>
            <a:miter lim="800000"/>
          </a:ln>
        </p:spPr>
      </p:pic>
      <p:sp>
        <p:nvSpPr>
          <p:cNvPr id="26" name="Down Arrow 25"/>
          <p:cNvSpPr/>
          <p:nvPr/>
        </p:nvSpPr>
        <p:spPr>
          <a:xfrm>
            <a:off x="2013842" y="3272886"/>
            <a:ext cx="504070" cy="288040"/>
          </a:xfrm>
          <a:prstGeom prst="downArrow">
            <a:avLst/>
          </a:prstGeom>
          <a:solidFill>
            <a:schemeClr val="tx2"/>
          </a:solidFill>
          <a:ln>
            <a:solidFill>
              <a:schemeClr val="accent1"/>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endParaRPr lang="zh-CN" altLang="en-US" sz="1400" err="1" smtClean="0">
              <a:solidFill>
                <a:schemeClr val="tx1">
                  <a:lumMod val="75000"/>
                  <a:lumOff val="25000"/>
                </a:schemeClr>
              </a:solidFill>
              <a:latin typeface="Calibri" panose="020f0502020204030204" pitchFamily="34" charset="0"/>
              <a:cs typeface="Calibri" pitchFamily="34" charset="0"/>
            </a:endParaRPr>
          </a:p>
        </p:txBody>
      </p:sp>
      <p:sp>
        <p:nvSpPr>
          <p:cNvPr id="27" name="Right Arrow 26"/>
          <p:cNvSpPr/>
          <p:nvPr/>
        </p:nvSpPr>
        <p:spPr>
          <a:xfrm>
            <a:off x="4212647" y="3056856"/>
            <a:ext cx="236283" cy="1512210"/>
          </a:xfrm>
          <a:prstGeom prst="rightArrow">
            <a:avLst>
              <a:gd name="adj1" fmla="val 50000"/>
              <a:gd name="adj2" fmla="val 100000"/>
            </a:avLst>
          </a:prstGeom>
          <a:solidFill>
            <a:schemeClr val="tx2"/>
          </a:solidFill>
          <a:ln>
            <a:solidFill>
              <a:schemeClr val="accent1"/>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endParaRPr lang="zh-CN" altLang="en-US" sz="1400" err="1" smtClean="0">
              <a:solidFill>
                <a:schemeClr val="tx1">
                  <a:lumMod val="75000"/>
                  <a:lumOff val="25000"/>
                </a:schemeClr>
              </a:solidFill>
              <a:latin typeface="Calibri" panose="020f0502020204030204" pitchFamily="34" charset="0"/>
              <a:cs typeface="Calibri" pitchFamily="34" charset="0"/>
            </a:endParaRPr>
          </a:p>
        </p:txBody>
      </p:sp>
      <p:sp>
        <p:nvSpPr>
          <p:cNvPr id="28" name="Rectangle 5"/>
          <p:cNvSpPr>
            <a:spLocks noChangeArrowheads="1"/>
          </p:cNvSpPr>
          <p:nvPr/>
        </p:nvSpPr>
        <p:spPr bwMode="auto">
          <a:xfrm>
            <a:off x="4736970" y="1558294"/>
            <a:ext cx="4751377" cy="330841"/>
          </a:xfrm>
          <a:prstGeom prst="rect">
            <a:avLst/>
          </a:prstGeom>
          <a:solidFill>
            <a:schemeClr val="tx2"/>
          </a:solidFill>
          <a:ln w="6350" algn="ctr">
            <a:solidFill>
              <a:srgbClr val="766A62"/>
            </a:solid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4791" lvl="1" algn="ctr" defTabSz="194791" eaLnBrk="0" hangingPunct="0">
              <a:lnSpc>
                <a:spcPct val="90000"/>
              </a:lnSpc>
            </a:pPr>
            <a:r>
              <a:rPr lang="zh-CN" altLang="en-US" sz="1600" b="1" smtClean="0">
                <a:solidFill>
                  <a:schemeClr val="bg1"/>
                </a:solidFill>
                <a:ea typeface="楷体_GB2312" panose="02010609030101010101" pitchFamily="49" charset="-122"/>
              </a:rPr>
              <a:t>客户购买生命周期</a:t>
            </a:r>
            <a:endParaRPr lang="en-AU" altLang="en-US" sz="1600" b="1" smtClean="0">
              <a:solidFill>
                <a:schemeClr val="bg1"/>
              </a:solidFill>
              <a:ea typeface="楷体_GB2312" panose="02010609030101010101" pitchFamily="49" charset="-122"/>
            </a:endParaRPr>
          </a:p>
        </p:txBody>
      </p:sp>
      <p:sp>
        <p:nvSpPr>
          <p:cNvPr id="29" name="Rectangle 28"/>
          <p:cNvSpPr>
            <a:spLocks noChangeArrowheads="1"/>
          </p:cNvSpPr>
          <p:nvPr>
            <p:custDataLst>
              <p:tags r:id="rId7"/>
            </p:custDataLst>
          </p:nvPr>
        </p:nvSpPr>
        <p:spPr bwMode="auto">
          <a:xfrm>
            <a:off x="4735013" y="1883840"/>
            <a:ext cx="4754617" cy="4353550"/>
          </a:xfrm>
          <a:prstGeom prst="rect">
            <a:avLst/>
          </a:prstGeom>
          <a:solidFill>
            <a:srgbClr val="F2F2F2"/>
          </a:solidFill>
          <a:ln w="9525" algn="ctr">
            <a:solidFill>
              <a:srgbClr val="F2F2F2"/>
            </a:solidFill>
            <a:miter lim="800000"/>
          </a:ln>
        </p:spPr>
        <p:txBody>
          <a:bodyPr lIns="77916" tIns="38958" rIns="77916" bIns="38958"/>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5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p:txBody>
      </p:sp>
      <p:pic>
        <p:nvPicPr>
          <p:cNvPr id="30" name="Picture 3"/>
          <p:cNvPicPr>
            <a:picLocks noChangeAspect="1" noChangeArrowheads="1"/>
          </p:cNvPicPr>
          <p:nvPr/>
        </p:nvPicPr>
        <p:blipFill>
          <a:blip r:embed="rId8"/>
          <a:srcRect l="19453" t="23553" r="5938" b="5658"/>
          <a:stretch>
            <a:fillRect/>
          </a:stretch>
        </p:blipFill>
        <p:spPr bwMode="auto">
          <a:xfrm>
            <a:off x="5004325" y="2057793"/>
            <a:ext cx="2229260" cy="1657927"/>
          </a:xfrm>
          <a:prstGeom prst="rect">
            <a:avLst/>
          </a:prstGeom>
          <a:noFill/>
          <a:ln w="9525">
            <a:noFill/>
            <a:miter lim="800000"/>
          </a:ln>
        </p:spPr>
      </p:pic>
      <p:pic>
        <p:nvPicPr>
          <p:cNvPr id="31" name="Picture 4"/>
          <p:cNvPicPr>
            <a:picLocks noChangeAspect="1" noChangeArrowheads="1"/>
          </p:cNvPicPr>
          <p:nvPr/>
        </p:nvPicPr>
        <p:blipFill>
          <a:blip r:embed="rId9"/>
          <a:srcRect l="19375" t="23553" r="5859" b="5921"/>
          <a:stretch>
            <a:fillRect/>
          </a:stretch>
        </p:blipFill>
        <p:spPr bwMode="auto">
          <a:xfrm>
            <a:off x="6033150" y="3128866"/>
            <a:ext cx="2277901" cy="1684277"/>
          </a:xfrm>
          <a:prstGeom prst="rect">
            <a:avLst/>
          </a:prstGeom>
          <a:noFill/>
          <a:ln w="9525">
            <a:noFill/>
            <a:miter lim="800000"/>
          </a:ln>
        </p:spPr>
      </p:pic>
      <p:pic>
        <p:nvPicPr>
          <p:cNvPr id="32" name="Picture 2"/>
          <p:cNvPicPr>
            <a:picLocks noChangeAspect="1" noChangeArrowheads="1"/>
          </p:cNvPicPr>
          <p:nvPr/>
        </p:nvPicPr>
        <p:blipFill>
          <a:blip r:embed="rId10"/>
          <a:stretch>
            <a:fillRect/>
          </a:stretch>
        </p:blipFill>
        <p:spPr bwMode="auto">
          <a:xfrm>
            <a:off x="6609230" y="4281026"/>
            <a:ext cx="2725897" cy="1368190"/>
          </a:xfrm>
          <a:prstGeom prst="rect">
            <a:avLst/>
          </a:prstGeom>
          <a:noFill/>
          <a:ln w="9525">
            <a:noFill/>
            <a:miter lim="800000"/>
          </a:ln>
        </p:spPr>
      </p:pic>
      <p:sp>
        <p:nvSpPr>
          <p:cNvPr id="36" name="Rectangle 35"/>
          <p:cNvSpPr/>
          <p:nvPr/>
        </p:nvSpPr>
        <p:spPr>
          <a:xfrm rot="20283320">
            <a:off x="580192" y="2009822"/>
            <a:ext cx="939109" cy="288040"/>
          </a:xfrm>
          <a:prstGeom prst="rect">
            <a:avLst/>
          </a:prstGeom>
          <a:ln w="28575">
            <a:solidFill>
              <a:schemeClr val="accent3"/>
            </a:solidFill>
          </a:ln>
        </p:spPr>
        <p:txBody>
          <a:bodyPr wrap="none" tIns="36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1" algn="ctr" defTabSz="194791" eaLnBrk="0" hangingPunct="0">
              <a:spcBef>
                <a:spcPct val="0"/>
              </a:spcBef>
            </a:pPr>
            <a:r>
              <a:rPr lang="zh-CN" altLang="en-US" b="1" smtClean="0">
                <a:solidFill>
                  <a:schemeClr val="accent3"/>
                </a:solidFill>
                <a:latin typeface="Arial" pitchFamily="34" charset="0"/>
                <a:ea typeface="楷体_GB2312" panose="02010609030101010101" pitchFamily="49" charset="-122"/>
                <a:cs typeface="Calibri"/>
              </a:rPr>
              <a:t>示例</a:t>
            </a:r>
            <a:endParaRPr lang="en-AU" altLang="zh-CN" b="1" smtClean="0">
              <a:solidFill>
                <a:schemeClr val="accent3"/>
              </a:solidFill>
              <a:latin typeface="Arial" pitchFamily="34" charset="0"/>
              <a:ea typeface="楷体_GB2312" panose="02010609030101010101" pitchFamily="49" charset="-122"/>
              <a:cs typeface="Calibri"/>
            </a:endParaRPr>
          </a:p>
        </p:txBody>
      </p:sp>
      <p:sp>
        <p:nvSpPr>
          <p:cNvPr id="37" name="Rectangle 36"/>
          <p:cNvSpPr/>
          <p:nvPr/>
        </p:nvSpPr>
        <p:spPr>
          <a:xfrm rot="20283320">
            <a:off x="4468732" y="1937811"/>
            <a:ext cx="939109" cy="288040"/>
          </a:xfrm>
          <a:prstGeom prst="rect">
            <a:avLst/>
          </a:prstGeom>
          <a:ln w="28575">
            <a:solidFill>
              <a:schemeClr val="accent3"/>
            </a:solidFill>
          </a:ln>
        </p:spPr>
        <p:txBody>
          <a:bodyPr wrap="none" tIns="36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1" algn="ctr" defTabSz="194791" eaLnBrk="0" hangingPunct="0">
              <a:spcBef>
                <a:spcPct val="0"/>
              </a:spcBef>
            </a:pPr>
            <a:r>
              <a:rPr lang="zh-CN" altLang="en-US" b="1" smtClean="0">
                <a:solidFill>
                  <a:schemeClr val="accent3"/>
                </a:solidFill>
                <a:latin typeface="Arial" pitchFamily="34" charset="0"/>
                <a:ea typeface="楷体_GB2312" panose="02010609030101010101" pitchFamily="49" charset="-122"/>
                <a:cs typeface="Calibri"/>
              </a:rPr>
              <a:t>示例</a:t>
            </a:r>
            <a:endParaRPr lang="en-AU" altLang="zh-CN" b="1" smtClean="0">
              <a:solidFill>
                <a:schemeClr val="accent3"/>
              </a:solidFill>
              <a:latin typeface="Arial" pitchFamily="34" charset="0"/>
              <a:ea typeface="楷体_GB2312" panose="02010609030101010101" pitchFamily="49" charset="-122"/>
              <a:cs typeface="Calibri"/>
            </a:endParaRPr>
          </a:p>
        </p:txBody>
      </p:sp>
    </p:spTree>
    <p:extLst>
      <p:ext uri="{BB962C8B-B14F-4D97-AF65-F5344CB8AC3E}">
        <p14:creationId xmlns:p14="http://schemas.microsoft.com/office/powerpoint/2010/main" val="2717596289"/>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a:xfrm>
            <a:off x="350838" y="0"/>
            <a:ext cx="7698592" cy="765175"/>
          </a:xfrm>
        </p:spPr>
        <p:txBody>
          <a:bodyPr/>
          <a:lstStyle/>
          <a:p>
            <a:r>
              <a:rPr lang="zh-CN" altLang="en-US" smtClean="0"/>
              <a:t>基于太平会员管理的细分目标客户，设计客户生命周期及客户接触途径</a:t>
            </a:r>
            <a:endParaRPr lang="zh-CN" altLang="en-US"/>
          </a:p>
        </p:txBody>
      </p:sp>
      <p:sp>
        <p:nvSpPr>
          <p:cNvPr id="58" name="Rectangle 1040"/>
          <p:cNvSpPr>
            <a:spLocks noChangeArrowheads="1"/>
          </p:cNvSpPr>
          <p:nvPr/>
        </p:nvSpPr>
        <p:spPr bwMode="auto">
          <a:xfrm>
            <a:off x="7664772" y="2780929"/>
            <a:ext cx="1536700" cy="3371676"/>
          </a:xfrm>
          <a:prstGeom prst="rect">
            <a:avLst/>
          </a:prstGeom>
          <a:solidFill>
            <a:schemeClr val="bg1"/>
          </a:solidFill>
          <a:ln w="12700">
            <a:solidFill>
              <a:schemeClr val="tx2"/>
            </a:solidFill>
            <a:miter lim="800000"/>
          </a:ln>
          <a:effectLst/>
        </p:spPr>
        <p:txBody>
          <a:bodyPr lIns="45720" rIns="4572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19063" indent="-119063" algn="l" eaLnBrk="0" hangingPunct="0">
              <a:spcBef>
                <a:spcPct val="0"/>
              </a:spcBef>
            </a:pPr>
            <a:r>
              <a:rPr lang="en-US" altLang="zh-CN" sz="1050" b="1">
                <a:solidFill>
                  <a:srgbClr val="C0C0C0"/>
                </a:solidFill>
                <a:latin typeface="Arial Narrow" pitchFamily="34" charset="0"/>
                <a:ea typeface="宋体" pitchFamily="2" charset="-122"/>
              </a:rPr>
              <a:t>Let Me Know That I Am Valuable</a:t>
            </a:r>
            <a:endParaRPr lang="en-US" altLang="zh-CN" sz="1050">
              <a:solidFill>
                <a:srgbClr val="C0C0C0"/>
              </a:solidFill>
              <a:latin typeface="Arial Narrow" pitchFamily="34" charset="0"/>
              <a:ea typeface="宋体" pitchFamily="2" charset="-122"/>
            </a:endParaRP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Meet/beat competitor’s prices in order to try to keep me</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Offer me something to show that you appreciate my loyalty (coupons, frequent flyer miles, discounts, credits, freebies, postcards, phone calls, free trials)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Reward me for more products and my time with you</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Acknowledge my loyalty – send me a thank you letter</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After I leave, call me and check on my status</a:t>
            </a:r>
          </a:p>
          <a:p>
            <a:pPr marL="119063" indent="-119063" algn="l" eaLnBrk="0" hangingPunct="0">
              <a:spcBef>
                <a:spcPct val="0"/>
              </a:spcBef>
            </a:pPr>
            <a:r>
              <a:rPr lang="en-US" altLang="zh-CN" sz="1050" b="1">
                <a:solidFill>
                  <a:srgbClr val="C0C0C0"/>
                </a:solidFill>
                <a:latin typeface="Arial Narrow" pitchFamily="34" charset="0"/>
                <a:ea typeface="宋体" pitchFamily="2" charset="-122"/>
              </a:rPr>
              <a:t>Offer Me the Right Products and Services</a:t>
            </a:r>
            <a:endParaRPr lang="en-US" altLang="zh-CN" sz="1050">
              <a:solidFill>
                <a:srgbClr val="C0C0C0"/>
              </a:solidFill>
              <a:latin typeface="Arial Narrow" pitchFamily="34" charset="0"/>
              <a:ea typeface="宋体" pitchFamily="2" charset="-122"/>
            </a:endParaRP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 want to receive information immediately on products and services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 want written confirmation of the products/services I’m adding to my account</a:t>
            </a:r>
          </a:p>
          <a:p>
            <a:pPr marL="119063" indent="-119063" algn="l" eaLnBrk="0" hangingPunct="0">
              <a:spcBef>
                <a:spcPct val="0"/>
              </a:spcBef>
              <a:buFontTx/>
              <a:buChar char="•"/>
            </a:pPr>
            <a:endParaRPr lang="zh-CN" altLang="en-US" sz="700">
              <a:solidFill>
                <a:srgbClr val="C0C0C0"/>
              </a:solidFill>
              <a:latin typeface="Arial Narrow" pitchFamily="34" charset="0"/>
              <a:ea typeface="宋体" pitchFamily="2" charset="-122"/>
            </a:endParaRPr>
          </a:p>
        </p:txBody>
      </p:sp>
      <p:sp>
        <p:nvSpPr>
          <p:cNvPr id="64" name="Rectangle 1041"/>
          <p:cNvSpPr>
            <a:spLocks noChangeArrowheads="1"/>
          </p:cNvSpPr>
          <p:nvPr/>
        </p:nvSpPr>
        <p:spPr bwMode="auto">
          <a:xfrm>
            <a:off x="6008588" y="2780929"/>
            <a:ext cx="1536700" cy="3371676"/>
          </a:xfrm>
          <a:prstGeom prst="rect">
            <a:avLst/>
          </a:prstGeom>
          <a:solidFill>
            <a:schemeClr val="bg1"/>
          </a:solidFill>
          <a:ln w="12700">
            <a:solidFill>
              <a:schemeClr val="tx2"/>
            </a:solidFill>
            <a:miter lim="800000"/>
          </a:ln>
          <a:effectLst/>
        </p:spPr>
        <p:txBody>
          <a:bodyPr lIns="45720" rIns="4572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19063" indent="-119063" algn="l" eaLnBrk="0" hangingPunct="0">
              <a:spcBef>
                <a:spcPct val="0"/>
              </a:spcBef>
            </a:pPr>
            <a:r>
              <a:rPr lang="en-US" altLang="zh-CN" sz="1050" b="1">
                <a:solidFill>
                  <a:srgbClr val="C0C0C0"/>
                </a:solidFill>
                <a:latin typeface="Arial Narrow" pitchFamily="34" charset="0"/>
                <a:ea typeface="宋体" pitchFamily="2" charset="-122"/>
              </a:rPr>
              <a:t>Know Me and Remember Me</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Know my history when I call in – keep good records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Don’t make me repeat my story over and over again</a:t>
            </a:r>
          </a:p>
          <a:p>
            <a:pPr marL="119063" indent="-119063" algn="l" eaLnBrk="0" hangingPunct="0">
              <a:spcBef>
                <a:spcPct val="0"/>
              </a:spcBef>
            </a:pPr>
            <a:r>
              <a:rPr lang="en-US" altLang="zh-CN" sz="1050" b="1">
                <a:solidFill>
                  <a:srgbClr val="C0C0C0"/>
                </a:solidFill>
                <a:latin typeface="Arial Narrow" pitchFamily="34" charset="0"/>
                <a:ea typeface="宋体" pitchFamily="2" charset="-122"/>
              </a:rPr>
              <a:t>Let Me Know That I Am Valuable</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Listen to my feedback</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Be empathetic and willing to help</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Provide me with a knowledgeable rep</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Provide better hours for contacting you</a:t>
            </a:r>
          </a:p>
          <a:p>
            <a:pPr marL="119063" indent="-119063" algn="l" eaLnBrk="0" hangingPunct="0">
              <a:spcBef>
                <a:spcPct val="0"/>
              </a:spcBef>
            </a:pPr>
            <a:r>
              <a:rPr lang="en-US" altLang="zh-CN" sz="1050" b="1">
                <a:solidFill>
                  <a:srgbClr val="C0C0C0"/>
                </a:solidFill>
                <a:latin typeface="Arial Narrow" pitchFamily="34" charset="0"/>
                <a:ea typeface="宋体" pitchFamily="2" charset="-122"/>
              </a:rPr>
              <a:t>One and Done</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Don’t transfer me or put me on hold</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If I have to go through the IVR, make it simple (no more than two levels)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 want consistency with rep (talk to the same person if I call multiple times)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Once in right area – “universal” rep can handle call for that area</a:t>
            </a:r>
            <a:r>
              <a:rPr lang="en-US" altLang="zh-CN" sz="900">
                <a:solidFill>
                  <a:srgbClr val="C0C0C0"/>
                </a:solidFill>
                <a:latin typeface="Arial Narrow" pitchFamily="34" charset="0"/>
                <a:ea typeface="宋体" pitchFamily="2" charset="-122"/>
              </a:rPr>
              <a:t> </a:t>
            </a:r>
          </a:p>
          <a:p>
            <a:pPr marL="119063" indent="-119063" algn="l" eaLnBrk="0" hangingPunct="0">
              <a:spcBef>
                <a:spcPct val="0"/>
              </a:spcBef>
            </a:pPr>
            <a:r>
              <a:rPr lang="en-US" altLang="zh-CN" sz="1050" b="1">
                <a:solidFill>
                  <a:srgbClr val="C0C0C0"/>
                </a:solidFill>
                <a:latin typeface="Arial Narrow" pitchFamily="34" charset="0"/>
                <a:ea typeface="宋体" pitchFamily="2" charset="-122"/>
              </a:rPr>
              <a:t>Offer the Right Products &amp; Services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Provide me with a catalog or products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 want printed/visual information so I can help myself</a:t>
            </a:r>
            <a:r>
              <a:rPr lang="en-US" altLang="zh-CN" sz="800">
                <a:solidFill>
                  <a:srgbClr val="C0C0C0"/>
                </a:solidFill>
                <a:latin typeface="Arial Narrow" pitchFamily="34" charset="0"/>
                <a:ea typeface="宋体" pitchFamily="2" charset="-122"/>
              </a:rPr>
              <a:t> </a:t>
            </a:r>
          </a:p>
          <a:p>
            <a:pPr marL="119063" indent="-119063" algn="l" eaLnBrk="0" hangingPunct="0">
              <a:spcBef>
                <a:spcPct val="0"/>
              </a:spcBef>
              <a:buFontTx/>
              <a:buChar char="•"/>
            </a:pPr>
            <a:endParaRPr lang="zh-CN" altLang="en-US" sz="800">
              <a:solidFill>
                <a:srgbClr val="C0C0C0"/>
              </a:solidFill>
              <a:latin typeface="Arial Narrow" pitchFamily="34" charset="0"/>
              <a:ea typeface="宋体" pitchFamily="2" charset="-122"/>
            </a:endParaRPr>
          </a:p>
        </p:txBody>
      </p:sp>
      <p:sp>
        <p:nvSpPr>
          <p:cNvPr id="66" name="Rectangle 1042"/>
          <p:cNvSpPr>
            <a:spLocks noChangeArrowheads="1"/>
          </p:cNvSpPr>
          <p:nvPr/>
        </p:nvSpPr>
        <p:spPr bwMode="auto">
          <a:xfrm>
            <a:off x="4314304" y="2780929"/>
            <a:ext cx="1536700" cy="3371676"/>
          </a:xfrm>
          <a:prstGeom prst="rect">
            <a:avLst/>
          </a:prstGeom>
          <a:solidFill>
            <a:schemeClr val="bg1"/>
          </a:solidFill>
          <a:ln w="12700">
            <a:solidFill>
              <a:schemeClr val="tx2"/>
            </a:solidFill>
            <a:miter lim="800000"/>
          </a:ln>
          <a:effectLst/>
        </p:spPr>
        <p:txBody>
          <a:bodyPr lIns="45720" rIns="4572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19063" indent="-119063" algn="l" eaLnBrk="0" hangingPunct="0">
              <a:spcBef>
                <a:spcPct val="0"/>
              </a:spcBef>
            </a:pPr>
            <a:r>
              <a:rPr lang="en-US" altLang="zh-CN" sz="1050" b="1">
                <a:solidFill>
                  <a:srgbClr val="C0C0C0"/>
                </a:solidFill>
                <a:latin typeface="Arial Narrow" pitchFamily="34" charset="0"/>
                <a:ea typeface="宋体" pitchFamily="2" charset="-122"/>
              </a:rPr>
              <a:t>Let Me Know That I Am Valuable</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Provide me with flexible payment options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 want a clear explanation of all charges on my account </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Provide detailed billing information on-line </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If my account is credited, I want to see it reflected immediately – not three months from now </a:t>
            </a:r>
          </a:p>
          <a:p>
            <a:pPr marL="119063" indent="-119063" algn="l" eaLnBrk="0" hangingPunct="0">
              <a:spcBef>
                <a:spcPct val="0"/>
              </a:spcBef>
            </a:pPr>
            <a:r>
              <a:rPr lang="en-US" altLang="zh-CN" sz="1050" b="1">
                <a:solidFill>
                  <a:srgbClr val="C0C0C0"/>
                </a:solidFill>
                <a:latin typeface="Arial Narrow" pitchFamily="34" charset="0"/>
                <a:ea typeface="宋体" pitchFamily="2" charset="-122"/>
              </a:rPr>
              <a:t>Treat Me With Respect and Courtesy</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If I miss a payment, work with me and treat me with respect</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Call me first and speak to me directly if you are going to make the choice to turn off my service</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Be fair in forgiving excess charges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 want automatic credits if my line is down (I shouldn’t have to call to request it)</a:t>
            </a:r>
          </a:p>
          <a:p>
            <a:pPr marL="119063" indent="-119063" algn="l" eaLnBrk="0" hangingPunct="0">
              <a:spcBef>
                <a:spcPct val="0"/>
              </a:spcBef>
            </a:pPr>
            <a:r>
              <a:rPr lang="en-US" altLang="zh-CN" sz="1050" b="1">
                <a:solidFill>
                  <a:srgbClr val="C0C0C0"/>
                </a:solidFill>
                <a:latin typeface="Arial Narrow" pitchFamily="34" charset="0"/>
                <a:ea typeface="宋体" pitchFamily="2" charset="-122"/>
              </a:rPr>
              <a:t>Provide Me With Multiple Contact Channels </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Multiple options to receive bill (phone, web)</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Online, automated (discounted), credit card (without charge), phone payment options</a:t>
            </a:r>
          </a:p>
        </p:txBody>
      </p:sp>
      <p:sp>
        <p:nvSpPr>
          <p:cNvPr id="72" name="Rectangle 1043"/>
          <p:cNvSpPr>
            <a:spLocks noChangeArrowheads="1"/>
          </p:cNvSpPr>
          <p:nvPr/>
        </p:nvSpPr>
        <p:spPr bwMode="auto">
          <a:xfrm>
            <a:off x="2622624" y="2780929"/>
            <a:ext cx="1538288" cy="3371676"/>
          </a:xfrm>
          <a:prstGeom prst="rect">
            <a:avLst/>
          </a:prstGeom>
          <a:solidFill>
            <a:schemeClr val="bg1"/>
          </a:solidFill>
          <a:ln w="12700">
            <a:solidFill>
              <a:schemeClr val="tx2"/>
            </a:solidFill>
            <a:miter lim="800000"/>
          </a:ln>
          <a:effectLst/>
        </p:spPr>
        <p:txBody>
          <a:bodyPr lIns="45720" rIns="4572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19063" indent="-119063" algn="l" eaLnBrk="0" hangingPunct="0">
              <a:spcBef>
                <a:spcPct val="0"/>
              </a:spcBef>
              <a:tabLst>
                <a:tab pos="119063"/>
              </a:tabLst>
            </a:pPr>
            <a:r>
              <a:rPr lang="en-US" altLang="zh-CN" sz="1050" b="1">
                <a:solidFill>
                  <a:srgbClr val="C0C0C0"/>
                </a:solidFill>
                <a:latin typeface="Arial Narrow" pitchFamily="34" charset="0"/>
                <a:ea typeface="宋体" pitchFamily="2" charset="-122"/>
              </a:rPr>
              <a:t>Provide Me With Multiple Contact Channels</a:t>
            </a:r>
          </a:p>
          <a:p>
            <a:pPr marL="119063" indent="-119063" algn="l" eaLnBrk="0" hangingPunct="0">
              <a:spcBef>
                <a:spcPct val="0"/>
              </a:spcBef>
              <a:buFontTx/>
              <a:buChar char="•"/>
              <a:tabLst>
                <a:tab pos="119063"/>
              </a:tabLst>
            </a:pPr>
            <a:r>
              <a:rPr lang="en-US" altLang="zh-CN" sz="700">
                <a:solidFill>
                  <a:srgbClr val="C0C0C0"/>
                </a:solidFill>
                <a:latin typeface="Arial Narrow" pitchFamily="34" charset="0"/>
                <a:ea typeface="宋体" pitchFamily="2" charset="-122"/>
              </a:rPr>
              <a:t>Provide multiple ways to contact you</a:t>
            </a:r>
          </a:p>
          <a:p>
            <a:pPr marL="119063" indent="-119063" algn="l" eaLnBrk="0" hangingPunct="0">
              <a:spcBef>
                <a:spcPct val="0"/>
              </a:spcBef>
              <a:tabLst>
                <a:tab pos="119063"/>
              </a:tabLst>
            </a:pPr>
            <a:r>
              <a:rPr lang="en-US" altLang="zh-CN" sz="1050" b="1">
                <a:solidFill>
                  <a:srgbClr val="C0C0C0"/>
                </a:solidFill>
                <a:latin typeface="Arial Narrow" pitchFamily="34" charset="0"/>
                <a:ea typeface="宋体" pitchFamily="2" charset="-122"/>
              </a:rPr>
              <a:t>One and Done</a:t>
            </a:r>
            <a:endParaRPr lang="en-US" altLang="zh-CN" sz="1050">
              <a:solidFill>
                <a:srgbClr val="C0C0C0"/>
              </a:solidFill>
              <a:latin typeface="Arial Narrow" pitchFamily="34" charset="0"/>
              <a:ea typeface="宋体" pitchFamily="2" charset="-122"/>
            </a:endParaRPr>
          </a:p>
          <a:p>
            <a:pPr marL="119063" indent="-119063" algn="l" eaLnBrk="0" hangingPunct="0">
              <a:spcBef>
                <a:spcPct val="0"/>
              </a:spcBef>
              <a:buFontTx/>
              <a:buChar char="•"/>
              <a:tabLst>
                <a:tab pos="119063"/>
              </a:tabLst>
            </a:pPr>
            <a:r>
              <a:rPr lang="en-US" altLang="zh-CN" sz="700">
                <a:solidFill>
                  <a:srgbClr val="C0C0C0"/>
                </a:solidFill>
                <a:latin typeface="Arial Narrow" pitchFamily="34" charset="0"/>
                <a:ea typeface="宋体" pitchFamily="2" charset="-122"/>
              </a:rPr>
              <a:t>I want a single point of contact through the ordering and installation process</a:t>
            </a:r>
          </a:p>
          <a:p>
            <a:pPr marL="119063" indent="-119063" algn="l" eaLnBrk="0" hangingPunct="0">
              <a:spcBef>
                <a:spcPct val="0"/>
              </a:spcBef>
              <a:buFontTx/>
              <a:buChar char="•"/>
              <a:tabLst>
                <a:tab pos="119063"/>
              </a:tabLst>
            </a:pPr>
            <a:r>
              <a:rPr lang="en-US" altLang="zh-CN" sz="700">
                <a:solidFill>
                  <a:srgbClr val="C0C0C0"/>
                </a:solidFill>
                <a:latin typeface="Arial Narrow" pitchFamily="34" charset="0"/>
                <a:ea typeface="宋体" pitchFamily="2" charset="-122"/>
              </a:rPr>
              <a:t>Don’t put me on hold when I’m calling you to make a purchase</a:t>
            </a:r>
          </a:p>
          <a:p>
            <a:pPr marL="119063" indent="-119063" algn="l" eaLnBrk="0" hangingPunct="0">
              <a:spcBef>
                <a:spcPct val="0"/>
              </a:spcBef>
              <a:buFontTx/>
              <a:buChar char="•"/>
              <a:tabLst>
                <a:tab pos="119063"/>
              </a:tabLst>
            </a:pPr>
            <a:r>
              <a:rPr lang="en-US" altLang="zh-CN" sz="700">
                <a:solidFill>
                  <a:srgbClr val="C0C0C0"/>
                </a:solidFill>
                <a:latin typeface="Arial Narrow" pitchFamily="34" charset="0"/>
                <a:ea typeface="宋体" pitchFamily="2" charset="-122"/>
              </a:rPr>
              <a:t>Provide fewer levels of the IVR and ensure I get to the right person</a:t>
            </a:r>
          </a:p>
          <a:p>
            <a:pPr marL="119063" indent="-119063" algn="l" eaLnBrk="0" hangingPunct="0">
              <a:spcBef>
                <a:spcPct val="0"/>
              </a:spcBef>
              <a:tabLst>
                <a:tab pos="119063"/>
              </a:tabLst>
            </a:pPr>
            <a:r>
              <a:rPr lang="en-US" altLang="zh-CN" sz="1050" b="1">
                <a:solidFill>
                  <a:srgbClr val="C0C0C0"/>
                </a:solidFill>
                <a:latin typeface="Arial Narrow" pitchFamily="34" charset="0"/>
                <a:ea typeface="宋体" pitchFamily="2" charset="-122"/>
              </a:rPr>
              <a:t>Meet Your Commitments to Me</a:t>
            </a:r>
          </a:p>
          <a:p>
            <a:pPr marL="119063" indent="-119063" algn="l" eaLnBrk="0" hangingPunct="0">
              <a:spcBef>
                <a:spcPct val="0"/>
              </a:spcBef>
              <a:buFontTx/>
              <a:buChar char="•"/>
              <a:tabLst>
                <a:tab pos="119063"/>
              </a:tabLst>
            </a:pPr>
            <a:r>
              <a:rPr lang="en-US" altLang="zh-CN" sz="700">
                <a:solidFill>
                  <a:srgbClr val="C0C0C0"/>
                </a:solidFill>
                <a:latin typeface="Arial Narrow" pitchFamily="34" charset="0"/>
                <a:ea typeface="宋体" pitchFamily="2" charset="-122"/>
              </a:rPr>
              <a:t>Small window (2 hours) for installation times</a:t>
            </a:r>
          </a:p>
          <a:p>
            <a:pPr marL="119063" indent="-119063" algn="l" eaLnBrk="0" hangingPunct="0">
              <a:spcBef>
                <a:spcPct val="0"/>
              </a:spcBef>
              <a:buFontTx/>
              <a:buChar char="•"/>
              <a:tabLst>
                <a:tab pos="119063"/>
              </a:tabLst>
            </a:pPr>
            <a:r>
              <a:rPr lang="en-US" altLang="zh-CN" sz="700">
                <a:solidFill>
                  <a:srgbClr val="C0C0C0"/>
                </a:solidFill>
                <a:latin typeface="Arial Narrow" pitchFamily="34" charset="0"/>
                <a:ea typeface="宋体" pitchFamily="2" charset="-122"/>
              </a:rPr>
              <a:t>If you can’t make an appointment, call me (Priority appointment when you make an error)</a:t>
            </a:r>
          </a:p>
          <a:p>
            <a:pPr marL="119063" indent="-119063" algn="l" eaLnBrk="0" fontAlgn="b" hangingPunct="0">
              <a:spcBef>
                <a:spcPct val="0"/>
              </a:spcBef>
              <a:buFontTx/>
              <a:buChar char="•"/>
              <a:tabLst>
                <a:tab pos="119063"/>
              </a:tabLst>
            </a:pPr>
            <a:r>
              <a:rPr lang="en-US" altLang="zh-CN" sz="700">
                <a:solidFill>
                  <a:srgbClr val="C0C0C0"/>
                </a:solidFill>
                <a:latin typeface="Arial Narrow" pitchFamily="34" charset="0"/>
                <a:ea typeface="宋体" pitchFamily="2" charset="-122"/>
                <a:cs typeface="Arial"/>
              </a:rPr>
              <a:t>Don’t sell to me when I have a problem </a:t>
            </a:r>
            <a:r>
              <a:rPr lang="en-US" altLang="zh-CN" sz="700">
                <a:solidFill>
                  <a:srgbClr val="C0C0C0"/>
                </a:solidFill>
                <a:latin typeface="Arial Narrow" pitchFamily="34" charset="0"/>
                <a:ea typeface="宋体" pitchFamily="2" charset="-122"/>
              </a:rPr>
              <a:t> </a:t>
            </a:r>
          </a:p>
          <a:p>
            <a:pPr marL="119063" indent="-119063" algn="l" eaLnBrk="0" hangingPunct="0">
              <a:spcBef>
                <a:spcPct val="0"/>
              </a:spcBef>
              <a:buFontTx/>
              <a:buChar char="•"/>
              <a:tabLst>
                <a:tab pos="119063"/>
              </a:tabLst>
            </a:pPr>
            <a:r>
              <a:rPr lang="en-US" altLang="zh-CN" sz="700">
                <a:solidFill>
                  <a:srgbClr val="C0C0C0"/>
                </a:solidFill>
                <a:latin typeface="Arial Narrow" pitchFamily="34" charset="0"/>
                <a:ea typeface="宋体" pitchFamily="2" charset="-122"/>
              </a:rPr>
              <a:t>Provide a discount or credit if you’re late Provide reasonable due dates and meet them</a:t>
            </a:r>
          </a:p>
          <a:p>
            <a:pPr marL="119063" indent="-119063" algn="l" eaLnBrk="0" hangingPunct="0">
              <a:spcBef>
                <a:spcPct val="0"/>
              </a:spcBef>
              <a:tabLst>
                <a:tab pos="119063"/>
              </a:tabLst>
            </a:pPr>
            <a:r>
              <a:rPr lang="en-US" altLang="zh-CN" sz="1050" b="1">
                <a:solidFill>
                  <a:srgbClr val="C0C0C0"/>
                </a:solidFill>
                <a:latin typeface="Arial Narrow" pitchFamily="34" charset="0"/>
                <a:ea typeface="宋体" pitchFamily="2" charset="-122"/>
              </a:rPr>
              <a:t>Offer Me the Right Products</a:t>
            </a:r>
          </a:p>
          <a:p>
            <a:pPr marL="119063" indent="-119063" algn="l" eaLnBrk="0" hangingPunct="0">
              <a:spcBef>
                <a:spcPct val="0"/>
              </a:spcBef>
              <a:buFontTx/>
              <a:buChar char="•"/>
              <a:tabLst>
                <a:tab pos="119063"/>
              </a:tabLst>
            </a:pPr>
            <a:r>
              <a:rPr lang="en-US" altLang="zh-CN" sz="700">
                <a:solidFill>
                  <a:srgbClr val="C0C0C0"/>
                </a:solidFill>
                <a:latin typeface="Arial Narrow" pitchFamily="34" charset="0"/>
                <a:ea typeface="宋体" pitchFamily="2" charset="-122"/>
              </a:rPr>
              <a:t>Don’t sell me products that I don’t need</a:t>
            </a:r>
          </a:p>
          <a:p>
            <a:pPr marL="119063" indent="-119063" algn="l" eaLnBrk="0" hangingPunct="0">
              <a:spcBef>
                <a:spcPct val="0"/>
              </a:spcBef>
              <a:buFontTx/>
              <a:buChar char="•"/>
              <a:tabLst>
                <a:tab pos="119063"/>
              </a:tabLst>
            </a:pPr>
            <a:r>
              <a:rPr lang="en-US" altLang="zh-CN" sz="700">
                <a:solidFill>
                  <a:srgbClr val="C0C0C0"/>
                </a:solidFill>
                <a:latin typeface="Arial Narrow" pitchFamily="34" charset="0"/>
                <a:ea typeface="宋体" pitchFamily="2" charset="-122"/>
              </a:rPr>
              <a:t>I want customizable packages that I can choose</a:t>
            </a:r>
          </a:p>
          <a:p>
            <a:pPr marL="119063" indent="-119063" algn="l" eaLnBrk="0" hangingPunct="0">
              <a:spcBef>
                <a:spcPct val="0"/>
              </a:spcBef>
              <a:buFontTx/>
              <a:buChar char="•"/>
              <a:tabLst>
                <a:tab pos="119063"/>
              </a:tabLst>
            </a:pPr>
            <a:endParaRPr lang="zh-CN" altLang="en-US" sz="700">
              <a:solidFill>
                <a:srgbClr val="C0C0C0"/>
              </a:solidFill>
              <a:latin typeface="Arial Narrow" pitchFamily="34" charset="0"/>
              <a:ea typeface="宋体" pitchFamily="2" charset="-122"/>
            </a:endParaRPr>
          </a:p>
        </p:txBody>
      </p:sp>
      <p:sp>
        <p:nvSpPr>
          <p:cNvPr id="82" name="Rectangle 1044"/>
          <p:cNvSpPr>
            <a:spLocks noChangeArrowheads="1"/>
          </p:cNvSpPr>
          <p:nvPr/>
        </p:nvSpPr>
        <p:spPr bwMode="auto">
          <a:xfrm>
            <a:off x="920552" y="2786534"/>
            <a:ext cx="1535113" cy="3371676"/>
          </a:xfrm>
          <a:prstGeom prst="rect">
            <a:avLst/>
          </a:prstGeom>
          <a:solidFill>
            <a:schemeClr val="bg1"/>
          </a:solidFill>
          <a:ln w="12700">
            <a:solidFill>
              <a:schemeClr val="tx2"/>
            </a:solidFill>
            <a:miter lim="800000"/>
          </a:ln>
          <a:effectLst/>
        </p:spPr>
        <p:txBody>
          <a:bodyPr lIns="45720" rIns="4572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19063" indent="-119063" algn="l" eaLnBrk="0" hangingPunct="0">
              <a:spcBef>
                <a:spcPct val="0"/>
              </a:spcBef>
            </a:pPr>
            <a:r>
              <a:rPr lang="en-US" altLang="zh-CN" sz="1050" b="1">
                <a:solidFill>
                  <a:srgbClr val="C0C0C0"/>
                </a:solidFill>
                <a:latin typeface="Arial Narrow" pitchFamily="34" charset="0"/>
                <a:ea typeface="宋体" pitchFamily="2" charset="-122"/>
              </a:rPr>
              <a:t>Know Me and Remember Me</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Provide me with personalized contacts and greetings</a:t>
            </a:r>
          </a:p>
          <a:p>
            <a:pPr marL="119063" indent="-119063" algn="l" eaLnBrk="0" hangingPunct="0">
              <a:spcBef>
                <a:spcPct val="0"/>
              </a:spcBef>
            </a:pPr>
            <a:r>
              <a:rPr lang="en-US" altLang="zh-CN" sz="1050" b="1">
                <a:solidFill>
                  <a:srgbClr val="C0C0C0"/>
                </a:solidFill>
                <a:latin typeface="Arial Narrow" pitchFamily="34" charset="0"/>
                <a:ea typeface="宋体" pitchFamily="2" charset="-122"/>
              </a:rPr>
              <a:t>Treat Me With Respect and Courtesy</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I either want no telemarketing or very customer-oriented telemarketing</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Show respect by not contacting me during the dinner hour or other inconvenient times</a:t>
            </a:r>
          </a:p>
          <a:p>
            <a:pPr marL="119063" indent="-119063" algn="l" eaLnBrk="0" hangingPunct="0">
              <a:spcBef>
                <a:spcPct val="0"/>
              </a:spcBef>
            </a:pPr>
            <a:r>
              <a:rPr lang="en-US" altLang="zh-CN" sz="1050" b="1">
                <a:solidFill>
                  <a:srgbClr val="C0C0C0"/>
                </a:solidFill>
                <a:latin typeface="Arial Narrow" pitchFamily="34" charset="0"/>
                <a:ea typeface="宋体" pitchFamily="2" charset="-122"/>
              </a:rPr>
              <a:t>Offer Me the Right Products and Services</a:t>
            </a:r>
            <a:endParaRPr lang="en-US" altLang="zh-CN" sz="1050">
              <a:solidFill>
                <a:srgbClr val="C0C0C0"/>
              </a:solidFill>
              <a:latin typeface="Arial Narrow" pitchFamily="34" charset="0"/>
              <a:ea typeface="宋体" pitchFamily="2" charset="-122"/>
            </a:endParaRP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Offer competitive packages to entice me to upgrade or add more products/services </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Provide information on products/services that are relevant to my needs</a:t>
            </a:r>
          </a:p>
          <a:p>
            <a:pPr marL="119063" indent="-119063" algn="l" eaLnBrk="0" hangingPunct="0">
              <a:spcBef>
                <a:spcPct val="0"/>
              </a:spcBef>
              <a:buFontTx/>
              <a:buChar char="•"/>
            </a:pPr>
            <a:r>
              <a:rPr lang="en-US" altLang="zh-CN" sz="700">
                <a:solidFill>
                  <a:srgbClr val="C0C0C0"/>
                </a:solidFill>
                <a:latin typeface="Arial Narrow" pitchFamily="34" charset="0"/>
                <a:ea typeface="宋体" pitchFamily="2" charset="-122"/>
              </a:rPr>
              <a:t>Provide accurate information from in the form of bill inserts, email, or printed materials I can review on my own</a:t>
            </a:r>
          </a:p>
        </p:txBody>
      </p:sp>
      <p:grpSp>
        <p:nvGrpSpPr>
          <p:cNvPr id="88" name="Group 3"/>
          <p:cNvGrpSpPr/>
          <p:nvPr/>
        </p:nvGrpSpPr>
        <p:grpSpPr>
          <a:xfrm>
            <a:off x="1052264" y="2107704"/>
            <a:ext cx="8077200" cy="457200"/>
            <a:chOff x="96" y="1248"/>
            <a:chExt cx="5686" cy="336"/>
          </a:xfrm>
          <a:solidFill>
            <a:schemeClr val="accent1">
              <a:lumMod val="20000"/>
              <a:lumOff val="80000"/>
            </a:schemeClr>
          </a:solidFill>
        </p:grpSpPr>
        <p:sp>
          <p:nvSpPr>
            <p:cNvPr id="89" name="AutoShape 4"/>
            <p:cNvSpPr>
              <a:spLocks noChangeArrowheads="1"/>
            </p:cNvSpPr>
            <p:nvPr/>
          </p:nvSpPr>
          <p:spPr bwMode="auto">
            <a:xfrm>
              <a:off x="96" y="1248"/>
              <a:ext cx="1174" cy="336"/>
            </a:xfrm>
            <a:prstGeom prst="chevron">
              <a:avLst>
                <a:gd name="adj" fmla="val 21708"/>
              </a:avLst>
            </a:prstGeom>
            <a:grpFill/>
            <a:ln w="12700">
              <a:solidFill>
                <a:schemeClr val="tx1"/>
              </a:solidFill>
              <a:miter lim="800000"/>
              <a:headEnd type="none" w="sm" len="sm"/>
              <a:tailEnd type="none" w="sm" len="sm"/>
            </a:ln>
            <a:effectLst/>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spcBef>
                  <a:spcPct val="0"/>
                </a:spcBef>
              </a:pPr>
              <a:r>
                <a:rPr lang="zh-CN" altLang="en-US" sz="1400" b="1" smtClean="0">
                  <a:latin typeface="楷体_GB2312" panose="02010609030101010101" pitchFamily="49" charset="-122"/>
                  <a:ea typeface="楷体_GB2312" panose="02010609030101010101" pitchFamily="49" charset="-122"/>
                </a:rPr>
                <a:t>吸引</a:t>
              </a:r>
              <a:endParaRPr lang="en-US" altLang="zh-CN" sz="1400" b="1">
                <a:latin typeface="楷体_GB2312" panose="02010609030101010101" pitchFamily="49" charset="-122"/>
                <a:ea typeface="楷体_GB2312" panose="02010609030101010101" pitchFamily="49" charset="-122"/>
              </a:endParaRPr>
            </a:p>
          </p:txBody>
        </p:sp>
        <p:sp>
          <p:nvSpPr>
            <p:cNvPr id="90" name="AutoShape 5"/>
            <p:cNvSpPr>
              <a:spLocks noChangeArrowheads="1"/>
            </p:cNvSpPr>
            <p:nvPr/>
          </p:nvSpPr>
          <p:spPr bwMode="auto">
            <a:xfrm>
              <a:off x="1226" y="1248"/>
              <a:ext cx="1174" cy="336"/>
            </a:xfrm>
            <a:prstGeom prst="chevron">
              <a:avLst>
                <a:gd name="adj" fmla="val 21708"/>
              </a:avLst>
            </a:prstGeom>
            <a:grpFill/>
            <a:ln w="12700">
              <a:solidFill>
                <a:schemeClr val="tx1"/>
              </a:solidFill>
              <a:miter lim="800000"/>
              <a:headEnd type="none" w="sm" len="sm"/>
              <a:tailEnd type="none" w="sm" len="sm"/>
            </a:ln>
            <a:effectLst/>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spcBef>
                  <a:spcPct val="0"/>
                </a:spcBef>
              </a:pPr>
              <a:r>
                <a:rPr lang="zh-CN" altLang="en-US" sz="1400" b="1" smtClean="0">
                  <a:latin typeface="楷体_GB2312" panose="02010609030101010101" pitchFamily="49" charset="-122"/>
                  <a:ea typeface="楷体_GB2312" panose="02010609030101010101" pitchFamily="49" charset="-122"/>
                </a:rPr>
                <a:t>发展</a:t>
              </a:r>
              <a:endParaRPr lang="en-US" altLang="zh-CN" sz="1400" b="1">
                <a:latin typeface="楷体_GB2312" panose="02010609030101010101" pitchFamily="49" charset="-122"/>
                <a:ea typeface="楷体_GB2312" panose="02010609030101010101" pitchFamily="49" charset="-122"/>
              </a:endParaRPr>
            </a:p>
          </p:txBody>
        </p:sp>
        <p:sp>
          <p:nvSpPr>
            <p:cNvPr id="91" name="AutoShape 6"/>
            <p:cNvSpPr>
              <a:spLocks noChangeArrowheads="1"/>
            </p:cNvSpPr>
            <p:nvPr/>
          </p:nvSpPr>
          <p:spPr bwMode="auto">
            <a:xfrm>
              <a:off x="2352" y="1248"/>
              <a:ext cx="1174" cy="336"/>
            </a:xfrm>
            <a:prstGeom prst="chevron">
              <a:avLst>
                <a:gd name="adj" fmla="val 21708"/>
              </a:avLst>
            </a:prstGeom>
            <a:grpFill/>
            <a:ln w="12700">
              <a:solidFill>
                <a:schemeClr val="tx1"/>
              </a:solidFill>
              <a:miter lim="800000"/>
              <a:headEnd type="none" w="sm" len="sm"/>
              <a:tailEnd type="none" w="sm" len="sm"/>
            </a:ln>
            <a:effectLst/>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spcBef>
                  <a:spcPct val="0"/>
                </a:spcBef>
              </a:pPr>
              <a:r>
                <a:rPr lang="zh-CN" altLang="en-US" sz="1400" b="1" smtClean="0">
                  <a:latin typeface="楷体_GB2312" panose="02010609030101010101" pitchFamily="49" charset="-122"/>
                  <a:ea typeface="楷体_GB2312" panose="02010609030101010101" pitchFamily="49" charset="-122"/>
                </a:rPr>
                <a:t>获取</a:t>
              </a:r>
              <a:endParaRPr lang="en-US" altLang="zh-CN" sz="1400" b="1">
                <a:latin typeface="楷体_GB2312" panose="02010609030101010101" pitchFamily="49" charset="-122"/>
                <a:ea typeface="楷体_GB2312" panose="02010609030101010101" pitchFamily="49" charset="-122"/>
              </a:endParaRPr>
            </a:p>
          </p:txBody>
        </p:sp>
        <p:sp>
          <p:nvSpPr>
            <p:cNvPr id="92" name="AutoShape 7"/>
            <p:cNvSpPr>
              <a:spLocks noChangeArrowheads="1"/>
            </p:cNvSpPr>
            <p:nvPr/>
          </p:nvSpPr>
          <p:spPr bwMode="auto">
            <a:xfrm>
              <a:off x="3482" y="1248"/>
              <a:ext cx="1174" cy="336"/>
            </a:xfrm>
            <a:prstGeom prst="chevron">
              <a:avLst>
                <a:gd name="adj" fmla="val 21708"/>
              </a:avLst>
            </a:prstGeom>
            <a:grpFill/>
            <a:ln w="12700">
              <a:solidFill>
                <a:schemeClr val="tx1"/>
              </a:solidFill>
              <a:miter lim="800000"/>
              <a:headEnd type="none" w="sm" len="sm"/>
              <a:tailEnd type="none" w="sm" len="sm"/>
            </a:ln>
            <a:effectLst/>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spcBef>
                  <a:spcPct val="0"/>
                </a:spcBef>
              </a:pPr>
              <a:r>
                <a:rPr lang="zh-CN" altLang="en-US" sz="1400" b="1" smtClean="0">
                  <a:latin typeface="楷体_GB2312" panose="02010609030101010101" pitchFamily="49" charset="-122"/>
                  <a:ea typeface="楷体_GB2312" panose="02010609030101010101" pitchFamily="49" charset="-122"/>
                </a:rPr>
                <a:t>服务</a:t>
              </a:r>
              <a:endParaRPr lang="en-US" altLang="zh-CN" sz="1400" b="1">
                <a:latin typeface="楷体_GB2312" panose="02010609030101010101" pitchFamily="49" charset="-122"/>
                <a:ea typeface="楷体_GB2312" panose="02010609030101010101" pitchFamily="49" charset="-122"/>
              </a:endParaRPr>
            </a:p>
          </p:txBody>
        </p:sp>
        <p:sp>
          <p:nvSpPr>
            <p:cNvPr id="93" name="AutoShape 8"/>
            <p:cNvSpPr>
              <a:spLocks noChangeArrowheads="1"/>
            </p:cNvSpPr>
            <p:nvPr/>
          </p:nvSpPr>
          <p:spPr bwMode="auto">
            <a:xfrm>
              <a:off x="4608" y="1248"/>
              <a:ext cx="1174" cy="336"/>
            </a:xfrm>
            <a:prstGeom prst="chevron">
              <a:avLst>
                <a:gd name="adj" fmla="val 21708"/>
              </a:avLst>
            </a:prstGeom>
            <a:grpFill/>
            <a:ln w="12700">
              <a:solidFill>
                <a:schemeClr val="tx1"/>
              </a:solidFill>
              <a:miter lim="800000"/>
              <a:headEnd type="none" w="sm" len="sm"/>
              <a:tailEnd type="none" w="sm" len="sm"/>
            </a:ln>
            <a:effectLst/>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spcBef>
                  <a:spcPct val="0"/>
                </a:spcBef>
              </a:pPr>
              <a:r>
                <a:rPr lang="zh-CN" altLang="en-US" sz="1400" b="1" smtClean="0">
                  <a:latin typeface="楷体_GB2312" panose="02010609030101010101" pitchFamily="49" charset="-122"/>
                  <a:ea typeface="楷体_GB2312" panose="02010609030101010101" pitchFamily="49" charset="-122"/>
                </a:rPr>
                <a:t>挽留</a:t>
              </a:r>
              <a:endParaRPr lang="en-US" altLang="zh-CN" sz="1400" b="1">
                <a:latin typeface="楷体_GB2312" panose="02010609030101010101" pitchFamily="49" charset="-122"/>
                <a:ea typeface="楷体_GB2312" panose="02010609030101010101" pitchFamily="49" charset="-122"/>
              </a:endParaRPr>
            </a:p>
          </p:txBody>
        </p:sp>
      </p:grpSp>
      <p:sp>
        <p:nvSpPr>
          <p:cNvPr id="94" name="Text Box 31"/>
          <p:cNvSpPr txBox="1">
            <a:spLocks noChangeArrowheads="1"/>
          </p:cNvSpPr>
          <p:nvPr/>
        </p:nvSpPr>
        <p:spPr bwMode="auto">
          <a:xfrm>
            <a:off x="3566864" y="1778174"/>
            <a:ext cx="2971800" cy="307777"/>
          </a:xfrm>
          <a:prstGeom prst="rect">
            <a:avLst/>
          </a:prstGeom>
          <a:noFill/>
          <a:ln w="12700">
            <a:noFill/>
            <a:miter lim="800000"/>
            <a:headEnd type="none" w="sm" len="sm"/>
            <a:tailEnd type="none" w="sm" len="sm"/>
          </a:ln>
          <a:effectLst/>
        </p:spPr>
        <p:txBody>
          <a:bodyPr>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spcBef>
                <a:spcPct val="0"/>
              </a:spcBef>
            </a:pPr>
            <a:r>
              <a:rPr lang="zh-CN" altLang="en-US" sz="1400" b="1" smtClean="0">
                <a:latin typeface="楷体_GB2312" panose="02010609030101010101" pitchFamily="49" charset="-122"/>
                <a:ea typeface="楷体_GB2312" panose="02010609030101010101" pitchFamily="49" charset="-122"/>
              </a:rPr>
              <a:t>客户生命周期</a:t>
            </a:r>
            <a:endParaRPr lang="en-US" altLang="zh-CN" sz="1400" b="1">
              <a:latin typeface="楷体_GB2312" panose="02010609030101010101" pitchFamily="49" charset="-122"/>
              <a:ea typeface="楷体_GB2312" panose="02010609030101010101" pitchFamily="49" charset="-122"/>
            </a:endParaRPr>
          </a:p>
        </p:txBody>
      </p:sp>
      <p:sp>
        <p:nvSpPr>
          <p:cNvPr id="95" name="Rectangle 1046"/>
          <p:cNvSpPr>
            <a:spLocks noChangeArrowheads="1"/>
          </p:cNvSpPr>
          <p:nvPr/>
        </p:nvSpPr>
        <p:spPr bwMode="auto">
          <a:xfrm>
            <a:off x="661863" y="3449091"/>
            <a:ext cx="8670925" cy="1735860"/>
          </a:xfrm>
          <a:prstGeom prst="rect">
            <a:avLst/>
          </a:prstGeom>
          <a:solidFill>
            <a:schemeClr val="accent3">
              <a:lumMod val="40000"/>
              <a:lumOff val="60000"/>
            </a:schemeClr>
          </a:solidFill>
          <a:ln w="12700" algn="ctr">
            <a:noFill/>
            <a:miter lim="800000"/>
          </a:ln>
          <a:effectLst>
            <a:prstShdw prst="shdw17" dist="17961" dir="2700000">
              <a:srgbClr val="D1F4FF">
                <a:gamma/>
                <a:shade val="60000"/>
                <a:invGamma/>
              </a:srgbClr>
            </a:prstShdw>
          </a:effectLst>
        </p:spPr>
        <p:txBody>
          <a:bodyPr wrap="square" tIns="91440" bIns="9144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228600" indent="-228600" algn="l">
              <a:lnSpc>
                <a:spcPct val="90000"/>
              </a:lnSpc>
              <a:spcBef>
                <a:spcPct val="45000"/>
              </a:spcBef>
              <a:buClr>
                <a:srgbClr val="B4AA82"/>
              </a:buClr>
              <a:buFont typeface="Wingdings" pitchFamily="2" charset="2"/>
              <a:buChar char="§"/>
            </a:pPr>
            <a:r>
              <a:rPr lang="zh-CN" altLang="en-US" sz="1600" b="1">
                <a:solidFill>
                  <a:schemeClr val="tx2"/>
                </a:solidFill>
                <a:latin typeface="楷体_GB2312" panose="02010609030101010101" pitchFamily="49" charset="-122"/>
                <a:ea typeface="楷体_GB2312" panose="02010609030101010101" pitchFamily="49" charset="-122"/>
              </a:rPr>
              <a:t>利用“客户的声音”定义端对端的希望达到的每一个细分客户</a:t>
            </a:r>
            <a:r>
              <a:rPr lang="zh-CN" altLang="en-US" sz="1600" b="1" smtClean="0">
                <a:solidFill>
                  <a:schemeClr val="tx2"/>
                </a:solidFill>
                <a:latin typeface="楷体_GB2312" panose="02010609030101010101" pitchFamily="49" charset="-122"/>
                <a:ea typeface="楷体_GB2312" panose="02010609030101010101" pitchFamily="49" charset="-122"/>
              </a:rPr>
              <a:t>体验；</a:t>
            </a:r>
            <a:endParaRPr lang="zh-CN" altLang="en-US" sz="1600" b="1">
              <a:solidFill>
                <a:schemeClr val="tx2"/>
              </a:solidFill>
              <a:latin typeface="楷体_GB2312" panose="02010609030101010101" pitchFamily="49" charset="-122"/>
              <a:ea typeface="楷体_GB2312" panose="02010609030101010101" pitchFamily="49" charset="-122"/>
            </a:endParaRPr>
          </a:p>
          <a:p>
            <a:pPr marL="228600" indent="-228600" algn="l">
              <a:lnSpc>
                <a:spcPct val="90000"/>
              </a:lnSpc>
              <a:spcBef>
                <a:spcPct val="45000"/>
              </a:spcBef>
              <a:buClr>
                <a:srgbClr val="B4AA82"/>
              </a:buClr>
              <a:buFont typeface="Wingdings" pitchFamily="2" charset="2"/>
              <a:buChar char="§"/>
            </a:pPr>
            <a:r>
              <a:rPr lang="zh-CN" altLang="en-US" sz="1600" b="1">
                <a:solidFill>
                  <a:schemeClr val="tx2"/>
                </a:solidFill>
                <a:latin typeface="楷体_GB2312" panose="02010609030101010101" pitchFamily="49" charset="-122"/>
                <a:ea typeface="楷体_GB2312" panose="02010609030101010101" pitchFamily="49" charset="-122"/>
              </a:rPr>
              <a:t>定义高价值体验来决定每一个细分客户的忠诚度和购买</a:t>
            </a:r>
            <a:r>
              <a:rPr lang="zh-CN" altLang="en-US" sz="1600" b="1" smtClean="0">
                <a:solidFill>
                  <a:schemeClr val="tx2"/>
                </a:solidFill>
                <a:latin typeface="楷体_GB2312" panose="02010609030101010101" pitchFamily="49" charset="-122"/>
                <a:ea typeface="楷体_GB2312" panose="02010609030101010101" pitchFamily="49" charset="-122"/>
              </a:rPr>
              <a:t>决定；</a:t>
            </a:r>
            <a:endParaRPr lang="zh-CN" altLang="en-US" sz="1600" b="1">
              <a:solidFill>
                <a:schemeClr val="tx2"/>
              </a:solidFill>
              <a:latin typeface="楷体_GB2312" panose="02010609030101010101" pitchFamily="49" charset="-122"/>
              <a:ea typeface="楷体_GB2312" panose="02010609030101010101" pitchFamily="49" charset="-122"/>
            </a:endParaRPr>
          </a:p>
          <a:p>
            <a:pPr marL="228600" indent="-228600" algn="l">
              <a:lnSpc>
                <a:spcPct val="90000"/>
              </a:lnSpc>
              <a:spcBef>
                <a:spcPct val="45000"/>
              </a:spcBef>
              <a:buClr>
                <a:srgbClr val="B4AA82"/>
              </a:buClr>
              <a:buFont typeface="Wingdings" pitchFamily="2" charset="2"/>
              <a:buChar char="§"/>
            </a:pPr>
            <a:r>
              <a:rPr lang="zh-CN" altLang="en-US" sz="1600" b="1">
                <a:solidFill>
                  <a:schemeClr val="tx2"/>
                </a:solidFill>
                <a:latin typeface="楷体_GB2312" panose="02010609030101010101" pitchFamily="49" charset="-122"/>
                <a:ea typeface="楷体_GB2312" panose="02010609030101010101" pitchFamily="49" charset="-122"/>
              </a:rPr>
              <a:t>评估高价值客户体验中的</a:t>
            </a:r>
            <a:r>
              <a:rPr lang="zh-CN" altLang="en-US" sz="1600" b="1" smtClean="0">
                <a:solidFill>
                  <a:schemeClr val="tx2"/>
                </a:solidFill>
                <a:latin typeface="楷体_GB2312" panose="02010609030101010101" pitchFamily="49" charset="-122"/>
                <a:ea typeface="楷体_GB2312" panose="02010609030101010101" pitchFamily="49" charset="-122"/>
              </a:rPr>
              <a:t>缺陷；</a:t>
            </a:r>
            <a:endParaRPr lang="zh-CN" altLang="en-US" sz="1600" b="1">
              <a:solidFill>
                <a:schemeClr val="tx2"/>
              </a:solidFill>
              <a:latin typeface="楷体_GB2312" panose="02010609030101010101" pitchFamily="49" charset="-122"/>
              <a:ea typeface="楷体_GB2312" panose="02010609030101010101" pitchFamily="49" charset="-122"/>
            </a:endParaRPr>
          </a:p>
          <a:p>
            <a:pPr marL="228600" indent="-228600" algn="l">
              <a:lnSpc>
                <a:spcPct val="90000"/>
              </a:lnSpc>
              <a:spcBef>
                <a:spcPct val="45000"/>
              </a:spcBef>
              <a:buClr>
                <a:srgbClr val="B4AA82"/>
              </a:buClr>
              <a:buFont typeface="Wingdings" pitchFamily="2" charset="2"/>
              <a:buChar char="§"/>
            </a:pPr>
            <a:r>
              <a:rPr lang="zh-CN" altLang="en-US" sz="1600" b="1">
                <a:solidFill>
                  <a:schemeClr val="tx2"/>
                </a:solidFill>
                <a:latin typeface="楷体_GB2312" panose="02010609030101010101" pitchFamily="49" charset="-122"/>
                <a:ea typeface="楷体_GB2312" panose="02010609030101010101" pitchFamily="49" charset="-122"/>
              </a:rPr>
              <a:t>关联企业</a:t>
            </a:r>
            <a:r>
              <a:rPr lang="zh-CN" altLang="en-US" sz="1600" b="1" smtClean="0">
                <a:solidFill>
                  <a:schemeClr val="tx2"/>
                </a:solidFill>
                <a:latin typeface="楷体_GB2312" panose="02010609030101010101" pitchFamily="49" charset="-122"/>
                <a:ea typeface="楷体_GB2312" panose="02010609030101010101" pitchFamily="49" charset="-122"/>
              </a:rPr>
              <a:t>目标；</a:t>
            </a:r>
            <a:endParaRPr lang="zh-CN" altLang="en-US" sz="1600" b="1">
              <a:solidFill>
                <a:schemeClr val="tx2"/>
              </a:solidFill>
              <a:latin typeface="楷体_GB2312" panose="02010609030101010101" pitchFamily="49" charset="-122"/>
              <a:ea typeface="楷体_GB2312" panose="02010609030101010101" pitchFamily="49" charset="-122"/>
            </a:endParaRPr>
          </a:p>
          <a:p>
            <a:pPr marL="228600" indent="-228600" algn="l">
              <a:lnSpc>
                <a:spcPct val="90000"/>
              </a:lnSpc>
              <a:spcBef>
                <a:spcPct val="45000"/>
              </a:spcBef>
              <a:buClr>
                <a:srgbClr val="B4AA82"/>
              </a:buClr>
              <a:buFont typeface="Wingdings" pitchFamily="2" charset="2"/>
              <a:buChar char="§"/>
            </a:pPr>
            <a:r>
              <a:rPr lang="zh-CN" altLang="en-US" sz="1600" b="1">
                <a:solidFill>
                  <a:schemeClr val="tx2"/>
                </a:solidFill>
                <a:latin typeface="楷体_GB2312" panose="02010609030101010101" pitchFamily="49" charset="-122"/>
                <a:ea typeface="楷体_GB2312" panose="02010609030101010101" pitchFamily="49" charset="-122"/>
              </a:rPr>
              <a:t>区别客户价值、内部目标支持的体验优先级别和提供竞争优势。</a:t>
            </a:r>
          </a:p>
        </p:txBody>
      </p:sp>
      <p:sp>
        <p:nvSpPr>
          <p:cNvPr id="96" name="Rectangle 8"/>
          <p:cNvSpPr>
            <a:spLocks noChangeArrowheads="1"/>
          </p:cNvSpPr>
          <p:nvPr/>
        </p:nvSpPr>
        <p:spPr bwMode="auto">
          <a:xfrm>
            <a:off x="1208584" y="5870724"/>
            <a:ext cx="7826535" cy="438596"/>
          </a:xfrm>
          <a:prstGeom prst="rect">
            <a:avLst/>
          </a:prstGeom>
        </p:spPr>
        <p:style>
          <a:lnRef idx="1">
            <a:schemeClr val="accent5"/>
          </a:lnRef>
          <a:fillRef idx="2">
            <a:schemeClr val="accent5"/>
          </a:fillRef>
          <a:effectRef idx="1">
            <a:schemeClr val="accent5"/>
          </a:effectRef>
          <a:fontRef idx="minor">
            <a:schemeClr val="dk1"/>
          </a:fontRef>
        </p:style>
        <p:txBody>
          <a:bodyPr lIns="90488" tIns="44450" rIns="90488" bIns="44450" anchor="ctr"/>
          <a:lstStyle>
            <a:defPPr>
              <a:defRPr lang="de-DE"/>
            </a:defPPr>
            <a:lvl1pPr marL="0" algn="l" defTabSz="957756" rtl="0" eaLnBrk="1" latinLnBrk="0" hangingPunct="1">
              <a:defRPr sz="1900" kern="1200">
                <a:solidFill>
                  <a:srgbClr val="4A1217"/>
                </a:solidFill>
                <a:latin typeface="Arial"/>
                <a:ea typeface="+mn-ea"/>
                <a:cs typeface="+mn-cs"/>
              </a:defRPr>
            </a:lvl1pPr>
            <a:lvl2pPr marL="478878" algn="l" defTabSz="957756" rtl="0" eaLnBrk="1" latinLnBrk="0" hangingPunct="1">
              <a:defRPr sz="1900" kern="1200">
                <a:solidFill>
                  <a:srgbClr val="4A1217"/>
                </a:solidFill>
                <a:latin typeface="Arial"/>
                <a:ea typeface="+mn-ea"/>
                <a:cs typeface="+mn-cs"/>
              </a:defRPr>
            </a:lvl2pPr>
            <a:lvl3pPr marL="957756" algn="l" defTabSz="957756" rtl="0" eaLnBrk="1" latinLnBrk="0" hangingPunct="1">
              <a:defRPr sz="1900" kern="1200">
                <a:solidFill>
                  <a:srgbClr val="4A1217"/>
                </a:solidFill>
                <a:latin typeface="Arial"/>
                <a:ea typeface="+mn-ea"/>
                <a:cs typeface="+mn-cs"/>
              </a:defRPr>
            </a:lvl3pPr>
            <a:lvl4pPr marL="1436634" algn="l" defTabSz="957756" rtl="0" eaLnBrk="1" latinLnBrk="0" hangingPunct="1">
              <a:defRPr sz="1900" kern="1200">
                <a:solidFill>
                  <a:srgbClr val="4A1217"/>
                </a:solidFill>
                <a:latin typeface="Arial"/>
                <a:ea typeface="+mn-ea"/>
                <a:cs typeface="+mn-cs"/>
              </a:defRPr>
            </a:lvl4pPr>
            <a:lvl5pPr marL="1915510" algn="l" defTabSz="957756" rtl="0" eaLnBrk="1" latinLnBrk="0" hangingPunct="1">
              <a:defRPr sz="1900" kern="1200">
                <a:solidFill>
                  <a:srgbClr val="4A1217"/>
                </a:solidFill>
                <a:latin typeface="Arial"/>
                <a:ea typeface="+mn-ea"/>
                <a:cs typeface="+mn-cs"/>
              </a:defRPr>
            </a:lvl5pPr>
            <a:lvl6pPr marL="2394388" algn="l" defTabSz="957756" rtl="0" eaLnBrk="1" latinLnBrk="0" hangingPunct="1">
              <a:defRPr sz="1900" kern="1200">
                <a:solidFill>
                  <a:srgbClr val="4A1217"/>
                </a:solidFill>
                <a:latin typeface="Arial"/>
                <a:ea typeface="+mn-ea"/>
                <a:cs typeface="+mn-cs"/>
              </a:defRPr>
            </a:lvl6pPr>
            <a:lvl7pPr marL="2873265" algn="l" defTabSz="957756" rtl="0" eaLnBrk="1" latinLnBrk="0" hangingPunct="1">
              <a:defRPr sz="1900" kern="1200">
                <a:solidFill>
                  <a:srgbClr val="4A1217"/>
                </a:solidFill>
                <a:latin typeface="Arial"/>
                <a:ea typeface="+mn-ea"/>
                <a:cs typeface="+mn-cs"/>
              </a:defRPr>
            </a:lvl7pPr>
            <a:lvl8pPr marL="3352143" algn="l" defTabSz="957756" rtl="0" eaLnBrk="1" latinLnBrk="0" hangingPunct="1">
              <a:defRPr sz="1900" kern="1200">
                <a:solidFill>
                  <a:srgbClr val="4A1217"/>
                </a:solidFill>
                <a:latin typeface="Arial"/>
                <a:ea typeface="+mn-ea"/>
                <a:cs typeface="+mn-cs"/>
              </a:defRPr>
            </a:lvl8pPr>
            <a:lvl9pPr marL="3831021" algn="l" defTabSz="957756" rtl="0" eaLnBrk="1" latinLnBrk="0" hangingPunct="1">
              <a:defRPr sz="1900" kern="1200">
                <a:solidFill>
                  <a:srgbClr val="4A1217"/>
                </a:solidFill>
                <a:latin typeface="Arial"/>
                <a:ea typeface="+mn-ea"/>
                <a:cs typeface="+mn-cs"/>
              </a:defRPr>
            </a:lvl9pPr>
          </a:lstStyle>
          <a:p>
            <a:pPr algn="ctr"/>
            <a:r>
              <a:rPr lang="zh-CN" altLang="en-US" sz="1600" i="1" smtClean="0">
                <a:latin typeface="楷体_GB2312" panose="02010609030101010101" pitchFamily="49" charset="-122"/>
                <a:ea typeface="楷体_GB2312" panose="02010609030101010101" pitchFamily="49" charset="-122"/>
              </a:rPr>
              <a:t>对企业有较大影响的客户体验被广泛集中的测量并由其他主要的研究所决定。</a:t>
            </a:r>
          </a:p>
        </p:txBody>
      </p:sp>
      <p:sp>
        <p:nvSpPr>
          <p:cNvPr id="97" name="Text Box 4"/>
          <p:cNvSpPr txBox="1">
            <a:spLocks noChangeArrowheads="1"/>
          </p:cNvSpPr>
          <p:nvPr/>
        </p:nvSpPr>
        <p:spPr bwMode="auto">
          <a:xfrm>
            <a:off x="213172" y="1133596"/>
            <a:ext cx="8875712" cy="586957"/>
          </a:xfrm>
          <a:prstGeom prst="rect">
            <a:avLst/>
          </a:prstGeom>
          <a:noFill/>
          <a:ln w="9525" algn="ctr">
            <a:noFill/>
            <a:miter lim="800000"/>
          </a:ln>
        </p:spPr>
        <p:txBody>
          <a:bodyPr lIns="90000" tIns="46800" rIns="90000" bIns="468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r>
              <a:rPr lang="zh-CN" altLang="en-US" sz="1600" b="1" smtClean="0">
                <a:solidFill>
                  <a:schemeClr val="tx2"/>
                </a:solidFill>
                <a:latin typeface="楷体_GB2312" panose="02010609030101010101" pitchFamily="49" charset="-122"/>
                <a:ea typeface="楷体_GB2312" panose="02010609030101010101" pitchFamily="49" charset="-122"/>
              </a:rPr>
              <a:t>为不同细分客户，定义基于全客户生命周期的顾客体验；并为每个细分客户群体选择最有价值的客户体验。</a:t>
            </a:r>
            <a:endParaRPr lang="en-GB" altLang="zh-CN" sz="1600" b="1">
              <a:solidFill>
                <a:schemeClr val="tx2"/>
              </a:solidFill>
              <a:latin typeface="楷体_GB2312" panose="02010609030101010101" pitchFamily="49" charset="-122"/>
              <a:ea typeface="楷体_GB2312" panose="02010609030101010101" pitchFamily="49" charset="-122"/>
            </a:endParaRPr>
          </a:p>
        </p:txBody>
      </p:sp>
      <p:sp>
        <p:nvSpPr>
          <p:cNvPr id="98" name="Rectangle 1027"/>
          <p:cNvSpPr>
            <a:spLocks noChangeArrowheads="1"/>
          </p:cNvSpPr>
          <p:nvPr/>
        </p:nvSpPr>
        <p:spPr bwMode="auto">
          <a:xfrm>
            <a:off x="933252" y="1794073"/>
            <a:ext cx="8280524" cy="897831"/>
          </a:xfrm>
          <a:prstGeom prst="rect">
            <a:avLst/>
          </a:prstGeom>
          <a:noFill/>
          <a:ln w="3175">
            <a:solidFill>
              <a:schemeClr val="tx2"/>
            </a:solidFill>
            <a:miter lim="800000"/>
          </a:ln>
          <a:effectLst/>
        </p:spPr>
        <p:txBody>
          <a:bodyPr lIns="71438" tIns="71438" rIns="71438" bIns="71438"/>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14300" indent="-114300" algn="l" eaLnBrk="0" hangingPunct="0">
              <a:spcBef>
                <a:spcPct val="0"/>
              </a:spcBef>
              <a:buFontTx/>
              <a:buChar char="•"/>
            </a:pPr>
            <a:endParaRPr lang="en-GB" sz="1200"/>
          </a:p>
        </p:txBody>
      </p:sp>
    </p:spTree>
    <p:extLst>
      <p:ext uri="{BB962C8B-B14F-4D97-AF65-F5344CB8AC3E}">
        <p14:creationId xmlns:p14="http://schemas.microsoft.com/office/powerpoint/2010/main" val="446170657"/>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Title 1"/>
          <p:cNvSpPr>
            <a:spLocks noGrp="1"/>
          </p:cNvSpPr>
          <p:nvPr>
            <p:ph type="title"/>
          </p:nvPr>
        </p:nvSpPr>
        <p:spPr>
          <a:xfrm>
            <a:off x="350838" y="0"/>
            <a:ext cx="7698592" cy="765175"/>
          </a:xfrm>
        </p:spPr>
        <p:txBody>
          <a:bodyPr/>
          <a:lstStyle/>
          <a:p>
            <a:r>
              <a:rPr lang="zh-CN" altLang="en-US" smtClean="0"/>
              <a:t>基于太平会员管理的细分目标客户，设计客户生命周期及客户接触途径</a:t>
            </a:r>
            <a:endParaRPr lang="zh-CN" altLang="en-US"/>
          </a:p>
        </p:txBody>
      </p:sp>
      <p:sp>
        <p:nvSpPr>
          <p:cNvPr id="19" name="Rectangle 8"/>
          <p:cNvSpPr>
            <a:spLocks noChangeArrowheads="1"/>
          </p:cNvSpPr>
          <p:nvPr/>
        </p:nvSpPr>
        <p:spPr bwMode="auto">
          <a:xfrm>
            <a:off x="3929063" y="2566988"/>
            <a:ext cx="5881687" cy="3648075"/>
          </a:xfrm>
          <a:prstGeom prst="rect">
            <a:avLst/>
          </a:prstGeom>
          <a:solidFill>
            <a:schemeClr val="bg1"/>
          </a:solidFill>
          <a:ln w="28575">
            <a:solidFill>
              <a:srgbClr val="6A1A41"/>
            </a:solidFill>
            <a:prstDash val="solid"/>
            <a:miter lim="800000"/>
          </a:ln>
        </p:spPr>
        <p:txBody>
          <a:bodyPr lIns="72000" tIns="72000" rIns="72000" bIns="72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4625" indent="-174625">
              <a:buClr>
                <a:srgbClr val="F5DCB4"/>
              </a:buClr>
              <a:defRPr/>
            </a:pPr>
            <a:r>
              <a:rPr lang="en-GB" sz="1400" b="1">
                <a:solidFill>
                  <a:srgbClr val="6A1A41"/>
                </a:solidFill>
                <a:latin typeface="Arial Unicode MS" pitchFamily="34" charset="-122"/>
                <a:ea typeface="楷体_GB2312" panose="02010609030101010101" pitchFamily="49" charset="-122"/>
              </a:rPr>
              <a:t>HOW?</a:t>
            </a:r>
          </a:p>
        </p:txBody>
      </p:sp>
      <p:sp>
        <p:nvSpPr>
          <p:cNvPr id="20" name="Rectangle 9"/>
          <p:cNvSpPr>
            <a:spLocks noChangeArrowheads="1"/>
          </p:cNvSpPr>
          <p:nvPr/>
        </p:nvSpPr>
        <p:spPr bwMode="auto">
          <a:xfrm>
            <a:off x="142875" y="3863975"/>
            <a:ext cx="3467100" cy="2351088"/>
          </a:xfrm>
          <a:prstGeom prst="rect">
            <a:avLst/>
          </a:prstGeom>
          <a:solidFill>
            <a:schemeClr val="bg1"/>
          </a:solidFill>
          <a:ln w="28575">
            <a:solidFill>
              <a:srgbClr val="6A1A41"/>
            </a:solidFill>
            <a:prstDash val="solid"/>
            <a:miter lim="800000"/>
          </a:ln>
        </p:spPr>
        <p:txBody>
          <a:bodyPr lIns="72000" tIns="72000" rIns="72000" bIns="72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4625" indent="-174625">
              <a:buClr>
                <a:srgbClr val="F5DCB4"/>
              </a:buClr>
              <a:defRPr/>
            </a:pPr>
            <a:r>
              <a:rPr lang="en-GB" sz="1400" b="1">
                <a:solidFill>
                  <a:srgbClr val="6A1A41"/>
                </a:solidFill>
                <a:latin typeface="Arial Unicode MS" pitchFamily="34" charset="-122"/>
                <a:ea typeface="楷体_GB2312" panose="02010609030101010101" pitchFamily="49" charset="-122"/>
              </a:rPr>
              <a:t>DELIVERABLES</a:t>
            </a:r>
          </a:p>
          <a:p>
            <a:pPr>
              <a:buClr>
                <a:srgbClr val="F5DCB4"/>
              </a:buClr>
              <a:defRPr/>
            </a:pPr>
            <a:r>
              <a:rPr lang="zh-CN" altLang="en-US" sz="1400">
                <a:solidFill>
                  <a:srgbClr val="000000"/>
                </a:solidFill>
                <a:latin typeface="Arial Unicode MS" pitchFamily="34" charset="-122"/>
                <a:ea typeface="楷体_GB2312" panose="02010609030101010101" pitchFamily="49" charset="-122"/>
                <a:cs typeface="Arial"/>
              </a:rPr>
              <a:t>一套排定优先顺序的顾客旅程和渠道差距分析</a:t>
            </a:r>
          </a:p>
          <a:p>
            <a:pPr>
              <a:buClr>
                <a:srgbClr val="F5DCB4"/>
              </a:buClr>
              <a:defRPr/>
            </a:pPr>
            <a:endParaRPr lang="zh-CN" altLang="en-US" sz="1400">
              <a:solidFill>
                <a:srgbClr val="000000"/>
              </a:solidFill>
              <a:latin typeface="Arial Unicode MS" pitchFamily="34" charset="-122"/>
              <a:ea typeface="楷体_GB2312" panose="02010609030101010101" pitchFamily="49" charset="-122"/>
              <a:cs typeface="Arial"/>
            </a:endParaRPr>
          </a:p>
          <a:p>
            <a:pPr>
              <a:buClr>
                <a:srgbClr val="F5DCB4"/>
              </a:buClr>
              <a:defRPr/>
            </a:pPr>
            <a:endParaRPr lang="zh-CN" altLang="en-US" sz="1400">
              <a:solidFill>
                <a:srgbClr val="000000"/>
              </a:solidFill>
              <a:latin typeface="Arial Unicode MS" pitchFamily="34" charset="-122"/>
              <a:ea typeface="楷体_GB2312" panose="02010609030101010101" pitchFamily="49" charset="-122"/>
              <a:cs typeface="Arial"/>
            </a:endParaRPr>
          </a:p>
          <a:p>
            <a:pPr>
              <a:buClr>
                <a:srgbClr val="F5DCB4"/>
              </a:buClr>
              <a:defRPr/>
            </a:pPr>
            <a:endParaRPr lang="en-GB" sz="1400">
              <a:solidFill>
                <a:srgbClr val="000000"/>
              </a:solidFill>
              <a:latin typeface="Arial Unicode MS" pitchFamily="34" charset="-122"/>
              <a:ea typeface="楷体_GB2312" panose="02010609030101010101" pitchFamily="49" charset="-122"/>
              <a:cs typeface="Arial"/>
            </a:endParaRPr>
          </a:p>
          <a:p>
            <a:pPr marL="174625" indent="-174625">
              <a:buClr>
                <a:srgbClr val="F5DCB4"/>
              </a:buClr>
              <a:defRPr/>
            </a:pPr>
            <a:endParaRPr lang="en-GB" sz="1400" b="1">
              <a:solidFill>
                <a:srgbClr val="6A1A41"/>
              </a:solidFill>
              <a:latin typeface="Arial Unicode MS" pitchFamily="34" charset="-122"/>
              <a:ea typeface="楷体_GB2312" panose="02010609030101010101" pitchFamily="49" charset="-122"/>
            </a:endParaRPr>
          </a:p>
        </p:txBody>
      </p:sp>
      <p:sp>
        <p:nvSpPr>
          <p:cNvPr id="21" name="Rectangle 8"/>
          <p:cNvSpPr>
            <a:spLocks noChangeArrowheads="1"/>
          </p:cNvSpPr>
          <p:nvPr/>
        </p:nvSpPr>
        <p:spPr bwMode="auto">
          <a:xfrm>
            <a:off x="3929063" y="1173163"/>
            <a:ext cx="5881687" cy="966787"/>
          </a:xfrm>
          <a:prstGeom prst="rect">
            <a:avLst/>
          </a:prstGeom>
          <a:solidFill>
            <a:schemeClr val="bg1"/>
          </a:solidFill>
          <a:ln w="28575">
            <a:solidFill>
              <a:srgbClr val="6A1A41"/>
            </a:solidFill>
            <a:miter lim="800000"/>
          </a:ln>
        </p:spPr>
        <p:txBody>
          <a:bodyPr lIns="72000" tIns="72000" rIns="72000" bIns="7200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4625" indent="-174625">
              <a:buClr>
                <a:srgbClr val="F5DCB4"/>
              </a:buClr>
            </a:pPr>
            <a:r>
              <a:rPr lang="en-GB" altLang="zh-CN" sz="1400" b="1" smtClean="0">
                <a:solidFill>
                  <a:srgbClr val="6A1A41"/>
                </a:solidFill>
                <a:latin typeface="Arial Unicode MS" pitchFamily="34" charset="-122"/>
                <a:ea typeface="楷体_GB2312" panose="02010609030101010101" pitchFamily="49" charset="-122"/>
              </a:rPr>
              <a:t>WHY?</a:t>
            </a:r>
          </a:p>
          <a:p>
            <a:pPr marL="174625" indent="-174625">
              <a:spcBef>
                <a:spcPct val="10000"/>
              </a:spcBef>
              <a:buClr>
                <a:srgbClr val="B10034"/>
              </a:buClr>
            </a:pPr>
            <a:r>
              <a:rPr lang="zh-CN" altLang="en-US" sz="1400" smtClean="0">
                <a:solidFill>
                  <a:srgbClr val="000000"/>
                </a:solidFill>
                <a:latin typeface="Arial Unicode MS" pitchFamily="34" charset="-122"/>
                <a:ea typeface="楷体_GB2312" panose="02010609030101010101" pitchFamily="49" charset="-122"/>
                <a:cs typeface="Arial"/>
              </a:rPr>
              <a:t>理解顾客是如何看待组织的，创建一个战略的框架去提供关键顾客经验的视图，以此优先排定组织的改善创新</a:t>
            </a:r>
          </a:p>
          <a:p>
            <a:pPr marL="174625" indent="-174625">
              <a:spcBef>
                <a:spcPct val="10000"/>
              </a:spcBef>
              <a:buClr>
                <a:srgbClr val="B10034"/>
              </a:buClr>
            </a:pPr>
            <a:endParaRPr lang="en-GB" altLang="zh-CN" sz="1400" smtClean="0">
              <a:solidFill>
                <a:srgbClr val="000000"/>
              </a:solidFill>
              <a:latin typeface="Arial Unicode MS" pitchFamily="34" charset="-122"/>
              <a:ea typeface="楷体_GB2312" panose="02010609030101010101" pitchFamily="49" charset="-122"/>
              <a:cs typeface="Arial"/>
            </a:endParaRPr>
          </a:p>
          <a:p>
            <a:pPr marL="174625" indent="-174625">
              <a:buClr>
                <a:srgbClr val="F5DCB4"/>
              </a:buClr>
            </a:pPr>
            <a:endParaRPr lang="en-GB" altLang="zh-CN" sz="1400" b="1" smtClean="0">
              <a:solidFill>
                <a:srgbClr val="6A1A41"/>
              </a:solidFill>
              <a:latin typeface="Arial Unicode MS" pitchFamily="34" charset="-122"/>
              <a:ea typeface="楷体_GB2312" panose="02010609030101010101" pitchFamily="49" charset="-122"/>
            </a:endParaRPr>
          </a:p>
        </p:txBody>
      </p:sp>
      <p:sp>
        <p:nvSpPr>
          <p:cNvPr id="22" name="Text Box 34"/>
          <p:cNvSpPr txBox="1">
            <a:spLocks noChangeArrowheads="1"/>
          </p:cNvSpPr>
          <p:nvPr/>
        </p:nvSpPr>
        <p:spPr bwMode="auto">
          <a:xfrm>
            <a:off x="4341813" y="2852738"/>
            <a:ext cx="5286375" cy="768350"/>
          </a:xfrm>
          <a:prstGeom prst="rect">
            <a:avLst/>
          </a:prstGeom>
          <a:noFill/>
          <a:ln w="9525" algn="ctr">
            <a:noFill/>
            <a:miter lim="800000"/>
          </a:ln>
        </p:spPr>
        <p:txBody>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eaLnBrk="0" hangingPunct="0">
              <a:lnSpc>
                <a:spcPct val="85000"/>
              </a:lnSpc>
              <a:buClr>
                <a:srgbClr val="F5DCB4"/>
              </a:buClr>
            </a:pPr>
            <a:r>
              <a:rPr lang="zh-CN" altLang="en-US" sz="1400" smtClean="0">
                <a:solidFill>
                  <a:srgbClr val="000000"/>
                </a:solidFill>
                <a:latin typeface="Arial Unicode MS" pitchFamily="34" charset="-122"/>
                <a:ea typeface="楷体_GB2312" panose="02010609030101010101" pitchFamily="49" charset="-122"/>
                <a:cs typeface="Arial"/>
              </a:rPr>
              <a:t>确定顾客生命周期阶段，渠道，相关的角度，然后充实端到端顾客购物旅程，在互动发生或应该发生的触点上建立需要的顾客体验</a:t>
            </a:r>
            <a:endParaRPr lang="zh-CN" altLang="en-GB" sz="1400" smtClean="0">
              <a:solidFill>
                <a:srgbClr val="000000"/>
              </a:solidFill>
              <a:latin typeface="Arial Unicode MS" pitchFamily="34" charset="-122"/>
              <a:ea typeface="楷体_GB2312" panose="02010609030101010101" pitchFamily="49" charset="-122"/>
              <a:cs typeface="Arial"/>
            </a:endParaRPr>
          </a:p>
        </p:txBody>
      </p:sp>
      <p:sp>
        <p:nvSpPr>
          <p:cNvPr id="23" name="Rectangle 366"/>
          <p:cNvSpPr>
            <a:spLocks noChangeArrowheads="1"/>
          </p:cNvSpPr>
          <p:nvPr/>
        </p:nvSpPr>
        <p:spPr bwMode="auto">
          <a:xfrm>
            <a:off x="3863975" y="5784850"/>
            <a:ext cx="5875338" cy="307975"/>
          </a:xfrm>
          <a:prstGeom prst="rect">
            <a:avLst/>
          </a:prstGeom>
          <a:noFill/>
          <a:ln w="9525">
            <a:noFill/>
            <a:miter lim="800000"/>
          </a:ln>
        </p:spPr>
        <p:txBody>
          <a:bodyPr>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r>
              <a:rPr lang="zh-CN" altLang="en-US" sz="1400" smtClean="0">
                <a:solidFill>
                  <a:srgbClr val="000000"/>
                </a:solidFill>
                <a:latin typeface="Arial Unicode MS" pitchFamily="34" charset="-122"/>
                <a:ea typeface="楷体_GB2312" panose="02010609030101010101" pitchFamily="49" charset="-122"/>
                <a:cs typeface="Arial"/>
              </a:rPr>
              <a:t>理解质量，当前渠道的标准配置，未来渠道的需求</a:t>
            </a:r>
            <a:endParaRPr lang="zh-CN" altLang="en-GB" sz="1400" smtClean="0">
              <a:solidFill>
                <a:srgbClr val="000000"/>
              </a:solidFill>
              <a:latin typeface="Arial Unicode MS" pitchFamily="34" charset="-122"/>
              <a:ea typeface="楷体_GB2312" panose="02010609030101010101" pitchFamily="49" charset="-122"/>
              <a:cs typeface="Arial"/>
            </a:endParaRPr>
          </a:p>
        </p:txBody>
      </p:sp>
      <p:sp>
        <p:nvSpPr>
          <p:cNvPr id="24" name="Rectangle 545"/>
          <p:cNvSpPr>
            <a:spLocks noChangeArrowheads="1"/>
          </p:cNvSpPr>
          <p:nvPr/>
        </p:nvSpPr>
        <p:spPr bwMode="auto">
          <a:xfrm>
            <a:off x="3863975" y="3625850"/>
            <a:ext cx="5764213" cy="307975"/>
          </a:xfrm>
          <a:prstGeom prst="rect">
            <a:avLst/>
          </a:prstGeom>
          <a:noFill/>
          <a:ln w="9525">
            <a:noFill/>
            <a:miter lim="800000"/>
          </a:ln>
        </p:spPr>
        <p:txBody>
          <a:bodyPr>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r>
              <a:rPr lang="zh-CN" altLang="en-US" sz="1400" smtClean="0">
                <a:solidFill>
                  <a:srgbClr val="000000"/>
                </a:solidFill>
                <a:latin typeface="Arial Unicode MS" pitchFamily="34" charset="-122"/>
                <a:ea typeface="楷体_GB2312" panose="02010609030101010101" pitchFamily="49" charset="-122"/>
                <a:cs typeface="Arial"/>
              </a:rPr>
              <a:t>为顾客确立最重要的旅程以此确定未来改进的优先顺序</a:t>
            </a:r>
            <a:endParaRPr lang="zh-CN" altLang="en-GB" sz="1400" smtClean="0">
              <a:solidFill>
                <a:srgbClr val="000000"/>
              </a:solidFill>
              <a:latin typeface="Arial Unicode MS" pitchFamily="34" charset="-122"/>
              <a:ea typeface="楷体_GB2312" panose="02010609030101010101" pitchFamily="49" charset="-122"/>
              <a:cs typeface="Arial"/>
            </a:endParaRPr>
          </a:p>
        </p:txBody>
      </p:sp>
      <p:sp>
        <p:nvSpPr>
          <p:cNvPr id="25" name="AutoShape 24"/>
          <p:cNvSpPr>
            <a:spLocks noChangeArrowheads="1"/>
          </p:cNvSpPr>
          <p:nvPr/>
        </p:nvSpPr>
        <p:spPr bwMode="auto">
          <a:xfrm flipV="1">
            <a:off x="6397625" y="5380335"/>
            <a:ext cx="647700" cy="485180"/>
          </a:xfrm>
          <a:prstGeom prst="upArrow">
            <a:avLst>
              <a:gd name="adj1" fmla="val 44120"/>
              <a:gd name="adj2" fmla="val 48282"/>
            </a:avLst>
          </a:prstGeom>
          <a:solidFill>
            <a:srgbClr val="3399FF"/>
          </a:solidFill>
          <a:ln w="9525" algn="ctr">
            <a:noFill/>
            <a:miter lim="800000"/>
          </a:ln>
        </p:spPr>
        <p:txBody>
          <a:bodyPr anchor="ctr">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altLang="zh-CN" smtClean="0">
              <a:solidFill>
                <a:srgbClr val="000000"/>
              </a:solidFill>
              <a:latin typeface="Arial Unicode MS" pitchFamily="34" charset="-122"/>
              <a:ea typeface="楷体_GB2312" panose="02010609030101010101" pitchFamily="49" charset="-122"/>
            </a:endParaRPr>
          </a:p>
        </p:txBody>
      </p:sp>
      <p:sp>
        <p:nvSpPr>
          <p:cNvPr id="26" name="AutoShape 24"/>
          <p:cNvSpPr>
            <a:spLocks noChangeArrowheads="1"/>
          </p:cNvSpPr>
          <p:nvPr/>
        </p:nvSpPr>
        <p:spPr bwMode="auto">
          <a:xfrm flipV="1">
            <a:off x="6397625" y="3265785"/>
            <a:ext cx="647700" cy="485180"/>
          </a:xfrm>
          <a:prstGeom prst="upArrow">
            <a:avLst>
              <a:gd name="adj1" fmla="val 44120"/>
              <a:gd name="adj2" fmla="val 48282"/>
            </a:avLst>
          </a:prstGeom>
          <a:solidFill>
            <a:srgbClr val="3399FF"/>
          </a:solidFill>
          <a:ln w="9525" algn="ctr">
            <a:noFill/>
            <a:miter lim="800000"/>
          </a:ln>
        </p:spPr>
        <p:txBody>
          <a:bodyPr anchor="ctr">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altLang="zh-CN" smtClean="0">
              <a:solidFill>
                <a:srgbClr val="000000"/>
              </a:solidFill>
              <a:latin typeface="Arial Unicode MS" pitchFamily="34" charset="-122"/>
              <a:ea typeface="楷体_GB2312" panose="02010609030101010101" pitchFamily="49" charset="-122"/>
            </a:endParaRPr>
          </a:p>
        </p:txBody>
      </p:sp>
      <p:pic>
        <p:nvPicPr>
          <p:cNvPr id="27" name="Picture 548" descr="Customer Journeys for banking.png"/>
          <p:cNvPicPr>
            <a:picLocks noChangeAspect="1"/>
          </p:cNvPicPr>
          <p:nvPr/>
        </p:nvPicPr>
        <p:blipFill>
          <a:blip r:embed="rId2"/>
          <a:stretch>
            <a:fillRect/>
          </a:stretch>
        </p:blipFill>
        <p:spPr bwMode="auto">
          <a:xfrm>
            <a:off x="4576763" y="4068763"/>
            <a:ext cx="4302125" cy="1401762"/>
          </a:xfrm>
          <a:prstGeom prst="rect">
            <a:avLst/>
          </a:prstGeom>
          <a:noFill/>
          <a:ln w="6350">
            <a:solidFill>
              <a:schemeClr val="tx1"/>
            </a:solidFill>
            <a:miter lim="800000"/>
          </a:ln>
        </p:spPr>
      </p:pic>
      <p:pic>
        <p:nvPicPr>
          <p:cNvPr id="28" name="Picture 2"/>
          <p:cNvPicPr>
            <a:picLocks noChangeAspect="1" noChangeArrowheads="1"/>
          </p:cNvPicPr>
          <p:nvPr/>
        </p:nvPicPr>
        <p:blipFill>
          <a:blip r:embed="rId3"/>
          <a:stretch>
            <a:fillRect/>
          </a:stretch>
        </p:blipFill>
        <p:spPr bwMode="auto">
          <a:xfrm>
            <a:off x="381000" y="4643438"/>
            <a:ext cx="2897188" cy="1481137"/>
          </a:xfrm>
          <a:prstGeom prst="rect">
            <a:avLst/>
          </a:prstGeom>
          <a:noFill/>
          <a:ln w="6350" algn="ctr">
            <a:noFill/>
            <a:miter lim="800000"/>
          </a:ln>
        </p:spPr>
      </p:pic>
      <p:pic>
        <p:nvPicPr>
          <p:cNvPr id="29" name="Picture 2"/>
          <p:cNvPicPr>
            <a:picLocks noChangeAspect="1" noChangeArrowheads="1"/>
          </p:cNvPicPr>
          <p:nvPr/>
        </p:nvPicPr>
        <p:blipFill>
          <a:blip r:embed="rId4"/>
          <a:stretch>
            <a:fillRect/>
          </a:stretch>
        </p:blipFill>
        <p:spPr bwMode="auto">
          <a:xfrm>
            <a:off x="200340" y="1412720"/>
            <a:ext cx="3586706" cy="1800250"/>
          </a:xfrm>
          <a:prstGeom prst="rect">
            <a:avLst/>
          </a:prstGeom>
          <a:noFill/>
          <a:ln w="9525">
            <a:noFill/>
            <a:miter lim="800000"/>
          </a:ln>
        </p:spPr>
      </p:pic>
    </p:spTree>
    <p:extLst>
      <p:ext uri="{BB962C8B-B14F-4D97-AF65-F5344CB8AC3E}">
        <p14:creationId xmlns:p14="http://schemas.microsoft.com/office/powerpoint/2010/main" val="83167983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350838" y="0"/>
            <a:ext cx="7626582" cy="765175"/>
          </a:xfrm>
        </p:spPr>
        <p:txBody>
          <a:bodyPr/>
          <a:lstStyle/>
          <a:p>
            <a:r>
              <a:rPr lang="zh-CN" altLang="en-US" smtClean="0"/>
              <a:t>设计太平会员管理的详细会员层级、会员积分、会员权益以及第三方合作模式</a:t>
            </a:r>
            <a:endParaRPr lang="zh-CN" altLang="en-US"/>
          </a:p>
        </p:txBody>
      </p:sp>
      <p:pic>
        <p:nvPicPr>
          <p:cNvPr id="21" name="Picture 2"/>
          <p:cNvPicPr>
            <a:picLocks noChangeAspect="1" noChangeArrowheads="1"/>
          </p:cNvPicPr>
          <p:nvPr/>
        </p:nvPicPr>
        <p:blipFill>
          <a:blip r:embed="rId2"/>
          <a:stretch>
            <a:fillRect/>
          </a:stretch>
        </p:blipFill>
        <p:spPr bwMode="auto">
          <a:xfrm>
            <a:off x="704410" y="1484730"/>
            <a:ext cx="3276600" cy="1990725"/>
          </a:xfrm>
          <a:prstGeom prst="rect">
            <a:avLst/>
          </a:prstGeom>
          <a:noFill/>
          <a:ln w="9525">
            <a:noFill/>
            <a:miter lim="800000"/>
          </a:ln>
        </p:spPr>
      </p:pic>
      <p:pic>
        <p:nvPicPr>
          <p:cNvPr id="244738" name="Picture 2"/>
          <p:cNvPicPr>
            <a:picLocks noChangeAspect="1" noChangeArrowheads="1"/>
          </p:cNvPicPr>
          <p:nvPr/>
        </p:nvPicPr>
        <p:blipFill>
          <a:blip r:embed="rId3"/>
          <a:stretch>
            <a:fillRect/>
          </a:stretch>
        </p:blipFill>
        <p:spPr bwMode="auto">
          <a:xfrm>
            <a:off x="4257550" y="1484730"/>
            <a:ext cx="4105275" cy="1238250"/>
          </a:xfrm>
          <a:prstGeom prst="rect">
            <a:avLst/>
          </a:prstGeom>
          <a:noFill/>
          <a:ln w="9525">
            <a:noFill/>
            <a:miter lim="800000"/>
          </a:ln>
        </p:spPr>
      </p:pic>
      <p:pic>
        <p:nvPicPr>
          <p:cNvPr id="244742" name="Picture 6"/>
          <p:cNvPicPr>
            <a:picLocks noChangeAspect="1" noChangeArrowheads="1"/>
          </p:cNvPicPr>
          <p:nvPr/>
        </p:nvPicPr>
        <p:blipFill>
          <a:blip r:embed="rId4"/>
          <a:stretch>
            <a:fillRect/>
          </a:stretch>
        </p:blipFill>
        <p:spPr bwMode="auto">
          <a:xfrm>
            <a:off x="2376521" y="4098138"/>
            <a:ext cx="4448739" cy="2120250"/>
          </a:xfrm>
          <a:prstGeom prst="rect">
            <a:avLst/>
          </a:prstGeom>
          <a:noFill/>
          <a:ln w="9525">
            <a:noFill/>
            <a:miter lim="800000"/>
          </a:ln>
        </p:spPr>
      </p:pic>
      <p:pic>
        <p:nvPicPr>
          <p:cNvPr id="244740" name="Picture 4"/>
          <p:cNvPicPr>
            <a:picLocks noChangeAspect="1" noChangeArrowheads="1"/>
          </p:cNvPicPr>
          <p:nvPr/>
        </p:nvPicPr>
        <p:blipFill>
          <a:blip r:embed="rId5"/>
          <a:srcRect b="37306"/>
          <a:stretch>
            <a:fillRect/>
          </a:stretch>
        </p:blipFill>
        <p:spPr bwMode="auto">
          <a:xfrm>
            <a:off x="5193680" y="2276840"/>
            <a:ext cx="4200525" cy="1224170"/>
          </a:xfrm>
          <a:prstGeom prst="rect">
            <a:avLst/>
          </a:prstGeom>
          <a:noFill/>
          <a:ln w="9525">
            <a:noFill/>
            <a:miter lim="800000"/>
          </a:ln>
        </p:spPr>
      </p:pic>
      <p:sp>
        <p:nvSpPr>
          <p:cNvPr id="27" name="Text Box 4"/>
          <p:cNvSpPr txBox="1">
            <a:spLocks noChangeArrowheads="1"/>
          </p:cNvSpPr>
          <p:nvPr/>
        </p:nvSpPr>
        <p:spPr bwMode="auto">
          <a:xfrm>
            <a:off x="397888" y="1071985"/>
            <a:ext cx="8875712" cy="340735"/>
          </a:xfrm>
          <a:prstGeom prst="rect">
            <a:avLst/>
          </a:prstGeom>
          <a:noFill/>
          <a:ln w="9525" algn="ctr">
            <a:noFill/>
            <a:miter lim="800000"/>
          </a:ln>
        </p:spPr>
        <p:txBody>
          <a:bodyPr lIns="90000" tIns="46800" rIns="90000" bIns="468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r>
              <a:rPr lang="zh-CN" altLang="en-US" sz="1600" b="1" smtClean="0">
                <a:solidFill>
                  <a:schemeClr val="tx2"/>
                </a:solidFill>
                <a:latin typeface="楷体_GB2312" panose="02010609030101010101" pitchFamily="49" charset="-122"/>
                <a:ea typeface="楷体_GB2312" panose="02010609030101010101" pitchFamily="49" charset="-122"/>
              </a:rPr>
              <a:t>会员层级、会员积分、会员权益设计：</a:t>
            </a:r>
            <a:endParaRPr lang="en-GB" altLang="zh-CN" sz="1600" b="1">
              <a:solidFill>
                <a:schemeClr val="tx2"/>
              </a:solidFill>
              <a:latin typeface="楷体_GB2312" panose="02010609030101010101" pitchFamily="49" charset="-122"/>
              <a:ea typeface="楷体_GB2312" panose="02010609030101010101" pitchFamily="49" charset="-122"/>
            </a:endParaRPr>
          </a:p>
        </p:txBody>
      </p:sp>
      <p:sp>
        <p:nvSpPr>
          <p:cNvPr id="28" name="Text Box 4"/>
          <p:cNvSpPr txBox="1">
            <a:spLocks noChangeArrowheads="1"/>
          </p:cNvSpPr>
          <p:nvPr/>
        </p:nvSpPr>
        <p:spPr bwMode="auto">
          <a:xfrm>
            <a:off x="403118" y="3736355"/>
            <a:ext cx="8875712" cy="340735"/>
          </a:xfrm>
          <a:prstGeom prst="rect">
            <a:avLst/>
          </a:prstGeom>
          <a:noFill/>
          <a:ln w="9525" algn="ctr">
            <a:noFill/>
            <a:miter lim="800000"/>
          </a:ln>
        </p:spPr>
        <p:txBody>
          <a:bodyPr lIns="90000" tIns="46800" rIns="90000" bIns="468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r>
              <a:rPr lang="zh-CN" altLang="en-US" sz="1600" b="1" smtClean="0">
                <a:solidFill>
                  <a:schemeClr val="tx2"/>
                </a:solidFill>
                <a:latin typeface="楷体_GB2312" panose="02010609030101010101" pitchFamily="49" charset="-122"/>
                <a:ea typeface="楷体_GB2312" panose="02010609030101010101" pitchFamily="49" charset="-122"/>
              </a:rPr>
              <a:t>太平会员管理第三方合作模式分析及选择：</a:t>
            </a:r>
            <a:endParaRPr lang="en-GB" altLang="zh-CN" sz="1600" b="1">
              <a:solidFill>
                <a:schemeClr val="tx2"/>
              </a:solidFill>
              <a:latin typeface="楷体_GB2312" panose="02010609030101010101" pitchFamily="49" charset="-122"/>
              <a:ea typeface="楷体_GB2312" panose="02010609030101010101" pitchFamily="49" charset="-122"/>
            </a:endParaRPr>
          </a:p>
        </p:txBody>
      </p:sp>
      <p:sp>
        <p:nvSpPr>
          <p:cNvPr id="29" name="Rectangle 28"/>
          <p:cNvSpPr/>
          <p:nvPr/>
        </p:nvSpPr>
        <p:spPr>
          <a:xfrm rot="1310464">
            <a:off x="8285335" y="1721092"/>
            <a:ext cx="939109" cy="288040"/>
          </a:xfrm>
          <a:prstGeom prst="rect">
            <a:avLst/>
          </a:prstGeom>
          <a:ln w="28575">
            <a:solidFill>
              <a:schemeClr val="accent3"/>
            </a:solidFill>
          </a:ln>
        </p:spPr>
        <p:txBody>
          <a:bodyPr wrap="none" tIns="36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1" algn="ctr" defTabSz="194791" eaLnBrk="0" hangingPunct="0">
              <a:spcBef>
                <a:spcPct val="0"/>
              </a:spcBef>
            </a:pPr>
            <a:r>
              <a:rPr lang="zh-CN" altLang="en-US" b="1" smtClean="0">
                <a:solidFill>
                  <a:schemeClr val="accent3"/>
                </a:solidFill>
                <a:latin typeface="Arial" pitchFamily="34" charset="0"/>
                <a:ea typeface="楷体_GB2312" panose="02010609030101010101" pitchFamily="49" charset="-122"/>
                <a:cs typeface="Calibri"/>
              </a:rPr>
              <a:t>示例</a:t>
            </a:r>
            <a:endParaRPr lang="en-AU" altLang="zh-CN" b="1" smtClean="0">
              <a:solidFill>
                <a:schemeClr val="accent3"/>
              </a:solidFill>
              <a:latin typeface="Arial" pitchFamily="34" charset="0"/>
              <a:ea typeface="楷体_GB2312" panose="02010609030101010101" pitchFamily="49" charset="-122"/>
              <a:cs typeface="Calibri"/>
            </a:endParaRPr>
          </a:p>
        </p:txBody>
      </p:sp>
      <p:sp>
        <p:nvSpPr>
          <p:cNvPr id="30" name="Rectangle 29"/>
          <p:cNvSpPr/>
          <p:nvPr/>
        </p:nvSpPr>
        <p:spPr>
          <a:xfrm rot="1310464">
            <a:off x="6413075" y="4097423"/>
            <a:ext cx="939109" cy="288040"/>
          </a:xfrm>
          <a:prstGeom prst="rect">
            <a:avLst/>
          </a:prstGeom>
          <a:ln w="28575">
            <a:solidFill>
              <a:schemeClr val="accent3"/>
            </a:solidFill>
          </a:ln>
        </p:spPr>
        <p:txBody>
          <a:bodyPr wrap="none" tIns="36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1" algn="ctr" defTabSz="194791" eaLnBrk="0" hangingPunct="0">
              <a:spcBef>
                <a:spcPct val="0"/>
              </a:spcBef>
            </a:pPr>
            <a:r>
              <a:rPr lang="zh-CN" altLang="en-US" b="1" smtClean="0">
                <a:solidFill>
                  <a:schemeClr val="accent3"/>
                </a:solidFill>
                <a:latin typeface="Arial" pitchFamily="34" charset="0"/>
                <a:ea typeface="楷体_GB2312" panose="02010609030101010101" pitchFamily="49" charset="-122"/>
                <a:cs typeface="Calibri"/>
              </a:rPr>
              <a:t>示例</a:t>
            </a:r>
            <a:endParaRPr lang="en-AU" altLang="zh-CN" b="1" smtClean="0">
              <a:solidFill>
                <a:schemeClr val="accent3"/>
              </a:solidFill>
              <a:latin typeface="Arial" pitchFamily="34" charset="0"/>
              <a:ea typeface="楷体_GB2312" panose="02010609030101010101" pitchFamily="49" charset="-122"/>
              <a:cs typeface="Calibri"/>
            </a:endParaRPr>
          </a:p>
        </p:txBody>
      </p:sp>
    </p:spTree>
    <p:extLst>
      <p:ext uri="{BB962C8B-B14F-4D97-AF65-F5344CB8AC3E}">
        <p14:creationId xmlns:p14="http://schemas.microsoft.com/office/powerpoint/2010/main" val="2229626609"/>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350838" y="0"/>
            <a:ext cx="7554572" cy="765175"/>
          </a:xfrm>
        </p:spPr>
        <p:txBody>
          <a:bodyPr/>
          <a:lstStyle/>
          <a:p>
            <a:r>
              <a:rPr lang="zh-CN" altLang="en-US" smtClean="0"/>
              <a:t>确定太平会员管理的积分结算机制</a:t>
            </a:r>
            <a:endParaRPr lang="zh-CN" altLang="en-US"/>
          </a:p>
        </p:txBody>
      </p:sp>
      <p:grpSp>
        <p:nvGrpSpPr>
          <p:cNvPr id="3" name="Group 71"/>
          <p:cNvGrpSpPr/>
          <p:nvPr/>
        </p:nvGrpSpPr>
        <p:grpSpPr>
          <a:xfrm>
            <a:off x="8089186" y="106016"/>
            <a:ext cx="1656230" cy="757128"/>
            <a:chOff x="1965610" y="1264702"/>
            <a:chExt cx="7380000" cy="4519280"/>
          </a:xfrm>
          <a:solidFill>
            <a:schemeClr val="accent1">
              <a:lumMod val="20000"/>
              <a:lumOff val="80000"/>
            </a:schemeClr>
          </a:solidFill>
        </p:grpSpPr>
        <p:sp>
          <p:nvSpPr>
            <p:cNvPr id="73" name="AutoShape 5"/>
            <p:cNvSpPr>
              <a:spLocks noChangeArrowheads="1"/>
            </p:cNvSpPr>
            <p:nvPr/>
          </p:nvSpPr>
          <p:spPr bwMode="auto">
            <a:xfrm>
              <a:off x="1965610" y="1264702"/>
              <a:ext cx="7380000" cy="647622"/>
            </a:xfrm>
            <a:prstGeom prst="triangle">
              <a:avLst>
                <a:gd name="adj" fmla="val 50000"/>
              </a:avLst>
            </a:prstGeom>
            <a:solidFill>
              <a:schemeClr val="accent1">
                <a:lumMod val="20000"/>
                <a:lumOff val="80000"/>
              </a:schemeClr>
            </a:solidFill>
            <a:ln w="22225">
              <a:noFill/>
              <a:miter lim="800000"/>
            </a:ln>
            <a:effectLst/>
          </p:spPr>
          <p:txBody>
            <a:bodyPr wrap="none" lIns="144000" tIns="0" rIns="144000" bIns="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500" lvl="2" indent="-187325" algn="ctr" fontAlgn="auto">
                <a:spcBef>
                  <a:spcPts val="600"/>
                </a:spcBef>
                <a:spcAft>
                  <a:spcPts val="600"/>
                </a:spcAft>
                <a:buClr>
                  <a:schemeClr val="bg2"/>
                </a:buClr>
                <a:defRPr/>
              </a:pPr>
              <a:endParaRPr lang="en-US" altLang="zh-CN" sz="1600" b="1" smtClean="0">
                <a:solidFill>
                  <a:schemeClr val="bg1"/>
                </a:solidFill>
                <a:latin typeface="Arial" pitchFamily="34" charset="0"/>
                <a:ea typeface="楷体_GB2312" panose="02010609030101010101" pitchFamily="49" charset="-122"/>
              </a:endParaRPr>
            </a:p>
          </p:txBody>
        </p:sp>
        <p:sp>
          <p:nvSpPr>
            <p:cNvPr id="74" name="Rectangle 73"/>
            <p:cNvSpPr/>
            <p:nvPr/>
          </p:nvSpPr>
          <p:spPr bwMode="auto">
            <a:xfrm>
              <a:off x="2000590" y="1988800"/>
              <a:ext cx="7345020" cy="360050"/>
            </a:xfrm>
            <a:prstGeom prst="rect">
              <a:avLst/>
            </a:prstGeom>
            <a:grpFill/>
            <a:ln w="12700">
              <a:noFill/>
              <a:miter lim="800000"/>
            </a:ln>
            <a:effectLst/>
          </p:spPr>
          <p:txBody>
            <a:bodyPr lIns="144000" tIns="36000" rIns="144000" bIns="3600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endParaRPr lang="en-US" altLang="zh-CN" sz="1600" b="1" smtClean="0">
                <a:solidFill>
                  <a:schemeClr val="tx2"/>
                </a:solidFill>
                <a:latin typeface="Arial" pitchFamily="34" charset="0"/>
                <a:ea typeface="楷体_GB2312" panose="02010609030101010101" pitchFamily="49" charset="-122"/>
              </a:endParaRPr>
            </a:p>
          </p:txBody>
        </p:sp>
        <p:sp>
          <p:nvSpPr>
            <p:cNvPr id="75" name="Rectangle 74"/>
            <p:cNvSpPr/>
            <p:nvPr/>
          </p:nvSpPr>
          <p:spPr bwMode="auto">
            <a:xfrm>
              <a:off x="2000590" y="3645030"/>
              <a:ext cx="2160299" cy="792110"/>
            </a:xfrm>
            <a:prstGeom prst="rect">
              <a:avLst/>
            </a:prstGeom>
            <a:solidFill>
              <a:schemeClr val="accent1">
                <a:lumMod val="20000"/>
                <a:lumOff val="80000"/>
              </a:schemeClr>
            </a:solidFill>
            <a:ln w="12700">
              <a:no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endParaRPr lang="en-US" altLang="zh-CN" sz="1600" b="1" smtClean="0">
                <a:solidFill>
                  <a:schemeClr val="tx2"/>
                </a:solidFill>
                <a:latin typeface="Arial" pitchFamily="34" charset="0"/>
                <a:ea typeface="楷体_GB2312" panose="02010609030101010101" pitchFamily="49" charset="-122"/>
              </a:endParaRPr>
            </a:p>
          </p:txBody>
        </p:sp>
        <p:sp>
          <p:nvSpPr>
            <p:cNvPr id="76" name="Rectangle 75"/>
            <p:cNvSpPr/>
            <p:nvPr/>
          </p:nvSpPr>
          <p:spPr bwMode="auto">
            <a:xfrm>
              <a:off x="4585448" y="3645030"/>
              <a:ext cx="2160299" cy="792110"/>
            </a:xfrm>
            <a:prstGeom prst="rect">
              <a:avLst/>
            </a:prstGeom>
            <a:solidFill>
              <a:schemeClr val="accent1">
                <a:lumMod val="20000"/>
                <a:lumOff val="80000"/>
              </a:schemeClr>
            </a:solidFill>
            <a:ln w="12700">
              <a:no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endParaRPr lang="en-US" altLang="zh-CN" sz="1600" b="1" smtClean="0">
                <a:solidFill>
                  <a:schemeClr val="tx2"/>
                </a:solidFill>
                <a:latin typeface="Arial" pitchFamily="34" charset="0"/>
                <a:ea typeface="楷体_GB2312" panose="02010609030101010101" pitchFamily="49" charset="-122"/>
              </a:endParaRPr>
            </a:p>
          </p:txBody>
        </p:sp>
        <p:sp>
          <p:nvSpPr>
            <p:cNvPr id="77" name="Rectangle 76"/>
            <p:cNvSpPr/>
            <p:nvPr/>
          </p:nvSpPr>
          <p:spPr bwMode="auto">
            <a:xfrm>
              <a:off x="7185310" y="3645030"/>
              <a:ext cx="2160299" cy="792110"/>
            </a:xfrm>
            <a:prstGeom prst="rect">
              <a:avLst/>
            </a:prstGeom>
            <a:solidFill>
              <a:schemeClr val="accent1">
                <a:lumMod val="20000"/>
                <a:lumOff val="80000"/>
              </a:schemeClr>
            </a:solidFill>
            <a:ln w="12700">
              <a:no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endParaRPr lang="en-US" altLang="zh-CN" sz="1600" b="1" smtClean="0">
                <a:solidFill>
                  <a:schemeClr val="tx2"/>
                </a:solidFill>
                <a:latin typeface="Arial" pitchFamily="34" charset="0"/>
                <a:ea typeface="楷体_GB2312" panose="02010609030101010101" pitchFamily="49" charset="-122"/>
              </a:endParaRPr>
            </a:p>
          </p:txBody>
        </p:sp>
        <p:sp>
          <p:nvSpPr>
            <p:cNvPr id="78" name="Rectangle 77"/>
            <p:cNvSpPr/>
            <p:nvPr/>
          </p:nvSpPr>
          <p:spPr bwMode="auto">
            <a:xfrm>
              <a:off x="2000590" y="4514900"/>
              <a:ext cx="7345020" cy="432060"/>
            </a:xfrm>
            <a:prstGeom prst="rect">
              <a:avLst/>
            </a:prstGeom>
            <a:solidFill>
              <a:schemeClr val="accent1">
                <a:lumMod val="20000"/>
                <a:lumOff val="80000"/>
              </a:schemeClr>
            </a:solidFill>
            <a:ln w="12700">
              <a:noFill/>
              <a:miter lim="800000"/>
            </a:ln>
            <a:effectLst/>
          </p:spPr>
          <p:txBody>
            <a:bodyPr lIns="144000" tIns="36000" rIns="144000" bIns="36000" anchor="ctr"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endParaRPr lang="en-US" altLang="zh-CN" sz="1600" b="1" smtClean="0">
                <a:solidFill>
                  <a:schemeClr val="tx2"/>
                </a:solidFill>
                <a:latin typeface="Arial" pitchFamily="34" charset="0"/>
                <a:ea typeface="楷体_GB2312" panose="02010609030101010101" pitchFamily="49" charset="-122"/>
              </a:endParaRPr>
            </a:p>
          </p:txBody>
        </p:sp>
        <p:sp>
          <p:nvSpPr>
            <p:cNvPr id="79" name="Rectangle 78"/>
            <p:cNvSpPr/>
            <p:nvPr/>
          </p:nvSpPr>
          <p:spPr bwMode="auto">
            <a:xfrm>
              <a:off x="2000589" y="5018968"/>
              <a:ext cx="2160297" cy="765014"/>
            </a:xfrm>
            <a:prstGeom prst="rect">
              <a:avLst/>
            </a:prstGeom>
            <a:solidFill>
              <a:schemeClr val="accent1">
                <a:lumMod val="20000"/>
                <a:lumOff val="80000"/>
              </a:schemeClr>
            </a:solidFill>
            <a:ln w="12700">
              <a:no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endParaRPr lang="en-US" altLang="zh-CN" sz="1600" b="1" smtClean="0">
                <a:solidFill>
                  <a:schemeClr val="tx2"/>
                </a:solidFill>
                <a:latin typeface="Arial" pitchFamily="34" charset="0"/>
                <a:ea typeface="楷体_GB2312" panose="02010609030101010101" pitchFamily="49" charset="-122"/>
              </a:endParaRPr>
            </a:p>
          </p:txBody>
        </p:sp>
        <p:sp>
          <p:nvSpPr>
            <p:cNvPr id="80" name="Rectangle 79"/>
            <p:cNvSpPr/>
            <p:nvPr/>
          </p:nvSpPr>
          <p:spPr bwMode="auto">
            <a:xfrm>
              <a:off x="4625205" y="5018968"/>
              <a:ext cx="2160297" cy="765014"/>
            </a:xfrm>
            <a:prstGeom prst="rect">
              <a:avLst/>
            </a:prstGeom>
            <a:solidFill>
              <a:schemeClr val="tx2"/>
            </a:solidFill>
            <a:ln w="12700">
              <a:no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endParaRPr lang="en-US" altLang="zh-CN" sz="1600" b="1" smtClean="0">
                <a:solidFill>
                  <a:schemeClr val="tx2"/>
                </a:solidFill>
                <a:latin typeface="Arial" pitchFamily="34" charset="0"/>
                <a:ea typeface="楷体_GB2312" panose="02010609030101010101" pitchFamily="49" charset="-122"/>
              </a:endParaRPr>
            </a:p>
          </p:txBody>
        </p:sp>
        <p:sp>
          <p:nvSpPr>
            <p:cNvPr id="81" name="Rectangle 80"/>
            <p:cNvSpPr/>
            <p:nvPr/>
          </p:nvSpPr>
          <p:spPr bwMode="auto">
            <a:xfrm>
              <a:off x="7185308" y="5018968"/>
              <a:ext cx="2160297" cy="765014"/>
            </a:xfrm>
            <a:prstGeom prst="rect">
              <a:avLst/>
            </a:prstGeom>
            <a:grpFill/>
            <a:ln w="12700">
              <a:noFill/>
              <a:miter lim="800000"/>
            </a:ln>
            <a:effectLst/>
          </p:spPr>
          <p:txBody>
            <a:bodyPr lIns="144000" tIns="36000" rIns="144000" bIns="36000" anchor="t" anchorCtr="0"/>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defRPr/>
              </a:pPr>
              <a:endParaRPr lang="en-US" altLang="zh-CN" sz="1600" b="1" smtClean="0">
                <a:solidFill>
                  <a:schemeClr val="tx2"/>
                </a:solidFill>
                <a:latin typeface="Arial" pitchFamily="34" charset="0"/>
                <a:ea typeface="楷体_GB2312" panose="02010609030101010101" pitchFamily="49" charset="-122"/>
              </a:endParaRPr>
            </a:p>
          </p:txBody>
        </p:sp>
        <p:grpSp>
          <p:nvGrpSpPr>
            <p:cNvPr id="4" name="Group 18"/>
            <p:cNvGrpSpPr/>
            <p:nvPr/>
          </p:nvGrpSpPr>
          <p:grpSpPr>
            <a:xfrm>
              <a:off x="2040346" y="2417097"/>
              <a:ext cx="7273010" cy="1119930"/>
              <a:chOff x="-1167850" y="762705"/>
              <a:chExt cx="9701023" cy="572903"/>
            </a:xfrm>
            <a:grpFill/>
          </p:grpSpPr>
          <p:sp>
            <p:nvSpPr>
              <p:cNvPr id="83" name="CPTK03TILIH1j0cr0t"/>
              <p:cNvSpPr txBox="1"/>
              <p:nvPr/>
            </p:nvSpPr>
            <p:spPr>
              <a:xfrm>
                <a:off x="-1167850" y="764630"/>
                <a:ext cx="1975651" cy="570978"/>
              </a:xfrm>
              <a:prstGeom prst="homePlate">
                <a:avLst>
                  <a:gd name="adj" fmla="val 24465"/>
                </a:avLst>
              </a:prstGeom>
              <a:grp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endParaRPr lang="en-GB" altLang="en-US" sz="1600" smtClean="0">
                  <a:solidFill>
                    <a:schemeClr val="bg1"/>
                  </a:solidFill>
                  <a:latin typeface="Arial" pitchFamily="34" charset="0"/>
                  <a:ea typeface="楷体_GB2312" panose="02010609030101010101" pitchFamily="49" charset="-122"/>
                </a:endParaRPr>
              </a:p>
            </p:txBody>
          </p:sp>
          <p:sp>
            <p:nvSpPr>
              <p:cNvPr id="84" name="CPTK03TILIH2j0cr0t"/>
              <p:cNvSpPr txBox="1"/>
              <p:nvPr/>
            </p:nvSpPr>
            <p:spPr>
              <a:xfrm>
                <a:off x="623017" y="764630"/>
                <a:ext cx="2137047" cy="570978"/>
              </a:xfrm>
              <a:prstGeom prst="chevron">
                <a:avLst>
                  <a:gd name="adj" fmla="val 28064"/>
                </a:avLst>
              </a:prstGeom>
              <a:grp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endParaRPr lang="en-GB" altLang="en-US" sz="1600" smtClean="0">
                  <a:solidFill>
                    <a:schemeClr val="bg1"/>
                  </a:solidFill>
                  <a:latin typeface="Arial" pitchFamily="34" charset="0"/>
                  <a:ea typeface="楷体_GB2312" panose="02010609030101010101" pitchFamily="49" charset="-122"/>
                </a:endParaRPr>
              </a:p>
            </p:txBody>
          </p:sp>
          <p:sp>
            <p:nvSpPr>
              <p:cNvPr id="85" name="CPTK03TILIH3j0cr0t"/>
              <p:cNvSpPr txBox="1"/>
              <p:nvPr/>
            </p:nvSpPr>
            <p:spPr>
              <a:xfrm>
                <a:off x="2566467" y="764630"/>
                <a:ext cx="2137047" cy="570978"/>
              </a:xfrm>
              <a:prstGeom prst="chevron">
                <a:avLst>
                  <a:gd name="adj" fmla="val 25123"/>
                </a:avLst>
              </a:prstGeom>
              <a:grp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endParaRPr lang="en-GB" altLang="en-US" sz="1600" smtClean="0">
                  <a:solidFill>
                    <a:schemeClr val="bg1"/>
                  </a:solidFill>
                  <a:latin typeface="Arial" pitchFamily="34" charset="0"/>
                  <a:ea typeface="楷体_GB2312" panose="02010609030101010101" pitchFamily="49" charset="-122"/>
                </a:endParaRPr>
              </a:p>
            </p:txBody>
          </p:sp>
          <p:sp>
            <p:nvSpPr>
              <p:cNvPr id="86" name="CPTK03TILIH4j0cr0t"/>
              <p:cNvSpPr txBox="1"/>
              <p:nvPr/>
            </p:nvSpPr>
            <p:spPr>
              <a:xfrm>
                <a:off x="4509915" y="764630"/>
                <a:ext cx="2137047" cy="570978"/>
              </a:xfrm>
              <a:prstGeom prst="chevron">
                <a:avLst>
                  <a:gd name="adj" fmla="val 25123"/>
                </a:avLst>
              </a:prstGeom>
              <a:grp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endParaRPr lang="en-GB" altLang="en-US" sz="1600" smtClean="0">
                  <a:solidFill>
                    <a:schemeClr val="bg1"/>
                  </a:solidFill>
                  <a:latin typeface="Arial" pitchFamily="34" charset="0"/>
                  <a:ea typeface="楷体_GB2312" panose="02010609030101010101" pitchFamily="49" charset="-122"/>
                </a:endParaRPr>
              </a:p>
            </p:txBody>
          </p:sp>
          <p:sp>
            <p:nvSpPr>
              <p:cNvPr id="87" name="CPTK03TILIH5j0cr0t"/>
              <p:cNvSpPr txBox="1"/>
              <p:nvPr/>
            </p:nvSpPr>
            <p:spPr>
              <a:xfrm>
                <a:off x="6471489" y="762705"/>
                <a:ext cx="2061684" cy="570978"/>
              </a:xfrm>
              <a:prstGeom prst="chevron">
                <a:avLst>
                  <a:gd name="adj" fmla="val 23879"/>
                </a:avLst>
              </a:prstGeom>
              <a:grpFill/>
              <a:ln w="22225">
                <a:noFill/>
                <a:miter lim="800000"/>
              </a:ln>
              <a:effectLst/>
            </p:spPr>
            <p:txBody>
              <a:bodyPr lIns="144000" tIns="0" rIns="144000" bIns="0"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fontAlgn="auto">
                  <a:spcBef>
                    <a:spcPts val="600"/>
                  </a:spcBef>
                  <a:spcAft>
                    <a:spcPts val="600"/>
                  </a:spcAft>
                  <a:buClr>
                    <a:schemeClr val="accent2"/>
                  </a:buClr>
                  <a:buSzPct val="80000"/>
                  <a:defRPr/>
                </a:pPr>
                <a:endParaRPr lang="en-GB" altLang="en-US" sz="1600" smtClean="0">
                  <a:solidFill>
                    <a:schemeClr val="bg1"/>
                  </a:solidFill>
                  <a:latin typeface="Arial" pitchFamily="34" charset="0"/>
                  <a:ea typeface="楷体_GB2312" panose="02010609030101010101" pitchFamily="49" charset="-122"/>
                </a:endParaRPr>
              </a:p>
            </p:txBody>
          </p:sp>
        </p:grpSp>
      </p:grpSp>
      <p:sp>
        <p:nvSpPr>
          <p:cNvPr id="20" name="Rectangle 5"/>
          <p:cNvSpPr>
            <a:spLocks noChangeArrowheads="1"/>
          </p:cNvSpPr>
          <p:nvPr/>
        </p:nvSpPr>
        <p:spPr bwMode="auto">
          <a:xfrm>
            <a:off x="561168" y="1242196"/>
            <a:ext cx="8398970" cy="330841"/>
          </a:xfrm>
          <a:prstGeom prst="rect">
            <a:avLst/>
          </a:prstGeom>
          <a:solidFill>
            <a:schemeClr val="tx2"/>
          </a:solidFill>
          <a:ln w="6350" algn="ctr">
            <a:solidFill>
              <a:srgbClr val="766A62"/>
            </a:solid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4791" lvl="1" algn="ctr" defTabSz="194791" eaLnBrk="0" hangingPunct="0">
              <a:lnSpc>
                <a:spcPct val="90000"/>
              </a:lnSpc>
            </a:pPr>
            <a:r>
              <a:rPr lang="zh-CN" altLang="en-US" sz="1600" b="1" smtClean="0">
                <a:solidFill>
                  <a:schemeClr val="bg1"/>
                </a:solidFill>
                <a:ea typeface="楷体_GB2312" panose="02010609030101010101" pitchFamily="49" charset="-122"/>
              </a:rPr>
              <a:t>确定积分结算机制</a:t>
            </a:r>
          </a:p>
        </p:txBody>
      </p:sp>
      <p:sp>
        <p:nvSpPr>
          <p:cNvPr id="21" name="Rectangle 20"/>
          <p:cNvSpPr>
            <a:spLocks noChangeArrowheads="1"/>
          </p:cNvSpPr>
          <p:nvPr>
            <p:custDataLst>
              <p:tags r:id="rId2"/>
            </p:custDataLst>
          </p:nvPr>
        </p:nvSpPr>
        <p:spPr bwMode="auto">
          <a:xfrm>
            <a:off x="560390" y="1581390"/>
            <a:ext cx="8353160" cy="4728010"/>
          </a:xfrm>
          <a:prstGeom prst="rect">
            <a:avLst/>
          </a:prstGeom>
          <a:solidFill>
            <a:srgbClr val="F2F2F2"/>
          </a:solidFill>
          <a:ln w="9525" algn="ctr">
            <a:solidFill>
              <a:srgbClr val="F2F2F2"/>
            </a:solidFill>
            <a:miter lim="800000"/>
          </a:ln>
        </p:spPr>
        <p:txBody>
          <a:bodyPr lIns="77916" tIns="38958" rIns="77916" bIns="38958"/>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fontAlgn="auto">
              <a:spcBef>
                <a:spcPct val="0"/>
              </a:spcBef>
              <a:spcAft>
                <a:spcPct val="0"/>
              </a:spcAft>
              <a:buClr>
                <a:schemeClr val="accent2"/>
              </a:buClr>
              <a:buFont typeface="Wingdings" pitchFamily="2" charset="2"/>
              <a:buChar char="§"/>
              <a:defRPr/>
            </a:pPr>
            <a:r>
              <a:rPr lang="zh-CN" altLang="en-US"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rPr>
              <a:t>太平内部公司之间积分结算，太平与第三方合作方积分结算；</a:t>
            </a:r>
            <a:endParaRPr lang="en-US" altLang="zh-CN"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endParaRPr>
          </a:p>
          <a:p>
            <a:pPr marL="173038" indent="-173038" fontAlgn="auto">
              <a:spcBef>
                <a:spcPct val="0"/>
              </a:spcBef>
              <a:spcAft>
                <a:spcPct val="0"/>
              </a:spcAft>
              <a:buClr>
                <a:schemeClr val="accent2"/>
              </a:buClr>
              <a:buFont typeface="Wingdings" pitchFamily="2" charset="2"/>
              <a:buChar char="§"/>
              <a:defRPr/>
            </a:pPr>
            <a:r>
              <a:rPr lang="zh-CN" altLang="en-US"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rPr>
              <a:t>结算方式：</a:t>
            </a:r>
            <a:endParaRPr lang="en-US" altLang="zh-CN"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endParaRPr>
          </a:p>
          <a:p>
            <a:pPr marL="630238" lvl="1" indent="-173038" fontAlgn="auto">
              <a:spcBef>
                <a:spcPct val="0"/>
              </a:spcBef>
              <a:spcAft>
                <a:spcPct val="0"/>
              </a:spcAft>
              <a:buClr>
                <a:schemeClr val="accent2"/>
              </a:buClr>
              <a:buFont typeface="Wingdings" pitchFamily="2" charset="2"/>
              <a:buChar char="§"/>
              <a:defRPr/>
            </a:pPr>
            <a:r>
              <a:rPr lang="zh-CN" altLang="en-US"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rPr>
              <a:t>公司间点对点结算</a:t>
            </a:r>
            <a:endParaRPr lang="en-US" altLang="zh-CN"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endParaRPr>
          </a:p>
          <a:p>
            <a:pPr marL="630238" lvl="1" indent="-173038" fontAlgn="auto">
              <a:spcBef>
                <a:spcPct val="0"/>
              </a:spcBef>
              <a:spcAft>
                <a:spcPct val="0"/>
              </a:spcAft>
              <a:buClr>
                <a:schemeClr val="accent2"/>
              </a:buClr>
              <a:buFont typeface="Wingdings" pitchFamily="2" charset="2"/>
              <a:buChar char="§"/>
              <a:defRPr/>
            </a:pPr>
            <a:r>
              <a:rPr lang="zh-CN" altLang="en-US"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rPr>
              <a:t>独立财务公司统一结算；</a:t>
            </a:r>
            <a:endParaRPr lang="en-US" altLang="zh-CN"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endParaRPr>
          </a:p>
          <a:p>
            <a:pPr marL="173038" indent="-173038" fontAlgn="auto">
              <a:spcBef>
                <a:spcPct val="0"/>
              </a:spcBef>
              <a:spcAft>
                <a:spcPct val="0"/>
              </a:spcAft>
              <a:buClr>
                <a:schemeClr val="accent2"/>
              </a:buClr>
              <a:buFont typeface="Wingdings" pitchFamily="2" charset="2"/>
              <a:buChar char="§"/>
              <a:defRPr/>
            </a:pPr>
            <a:r>
              <a:rPr lang="zh-CN" altLang="en-US"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rPr>
              <a:t>积分结算周期：</a:t>
            </a:r>
            <a:endParaRPr lang="en-US" altLang="zh-CN"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endParaRPr>
          </a:p>
          <a:p>
            <a:pPr marL="173038" indent="-173038" fontAlgn="auto">
              <a:spcBef>
                <a:spcPct val="0"/>
              </a:spcBef>
              <a:spcAft>
                <a:spcPct val="0"/>
              </a:spcAft>
              <a:buClr>
                <a:schemeClr val="accent2"/>
              </a:buClr>
              <a:buFont typeface="Wingdings" pitchFamily="2" charset="2"/>
              <a:buChar char="§"/>
              <a:defRPr/>
            </a:pPr>
            <a:r>
              <a:rPr lang="zh-CN" altLang="en-US"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rPr>
              <a:t>积分结算报表：</a:t>
            </a:r>
            <a:endParaRPr lang="en-US" altLang="zh-CN"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endParaRPr>
          </a:p>
        </p:txBody>
      </p:sp>
      <p:pic>
        <p:nvPicPr>
          <p:cNvPr id="246786" name="Picture 2"/>
          <p:cNvPicPr>
            <a:picLocks noChangeAspect="1" noChangeArrowheads="1"/>
          </p:cNvPicPr>
          <p:nvPr/>
        </p:nvPicPr>
        <p:blipFill>
          <a:blip r:embed="rId3"/>
          <a:stretch>
            <a:fillRect/>
          </a:stretch>
        </p:blipFill>
        <p:spPr bwMode="auto">
          <a:xfrm>
            <a:off x="2000590" y="3356990"/>
            <a:ext cx="5737892" cy="2630435"/>
          </a:xfrm>
          <a:prstGeom prst="rect">
            <a:avLst/>
          </a:prstGeom>
          <a:noFill/>
          <a:ln w="9525">
            <a:noFill/>
            <a:miter lim="800000"/>
          </a:ln>
        </p:spPr>
      </p:pic>
      <p:sp>
        <p:nvSpPr>
          <p:cNvPr id="23" name="Rectangle 22"/>
          <p:cNvSpPr/>
          <p:nvPr/>
        </p:nvSpPr>
        <p:spPr>
          <a:xfrm rot="19822198">
            <a:off x="1290292" y="3282264"/>
            <a:ext cx="939109" cy="288040"/>
          </a:xfrm>
          <a:prstGeom prst="rect">
            <a:avLst/>
          </a:prstGeom>
          <a:ln w="28575">
            <a:solidFill>
              <a:schemeClr val="accent3"/>
            </a:solidFill>
          </a:ln>
        </p:spPr>
        <p:txBody>
          <a:bodyPr wrap="none" tIns="36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1" algn="ctr" defTabSz="194791" eaLnBrk="0" hangingPunct="0">
              <a:spcBef>
                <a:spcPct val="0"/>
              </a:spcBef>
            </a:pPr>
            <a:r>
              <a:rPr lang="zh-CN" altLang="en-US" b="1" smtClean="0">
                <a:solidFill>
                  <a:schemeClr val="accent3"/>
                </a:solidFill>
                <a:latin typeface="Arial" pitchFamily="34" charset="0"/>
                <a:ea typeface="楷体_GB2312" panose="02010609030101010101" pitchFamily="49" charset="-122"/>
                <a:cs typeface="Calibri"/>
              </a:rPr>
              <a:t>示例</a:t>
            </a:r>
            <a:endParaRPr lang="en-AU" altLang="zh-CN" b="1" smtClean="0">
              <a:solidFill>
                <a:schemeClr val="accent3"/>
              </a:solidFill>
              <a:latin typeface="Arial" pitchFamily="34" charset="0"/>
              <a:ea typeface="楷体_GB2312" panose="02010609030101010101" pitchFamily="49" charset="-122"/>
              <a:cs typeface="Calibri"/>
            </a:endParaRPr>
          </a:p>
        </p:txBody>
      </p:sp>
    </p:spTree>
    <p:extLst>
      <p:ext uri="{BB962C8B-B14F-4D97-AF65-F5344CB8AC3E}">
        <p14:creationId xmlns:p14="http://schemas.microsoft.com/office/powerpoint/2010/main" val="4046423336"/>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 name="Rectangle 5"/>
          <p:cNvSpPr>
            <a:spLocks noChangeArrowheads="1"/>
          </p:cNvSpPr>
          <p:nvPr/>
        </p:nvSpPr>
        <p:spPr bwMode="auto">
          <a:xfrm>
            <a:off x="561168" y="1242196"/>
            <a:ext cx="3850785" cy="330841"/>
          </a:xfrm>
          <a:prstGeom prst="rect">
            <a:avLst/>
          </a:prstGeom>
          <a:solidFill>
            <a:schemeClr val="tx2"/>
          </a:solidFill>
          <a:ln w="6350" algn="ctr">
            <a:solidFill>
              <a:srgbClr val="766A62"/>
            </a:solid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4791" lvl="1" algn="ctr" defTabSz="194791" eaLnBrk="0" hangingPunct="0">
              <a:lnSpc>
                <a:spcPct val="90000"/>
              </a:lnSpc>
            </a:pPr>
            <a:r>
              <a:rPr lang="zh-CN" altLang="en-US" sz="1600" b="1" smtClean="0">
                <a:solidFill>
                  <a:schemeClr val="bg1"/>
                </a:solidFill>
                <a:ea typeface="楷体_GB2312" panose="02010609030101010101" pitchFamily="49" charset="-122"/>
              </a:rPr>
              <a:t>设计组织结构及流程，定义关键</a:t>
            </a:r>
            <a:r>
              <a:rPr lang="en-US" altLang="zh-CN" sz="1600" b="1" smtClean="0">
                <a:solidFill>
                  <a:schemeClr val="bg1"/>
                </a:solidFill>
                <a:ea typeface="楷体_GB2312" panose="02010609030101010101" pitchFamily="49" charset="-122"/>
              </a:rPr>
              <a:t>KPI</a:t>
            </a:r>
            <a:endParaRPr lang="zh-CN" altLang="en-US" sz="1600" b="1" smtClean="0">
              <a:solidFill>
                <a:schemeClr val="bg1"/>
              </a:solidFill>
              <a:ea typeface="楷体_GB2312" panose="02010609030101010101" pitchFamily="49" charset="-122"/>
            </a:endParaRPr>
          </a:p>
        </p:txBody>
      </p:sp>
      <p:sp>
        <p:nvSpPr>
          <p:cNvPr id="54" name="Rectangle 53"/>
          <p:cNvSpPr>
            <a:spLocks noChangeArrowheads="1"/>
          </p:cNvSpPr>
          <p:nvPr>
            <p:custDataLst>
              <p:tags r:id="rId2"/>
            </p:custDataLst>
          </p:nvPr>
        </p:nvSpPr>
        <p:spPr bwMode="auto">
          <a:xfrm>
            <a:off x="560390" y="1581390"/>
            <a:ext cx="3829782" cy="4728010"/>
          </a:xfrm>
          <a:prstGeom prst="rect">
            <a:avLst/>
          </a:prstGeom>
          <a:solidFill>
            <a:srgbClr val="F2F2F2"/>
          </a:solidFill>
          <a:ln w="9525" algn="ctr">
            <a:solidFill>
              <a:srgbClr val="F2F2F2"/>
            </a:solidFill>
            <a:miter lim="800000"/>
          </a:ln>
        </p:spPr>
        <p:txBody>
          <a:bodyPr lIns="77916" tIns="38958" rIns="77916" bIns="38958"/>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500" kern="0" smtClean="0">
              <a:solidFill>
                <a:srgbClr val="000000"/>
              </a:solidFill>
              <a:latin typeface="Arial" pitchFamily="34" charset="0"/>
              <a:ea typeface="楷体_GB2312" panose="02010609030101010101" pitchFamily="49" charset="-122"/>
              <a:cs typeface="Calibri"/>
            </a:endParaRPr>
          </a:p>
          <a:p>
            <a:pPr fontAlgn="ctr">
              <a:lnSpc>
                <a:spcPct val="110000"/>
              </a:lnSpc>
              <a:spcBef>
                <a:spcPct val="30000"/>
              </a:spcBef>
              <a:spcAft>
                <a:spcPct val="0"/>
              </a:spcAft>
              <a:buSzPct val="80000"/>
              <a:defRPr/>
            </a:pPr>
            <a:endParaRPr lang="en-AU" sz="1200" kern="0" smtClean="0">
              <a:solidFill>
                <a:srgbClr val="000000"/>
              </a:solidFill>
              <a:latin typeface="Arial" pitchFamily="34" charset="0"/>
              <a:ea typeface="楷体_GB2312" panose="02010609030101010101" pitchFamily="49" charset="-122"/>
              <a:cs typeface="Calibri"/>
            </a:endParaRPr>
          </a:p>
          <a:p>
            <a:pPr marL="266700" indent="-266700" fontAlgn="ctr">
              <a:lnSpc>
                <a:spcPct val="110000"/>
              </a:lnSpc>
              <a:spcBef>
                <a:spcPct val="30000"/>
              </a:spcBef>
              <a:spcAft>
                <a:spcPct val="0"/>
              </a:spcAft>
              <a:buSzPct val="80000"/>
              <a:buFont typeface="Arial"/>
              <a:buChar char="►"/>
              <a:defRPr/>
            </a:pPr>
            <a:endParaRPr lang="en-AU" sz="1200" kern="0" smtClean="0">
              <a:solidFill>
                <a:srgbClr val="000000"/>
              </a:solidFill>
              <a:latin typeface="Arial" pitchFamily="34" charset="0"/>
              <a:ea typeface="楷体_GB2312" panose="02010609030101010101" pitchFamily="49" charset="-122"/>
              <a:cs typeface="Calibri"/>
            </a:endParaRPr>
          </a:p>
        </p:txBody>
      </p:sp>
      <p:sp>
        <p:nvSpPr>
          <p:cNvPr id="2" name="Title 1"/>
          <p:cNvSpPr>
            <a:spLocks noGrp="1"/>
          </p:cNvSpPr>
          <p:nvPr>
            <p:ph type="title"/>
          </p:nvPr>
        </p:nvSpPr>
        <p:spPr>
          <a:xfrm>
            <a:off x="350838" y="0"/>
            <a:ext cx="7554572" cy="765175"/>
          </a:xfrm>
        </p:spPr>
        <p:txBody>
          <a:bodyPr/>
          <a:lstStyle/>
          <a:p>
            <a:r>
              <a:rPr lang="zh-CN" altLang="en-US" smtClean="0"/>
              <a:t>设计太平会员管理体系的运营组织结构、关键绩效分析指标，并进行持续性的业务优化</a:t>
            </a:r>
            <a:endParaRPr lang="zh-CN" altLang="en-US"/>
          </a:p>
        </p:txBody>
      </p:sp>
      <p:pic>
        <p:nvPicPr>
          <p:cNvPr id="245762" name="Picture 2"/>
          <p:cNvPicPr>
            <a:picLocks noChangeAspect="1" noChangeArrowheads="1"/>
          </p:cNvPicPr>
          <p:nvPr/>
        </p:nvPicPr>
        <p:blipFill>
          <a:blip r:embed="rId3"/>
          <a:stretch>
            <a:fillRect/>
          </a:stretch>
        </p:blipFill>
        <p:spPr bwMode="auto">
          <a:xfrm>
            <a:off x="1024704" y="2999137"/>
            <a:ext cx="2880400" cy="1582023"/>
          </a:xfrm>
          <a:prstGeom prst="rect">
            <a:avLst/>
          </a:prstGeom>
          <a:noFill/>
          <a:ln w="9525">
            <a:noFill/>
            <a:miter lim="800000"/>
          </a:ln>
        </p:spPr>
      </p:pic>
      <p:pic>
        <p:nvPicPr>
          <p:cNvPr id="245763" name="Picture 3"/>
          <p:cNvPicPr>
            <a:picLocks noChangeAspect="1" noChangeArrowheads="1"/>
          </p:cNvPicPr>
          <p:nvPr/>
        </p:nvPicPr>
        <p:blipFill>
          <a:blip r:embed="rId4"/>
          <a:stretch>
            <a:fillRect/>
          </a:stretch>
        </p:blipFill>
        <p:spPr bwMode="auto">
          <a:xfrm>
            <a:off x="736664" y="4941210"/>
            <a:ext cx="3456480" cy="1182748"/>
          </a:xfrm>
          <a:prstGeom prst="rect">
            <a:avLst/>
          </a:prstGeom>
          <a:noFill/>
          <a:ln w="9525">
            <a:noFill/>
            <a:miter lim="800000"/>
          </a:ln>
        </p:spPr>
      </p:pic>
      <p:sp>
        <p:nvSpPr>
          <p:cNvPr id="56" name="Down Arrow 55"/>
          <p:cNvSpPr/>
          <p:nvPr/>
        </p:nvSpPr>
        <p:spPr bwMode="auto">
          <a:xfrm rot="16200000">
            <a:off x="2248874" y="2060810"/>
            <a:ext cx="360050" cy="216030"/>
          </a:xfrm>
          <a:prstGeom prst="downArrow">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square" lIns="90000" tIns="90000" rIns="90000" bIns="90000" numCol="1" rtlCol="0" anchor="t" anchorCtr="0" compatLnSpc="1">
            <a:prstTxWarp prst="textNoShape">
              <a:avLst/>
            </a:prstTxWarp>
          </a:bodyP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marL="0" marR="0" indent="0" algn="l" defTabSz="914400" rtl="0" eaLnBrk="1" fontAlgn="base" latinLnBrk="0" hangingPunct="1">
              <a:lnSpc>
                <a:spcPct val="100000"/>
              </a:lnSpc>
              <a:spcBef>
                <a:spcPct val="75000"/>
              </a:spcBef>
              <a:spcAft>
                <a:spcPct val="0"/>
              </a:spcAft>
              <a:buClrTx/>
              <a:buSzTx/>
              <a:buFontTx/>
              <a:buNone/>
            </a:pPr>
            <a:endParaRPr kumimoji="0" lang="zh-CN" altLang="en-US" sz="1200" b="1" i="0" u="none" strike="noStrike" cap="none" normalizeH="0" baseline="0" err="1" smtClean="0">
              <a:ln>
                <a:noFill/>
              </a:ln>
              <a:solidFill>
                <a:schemeClr val="tx1"/>
              </a:solidFill>
              <a:effectLst/>
              <a:latin typeface="Arial"/>
            </a:endParaRPr>
          </a:p>
        </p:txBody>
      </p:sp>
      <p:pic>
        <p:nvPicPr>
          <p:cNvPr id="57" name="Picture 2"/>
          <p:cNvPicPr>
            <a:picLocks noChangeAspect="1" noChangeArrowheads="1"/>
          </p:cNvPicPr>
          <p:nvPr/>
        </p:nvPicPr>
        <p:blipFill>
          <a:blip r:embed="rId5"/>
          <a:stretch>
            <a:fillRect/>
          </a:stretch>
        </p:blipFill>
        <p:spPr bwMode="auto">
          <a:xfrm>
            <a:off x="952694" y="1772770"/>
            <a:ext cx="1072518" cy="787569"/>
          </a:xfrm>
          <a:prstGeom prst="rect">
            <a:avLst/>
          </a:prstGeom>
          <a:noFill/>
          <a:ln w="9525">
            <a:noFill/>
            <a:miter lim="800000"/>
          </a:ln>
        </p:spPr>
      </p:pic>
      <p:pic>
        <p:nvPicPr>
          <p:cNvPr id="58" name="Picture 3"/>
          <p:cNvPicPr>
            <a:picLocks noChangeAspect="1" noChangeArrowheads="1"/>
          </p:cNvPicPr>
          <p:nvPr/>
        </p:nvPicPr>
        <p:blipFill>
          <a:blip r:embed="rId6"/>
          <a:stretch>
            <a:fillRect/>
          </a:stretch>
        </p:blipFill>
        <p:spPr bwMode="auto">
          <a:xfrm>
            <a:off x="2776569" y="1844780"/>
            <a:ext cx="1272555" cy="731590"/>
          </a:xfrm>
          <a:prstGeom prst="rect">
            <a:avLst/>
          </a:prstGeom>
          <a:noFill/>
          <a:ln w="9525">
            <a:noFill/>
            <a:miter lim="800000"/>
          </a:ln>
        </p:spPr>
      </p:pic>
      <p:sp>
        <p:nvSpPr>
          <p:cNvPr id="59" name="Rectangle 5"/>
          <p:cNvSpPr>
            <a:spLocks noChangeArrowheads="1"/>
          </p:cNvSpPr>
          <p:nvPr/>
        </p:nvSpPr>
        <p:spPr bwMode="auto">
          <a:xfrm>
            <a:off x="5383626" y="1230798"/>
            <a:ext cx="4068000" cy="330841"/>
          </a:xfrm>
          <a:prstGeom prst="rect">
            <a:avLst/>
          </a:prstGeom>
          <a:solidFill>
            <a:schemeClr val="tx2"/>
          </a:solidFill>
          <a:ln w="6350" algn="ctr">
            <a:solidFill>
              <a:srgbClr val="766A62"/>
            </a:solid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4791" lvl="1" algn="ctr" defTabSz="194791" eaLnBrk="0" hangingPunct="0">
              <a:lnSpc>
                <a:spcPct val="90000"/>
              </a:lnSpc>
            </a:pPr>
            <a:r>
              <a:rPr lang="zh-CN" altLang="en-US" sz="1600" b="1" smtClean="0">
                <a:solidFill>
                  <a:schemeClr val="bg1"/>
                </a:solidFill>
                <a:ea typeface="楷体_GB2312" panose="02010609030101010101" pitchFamily="49" charset="-122"/>
              </a:rPr>
              <a:t>分析关键指标，进行持续性业务优化</a:t>
            </a:r>
          </a:p>
        </p:txBody>
      </p:sp>
      <p:sp>
        <p:nvSpPr>
          <p:cNvPr id="60" name="Rectangle 59"/>
          <p:cNvSpPr>
            <a:spLocks noChangeArrowheads="1"/>
          </p:cNvSpPr>
          <p:nvPr>
            <p:custDataLst>
              <p:tags r:id="rId7"/>
            </p:custDataLst>
          </p:nvPr>
        </p:nvSpPr>
        <p:spPr bwMode="auto">
          <a:xfrm>
            <a:off x="5396100" y="1569992"/>
            <a:ext cx="4045812" cy="4752660"/>
          </a:xfrm>
          <a:prstGeom prst="rect">
            <a:avLst/>
          </a:prstGeom>
          <a:solidFill>
            <a:srgbClr val="F2F2F2"/>
          </a:solidFill>
          <a:ln w="9525" algn="ctr">
            <a:solidFill>
              <a:srgbClr val="F2F2F2"/>
            </a:solidFill>
            <a:miter lim="800000"/>
          </a:ln>
        </p:spPr>
        <p:txBody>
          <a:bodyPr lIns="77916" tIns="38958" rIns="77916" bIns="38958"/>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buClr>
                <a:srgbClr val="F5DCB4"/>
              </a:buClr>
            </a:pPr>
            <a:endParaRPr lang="zh-CN" altLang="en-GB" sz="1200" smtClean="0">
              <a:solidFill>
                <a:srgbClr val="000000"/>
              </a:solidFill>
              <a:ea typeface="宋体"/>
            </a:endParaRPr>
          </a:p>
        </p:txBody>
      </p:sp>
      <p:sp>
        <p:nvSpPr>
          <p:cNvPr id="67" name="Text Box 4"/>
          <p:cNvSpPr txBox="1">
            <a:spLocks noChangeArrowheads="1"/>
          </p:cNvSpPr>
          <p:nvPr/>
        </p:nvSpPr>
        <p:spPr bwMode="auto">
          <a:xfrm>
            <a:off x="4304910" y="1628750"/>
            <a:ext cx="1152160" cy="525401"/>
          </a:xfrm>
          <a:prstGeom prst="rect">
            <a:avLst/>
          </a:prstGeom>
          <a:noFill/>
          <a:ln w="9525" algn="ctr">
            <a:noFill/>
            <a:miter lim="800000"/>
          </a:ln>
        </p:spPr>
        <p:txBody>
          <a:bodyPr wrap="square" lIns="90000" tIns="46800" rIns="90000" bIns="468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r>
              <a:rPr lang="zh-CN" altLang="en-US" sz="1400" smtClean="0">
                <a:solidFill>
                  <a:schemeClr val="tx2"/>
                </a:solidFill>
                <a:latin typeface="Arial Unicode MS" pitchFamily="34" charset="-122"/>
                <a:ea typeface="楷体_GB2312" panose="02010609030101010101" pitchFamily="49" charset="-122"/>
              </a:rPr>
              <a:t>关键</a:t>
            </a:r>
            <a:r>
              <a:rPr lang="en-US" altLang="zh-CN" sz="1400" smtClean="0">
                <a:solidFill>
                  <a:schemeClr val="tx2"/>
                </a:solidFill>
                <a:latin typeface="Arial Unicode MS" pitchFamily="34" charset="-122"/>
                <a:ea typeface="楷体_GB2312" panose="02010609030101010101" pitchFamily="49" charset="-122"/>
              </a:rPr>
              <a:t>KPI</a:t>
            </a:r>
          </a:p>
          <a:p>
            <a:pPr algn="ctr"/>
            <a:r>
              <a:rPr lang="zh-CN" altLang="en-US" sz="1400" smtClean="0">
                <a:solidFill>
                  <a:schemeClr val="tx2"/>
                </a:solidFill>
                <a:latin typeface="Arial Unicode MS" pitchFamily="34" charset="-122"/>
                <a:ea typeface="楷体_GB2312" panose="02010609030101010101" pitchFamily="49" charset="-122"/>
              </a:rPr>
              <a:t>分析</a:t>
            </a:r>
            <a:endParaRPr lang="en-GB" altLang="zh-CN" sz="1400">
              <a:solidFill>
                <a:schemeClr val="tx2"/>
              </a:solidFill>
              <a:latin typeface="Arial Unicode MS" pitchFamily="34" charset="-122"/>
              <a:ea typeface="楷体_GB2312" panose="02010609030101010101" pitchFamily="49" charset="-122"/>
            </a:endParaRPr>
          </a:p>
        </p:txBody>
      </p:sp>
      <p:sp>
        <p:nvSpPr>
          <p:cNvPr id="68" name="Right Arrow 67"/>
          <p:cNvSpPr/>
          <p:nvPr/>
        </p:nvSpPr>
        <p:spPr>
          <a:xfrm>
            <a:off x="4808980" y="2132820"/>
            <a:ext cx="236283" cy="1512210"/>
          </a:xfrm>
          <a:prstGeom prst="rightArrow">
            <a:avLst>
              <a:gd name="adj1" fmla="val 50000"/>
              <a:gd name="adj2" fmla="val 100000"/>
            </a:avLst>
          </a:prstGeom>
          <a:solidFill>
            <a:schemeClr val="tx2"/>
          </a:solidFill>
          <a:ln>
            <a:solidFill>
              <a:schemeClr val="accent1"/>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endParaRPr lang="zh-CN" altLang="en-US" sz="1400" err="1" smtClean="0">
              <a:solidFill>
                <a:schemeClr val="tx1">
                  <a:lumMod val="75000"/>
                  <a:lumOff val="25000"/>
                </a:schemeClr>
              </a:solidFill>
              <a:latin typeface="Calibri" panose="020f0502020204030204" pitchFamily="34" charset="0"/>
              <a:cs typeface="Calibri" pitchFamily="34" charset="0"/>
            </a:endParaRPr>
          </a:p>
        </p:txBody>
      </p:sp>
      <p:sp>
        <p:nvSpPr>
          <p:cNvPr id="70" name="Right Arrow 69"/>
          <p:cNvSpPr/>
          <p:nvPr/>
        </p:nvSpPr>
        <p:spPr>
          <a:xfrm flipH="1">
            <a:off x="4723718" y="4293120"/>
            <a:ext cx="216030" cy="1512210"/>
          </a:xfrm>
          <a:prstGeom prst="rightArrow">
            <a:avLst>
              <a:gd name="adj1" fmla="val 50000"/>
              <a:gd name="adj2" fmla="val 100000"/>
            </a:avLst>
          </a:prstGeom>
          <a:solidFill>
            <a:schemeClr val="tx2"/>
          </a:solidFill>
          <a:ln>
            <a:solidFill>
              <a:schemeClr val="accent1"/>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endParaRPr lang="zh-CN" altLang="en-US" sz="1400" err="1" smtClean="0">
              <a:solidFill>
                <a:schemeClr val="tx1">
                  <a:lumMod val="75000"/>
                  <a:lumOff val="25000"/>
                </a:schemeClr>
              </a:solidFill>
              <a:latin typeface="Calibri" panose="020f0502020204030204" pitchFamily="34" charset="0"/>
              <a:cs typeface="Calibri" pitchFamily="34" charset="0"/>
            </a:endParaRPr>
          </a:p>
        </p:txBody>
      </p:sp>
      <p:sp>
        <p:nvSpPr>
          <p:cNvPr id="71" name="Text Box 4"/>
          <p:cNvSpPr txBox="1">
            <a:spLocks noChangeArrowheads="1"/>
          </p:cNvSpPr>
          <p:nvPr/>
        </p:nvSpPr>
        <p:spPr bwMode="auto">
          <a:xfrm>
            <a:off x="4363668" y="5818582"/>
            <a:ext cx="1152160" cy="525401"/>
          </a:xfrm>
          <a:prstGeom prst="rect">
            <a:avLst/>
          </a:prstGeom>
          <a:noFill/>
          <a:ln w="9525" algn="ctr">
            <a:noFill/>
            <a:miter lim="800000"/>
          </a:ln>
        </p:spPr>
        <p:txBody>
          <a:bodyPr wrap="square" lIns="90000" tIns="46800" rIns="90000" bIns="4680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r>
              <a:rPr lang="zh-CN" altLang="en-US" sz="1400" smtClean="0">
                <a:solidFill>
                  <a:schemeClr val="tx2"/>
                </a:solidFill>
                <a:latin typeface="Arial Unicode MS" pitchFamily="34" charset="-122"/>
                <a:ea typeface="楷体_GB2312" panose="02010609030101010101" pitchFamily="49" charset="-122"/>
              </a:rPr>
              <a:t>流程及业务优化</a:t>
            </a:r>
            <a:endParaRPr lang="en-GB" altLang="zh-CN" sz="1400">
              <a:solidFill>
                <a:schemeClr val="tx2"/>
              </a:solidFill>
              <a:latin typeface="Arial Unicode MS" pitchFamily="34" charset="-122"/>
              <a:ea typeface="楷体_GB2312" panose="02010609030101010101" pitchFamily="49" charset="-122"/>
            </a:endParaRPr>
          </a:p>
        </p:txBody>
      </p:sp>
      <p:sp>
        <p:nvSpPr>
          <p:cNvPr id="72" name="Rectangle 71"/>
          <p:cNvSpPr/>
          <p:nvPr/>
        </p:nvSpPr>
        <p:spPr>
          <a:xfrm rot="19822198">
            <a:off x="498182" y="1842062"/>
            <a:ext cx="939109" cy="288040"/>
          </a:xfrm>
          <a:prstGeom prst="rect">
            <a:avLst/>
          </a:prstGeom>
          <a:ln w="28575">
            <a:solidFill>
              <a:schemeClr val="accent3"/>
            </a:solidFill>
          </a:ln>
        </p:spPr>
        <p:txBody>
          <a:bodyPr wrap="none" tIns="36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1" algn="ctr" defTabSz="194791" eaLnBrk="0" hangingPunct="0">
              <a:spcBef>
                <a:spcPct val="0"/>
              </a:spcBef>
            </a:pPr>
            <a:r>
              <a:rPr lang="zh-CN" altLang="en-US" b="1" smtClean="0">
                <a:solidFill>
                  <a:schemeClr val="accent3"/>
                </a:solidFill>
                <a:latin typeface="Arial" pitchFamily="34" charset="0"/>
                <a:ea typeface="楷体_GB2312" panose="02010609030101010101" pitchFamily="49" charset="-122"/>
                <a:cs typeface="Calibri"/>
              </a:rPr>
              <a:t>示例</a:t>
            </a:r>
            <a:endParaRPr lang="en-AU" altLang="zh-CN" b="1" smtClean="0">
              <a:solidFill>
                <a:schemeClr val="accent3"/>
              </a:solidFill>
              <a:latin typeface="Arial" pitchFamily="34" charset="0"/>
              <a:ea typeface="楷体_GB2312" panose="02010609030101010101" pitchFamily="49" charset="-122"/>
              <a:cs typeface="Calibri"/>
            </a:endParaRPr>
          </a:p>
        </p:txBody>
      </p:sp>
      <p:pic>
        <p:nvPicPr>
          <p:cNvPr id="88" name="Picture 87"/>
          <p:cNvPicPr preferRelativeResize="0">
            <a:picLocks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105160" y="1916790"/>
            <a:ext cx="2656784" cy="1664229"/>
          </a:xfrm>
          <a:prstGeom prst="rect">
            <a:avLst/>
          </a:prstGeom>
          <a:noFill/>
          <a:ln w="9525"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9" name="Picture 88"/>
          <p:cNvPicPr preferRelativeResize="0">
            <a:picLocks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6393200" y="3068950"/>
            <a:ext cx="2642020" cy="1569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0" name="Picture 4" descr="snap0030"/>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6825260" y="4365131"/>
            <a:ext cx="2448340" cy="170099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2" name="Rectangle 81"/>
          <p:cNvSpPr/>
          <p:nvPr/>
        </p:nvSpPr>
        <p:spPr>
          <a:xfrm rot="19822198">
            <a:off x="5830842" y="2130104"/>
            <a:ext cx="939109" cy="288040"/>
          </a:xfrm>
          <a:prstGeom prst="rect">
            <a:avLst/>
          </a:prstGeom>
          <a:ln w="28575">
            <a:solidFill>
              <a:schemeClr val="accent3"/>
            </a:solidFill>
          </a:ln>
        </p:spPr>
        <p:txBody>
          <a:bodyPr wrap="none" tIns="36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1" algn="ctr" defTabSz="194791" eaLnBrk="0" hangingPunct="0">
              <a:spcBef>
                <a:spcPct val="0"/>
              </a:spcBef>
            </a:pPr>
            <a:r>
              <a:rPr lang="zh-CN" altLang="en-US" b="1" smtClean="0">
                <a:solidFill>
                  <a:schemeClr val="accent3"/>
                </a:solidFill>
                <a:latin typeface="Arial" pitchFamily="34" charset="0"/>
                <a:ea typeface="楷体_GB2312" panose="02010609030101010101" pitchFamily="49" charset="-122"/>
                <a:cs typeface="Calibri"/>
              </a:rPr>
              <a:t>示例</a:t>
            </a:r>
            <a:endParaRPr lang="en-AU" altLang="zh-CN" b="1" smtClean="0">
              <a:solidFill>
                <a:schemeClr val="accent3"/>
              </a:solidFill>
              <a:latin typeface="Arial" pitchFamily="34" charset="0"/>
              <a:ea typeface="楷体_GB2312" panose="02010609030101010101" pitchFamily="49" charset="-122"/>
              <a:cs typeface="Calibri"/>
            </a:endParaRPr>
          </a:p>
        </p:txBody>
      </p:sp>
    </p:spTree>
    <p:extLst>
      <p:ext uri="{BB962C8B-B14F-4D97-AF65-F5344CB8AC3E}">
        <p14:creationId xmlns:p14="http://schemas.microsoft.com/office/powerpoint/2010/main" val="269495062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 name="Rectangle 5"/>
          <p:cNvSpPr>
            <a:spLocks noChangeArrowheads="1"/>
          </p:cNvSpPr>
          <p:nvPr/>
        </p:nvSpPr>
        <p:spPr bwMode="auto">
          <a:xfrm>
            <a:off x="561168" y="1242196"/>
            <a:ext cx="8398970" cy="330841"/>
          </a:xfrm>
          <a:prstGeom prst="rect">
            <a:avLst/>
          </a:prstGeom>
          <a:solidFill>
            <a:schemeClr val="tx2"/>
          </a:solidFill>
          <a:ln w="6350" algn="ctr">
            <a:solidFill>
              <a:srgbClr val="766A62"/>
            </a:solidFill>
            <a:miter lim="800000"/>
          </a:ln>
        </p:spPr>
        <p:txBody>
          <a:bodyPr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4791" lvl="1" algn="ctr" defTabSz="194791" eaLnBrk="0" hangingPunct="0">
              <a:lnSpc>
                <a:spcPct val="90000"/>
              </a:lnSpc>
            </a:pPr>
            <a:r>
              <a:rPr lang="zh-CN" altLang="en-US" sz="1600" b="1" smtClean="0">
                <a:solidFill>
                  <a:schemeClr val="bg1"/>
                </a:solidFill>
                <a:ea typeface="楷体_GB2312" panose="02010609030101010101" pitchFamily="49" charset="-122"/>
              </a:rPr>
              <a:t>太平会员管理商业分析</a:t>
            </a:r>
          </a:p>
        </p:txBody>
      </p:sp>
      <p:sp>
        <p:nvSpPr>
          <p:cNvPr id="39" name="Rectangle 38"/>
          <p:cNvSpPr>
            <a:spLocks noChangeArrowheads="1"/>
          </p:cNvSpPr>
          <p:nvPr>
            <p:custDataLst>
              <p:tags r:id="rId2"/>
            </p:custDataLst>
          </p:nvPr>
        </p:nvSpPr>
        <p:spPr bwMode="auto">
          <a:xfrm>
            <a:off x="560390" y="1581390"/>
            <a:ext cx="8353160" cy="4728010"/>
          </a:xfrm>
          <a:prstGeom prst="rect">
            <a:avLst/>
          </a:prstGeom>
          <a:solidFill>
            <a:srgbClr val="F2F2F2"/>
          </a:solidFill>
          <a:ln w="9525" algn="ctr">
            <a:solidFill>
              <a:srgbClr val="F2F2F2"/>
            </a:solidFill>
            <a:miter lim="800000"/>
          </a:ln>
        </p:spPr>
        <p:txBody>
          <a:bodyPr lIns="77916" tIns="38958" rIns="77916" bIns="38958"/>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73038" indent="-173038" fontAlgn="auto">
              <a:spcBef>
                <a:spcPct val="0"/>
              </a:spcBef>
              <a:spcAft>
                <a:spcPct val="0"/>
              </a:spcAft>
              <a:buClr>
                <a:schemeClr val="accent2"/>
              </a:buClr>
              <a:buFont typeface="Wingdings" pitchFamily="2" charset="2"/>
              <a:buChar char="§"/>
              <a:defRPr/>
            </a:pPr>
            <a:r>
              <a:rPr lang="zh-CN" altLang="en-US"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rPr>
              <a:t>为太平会员管理进行商业分析：量化分析俱乐部投入成本，分析会员管理所带来的交叉销售收益、续保收益以及品牌溢价等其他收益；</a:t>
            </a:r>
            <a:endParaRPr lang="en-US" altLang="zh-CN"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endParaRPr>
          </a:p>
          <a:p>
            <a:pPr marL="173038" indent="-173038" fontAlgn="auto">
              <a:spcBef>
                <a:spcPct val="0"/>
              </a:spcBef>
              <a:spcAft>
                <a:spcPct val="0"/>
              </a:spcAft>
              <a:buClr>
                <a:schemeClr val="accent2"/>
              </a:buClr>
              <a:buFont typeface="Wingdings" pitchFamily="2" charset="2"/>
              <a:buChar char="§"/>
              <a:defRPr/>
            </a:pPr>
            <a:endParaRPr lang="en-US" altLang="zh-CN" sz="1400" smtClean="0">
              <a:solidFill>
                <a:schemeClr val="tx1">
                  <a:lumMod val="85000"/>
                  <a:lumOff val="15000"/>
                </a:schemeClr>
              </a:solidFill>
              <a:latin typeface="Arial Unicode MS" pitchFamily="34" charset="-122"/>
              <a:ea typeface="楷体_GB2312" panose="02010609030101010101" pitchFamily="49" charset="-122"/>
              <a:cs typeface="Calibri" pitchFamily="34" charset="0"/>
            </a:endParaRPr>
          </a:p>
        </p:txBody>
      </p:sp>
      <p:sp>
        <p:nvSpPr>
          <p:cNvPr id="2" name="Title 1"/>
          <p:cNvSpPr>
            <a:spLocks noGrp="1"/>
          </p:cNvSpPr>
          <p:nvPr>
            <p:ph type="title"/>
          </p:nvPr>
        </p:nvSpPr>
        <p:spPr>
          <a:xfrm>
            <a:off x="350838" y="0"/>
            <a:ext cx="7554572" cy="765175"/>
          </a:xfrm>
        </p:spPr>
        <p:txBody>
          <a:bodyPr/>
          <a:lstStyle/>
          <a:p>
            <a:r>
              <a:rPr lang="zh-CN" altLang="en-US" smtClean="0"/>
              <a:t>为太平会员管理体系进行商业分析，量化分析太平会员管理的投入产出价值</a:t>
            </a:r>
            <a:endParaRPr lang="zh-CN" altLang="en-US"/>
          </a:p>
        </p:txBody>
      </p:sp>
      <p:pic>
        <p:nvPicPr>
          <p:cNvPr id="37" name="Picture 5"/>
          <p:cNvPicPr>
            <a:picLocks noChangeAspect="1" noChangeArrowheads="1"/>
          </p:cNvPicPr>
          <p:nvPr/>
        </p:nvPicPr>
        <p:blipFill>
          <a:blip r:embed="rId3"/>
          <a:stretch>
            <a:fillRect/>
          </a:stretch>
        </p:blipFill>
        <p:spPr bwMode="auto">
          <a:xfrm>
            <a:off x="1280490" y="2276370"/>
            <a:ext cx="7165003" cy="3744990"/>
          </a:xfrm>
          <a:prstGeom prst="rect">
            <a:avLst/>
          </a:prstGeom>
          <a:noFill/>
          <a:ln w="9525">
            <a:noFill/>
            <a:miter lim="800000"/>
          </a:ln>
        </p:spPr>
      </p:pic>
      <p:sp>
        <p:nvSpPr>
          <p:cNvPr id="40" name="Rectangle 39"/>
          <p:cNvSpPr/>
          <p:nvPr/>
        </p:nvSpPr>
        <p:spPr>
          <a:xfrm rot="19822198">
            <a:off x="1146271" y="2418145"/>
            <a:ext cx="939109" cy="288040"/>
          </a:xfrm>
          <a:prstGeom prst="rect">
            <a:avLst/>
          </a:prstGeom>
          <a:ln w="28575">
            <a:solidFill>
              <a:schemeClr val="accent3"/>
            </a:solidFill>
          </a:ln>
        </p:spPr>
        <p:txBody>
          <a:bodyPr wrap="none" tIns="36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1" algn="ctr" defTabSz="194791" eaLnBrk="0" hangingPunct="0">
              <a:spcBef>
                <a:spcPct val="0"/>
              </a:spcBef>
            </a:pPr>
            <a:r>
              <a:rPr lang="zh-CN" altLang="en-US" b="1" smtClean="0">
                <a:solidFill>
                  <a:schemeClr val="accent3"/>
                </a:solidFill>
                <a:latin typeface="Arial" pitchFamily="34" charset="0"/>
                <a:ea typeface="楷体_GB2312" panose="02010609030101010101" pitchFamily="49" charset="-122"/>
                <a:cs typeface="Calibri"/>
              </a:rPr>
              <a:t>示例</a:t>
            </a:r>
            <a:endParaRPr lang="en-AU" altLang="zh-CN" b="1" smtClean="0">
              <a:solidFill>
                <a:schemeClr val="accent3"/>
              </a:solidFill>
              <a:latin typeface="Arial" pitchFamily="34" charset="0"/>
              <a:ea typeface="楷体_GB2312" panose="02010609030101010101" pitchFamily="49" charset="-122"/>
              <a:cs typeface="Calibri"/>
            </a:endParaRPr>
          </a:p>
        </p:txBody>
      </p:sp>
    </p:spTree>
    <p:extLst>
      <p:ext uri="{BB962C8B-B14F-4D97-AF65-F5344CB8AC3E}">
        <p14:creationId xmlns:p14="http://schemas.microsoft.com/office/powerpoint/2010/main" val="293901451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350838" y="0"/>
            <a:ext cx="7554572" cy="765175"/>
          </a:xfrm>
        </p:spPr>
        <p:txBody>
          <a:bodyPr/>
          <a:lstStyle/>
          <a:p>
            <a:r>
              <a:rPr lang="zh-CN" altLang="en-US" smtClean="0"/>
              <a:t>提出太平会员管理体系建设的</a:t>
            </a:r>
            <a:r>
              <a:rPr lang="en-US" altLang="zh-CN" smtClean="0"/>
              <a:t>IT</a:t>
            </a:r>
            <a:r>
              <a:rPr lang="zh-CN" altLang="en-US" smtClean="0"/>
              <a:t>平台建设需求</a:t>
            </a:r>
            <a:endParaRPr lang="zh-CN" altLang="en-US"/>
          </a:p>
        </p:txBody>
      </p:sp>
      <p:pic>
        <p:nvPicPr>
          <p:cNvPr id="147" name="Picture 10" descr="C:\Users\kaiqi\Desktop\Picture9.png"/>
          <p:cNvPicPr preferRelativeResize="0">
            <a:picLocks noChangeArrowheads="1"/>
          </p:cNvPicPr>
          <p:nvPr/>
        </p:nvPicPr>
        <p:blipFill>
          <a:blip r:embed="rId2"/>
          <a:stretch>
            <a:fillRect/>
          </a:stretch>
        </p:blipFill>
        <p:spPr bwMode="auto">
          <a:xfrm>
            <a:off x="7034682" y="1340710"/>
            <a:ext cx="1066800" cy="622300"/>
          </a:xfrm>
          <a:prstGeom prst="rect">
            <a:avLst/>
          </a:prstGeom>
          <a:noFill/>
          <a:ln w="9525">
            <a:noFill/>
            <a:miter lim="800000"/>
          </a:ln>
        </p:spPr>
      </p:pic>
      <p:pic>
        <p:nvPicPr>
          <p:cNvPr id="148" name="Picture 11" descr="C:\Users\kaiqi\Desktop\Picture10.png"/>
          <p:cNvPicPr preferRelativeResize="0">
            <a:picLocks noChangeArrowheads="1"/>
          </p:cNvPicPr>
          <p:nvPr/>
        </p:nvPicPr>
        <p:blipFill>
          <a:blip r:embed="rId3"/>
          <a:stretch>
            <a:fillRect/>
          </a:stretch>
        </p:blipFill>
        <p:spPr bwMode="auto">
          <a:xfrm>
            <a:off x="6882282" y="1828073"/>
            <a:ext cx="1066800" cy="592137"/>
          </a:xfrm>
          <a:prstGeom prst="rect">
            <a:avLst/>
          </a:prstGeom>
          <a:noFill/>
          <a:ln w="9525">
            <a:noFill/>
            <a:miter lim="800000"/>
          </a:ln>
        </p:spPr>
      </p:pic>
      <p:sp>
        <p:nvSpPr>
          <p:cNvPr id="149" name="Rectangle 4"/>
          <p:cNvSpPr>
            <a:spLocks noChangeArrowheads="1"/>
          </p:cNvSpPr>
          <p:nvPr/>
        </p:nvSpPr>
        <p:spPr bwMode="auto">
          <a:xfrm>
            <a:off x="704410" y="1219200"/>
            <a:ext cx="8742803" cy="4874170"/>
          </a:xfrm>
          <a:prstGeom prst="rect">
            <a:avLst/>
          </a:prstGeom>
          <a:noFill/>
          <a:ln w="12700" algn="ctr">
            <a:solidFill>
              <a:schemeClr val="tx2"/>
            </a:solidFill>
            <a:prstDash val="dash"/>
            <a:miter lim="800000"/>
          </a:ln>
          <a:extLst/>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defRPr/>
            </a:pPr>
            <a:endParaRPr lang="zh-CN" altLang="en-US">
              <a:latin typeface="Arial Unicode MS" pitchFamily="34" charset="-122"/>
              <a:ea typeface="楷体_GB2312" panose="02010609030101010101" pitchFamily="49" charset="-122"/>
            </a:endParaRPr>
          </a:p>
        </p:txBody>
      </p:sp>
      <p:pic>
        <p:nvPicPr>
          <p:cNvPr id="173" name="Picture 36"/>
          <p:cNvPicPr preferRelativeResize="0">
            <a:picLocks noChangeArrowheads="1"/>
          </p:cNvPicPr>
          <p:nvPr/>
        </p:nvPicPr>
        <p:blipFill>
          <a:blip r:embed="rId4"/>
          <a:stretch>
            <a:fillRect/>
          </a:stretch>
        </p:blipFill>
        <p:spPr bwMode="auto">
          <a:xfrm>
            <a:off x="6026620" y="1429610"/>
            <a:ext cx="1497012" cy="838200"/>
          </a:xfrm>
          <a:prstGeom prst="rect">
            <a:avLst/>
          </a:prstGeom>
          <a:noFill/>
          <a:ln w="9525">
            <a:noFill/>
            <a:miter lim="800000"/>
          </a:ln>
        </p:spPr>
      </p:pic>
      <p:pic>
        <p:nvPicPr>
          <p:cNvPr id="174" name="Picture 8" descr="C:\Users\kaiqi\Desktop\Picture6.png"/>
          <p:cNvPicPr preferRelativeResize="0">
            <a:picLocks noChangeArrowheads="1"/>
          </p:cNvPicPr>
          <p:nvPr/>
        </p:nvPicPr>
        <p:blipFill>
          <a:blip r:embed="rId5"/>
          <a:stretch>
            <a:fillRect/>
          </a:stretch>
        </p:blipFill>
        <p:spPr bwMode="auto">
          <a:xfrm>
            <a:off x="2216620" y="1429610"/>
            <a:ext cx="1411287" cy="838200"/>
          </a:xfrm>
          <a:prstGeom prst="rect">
            <a:avLst/>
          </a:prstGeom>
          <a:noFill/>
          <a:ln w="9525">
            <a:noFill/>
            <a:miter lim="800000"/>
          </a:ln>
        </p:spPr>
      </p:pic>
      <p:pic>
        <p:nvPicPr>
          <p:cNvPr id="175" name="Picture 9" descr="C:\Users\kaiqi\Desktop\Picture7.png"/>
          <p:cNvPicPr preferRelativeResize="0">
            <a:picLocks noChangeArrowheads="1"/>
          </p:cNvPicPr>
          <p:nvPr/>
        </p:nvPicPr>
        <p:blipFill>
          <a:blip r:embed="rId6"/>
          <a:stretch>
            <a:fillRect/>
          </a:stretch>
        </p:blipFill>
        <p:spPr bwMode="auto">
          <a:xfrm>
            <a:off x="4118445" y="1429610"/>
            <a:ext cx="1476375" cy="838200"/>
          </a:xfrm>
          <a:prstGeom prst="rect">
            <a:avLst/>
          </a:prstGeom>
          <a:noFill/>
          <a:ln w="9525">
            <a:noFill/>
            <a:miter lim="800000"/>
          </a:ln>
        </p:spPr>
      </p:pic>
      <p:sp>
        <p:nvSpPr>
          <p:cNvPr id="176" name="Right Arrow 38"/>
          <p:cNvSpPr>
            <a:spLocks noChangeArrowheads="1"/>
          </p:cNvSpPr>
          <p:nvPr/>
        </p:nvSpPr>
        <p:spPr bwMode="auto">
          <a:xfrm>
            <a:off x="3791420" y="1670910"/>
            <a:ext cx="152400" cy="381000"/>
          </a:xfrm>
          <a:prstGeom prst="rightArrow">
            <a:avLst>
              <a:gd name="adj1" fmla="val 50000"/>
              <a:gd name="adj2" fmla="val 50000"/>
            </a:avLst>
          </a:prstGeom>
          <a:solidFill>
            <a:srgbClr val="FFC000"/>
          </a:solidFill>
          <a:ln w="9525" algn="ctr">
            <a:noFill/>
            <a:round/>
          </a:ln>
        </p:spPr>
        <p:txBody>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eaLnBrk="0" hangingPunct="0"/>
            <a:endParaRPr lang="zh-CN" altLang="en-US">
              <a:latin typeface="Arial Unicode MS" pitchFamily="34" charset="-122"/>
              <a:ea typeface="楷体_GB2312" panose="02010609030101010101" pitchFamily="49" charset="-122"/>
            </a:endParaRPr>
          </a:p>
        </p:txBody>
      </p:sp>
      <p:sp>
        <p:nvSpPr>
          <p:cNvPr id="177" name="Right Arrow 39"/>
          <p:cNvSpPr>
            <a:spLocks noChangeArrowheads="1"/>
          </p:cNvSpPr>
          <p:nvPr/>
        </p:nvSpPr>
        <p:spPr bwMode="auto">
          <a:xfrm>
            <a:off x="5747220" y="1683610"/>
            <a:ext cx="152400" cy="381000"/>
          </a:xfrm>
          <a:prstGeom prst="rightArrow">
            <a:avLst>
              <a:gd name="adj1" fmla="val 50000"/>
              <a:gd name="adj2" fmla="val 50000"/>
            </a:avLst>
          </a:prstGeom>
          <a:solidFill>
            <a:srgbClr val="FFC000"/>
          </a:solidFill>
          <a:ln w="9525" algn="ctr">
            <a:noFill/>
            <a:round/>
          </a:ln>
        </p:spPr>
        <p:txBody>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eaLnBrk="0" hangingPunct="0"/>
            <a:endParaRPr lang="zh-CN" altLang="en-US">
              <a:latin typeface="Arial Unicode MS" pitchFamily="34" charset="-122"/>
              <a:ea typeface="楷体_GB2312" panose="02010609030101010101" pitchFamily="49" charset="-122"/>
            </a:endParaRPr>
          </a:p>
        </p:txBody>
      </p:sp>
      <p:sp>
        <p:nvSpPr>
          <p:cNvPr id="178" name="Line 10"/>
          <p:cNvSpPr>
            <a:spLocks noChangeShapeType="1"/>
          </p:cNvSpPr>
          <p:nvPr/>
        </p:nvSpPr>
        <p:spPr bwMode="auto">
          <a:xfrm flipH="1" flipV="1">
            <a:off x="1971313" y="2648810"/>
            <a:ext cx="6019800" cy="0"/>
          </a:xfrm>
          <a:prstGeom prst="line">
            <a:avLst/>
          </a:prstGeom>
          <a:noFill/>
          <a:ln w="3175">
            <a:solidFill>
              <a:schemeClr val="tx2"/>
            </a:solidFill>
            <a:prstDash val="dash"/>
            <a:round/>
            <a:headEnd type="none" w="sm" len="sm"/>
            <a:tailEnd type="none" w="sm" len="sm"/>
          </a:ln>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zh-CN" altLang="en-US">
              <a:latin typeface="Arial Unicode MS" pitchFamily="34" charset="-122"/>
              <a:ea typeface="楷体_GB2312" panose="02010609030101010101" pitchFamily="49" charset="-122"/>
            </a:endParaRPr>
          </a:p>
        </p:txBody>
      </p:sp>
      <p:sp>
        <p:nvSpPr>
          <p:cNvPr id="179" name="TextBox 42"/>
          <p:cNvSpPr txBox="1">
            <a:spLocks noChangeArrowheads="1"/>
          </p:cNvSpPr>
          <p:nvPr/>
        </p:nvSpPr>
        <p:spPr bwMode="auto">
          <a:xfrm>
            <a:off x="3669182" y="2318610"/>
            <a:ext cx="2501900" cy="276225"/>
          </a:xfrm>
          <a:prstGeom prst="rect">
            <a:avLst/>
          </a:prstGeom>
          <a:noFill/>
          <a:ln w="9525">
            <a:noFill/>
            <a:miter lim="800000"/>
          </a:ln>
        </p:spPr>
        <p:txBody>
          <a:bodyPr>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r>
              <a:rPr lang="zh-CN" altLang="en-US" sz="1200" b="1" smtClean="0">
                <a:solidFill>
                  <a:srgbClr val="000000"/>
                </a:solidFill>
                <a:latin typeface="Arial Unicode MS" pitchFamily="34" charset="-122"/>
                <a:ea typeface="楷体_GB2312" panose="02010609030101010101" pitchFamily="49" charset="-122"/>
              </a:rPr>
              <a:t>系统功</a:t>
            </a:r>
            <a:r>
              <a:rPr lang="zh-CN" altLang="en-US" sz="1200" b="1">
                <a:solidFill>
                  <a:srgbClr val="000000"/>
                </a:solidFill>
                <a:latin typeface="Arial Unicode MS" pitchFamily="34" charset="-122"/>
                <a:ea typeface="楷体_GB2312" panose="02010609030101010101" pitchFamily="49" charset="-122"/>
              </a:rPr>
              <a:t>能蓝</a:t>
            </a:r>
            <a:r>
              <a:rPr lang="zh-CN" altLang="en-US" sz="1200" b="1" smtClean="0">
                <a:solidFill>
                  <a:srgbClr val="000000"/>
                </a:solidFill>
                <a:latin typeface="Arial Unicode MS" pitchFamily="34" charset="-122"/>
                <a:ea typeface="楷体_GB2312" panose="02010609030101010101" pitchFamily="49" charset="-122"/>
              </a:rPr>
              <a:t>图</a:t>
            </a:r>
            <a:endParaRPr lang="zh-CN" altLang="en-US" sz="1200" b="1">
              <a:solidFill>
                <a:srgbClr val="000000"/>
              </a:solidFill>
              <a:latin typeface="Arial Unicode MS" pitchFamily="34" charset="-122"/>
              <a:ea typeface="楷体_GB2312" panose="02010609030101010101" pitchFamily="49" charset="-122"/>
            </a:endParaRPr>
          </a:p>
        </p:txBody>
      </p:sp>
      <p:sp>
        <p:nvSpPr>
          <p:cNvPr id="180" name="AutoShape 40"/>
          <p:cNvSpPr>
            <a:spLocks noChangeArrowheads="1"/>
          </p:cNvSpPr>
          <p:nvPr/>
        </p:nvSpPr>
        <p:spPr bwMode="auto">
          <a:xfrm rot="10800000">
            <a:off x="4293825" y="2725010"/>
            <a:ext cx="1371600" cy="152400"/>
          </a:xfrm>
          <a:prstGeom prst="triangle">
            <a:avLst>
              <a:gd name="adj" fmla="val 50000"/>
            </a:avLst>
          </a:prstGeom>
          <a:solidFill>
            <a:srgbClr val="C00000"/>
          </a:solidFill>
          <a:ln w="9525">
            <a:noFill/>
            <a:miter lim="800000"/>
          </a:ln>
          <a:effectLst>
            <a:outerShdw dist="35921" dir="2700000" algn="ctr" rotWithShape="0">
              <a:schemeClr val="bg2"/>
            </a:outerShdw>
          </a:effectLst>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buFont typeface="宋体" pitchFamily="2" charset="-122"/>
              <a:buNone/>
              <a:defRPr/>
            </a:pPr>
            <a:endParaRPr lang="zh-CN" altLang="en-US">
              <a:latin typeface="Arial Unicode MS" pitchFamily="34" charset="-122"/>
              <a:ea typeface="楷体_GB2312" panose="02010609030101010101" pitchFamily="49" charset="-122"/>
            </a:endParaRPr>
          </a:p>
        </p:txBody>
      </p:sp>
      <p:pic>
        <p:nvPicPr>
          <p:cNvPr id="181" name="Picture 4"/>
          <p:cNvPicPr preferRelativeResize="0">
            <a:picLocks noChangeArrowheads="1"/>
          </p:cNvPicPr>
          <p:nvPr/>
        </p:nvPicPr>
        <p:blipFill>
          <a:blip r:embed="rId7"/>
          <a:stretch>
            <a:fillRect/>
          </a:stretch>
        </p:blipFill>
        <p:spPr bwMode="auto">
          <a:xfrm>
            <a:off x="1136470" y="3025048"/>
            <a:ext cx="1668463" cy="971550"/>
          </a:xfrm>
          <a:prstGeom prst="rect">
            <a:avLst/>
          </a:prstGeom>
          <a:noFill/>
          <a:ln w="9525">
            <a:noFill/>
            <a:miter lim="800000"/>
          </a:ln>
        </p:spPr>
      </p:pic>
      <p:pic>
        <p:nvPicPr>
          <p:cNvPr id="182" name="Picture 5"/>
          <p:cNvPicPr preferRelativeResize="0">
            <a:picLocks noChangeArrowheads="1"/>
          </p:cNvPicPr>
          <p:nvPr/>
        </p:nvPicPr>
        <p:blipFill>
          <a:blip r:embed="rId8"/>
          <a:stretch>
            <a:fillRect/>
          </a:stretch>
        </p:blipFill>
        <p:spPr bwMode="auto">
          <a:xfrm>
            <a:off x="5472840" y="3071085"/>
            <a:ext cx="1568450" cy="885825"/>
          </a:xfrm>
          <a:prstGeom prst="rect">
            <a:avLst/>
          </a:prstGeom>
          <a:noFill/>
          <a:ln w="9525">
            <a:noFill/>
            <a:miter lim="800000"/>
          </a:ln>
        </p:spPr>
      </p:pic>
      <p:pic>
        <p:nvPicPr>
          <p:cNvPr id="183" name="Picture 6"/>
          <p:cNvPicPr preferRelativeResize="0">
            <a:picLocks noChangeArrowheads="1"/>
          </p:cNvPicPr>
          <p:nvPr/>
        </p:nvPicPr>
        <p:blipFill>
          <a:blip r:embed="rId9"/>
          <a:stretch>
            <a:fillRect/>
          </a:stretch>
        </p:blipFill>
        <p:spPr bwMode="auto">
          <a:xfrm>
            <a:off x="3296770" y="2942498"/>
            <a:ext cx="1600200" cy="1019175"/>
          </a:xfrm>
          <a:prstGeom prst="rect">
            <a:avLst/>
          </a:prstGeom>
          <a:noFill/>
          <a:ln w="9525">
            <a:noFill/>
            <a:miter lim="800000"/>
          </a:ln>
        </p:spPr>
      </p:pic>
      <p:pic>
        <p:nvPicPr>
          <p:cNvPr id="184" name="Picture 1"/>
          <p:cNvPicPr preferRelativeResize="0"/>
          <p:nvPr/>
        </p:nvPicPr>
        <p:blipFill>
          <a:blip r:embed="rId10"/>
          <a:stretch>
            <a:fillRect/>
          </a:stretch>
        </p:blipFill>
        <p:spPr bwMode="auto">
          <a:xfrm>
            <a:off x="7463148" y="3106010"/>
            <a:ext cx="1522412" cy="838200"/>
          </a:xfrm>
          <a:prstGeom prst="rect">
            <a:avLst/>
          </a:prstGeom>
          <a:noFill/>
          <a:ln w="9525">
            <a:noFill/>
            <a:miter lim="800000"/>
          </a:ln>
        </p:spPr>
      </p:pic>
      <p:sp>
        <p:nvSpPr>
          <p:cNvPr id="185" name="TextBox 48"/>
          <p:cNvSpPr txBox="1">
            <a:spLocks noChangeArrowheads="1"/>
          </p:cNvSpPr>
          <p:nvPr/>
        </p:nvSpPr>
        <p:spPr bwMode="auto">
          <a:xfrm>
            <a:off x="3787413" y="3956910"/>
            <a:ext cx="2501900" cy="276225"/>
          </a:xfrm>
          <a:prstGeom prst="rect">
            <a:avLst/>
          </a:prstGeom>
          <a:noFill/>
          <a:ln w="9525">
            <a:noFill/>
            <a:miter lim="800000"/>
          </a:ln>
        </p:spPr>
        <p:txBody>
          <a:bodyPr>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r>
              <a:rPr lang="zh-CN" altLang="en-US" sz="1200" b="1">
                <a:solidFill>
                  <a:srgbClr val="000000"/>
                </a:solidFill>
                <a:latin typeface="Arial Unicode MS" pitchFamily="34" charset="-122"/>
                <a:ea typeface="楷体_GB2312" panose="02010609030101010101" pitchFamily="49" charset="-122"/>
              </a:rPr>
              <a:t>系</a:t>
            </a:r>
            <a:r>
              <a:rPr lang="zh-CN" altLang="en-US" sz="1200" b="1" smtClean="0">
                <a:solidFill>
                  <a:srgbClr val="000000"/>
                </a:solidFill>
                <a:latin typeface="Arial Unicode MS" pitchFamily="34" charset="-122"/>
                <a:ea typeface="楷体_GB2312" panose="02010609030101010101" pitchFamily="49" charset="-122"/>
              </a:rPr>
              <a:t>统概</a:t>
            </a:r>
            <a:r>
              <a:rPr lang="zh-CN" altLang="en-US" sz="1200" b="1">
                <a:solidFill>
                  <a:srgbClr val="000000"/>
                </a:solidFill>
                <a:latin typeface="Arial Unicode MS" pitchFamily="34" charset="-122"/>
                <a:ea typeface="楷体_GB2312" panose="02010609030101010101" pitchFamily="49" charset="-122"/>
              </a:rPr>
              <a:t>要设计</a:t>
            </a:r>
          </a:p>
        </p:txBody>
      </p:sp>
      <p:sp>
        <p:nvSpPr>
          <p:cNvPr id="186" name="TextBox 45"/>
          <p:cNvSpPr txBox="1">
            <a:spLocks noChangeArrowheads="1"/>
          </p:cNvSpPr>
          <p:nvPr/>
        </p:nvSpPr>
        <p:spPr bwMode="auto">
          <a:xfrm>
            <a:off x="2563527" y="5768106"/>
            <a:ext cx="2209800" cy="274638"/>
          </a:xfrm>
          <a:prstGeom prst="rect">
            <a:avLst/>
          </a:prstGeom>
          <a:noFill/>
          <a:ln w="9525">
            <a:noFill/>
            <a:miter lim="800000"/>
          </a:ln>
        </p:spPr>
        <p:txBody>
          <a:bodyPr>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r>
              <a:rPr lang="zh-CN" altLang="en-US" sz="1200" b="1">
                <a:solidFill>
                  <a:srgbClr val="000000"/>
                </a:solidFill>
                <a:ea typeface="楷体_GB2312" panose="02010609030101010101" pitchFamily="49" charset="-122"/>
              </a:rPr>
              <a:t>实施分析、分解与优先级排序</a:t>
            </a:r>
          </a:p>
        </p:txBody>
      </p:sp>
      <p:sp>
        <p:nvSpPr>
          <p:cNvPr id="187" name="TextBox 47"/>
          <p:cNvSpPr txBox="1">
            <a:spLocks noChangeArrowheads="1"/>
          </p:cNvSpPr>
          <p:nvPr/>
        </p:nvSpPr>
        <p:spPr bwMode="auto">
          <a:xfrm>
            <a:off x="5489290" y="5768106"/>
            <a:ext cx="1771650" cy="276225"/>
          </a:xfrm>
          <a:prstGeom prst="rect">
            <a:avLst/>
          </a:prstGeom>
          <a:noFill/>
          <a:ln w="9525">
            <a:noFill/>
            <a:miter lim="800000"/>
          </a:ln>
        </p:spPr>
        <p:txBody>
          <a:bodyPr>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r>
              <a:rPr lang="zh-CN" altLang="en-US" sz="1200" b="1">
                <a:solidFill>
                  <a:srgbClr val="000000"/>
                </a:solidFill>
                <a:ea typeface="楷体_GB2312" panose="02010609030101010101" pitchFamily="49" charset="-122"/>
              </a:rPr>
              <a:t>制定实施路线图</a:t>
            </a:r>
          </a:p>
        </p:txBody>
      </p:sp>
      <p:pic>
        <p:nvPicPr>
          <p:cNvPr id="188" name="Picture 39"/>
          <p:cNvPicPr>
            <a:picLocks noChangeAspect="1" noChangeArrowheads="1"/>
          </p:cNvPicPr>
          <p:nvPr/>
        </p:nvPicPr>
        <p:blipFill>
          <a:blip r:embed="rId11"/>
          <a:stretch>
            <a:fillRect/>
          </a:stretch>
        </p:blipFill>
        <p:spPr bwMode="auto">
          <a:xfrm>
            <a:off x="2720690" y="4548906"/>
            <a:ext cx="1897062" cy="1214438"/>
          </a:xfrm>
          <a:prstGeom prst="rect">
            <a:avLst/>
          </a:prstGeom>
          <a:noFill/>
          <a:ln w="9525">
            <a:noFill/>
            <a:miter lim="800000"/>
          </a:ln>
        </p:spPr>
      </p:pic>
      <p:pic>
        <p:nvPicPr>
          <p:cNvPr id="189" name="Picture 40"/>
          <p:cNvPicPr>
            <a:picLocks noChangeAspect="1" noChangeArrowheads="1"/>
          </p:cNvPicPr>
          <p:nvPr/>
        </p:nvPicPr>
        <p:blipFill>
          <a:blip r:embed="rId12"/>
          <a:stretch>
            <a:fillRect/>
          </a:stretch>
        </p:blipFill>
        <p:spPr bwMode="auto">
          <a:xfrm>
            <a:off x="5300377" y="4548906"/>
            <a:ext cx="2152650" cy="1212850"/>
          </a:xfrm>
          <a:prstGeom prst="rect">
            <a:avLst/>
          </a:prstGeom>
          <a:noFill/>
          <a:ln w="9525">
            <a:noFill/>
            <a:miter lim="800000"/>
          </a:ln>
        </p:spPr>
      </p:pic>
      <p:sp>
        <p:nvSpPr>
          <p:cNvPr id="190" name="AutoShape 40"/>
          <p:cNvSpPr>
            <a:spLocks noChangeArrowheads="1"/>
          </p:cNvSpPr>
          <p:nvPr/>
        </p:nvSpPr>
        <p:spPr bwMode="auto">
          <a:xfrm rot="10800000">
            <a:off x="4304910" y="4396505"/>
            <a:ext cx="1371600" cy="152400"/>
          </a:xfrm>
          <a:prstGeom prst="triangle">
            <a:avLst>
              <a:gd name="adj" fmla="val 50000"/>
            </a:avLst>
          </a:prstGeom>
          <a:solidFill>
            <a:srgbClr val="C00000"/>
          </a:solidFill>
          <a:ln w="9525">
            <a:noFill/>
            <a:miter lim="800000"/>
          </a:ln>
          <a:effectLst>
            <a:outerShdw dist="35921" dir="2700000" algn="ctr" rotWithShape="0">
              <a:schemeClr val="bg2"/>
            </a:outerShdw>
          </a:effectLst>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buFont typeface="宋体" pitchFamily="2" charset="-122"/>
              <a:buNone/>
              <a:defRPr/>
            </a:pPr>
            <a:endParaRPr lang="zh-CN" altLang="en-US">
              <a:latin typeface="Arial Unicode MS" pitchFamily="34" charset="-122"/>
              <a:ea typeface="楷体_GB2312" panose="02010609030101010101" pitchFamily="49" charset="-122"/>
            </a:endParaRPr>
          </a:p>
        </p:txBody>
      </p:sp>
      <p:sp>
        <p:nvSpPr>
          <p:cNvPr id="191" name="Rectangle 190"/>
          <p:cNvSpPr/>
          <p:nvPr/>
        </p:nvSpPr>
        <p:spPr>
          <a:xfrm rot="19822198">
            <a:off x="786222" y="1554024"/>
            <a:ext cx="939109" cy="288040"/>
          </a:xfrm>
          <a:prstGeom prst="rect">
            <a:avLst/>
          </a:prstGeom>
          <a:ln w="28575">
            <a:solidFill>
              <a:schemeClr val="accent3"/>
            </a:solidFill>
          </a:ln>
        </p:spPr>
        <p:txBody>
          <a:bodyPr wrap="none" tIns="36000" bIns="36000" anchor="ctr" anchorCtr="0">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1" algn="ctr" defTabSz="194791" eaLnBrk="0" hangingPunct="0">
              <a:spcBef>
                <a:spcPct val="0"/>
              </a:spcBef>
            </a:pPr>
            <a:r>
              <a:rPr lang="zh-CN" altLang="en-US" b="1" smtClean="0">
                <a:solidFill>
                  <a:schemeClr val="accent3"/>
                </a:solidFill>
                <a:latin typeface="Arial" pitchFamily="34" charset="0"/>
                <a:ea typeface="楷体_GB2312" panose="02010609030101010101" pitchFamily="49" charset="-122"/>
                <a:cs typeface="Calibri"/>
              </a:rPr>
              <a:t>示例</a:t>
            </a:r>
            <a:endParaRPr lang="en-AU" altLang="zh-CN" b="1" smtClean="0">
              <a:solidFill>
                <a:schemeClr val="accent3"/>
              </a:solidFill>
              <a:latin typeface="Arial" pitchFamily="34" charset="0"/>
              <a:ea typeface="楷体_GB2312" panose="02010609030101010101" pitchFamily="49" charset="-122"/>
              <a:cs typeface="Calibri"/>
            </a:endParaRPr>
          </a:p>
        </p:txBody>
      </p:sp>
      <p:sp>
        <p:nvSpPr>
          <p:cNvPr id="192" name="Line 10"/>
          <p:cNvSpPr>
            <a:spLocks noChangeShapeType="1"/>
          </p:cNvSpPr>
          <p:nvPr/>
        </p:nvSpPr>
        <p:spPr bwMode="auto">
          <a:xfrm flipH="1" flipV="1">
            <a:off x="1974086" y="4332876"/>
            <a:ext cx="6019800" cy="0"/>
          </a:xfrm>
          <a:prstGeom prst="line">
            <a:avLst/>
          </a:prstGeom>
          <a:noFill/>
          <a:ln w="3175">
            <a:solidFill>
              <a:schemeClr val="tx2"/>
            </a:solidFill>
            <a:prstDash val="dash"/>
            <a:round/>
            <a:headEnd type="none" w="sm" len="sm"/>
            <a:tailEnd type="none" w="sm" len="sm"/>
          </a:ln>
        </p:spPr>
        <p:txBody>
          <a:bodyPr wrap="none"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zh-CN" altLang="en-US">
              <a:latin typeface="Arial Unicode MS" pitchFamily="34" charset="-122"/>
              <a:ea typeface="楷体_GB2312" panose="02010609030101010101" pitchFamily="49" charset="-122"/>
            </a:endParaRPr>
          </a:p>
        </p:txBody>
      </p:sp>
    </p:spTree>
    <p:extLst>
      <p:ext uri="{BB962C8B-B14F-4D97-AF65-F5344CB8AC3E}">
        <p14:creationId xmlns:p14="http://schemas.microsoft.com/office/powerpoint/2010/main" val="3045609868"/>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350836" y="2"/>
            <a:ext cx="9555163" cy="765175"/>
          </a:xfrm>
        </p:spPr>
        <p:txBody>
          <a:bodyPr/>
          <a:lstStyle/>
          <a:p>
            <a:r>
              <a:rPr lang="zh-CN" altLang="en-US">
                <a:latin typeface="Arial" pitchFamily="34" charset="0"/>
              </a:rPr>
              <a:t>凯捷咨询</a:t>
            </a:r>
            <a:r>
              <a:rPr lang="zh-CN" altLang="en-US" smtClean="0">
                <a:latin typeface="Arial" pitchFamily="34" charset="0"/>
              </a:rPr>
              <a:t>“会员管理框</a:t>
            </a:r>
            <a:r>
              <a:rPr lang="zh-CN" altLang="en-US">
                <a:latin typeface="Arial" pitchFamily="34" charset="0"/>
              </a:rPr>
              <a:t>架”阐明</a:t>
            </a:r>
            <a:r>
              <a:rPr lang="en-US" altLang="zh-CN">
                <a:latin typeface="Arial" pitchFamily="34" charset="0"/>
              </a:rPr>
              <a:t>10</a:t>
            </a:r>
            <a:r>
              <a:rPr lang="zh-CN" altLang="en-US">
                <a:latin typeface="Arial" pitchFamily="34" charset="0"/>
              </a:rPr>
              <a:t>个由</a:t>
            </a:r>
            <a:r>
              <a:rPr lang="zh-CN" altLang="en-US" smtClean="0">
                <a:latin typeface="Arial" pitchFamily="34" charset="0"/>
              </a:rPr>
              <a:t>于会员项</a:t>
            </a:r>
            <a:r>
              <a:rPr lang="zh-CN" altLang="en-US">
                <a:latin typeface="Arial" pitchFamily="34" charset="0"/>
              </a:rPr>
              <a:t>目上线而带来的重要问题</a:t>
            </a:r>
            <a:endParaRPr lang="en-GB">
              <a:latin typeface="楷体_GB2312" panose="02010609030101010101" pitchFamily="49" charset="-122"/>
              <a:ea typeface="楷体_GB2312" panose="02010609030101010101" pitchFamily="49" charset="-122"/>
            </a:endParaRPr>
          </a:p>
        </p:txBody>
      </p:sp>
      <p:grpSp>
        <p:nvGrpSpPr>
          <p:cNvPr id="3" name="Group 97"/>
          <p:cNvGrpSpPr/>
          <p:nvPr/>
        </p:nvGrpSpPr>
        <p:grpSpPr>
          <a:xfrm>
            <a:off x="2828131" y="2004308"/>
            <a:ext cx="4250002" cy="3754085"/>
            <a:chOff x="2828131" y="2004307"/>
            <a:chExt cx="4250002" cy="3754085"/>
          </a:xfrm>
        </p:grpSpPr>
        <p:grpSp>
          <p:nvGrpSpPr>
            <p:cNvPr id="6" name="Group 3"/>
            <p:cNvGrpSpPr/>
            <p:nvPr/>
          </p:nvGrpSpPr>
          <p:grpSpPr>
            <a:xfrm>
              <a:off x="4953000" y="2055813"/>
              <a:ext cx="1166813" cy="1830387"/>
              <a:chOff x="3356" y="1728"/>
              <a:chExt cx="678" cy="1153"/>
            </a:xfrm>
            <a:solidFill>
              <a:schemeClr val="accent5">
                <a:lumMod val="40000"/>
                <a:lumOff val="60000"/>
              </a:schemeClr>
            </a:solidFill>
          </p:grpSpPr>
          <p:sp>
            <p:nvSpPr>
              <p:cNvPr id="12" name="Arc 4"/>
              <p:cNvSpPr/>
              <p:nvPr/>
            </p:nvSpPr>
            <p:spPr bwMode="gray">
              <a:xfrm>
                <a:off x="3356" y="1728"/>
                <a:ext cx="677" cy="1152"/>
              </a:xfrm>
              <a:custGeom>
                <a:gdLst>
                  <a:gd name="T0" fmla="*/ 0 w 12696"/>
                  <a:gd name="T1" fmla="*/ 0 h 21600"/>
                  <a:gd name="T2" fmla="*/ 0 w 12696"/>
                  <a:gd name="T3" fmla="*/ 0 h 21600"/>
                  <a:gd name="T4" fmla="*/ 0 w 12696"/>
                  <a:gd name="T5" fmla="*/ 0 h 21600"/>
                  <a:gd name="T6" fmla="*/ 0 60000 65536"/>
                  <a:gd name="T7" fmla="*/ 0 60000 65536"/>
                  <a:gd name="T8" fmla="*/ 0 60000 65536"/>
                  <a:gd name="T9" fmla="*/ 0 w 12696"/>
                  <a:gd name="T10" fmla="*/ 0 h 21600"/>
                  <a:gd name="T11" fmla="*/ 12696 w 12696"/>
                  <a:gd name="T12" fmla="*/ 21600 h 21600"/>
                </a:gdLst>
                <a:cxnLst>
                  <a:cxn ang="T6">
                    <a:pos x="T0" y="T1"/>
                  </a:cxn>
                  <a:cxn ang="T7">
                    <a:pos x="T2" y="T3"/>
                  </a:cxn>
                  <a:cxn ang="T8">
                    <a:pos x="T4" y="T5"/>
                  </a:cxn>
                </a:cxnLst>
                <a:rect l="T9" t="T10" r="T11" b="T12"/>
                <a:pathLst>
                  <a:path w="12696" h="21600" fill="none" extrusionOk="0">
                    <a:moveTo>
                      <a:pt x="-1" y="0"/>
                    </a:moveTo>
                    <a:cubicBezTo>
                      <a:pt x="4561" y="0"/>
                      <a:pt x="9005" y="1444"/>
                      <a:pt x="12695" y="4125"/>
                    </a:cubicBezTo>
                  </a:path>
                  <a:path w="12696" h="21600" stroke="0" extrusionOk="0">
                    <a:moveTo>
                      <a:pt x="-1" y="0"/>
                    </a:moveTo>
                    <a:cubicBezTo>
                      <a:pt x="4561" y="0"/>
                      <a:pt x="9005" y="1444"/>
                      <a:pt x="12695" y="4125"/>
                    </a:cubicBezTo>
                    <a:lnTo>
                      <a:pt x="0" y="21600"/>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13" name="Freeform 5"/>
              <p:cNvSpPr/>
              <p:nvPr/>
            </p:nvSpPr>
            <p:spPr bwMode="gray">
              <a:xfrm>
                <a:off x="3356" y="1728"/>
                <a:ext cx="678" cy="1153"/>
              </a:xfrm>
              <a:custGeom>
                <a:gdLst>
                  <a:gd name="T0" fmla="*/ 0 w 678"/>
                  <a:gd name="T1" fmla="*/ 0 h 1153"/>
                  <a:gd name="T2" fmla="*/ 0 w 678"/>
                  <a:gd name="T3" fmla="*/ 1152 h 1153"/>
                  <a:gd name="T4" fmla="*/ 677 w 678"/>
                  <a:gd name="T5" fmla="*/ 220 h 1153"/>
                  <a:gd name="T6" fmla="*/ 0 60000 65536"/>
                  <a:gd name="T7" fmla="*/ 0 60000 65536"/>
                  <a:gd name="T8" fmla="*/ 0 60000 65536"/>
                  <a:gd name="T9" fmla="*/ 0 w 678"/>
                  <a:gd name="T10" fmla="*/ 0 h 1153"/>
                  <a:gd name="T11" fmla="*/ 678 w 678"/>
                  <a:gd name="T12" fmla="*/ 1153 h 1153"/>
                </a:gdLst>
                <a:cxnLst>
                  <a:cxn ang="T6">
                    <a:pos x="T0" y="T1"/>
                  </a:cxn>
                  <a:cxn ang="T7">
                    <a:pos x="T2" y="T3"/>
                  </a:cxn>
                  <a:cxn ang="T8">
                    <a:pos x="T4" y="T5"/>
                  </a:cxn>
                </a:cxnLst>
                <a:rect l="T9" t="T10" r="T11" b="T12"/>
                <a:pathLst>
                  <a:path w="678" h="1153">
                    <a:moveTo>
                      <a:pt x="0" y="0"/>
                    </a:moveTo>
                    <a:lnTo>
                      <a:pt x="0" y="1152"/>
                    </a:lnTo>
                    <a:lnTo>
                      <a:pt x="677" y="220"/>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grpSp>
          <p:nvGrpSpPr>
            <p:cNvPr id="7" name="Group 6"/>
            <p:cNvGrpSpPr/>
            <p:nvPr/>
          </p:nvGrpSpPr>
          <p:grpSpPr>
            <a:xfrm>
              <a:off x="4953000" y="2405063"/>
              <a:ext cx="1885950" cy="1481137"/>
              <a:chOff x="3356" y="1948"/>
              <a:chExt cx="1097" cy="933"/>
            </a:xfrm>
            <a:solidFill>
              <a:schemeClr val="accent5">
                <a:lumMod val="40000"/>
                <a:lumOff val="60000"/>
              </a:schemeClr>
            </a:solidFill>
          </p:grpSpPr>
          <p:sp>
            <p:nvSpPr>
              <p:cNvPr id="15" name="Arc 7"/>
              <p:cNvSpPr/>
              <p:nvPr/>
            </p:nvSpPr>
            <p:spPr bwMode="gray">
              <a:xfrm>
                <a:off x="3356" y="1948"/>
                <a:ext cx="1096" cy="932"/>
              </a:xfrm>
              <a:custGeom>
                <a:gdLst>
                  <a:gd name="T0" fmla="*/ 0 w 20543"/>
                  <a:gd name="T1" fmla="*/ 0 h 17475"/>
                  <a:gd name="T2" fmla="*/ 0 w 20543"/>
                  <a:gd name="T3" fmla="*/ 0 h 17475"/>
                  <a:gd name="T4" fmla="*/ 0 w 20543"/>
                  <a:gd name="T5" fmla="*/ 0 h 17475"/>
                  <a:gd name="T6" fmla="*/ 0 60000 65536"/>
                  <a:gd name="T7" fmla="*/ 0 60000 65536"/>
                  <a:gd name="T8" fmla="*/ 0 60000 65536"/>
                  <a:gd name="T9" fmla="*/ 0 w 20543"/>
                  <a:gd name="T10" fmla="*/ 0 h 17475"/>
                  <a:gd name="T11" fmla="*/ 20543 w 20543"/>
                  <a:gd name="T12" fmla="*/ 17475 h 17475"/>
                </a:gdLst>
                <a:cxnLst>
                  <a:cxn ang="T6">
                    <a:pos x="T0" y="T1"/>
                  </a:cxn>
                  <a:cxn ang="T7">
                    <a:pos x="T2" y="T3"/>
                  </a:cxn>
                  <a:cxn ang="T8">
                    <a:pos x="T4" y="T5"/>
                  </a:cxn>
                </a:cxnLst>
                <a:rect l="T9" t="T10" r="T11" b="T12"/>
                <a:pathLst>
                  <a:path w="20543" h="17475" fill="none" extrusionOk="0">
                    <a:moveTo>
                      <a:pt x="12695" y="0"/>
                    </a:moveTo>
                    <a:cubicBezTo>
                      <a:pt x="16386" y="2681"/>
                      <a:pt x="19133" y="6461"/>
                      <a:pt x="20542" y="10800"/>
                    </a:cubicBezTo>
                  </a:path>
                  <a:path w="20543" h="17475" stroke="0" extrusionOk="0">
                    <a:moveTo>
                      <a:pt x="12695" y="0"/>
                    </a:moveTo>
                    <a:cubicBezTo>
                      <a:pt x="16386" y="2681"/>
                      <a:pt x="19133" y="6461"/>
                      <a:pt x="20542" y="10800"/>
                    </a:cubicBezTo>
                    <a:lnTo>
                      <a:pt x="0" y="17475"/>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16" name="Freeform 8"/>
              <p:cNvSpPr/>
              <p:nvPr/>
            </p:nvSpPr>
            <p:spPr bwMode="gray">
              <a:xfrm>
                <a:off x="3356" y="1948"/>
                <a:ext cx="1097" cy="933"/>
              </a:xfrm>
              <a:custGeom>
                <a:gdLst>
                  <a:gd name="T0" fmla="*/ 677 w 1097"/>
                  <a:gd name="T1" fmla="*/ 0 h 933"/>
                  <a:gd name="T2" fmla="*/ 0 w 1097"/>
                  <a:gd name="T3" fmla="*/ 932 h 933"/>
                  <a:gd name="T4" fmla="*/ 1096 w 1097"/>
                  <a:gd name="T5" fmla="*/ 576 h 933"/>
                  <a:gd name="T6" fmla="*/ 0 60000 65536"/>
                  <a:gd name="T7" fmla="*/ 0 60000 65536"/>
                  <a:gd name="T8" fmla="*/ 0 60000 65536"/>
                  <a:gd name="T9" fmla="*/ 0 w 1097"/>
                  <a:gd name="T10" fmla="*/ 0 h 933"/>
                  <a:gd name="T11" fmla="*/ 1097 w 1097"/>
                  <a:gd name="T12" fmla="*/ 933 h 933"/>
                </a:gdLst>
                <a:cxnLst>
                  <a:cxn ang="T6">
                    <a:pos x="T0" y="T1"/>
                  </a:cxn>
                  <a:cxn ang="T7">
                    <a:pos x="T2" y="T3"/>
                  </a:cxn>
                  <a:cxn ang="T8">
                    <a:pos x="T4" y="T5"/>
                  </a:cxn>
                </a:cxnLst>
                <a:rect l="T9" t="T10" r="T11" b="T12"/>
                <a:pathLst>
                  <a:path w="1097" h="933">
                    <a:moveTo>
                      <a:pt x="677" y="0"/>
                    </a:moveTo>
                    <a:lnTo>
                      <a:pt x="0" y="932"/>
                    </a:lnTo>
                    <a:lnTo>
                      <a:pt x="1096" y="576"/>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grpSp>
          <p:nvGrpSpPr>
            <p:cNvPr id="8" name="Group 9"/>
            <p:cNvGrpSpPr/>
            <p:nvPr/>
          </p:nvGrpSpPr>
          <p:grpSpPr>
            <a:xfrm>
              <a:off x="4953000" y="3319463"/>
              <a:ext cx="1981200" cy="1131887"/>
              <a:chOff x="3356" y="2524"/>
              <a:chExt cx="1152" cy="713"/>
            </a:xfrm>
            <a:solidFill>
              <a:schemeClr val="accent5">
                <a:lumMod val="40000"/>
                <a:lumOff val="60000"/>
              </a:schemeClr>
            </a:solidFill>
          </p:grpSpPr>
          <p:sp>
            <p:nvSpPr>
              <p:cNvPr id="18" name="Arc 10"/>
              <p:cNvSpPr/>
              <p:nvPr/>
            </p:nvSpPr>
            <p:spPr bwMode="gray">
              <a:xfrm>
                <a:off x="3356" y="2524"/>
                <a:ext cx="1152" cy="712"/>
              </a:xfrm>
              <a:custGeom>
                <a:gdLst>
                  <a:gd name="T0" fmla="*/ 0 w 21600"/>
                  <a:gd name="T1" fmla="*/ 0 h 13350"/>
                  <a:gd name="T2" fmla="*/ 0 w 21600"/>
                  <a:gd name="T3" fmla="*/ 0 h 13350"/>
                  <a:gd name="T4" fmla="*/ 0 w 21600"/>
                  <a:gd name="T5" fmla="*/ 0 h 13350"/>
                  <a:gd name="T6" fmla="*/ 0 60000 65536"/>
                  <a:gd name="T7" fmla="*/ 0 60000 65536"/>
                  <a:gd name="T8" fmla="*/ 0 60000 65536"/>
                  <a:gd name="T9" fmla="*/ 0 w 21600"/>
                  <a:gd name="T10" fmla="*/ 0 h 13350"/>
                  <a:gd name="T11" fmla="*/ 21600 w 21600"/>
                  <a:gd name="T12" fmla="*/ 13350 h 13350"/>
                </a:gdLst>
                <a:cxnLst>
                  <a:cxn ang="T6">
                    <a:pos x="T0" y="T1"/>
                  </a:cxn>
                  <a:cxn ang="T7">
                    <a:pos x="T2" y="T3"/>
                  </a:cxn>
                  <a:cxn ang="T8">
                    <a:pos x="T4" y="T5"/>
                  </a:cxn>
                </a:cxnLst>
                <a:rect l="T9" t="T10" r="T11" b="T12"/>
                <a:pathLst>
                  <a:path w="21600" h="13349" fill="none" extrusionOk="0">
                    <a:moveTo>
                      <a:pt x="20542" y="0"/>
                    </a:moveTo>
                    <a:cubicBezTo>
                      <a:pt x="21243" y="2155"/>
                      <a:pt x="21600" y="4408"/>
                      <a:pt x="21600" y="6675"/>
                    </a:cubicBezTo>
                    <a:cubicBezTo>
                      <a:pt x="21600" y="8941"/>
                      <a:pt x="21243" y="11194"/>
                      <a:pt x="20542" y="13349"/>
                    </a:cubicBezTo>
                  </a:path>
                  <a:path w="21600" h="13349" stroke="0" extrusionOk="0">
                    <a:moveTo>
                      <a:pt x="20542" y="0"/>
                    </a:moveTo>
                    <a:cubicBezTo>
                      <a:pt x="21243" y="2155"/>
                      <a:pt x="21600" y="4408"/>
                      <a:pt x="21600" y="6675"/>
                    </a:cubicBezTo>
                    <a:cubicBezTo>
                      <a:pt x="21600" y="8941"/>
                      <a:pt x="21243" y="11194"/>
                      <a:pt x="20542" y="13349"/>
                    </a:cubicBezTo>
                    <a:lnTo>
                      <a:pt x="0" y="6675"/>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19" name="Freeform 11"/>
              <p:cNvSpPr/>
              <p:nvPr/>
            </p:nvSpPr>
            <p:spPr bwMode="gray">
              <a:xfrm>
                <a:off x="3356" y="2524"/>
                <a:ext cx="1097" cy="713"/>
              </a:xfrm>
              <a:custGeom>
                <a:gdLst>
                  <a:gd name="T0" fmla="*/ 1096 w 1097"/>
                  <a:gd name="T1" fmla="*/ 0 h 713"/>
                  <a:gd name="T2" fmla="*/ 0 w 1097"/>
                  <a:gd name="T3" fmla="*/ 356 h 713"/>
                  <a:gd name="T4" fmla="*/ 1096 w 1097"/>
                  <a:gd name="T5" fmla="*/ 712 h 713"/>
                  <a:gd name="T6" fmla="*/ 0 60000 65536"/>
                  <a:gd name="T7" fmla="*/ 0 60000 65536"/>
                  <a:gd name="T8" fmla="*/ 0 60000 65536"/>
                  <a:gd name="T9" fmla="*/ 0 w 1097"/>
                  <a:gd name="T10" fmla="*/ 0 h 713"/>
                  <a:gd name="T11" fmla="*/ 1097 w 1097"/>
                  <a:gd name="T12" fmla="*/ 713 h 713"/>
                </a:gdLst>
                <a:cxnLst>
                  <a:cxn ang="T6">
                    <a:pos x="T0" y="T1"/>
                  </a:cxn>
                  <a:cxn ang="T7">
                    <a:pos x="T2" y="T3"/>
                  </a:cxn>
                  <a:cxn ang="T8">
                    <a:pos x="T4" y="T5"/>
                  </a:cxn>
                </a:cxnLst>
                <a:rect l="T9" t="T10" r="T11" b="T12"/>
                <a:pathLst>
                  <a:path w="1097" h="713">
                    <a:moveTo>
                      <a:pt x="1096" y="0"/>
                    </a:moveTo>
                    <a:lnTo>
                      <a:pt x="0" y="356"/>
                    </a:lnTo>
                    <a:lnTo>
                      <a:pt x="1096" y="712"/>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grpSp>
          <p:nvGrpSpPr>
            <p:cNvPr id="9" name="Group 12"/>
            <p:cNvGrpSpPr/>
            <p:nvPr/>
          </p:nvGrpSpPr>
          <p:grpSpPr>
            <a:xfrm>
              <a:off x="4953000" y="3884613"/>
              <a:ext cx="1885950" cy="1481137"/>
              <a:chOff x="3356" y="2880"/>
              <a:chExt cx="1097" cy="933"/>
            </a:xfrm>
            <a:solidFill>
              <a:schemeClr val="accent5">
                <a:lumMod val="40000"/>
                <a:lumOff val="60000"/>
              </a:schemeClr>
            </a:solidFill>
          </p:grpSpPr>
          <p:sp>
            <p:nvSpPr>
              <p:cNvPr id="21" name="Arc 13"/>
              <p:cNvSpPr/>
              <p:nvPr/>
            </p:nvSpPr>
            <p:spPr bwMode="gray">
              <a:xfrm>
                <a:off x="3356" y="2880"/>
                <a:ext cx="1096" cy="932"/>
              </a:xfrm>
              <a:custGeom>
                <a:gdLst>
                  <a:gd name="T0" fmla="*/ 0 w 20543"/>
                  <a:gd name="T1" fmla="*/ 0 h 17475"/>
                  <a:gd name="T2" fmla="*/ 0 w 20543"/>
                  <a:gd name="T3" fmla="*/ 0 h 17475"/>
                  <a:gd name="T4" fmla="*/ 0 w 20543"/>
                  <a:gd name="T5" fmla="*/ 0 h 17475"/>
                  <a:gd name="T6" fmla="*/ 0 60000 65536"/>
                  <a:gd name="T7" fmla="*/ 0 60000 65536"/>
                  <a:gd name="T8" fmla="*/ 0 60000 65536"/>
                  <a:gd name="T9" fmla="*/ 0 w 20543"/>
                  <a:gd name="T10" fmla="*/ 0 h 17475"/>
                  <a:gd name="T11" fmla="*/ 20543 w 20543"/>
                  <a:gd name="T12" fmla="*/ 17475 h 17475"/>
                </a:gdLst>
                <a:cxnLst>
                  <a:cxn ang="T6">
                    <a:pos x="T0" y="T1"/>
                  </a:cxn>
                  <a:cxn ang="T7">
                    <a:pos x="T2" y="T3"/>
                  </a:cxn>
                  <a:cxn ang="T8">
                    <a:pos x="T4" y="T5"/>
                  </a:cxn>
                </a:cxnLst>
                <a:rect l="T9" t="T10" r="T11" b="T12"/>
                <a:pathLst>
                  <a:path w="20543" h="17475" fill="none" extrusionOk="0">
                    <a:moveTo>
                      <a:pt x="20542" y="6674"/>
                    </a:moveTo>
                    <a:cubicBezTo>
                      <a:pt x="19133" y="11013"/>
                      <a:pt x="16386" y="14793"/>
                      <a:pt x="12695" y="17474"/>
                    </a:cubicBezTo>
                  </a:path>
                  <a:path w="20543" h="17475" stroke="0" extrusionOk="0">
                    <a:moveTo>
                      <a:pt x="20542" y="6674"/>
                    </a:moveTo>
                    <a:cubicBezTo>
                      <a:pt x="19133" y="11013"/>
                      <a:pt x="16386" y="14793"/>
                      <a:pt x="12695" y="17474"/>
                    </a:cubicBezTo>
                    <a:lnTo>
                      <a:pt x="0" y="0"/>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22" name="Freeform 14"/>
              <p:cNvSpPr/>
              <p:nvPr/>
            </p:nvSpPr>
            <p:spPr bwMode="gray">
              <a:xfrm>
                <a:off x="3356" y="2880"/>
                <a:ext cx="1097" cy="933"/>
              </a:xfrm>
              <a:custGeom>
                <a:gdLst>
                  <a:gd name="T0" fmla="*/ 1096 w 1097"/>
                  <a:gd name="T1" fmla="*/ 356 h 933"/>
                  <a:gd name="T2" fmla="*/ 0 w 1097"/>
                  <a:gd name="T3" fmla="*/ 0 h 933"/>
                  <a:gd name="T4" fmla="*/ 677 w 1097"/>
                  <a:gd name="T5" fmla="*/ 932 h 933"/>
                  <a:gd name="T6" fmla="*/ 0 60000 65536"/>
                  <a:gd name="T7" fmla="*/ 0 60000 65536"/>
                  <a:gd name="T8" fmla="*/ 0 60000 65536"/>
                  <a:gd name="T9" fmla="*/ 0 w 1097"/>
                  <a:gd name="T10" fmla="*/ 0 h 933"/>
                  <a:gd name="T11" fmla="*/ 1097 w 1097"/>
                  <a:gd name="T12" fmla="*/ 933 h 933"/>
                </a:gdLst>
                <a:cxnLst>
                  <a:cxn ang="T6">
                    <a:pos x="T0" y="T1"/>
                  </a:cxn>
                  <a:cxn ang="T7">
                    <a:pos x="T2" y="T3"/>
                  </a:cxn>
                  <a:cxn ang="T8">
                    <a:pos x="T4" y="T5"/>
                  </a:cxn>
                </a:cxnLst>
                <a:rect l="T9" t="T10" r="T11" b="T12"/>
                <a:pathLst>
                  <a:path w="1097" h="933">
                    <a:moveTo>
                      <a:pt x="1096" y="356"/>
                    </a:moveTo>
                    <a:lnTo>
                      <a:pt x="0" y="0"/>
                    </a:lnTo>
                    <a:lnTo>
                      <a:pt x="677" y="932"/>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grpSp>
          <p:nvGrpSpPr>
            <p:cNvPr id="10" name="Group 15"/>
            <p:cNvGrpSpPr/>
            <p:nvPr/>
          </p:nvGrpSpPr>
          <p:grpSpPr>
            <a:xfrm>
              <a:off x="4953000" y="3884613"/>
              <a:ext cx="1166813" cy="1830387"/>
              <a:chOff x="3356" y="2880"/>
              <a:chExt cx="678" cy="1153"/>
            </a:xfrm>
            <a:solidFill>
              <a:schemeClr val="accent5">
                <a:lumMod val="40000"/>
                <a:lumOff val="60000"/>
              </a:schemeClr>
            </a:solidFill>
          </p:grpSpPr>
          <p:sp>
            <p:nvSpPr>
              <p:cNvPr id="24" name="Arc 16"/>
              <p:cNvSpPr/>
              <p:nvPr/>
            </p:nvSpPr>
            <p:spPr bwMode="gray">
              <a:xfrm>
                <a:off x="3356" y="2880"/>
                <a:ext cx="677" cy="1152"/>
              </a:xfrm>
              <a:custGeom>
                <a:gdLst>
                  <a:gd name="T0" fmla="*/ 0 w 12696"/>
                  <a:gd name="T1" fmla="*/ 0 h 21600"/>
                  <a:gd name="T2" fmla="*/ 0 w 12696"/>
                  <a:gd name="T3" fmla="*/ 0 h 21600"/>
                  <a:gd name="T4" fmla="*/ 0 w 12696"/>
                  <a:gd name="T5" fmla="*/ 0 h 21600"/>
                  <a:gd name="T6" fmla="*/ 0 60000 65536"/>
                  <a:gd name="T7" fmla="*/ 0 60000 65536"/>
                  <a:gd name="T8" fmla="*/ 0 60000 65536"/>
                  <a:gd name="T9" fmla="*/ 0 w 12696"/>
                  <a:gd name="T10" fmla="*/ 0 h 21600"/>
                  <a:gd name="T11" fmla="*/ 12696 w 12696"/>
                  <a:gd name="T12" fmla="*/ 21600 h 21600"/>
                </a:gdLst>
                <a:cxnLst>
                  <a:cxn ang="T6">
                    <a:pos x="T0" y="T1"/>
                  </a:cxn>
                  <a:cxn ang="T7">
                    <a:pos x="T2" y="T3"/>
                  </a:cxn>
                  <a:cxn ang="T8">
                    <a:pos x="T4" y="T5"/>
                  </a:cxn>
                </a:cxnLst>
                <a:rect l="T9" t="T10" r="T11" b="T12"/>
                <a:pathLst>
                  <a:path w="12696" h="21600" fill="none" extrusionOk="0">
                    <a:moveTo>
                      <a:pt x="12695" y="17474"/>
                    </a:moveTo>
                    <a:cubicBezTo>
                      <a:pt x="9005" y="20155"/>
                      <a:pt x="4561" y="21599"/>
                      <a:pt x="0" y="21600"/>
                    </a:cubicBezTo>
                  </a:path>
                  <a:path w="12696" h="21600" stroke="0" extrusionOk="0">
                    <a:moveTo>
                      <a:pt x="12695" y="17474"/>
                    </a:moveTo>
                    <a:cubicBezTo>
                      <a:pt x="9005" y="20155"/>
                      <a:pt x="4561" y="21599"/>
                      <a:pt x="0" y="21600"/>
                    </a:cubicBezTo>
                    <a:lnTo>
                      <a:pt x="0" y="0"/>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25" name="Freeform 17"/>
              <p:cNvSpPr/>
              <p:nvPr/>
            </p:nvSpPr>
            <p:spPr bwMode="gray">
              <a:xfrm>
                <a:off x="3356" y="2880"/>
                <a:ext cx="678" cy="1153"/>
              </a:xfrm>
              <a:custGeom>
                <a:gdLst>
                  <a:gd name="T0" fmla="*/ 677 w 678"/>
                  <a:gd name="T1" fmla="*/ 932 h 1153"/>
                  <a:gd name="T2" fmla="*/ 0 w 678"/>
                  <a:gd name="T3" fmla="*/ 0 h 1153"/>
                  <a:gd name="T4" fmla="*/ 0 w 678"/>
                  <a:gd name="T5" fmla="*/ 1152 h 1153"/>
                  <a:gd name="T6" fmla="*/ 0 60000 65536"/>
                  <a:gd name="T7" fmla="*/ 0 60000 65536"/>
                  <a:gd name="T8" fmla="*/ 0 60000 65536"/>
                  <a:gd name="T9" fmla="*/ 0 w 678"/>
                  <a:gd name="T10" fmla="*/ 0 h 1153"/>
                  <a:gd name="T11" fmla="*/ 678 w 678"/>
                  <a:gd name="T12" fmla="*/ 1153 h 1153"/>
                </a:gdLst>
                <a:cxnLst>
                  <a:cxn ang="T6">
                    <a:pos x="T0" y="T1"/>
                  </a:cxn>
                  <a:cxn ang="T7">
                    <a:pos x="T2" y="T3"/>
                  </a:cxn>
                  <a:cxn ang="T8">
                    <a:pos x="T4" y="T5"/>
                  </a:cxn>
                </a:cxnLst>
                <a:rect l="T9" t="T10" r="T11" b="T12"/>
                <a:pathLst>
                  <a:path w="678" h="1153">
                    <a:moveTo>
                      <a:pt x="677" y="932"/>
                    </a:moveTo>
                    <a:lnTo>
                      <a:pt x="0" y="0"/>
                    </a:lnTo>
                    <a:lnTo>
                      <a:pt x="0" y="1152"/>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grpSp>
          <p:nvGrpSpPr>
            <p:cNvPr id="11" name="Group 18"/>
            <p:cNvGrpSpPr/>
            <p:nvPr/>
          </p:nvGrpSpPr>
          <p:grpSpPr>
            <a:xfrm>
              <a:off x="3789363" y="3884613"/>
              <a:ext cx="1165225" cy="1830387"/>
              <a:chOff x="2679" y="2880"/>
              <a:chExt cx="678" cy="1153"/>
            </a:xfrm>
            <a:solidFill>
              <a:schemeClr val="accent5">
                <a:lumMod val="40000"/>
                <a:lumOff val="60000"/>
              </a:schemeClr>
            </a:solidFill>
          </p:grpSpPr>
          <p:sp>
            <p:nvSpPr>
              <p:cNvPr id="27" name="Arc 19"/>
              <p:cNvSpPr/>
              <p:nvPr/>
            </p:nvSpPr>
            <p:spPr bwMode="gray">
              <a:xfrm>
                <a:off x="2679" y="2880"/>
                <a:ext cx="677" cy="1152"/>
              </a:xfrm>
              <a:custGeom>
                <a:gdLst>
                  <a:gd name="T0" fmla="*/ 0 w 12696"/>
                  <a:gd name="T1" fmla="*/ 0 h 21600"/>
                  <a:gd name="T2" fmla="*/ 0 w 12696"/>
                  <a:gd name="T3" fmla="*/ 0 h 21600"/>
                  <a:gd name="T4" fmla="*/ 0 w 12696"/>
                  <a:gd name="T5" fmla="*/ 0 h 21600"/>
                  <a:gd name="T6" fmla="*/ 0 60000 65536"/>
                  <a:gd name="T7" fmla="*/ 0 60000 65536"/>
                  <a:gd name="T8" fmla="*/ 0 60000 65536"/>
                  <a:gd name="T9" fmla="*/ 0 w 12696"/>
                  <a:gd name="T10" fmla="*/ 0 h 21600"/>
                  <a:gd name="T11" fmla="*/ 12696 w 12696"/>
                  <a:gd name="T12" fmla="*/ 21600 h 21600"/>
                </a:gdLst>
                <a:cxnLst>
                  <a:cxn ang="T6">
                    <a:pos x="T0" y="T1"/>
                  </a:cxn>
                  <a:cxn ang="T7">
                    <a:pos x="T2" y="T3"/>
                  </a:cxn>
                  <a:cxn ang="T8">
                    <a:pos x="T4" y="T5"/>
                  </a:cxn>
                </a:cxnLst>
                <a:rect l="T9" t="T10" r="T11" b="T12"/>
                <a:pathLst>
                  <a:path w="12696" h="21600" fill="none" extrusionOk="0">
                    <a:moveTo>
                      <a:pt x="12696" y="21600"/>
                    </a:moveTo>
                    <a:cubicBezTo>
                      <a:pt x="8134" y="21600"/>
                      <a:pt x="3690" y="20155"/>
                      <a:pt x="0" y="17474"/>
                    </a:cubicBezTo>
                  </a:path>
                  <a:path w="12696" h="21600" stroke="0" extrusionOk="0">
                    <a:moveTo>
                      <a:pt x="12696" y="21600"/>
                    </a:moveTo>
                    <a:cubicBezTo>
                      <a:pt x="8134" y="21600"/>
                      <a:pt x="3690" y="20155"/>
                      <a:pt x="0" y="17474"/>
                    </a:cubicBezTo>
                    <a:lnTo>
                      <a:pt x="12696" y="0"/>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28" name="Freeform 20"/>
              <p:cNvSpPr/>
              <p:nvPr/>
            </p:nvSpPr>
            <p:spPr bwMode="gray">
              <a:xfrm>
                <a:off x="2679" y="2880"/>
                <a:ext cx="678" cy="1153"/>
              </a:xfrm>
              <a:custGeom>
                <a:gdLst>
                  <a:gd name="T0" fmla="*/ 677 w 678"/>
                  <a:gd name="T1" fmla="*/ 1152 h 1153"/>
                  <a:gd name="T2" fmla="*/ 677 w 678"/>
                  <a:gd name="T3" fmla="*/ 0 h 1153"/>
                  <a:gd name="T4" fmla="*/ 0 w 678"/>
                  <a:gd name="T5" fmla="*/ 932 h 1153"/>
                  <a:gd name="T6" fmla="*/ 0 60000 65536"/>
                  <a:gd name="T7" fmla="*/ 0 60000 65536"/>
                  <a:gd name="T8" fmla="*/ 0 60000 65536"/>
                  <a:gd name="T9" fmla="*/ 0 w 678"/>
                  <a:gd name="T10" fmla="*/ 0 h 1153"/>
                  <a:gd name="T11" fmla="*/ 678 w 678"/>
                  <a:gd name="T12" fmla="*/ 1153 h 1153"/>
                </a:gdLst>
                <a:cxnLst>
                  <a:cxn ang="T6">
                    <a:pos x="T0" y="T1"/>
                  </a:cxn>
                  <a:cxn ang="T7">
                    <a:pos x="T2" y="T3"/>
                  </a:cxn>
                  <a:cxn ang="T8">
                    <a:pos x="T4" y="T5"/>
                  </a:cxn>
                </a:cxnLst>
                <a:rect l="T9" t="T10" r="T11" b="T12"/>
                <a:pathLst>
                  <a:path w="678" h="1153">
                    <a:moveTo>
                      <a:pt x="677" y="1152"/>
                    </a:moveTo>
                    <a:lnTo>
                      <a:pt x="677" y="0"/>
                    </a:lnTo>
                    <a:lnTo>
                      <a:pt x="0" y="932"/>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grpSp>
          <p:nvGrpSpPr>
            <p:cNvPr id="14" name="Group 21"/>
            <p:cNvGrpSpPr/>
            <p:nvPr/>
          </p:nvGrpSpPr>
          <p:grpSpPr>
            <a:xfrm>
              <a:off x="3068638" y="3884613"/>
              <a:ext cx="1885950" cy="1481137"/>
              <a:chOff x="2260" y="2880"/>
              <a:chExt cx="1097" cy="933"/>
            </a:xfrm>
            <a:solidFill>
              <a:schemeClr val="accent5">
                <a:lumMod val="40000"/>
                <a:lumOff val="60000"/>
              </a:schemeClr>
            </a:solidFill>
          </p:grpSpPr>
          <p:sp>
            <p:nvSpPr>
              <p:cNvPr id="30" name="Arc 22"/>
              <p:cNvSpPr/>
              <p:nvPr/>
            </p:nvSpPr>
            <p:spPr bwMode="gray">
              <a:xfrm>
                <a:off x="2260" y="2880"/>
                <a:ext cx="1096" cy="932"/>
              </a:xfrm>
              <a:custGeom>
                <a:gdLst>
                  <a:gd name="T0" fmla="*/ 0 w 20543"/>
                  <a:gd name="T1" fmla="*/ 0 h 17475"/>
                  <a:gd name="T2" fmla="*/ 0 w 20543"/>
                  <a:gd name="T3" fmla="*/ 0 h 17475"/>
                  <a:gd name="T4" fmla="*/ 0 w 20543"/>
                  <a:gd name="T5" fmla="*/ 0 h 17475"/>
                  <a:gd name="T6" fmla="*/ 0 60000 65536"/>
                  <a:gd name="T7" fmla="*/ 0 60000 65536"/>
                  <a:gd name="T8" fmla="*/ 0 60000 65536"/>
                  <a:gd name="T9" fmla="*/ 0 w 20543"/>
                  <a:gd name="T10" fmla="*/ 0 h 17475"/>
                  <a:gd name="T11" fmla="*/ 20543 w 20543"/>
                  <a:gd name="T12" fmla="*/ 17475 h 17475"/>
                </a:gdLst>
                <a:cxnLst>
                  <a:cxn ang="T6">
                    <a:pos x="T0" y="T1"/>
                  </a:cxn>
                  <a:cxn ang="T7">
                    <a:pos x="T2" y="T3"/>
                  </a:cxn>
                  <a:cxn ang="T8">
                    <a:pos x="T4" y="T5"/>
                  </a:cxn>
                </a:cxnLst>
                <a:rect l="T9" t="T10" r="T11" b="T12"/>
                <a:pathLst>
                  <a:path w="20543" h="17475" fill="none" extrusionOk="0">
                    <a:moveTo>
                      <a:pt x="7847" y="17474"/>
                    </a:moveTo>
                    <a:cubicBezTo>
                      <a:pt x="4156" y="14793"/>
                      <a:pt x="1409" y="11013"/>
                      <a:pt x="0" y="6674"/>
                    </a:cubicBezTo>
                  </a:path>
                  <a:path w="20543" h="17475" stroke="0" extrusionOk="0">
                    <a:moveTo>
                      <a:pt x="7847" y="17474"/>
                    </a:moveTo>
                    <a:cubicBezTo>
                      <a:pt x="4156" y="14793"/>
                      <a:pt x="1409" y="11013"/>
                      <a:pt x="0" y="6674"/>
                    </a:cubicBezTo>
                    <a:lnTo>
                      <a:pt x="20543" y="0"/>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31" name="Freeform 23"/>
              <p:cNvSpPr/>
              <p:nvPr/>
            </p:nvSpPr>
            <p:spPr bwMode="gray">
              <a:xfrm>
                <a:off x="2260" y="2880"/>
                <a:ext cx="1097" cy="933"/>
              </a:xfrm>
              <a:custGeom>
                <a:gdLst>
                  <a:gd name="T0" fmla="*/ 419 w 1097"/>
                  <a:gd name="T1" fmla="*/ 932 h 933"/>
                  <a:gd name="T2" fmla="*/ 1096 w 1097"/>
                  <a:gd name="T3" fmla="*/ 0 h 933"/>
                  <a:gd name="T4" fmla="*/ 0 w 1097"/>
                  <a:gd name="T5" fmla="*/ 356 h 933"/>
                  <a:gd name="T6" fmla="*/ 0 60000 65536"/>
                  <a:gd name="T7" fmla="*/ 0 60000 65536"/>
                  <a:gd name="T8" fmla="*/ 0 60000 65536"/>
                  <a:gd name="T9" fmla="*/ 0 w 1097"/>
                  <a:gd name="T10" fmla="*/ 0 h 933"/>
                  <a:gd name="T11" fmla="*/ 1097 w 1097"/>
                  <a:gd name="T12" fmla="*/ 933 h 933"/>
                </a:gdLst>
                <a:cxnLst>
                  <a:cxn ang="T6">
                    <a:pos x="T0" y="T1"/>
                  </a:cxn>
                  <a:cxn ang="T7">
                    <a:pos x="T2" y="T3"/>
                  </a:cxn>
                  <a:cxn ang="T8">
                    <a:pos x="T4" y="T5"/>
                  </a:cxn>
                </a:cxnLst>
                <a:rect l="T9" t="T10" r="T11" b="T12"/>
                <a:pathLst>
                  <a:path w="1097" h="933">
                    <a:moveTo>
                      <a:pt x="419" y="932"/>
                    </a:moveTo>
                    <a:lnTo>
                      <a:pt x="1096" y="0"/>
                    </a:lnTo>
                    <a:lnTo>
                      <a:pt x="0" y="356"/>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grpSp>
          <p:nvGrpSpPr>
            <p:cNvPr id="17" name="Group 24"/>
            <p:cNvGrpSpPr/>
            <p:nvPr/>
          </p:nvGrpSpPr>
          <p:grpSpPr>
            <a:xfrm>
              <a:off x="2971794" y="3319460"/>
              <a:ext cx="1982785" cy="1131886"/>
              <a:chOff x="2204" y="2524"/>
              <a:chExt cx="1153" cy="713"/>
            </a:xfrm>
            <a:solidFill>
              <a:schemeClr val="accent5">
                <a:lumMod val="40000"/>
                <a:lumOff val="60000"/>
              </a:schemeClr>
            </a:solidFill>
          </p:grpSpPr>
          <p:sp>
            <p:nvSpPr>
              <p:cNvPr id="33" name="Arc 25"/>
              <p:cNvSpPr/>
              <p:nvPr/>
            </p:nvSpPr>
            <p:spPr bwMode="gray">
              <a:xfrm>
                <a:off x="2204" y="2524"/>
                <a:ext cx="1152" cy="712"/>
              </a:xfrm>
              <a:custGeom>
                <a:gdLst>
                  <a:gd name="T0" fmla="*/ 0 w 21600"/>
                  <a:gd name="T1" fmla="*/ 0 h 13350"/>
                  <a:gd name="T2" fmla="*/ 0 w 21600"/>
                  <a:gd name="T3" fmla="*/ 0 h 13350"/>
                  <a:gd name="T4" fmla="*/ 0 w 21600"/>
                  <a:gd name="T5" fmla="*/ 0 h 13350"/>
                  <a:gd name="T6" fmla="*/ 0 60000 65536"/>
                  <a:gd name="T7" fmla="*/ 0 60000 65536"/>
                  <a:gd name="T8" fmla="*/ 0 60000 65536"/>
                  <a:gd name="T9" fmla="*/ 0 w 21600"/>
                  <a:gd name="T10" fmla="*/ 0 h 13350"/>
                  <a:gd name="T11" fmla="*/ 21600 w 21600"/>
                  <a:gd name="T12" fmla="*/ 13350 h 13350"/>
                </a:gdLst>
                <a:cxnLst>
                  <a:cxn ang="T6">
                    <a:pos x="T0" y="T1"/>
                  </a:cxn>
                  <a:cxn ang="T7">
                    <a:pos x="T2" y="T3"/>
                  </a:cxn>
                  <a:cxn ang="T8">
                    <a:pos x="T4" y="T5"/>
                  </a:cxn>
                </a:cxnLst>
                <a:rect l="T9" t="T10" r="T11" b="T12"/>
                <a:pathLst>
                  <a:path w="21600" h="13349" fill="none" extrusionOk="0">
                    <a:moveTo>
                      <a:pt x="1057" y="13349"/>
                    </a:moveTo>
                    <a:cubicBezTo>
                      <a:pt x="356" y="11194"/>
                      <a:pt x="0" y="8941"/>
                      <a:pt x="0" y="6675"/>
                    </a:cubicBezTo>
                    <a:cubicBezTo>
                      <a:pt x="-1" y="4408"/>
                      <a:pt x="356" y="2155"/>
                      <a:pt x="1057" y="0"/>
                    </a:cubicBezTo>
                  </a:path>
                  <a:path w="21600" h="13349" stroke="0" extrusionOk="0">
                    <a:moveTo>
                      <a:pt x="1057" y="13349"/>
                    </a:moveTo>
                    <a:cubicBezTo>
                      <a:pt x="356" y="11194"/>
                      <a:pt x="0" y="8941"/>
                      <a:pt x="0" y="6675"/>
                    </a:cubicBezTo>
                    <a:cubicBezTo>
                      <a:pt x="-1" y="4408"/>
                      <a:pt x="356" y="2155"/>
                      <a:pt x="1057" y="0"/>
                    </a:cubicBezTo>
                    <a:lnTo>
                      <a:pt x="21600" y="6675"/>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34" name="Freeform 26"/>
              <p:cNvSpPr/>
              <p:nvPr/>
            </p:nvSpPr>
            <p:spPr bwMode="gray">
              <a:xfrm>
                <a:off x="2260" y="2524"/>
                <a:ext cx="1097" cy="713"/>
              </a:xfrm>
              <a:custGeom>
                <a:gdLst>
                  <a:gd name="T0" fmla="*/ 0 w 1097"/>
                  <a:gd name="T1" fmla="*/ 712 h 713"/>
                  <a:gd name="T2" fmla="*/ 1096 w 1097"/>
                  <a:gd name="T3" fmla="*/ 356 h 713"/>
                  <a:gd name="T4" fmla="*/ 0 w 1097"/>
                  <a:gd name="T5" fmla="*/ 0 h 713"/>
                  <a:gd name="T6" fmla="*/ 0 60000 65536"/>
                  <a:gd name="T7" fmla="*/ 0 60000 65536"/>
                  <a:gd name="T8" fmla="*/ 0 60000 65536"/>
                  <a:gd name="T9" fmla="*/ 0 w 1097"/>
                  <a:gd name="T10" fmla="*/ 0 h 713"/>
                  <a:gd name="T11" fmla="*/ 1097 w 1097"/>
                  <a:gd name="T12" fmla="*/ 713 h 713"/>
                </a:gdLst>
                <a:cxnLst>
                  <a:cxn ang="T6">
                    <a:pos x="T0" y="T1"/>
                  </a:cxn>
                  <a:cxn ang="T7">
                    <a:pos x="T2" y="T3"/>
                  </a:cxn>
                  <a:cxn ang="T8">
                    <a:pos x="T4" y="T5"/>
                  </a:cxn>
                </a:cxnLst>
                <a:rect l="T9" t="T10" r="T11" b="T12"/>
                <a:pathLst>
                  <a:path w="1097" h="713">
                    <a:moveTo>
                      <a:pt x="0" y="712"/>
                    </a:moveTo>
                    <a:lnTo>
                      <a:pt x="1096" y="356"/>
                    </a:lnTo>
                    <a:lnTo>
                      <a:pt x="0" y="0"/>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grpSp>
          <p:nvGrpSpPr>
            <p:cNvPr id="20" name="Group 27"/>
            <p:cNvGrpSpPr/>
            <p:nvPr/>
          </p:nvGrpSpPr>
          <p:grpSpPr>
            <a:xfrm>
              <a:off x="3068634" y="2405059"/>
              <a:ext cx="1885948" cy="1481135"/>
              <a:chOff x="2260" y="1948"/>
              <a:chExt cx="1097" cy="933"/>
            </a:xfrm>
            <a:solidFill>
              <a:schemeClr val="accent5">
                <a:lumMod val="40000"/>
                <a:lumOff val="60000"/>
              </a:schemeClr>
            </a:solidFill>
          </p:grpSpPr>
          <p:sp>
            <p:nvSpPr>
              <p:cNvPr id="36" name="Arc 28"/>
              <p:cNvSpPr/>
              <p:nvPr/>
            </p:nvSpPr>
            <p:spPr bwMode="gray">
              <a:xfrm>
                <a:off x="2260" y="1948"/>
                <a:ext cx="1096" cy="932"/>
              </a:xfrm>
              <a:custGeom>
                <a:gdLst>
                  <a:gd name="T0" fmla="*/ 0 w 20543"/>
                  <a:gd name="T1" fmla="*/ 0 h 17475"/>
                  <a:gd name="T2" fmla="*/ 0 w 20543"/>
                  <a:gd name="T3" fmla="*/ 0 h 17475"/>
                  <a:gd name="T4" fmla="*/ 0 w 20543"/>
                  <a:gd name="T5" fmla="*/ 0 h 17475"/>
                  <a:gd name="T6" fmla="*/ 0 60000 65536"/>
                  <a:gd name="T7" fmla="*/ 0 60000 65536"/>
                  <a:gd name="T8" fmla="*/ 0 60000 65536"/>
                  <a:gd name="T9" fmla="*/ 0 w 20543"/>
                  <a:gd name="T10" fmla="*/ 0 h 17475"/>
                  <a:gd name="T11" fmla="*/ 20543 w 20543"/>
                  <a:gd name="T12" fmla="*/ 17475 h 17475"/>
                </a:gdLst>
                <a:cxnLst>
                  <a:cxn ang="T6">
                    <a:pos x="T0" y="T1"/>
                  </a:cxn>
                  <a:cxn ang="T7">
                    <a:pos x="T2" y="T3"/>
                  </a:cxn>
                  <a:cxn ang="T8">
                    <a:pos x="T4" y="T5"/>
                  </a:cxn>
                </a:cxnLst>
                <a:rect l="T9" t="T10" r="T11" b="T12"/>
                <a:pathLst>
                  <a:path w="20543" h="17475" fill="none" extrusionOk="0">
                    <a:moveTo>
                      <a:pt x="0" y="10800"/>
                    </a:moveTo>
                    <a:cubicBezTo>
                      <a:pt x="1409" y="6461"/>
                      <a:pt x="4156" y="2681"/>
                      <a:pt x="7847" y="0"/>
                    </a:cubicBezTo>
                  </a:path>
                  <a:path w="20543" h="17475" stroke="0" extrusionOk="0">
                    <a:moveTo>
                      <a:pt x="0" y="10800"/>
                    </a:moveTo>
                    <a:cubicBezTo>
                      <a:pt x="1409" y="6461"/>
                      <a:pt x="4156" y="2681"/>
                      <a:pt x="7847" y="0"/>
                    </a:cubicBezTo>
                    <a:lnTo>
                      <a:pt x="20543" y="17475"/>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37" name="Freeform 29"/>
              <p:cNvSpPr/>
              <p:nvPr/>
            </p:nvSpPr>
            <p:spPr bwMode="gray">
              <a:xfrm>
                <a:off x="2260" y="1948"/>
                <a:ext cx="1097" cy="933"/>
              </a:xfrm>
              <a:custGeom>
                <a:gdLst>
                  <a:gd name="T0" fmla="*/ 0 w 1097"/>
                  <a:gd name="T1" fmla="*/ 576 h 933"/>
                  <a:gd name="T2" fmla="*/ 1096 w 1097"/>
                  <a:gd name="T3" fmla="*/ 932 h 933"/>
                  <a:gd name="T4" fmla="*/ 419 w 1097"/>
                  <a:gd name="T5" fmla="*/ 0 h 933"/>
                  <a:gd name="T6" fmla="*/ 0 60000 65536"/>
                  <a:gd name="T7" fmla="*/ 0 60000 65536"/>
                  <a:gd name="T8" fmla="*/ 0 60000 65536"/>
                  <a:gd name="T9" fmla="*/ 0 w 1097"/>
                  <a:gd name="T10" fmla="*/ 0 h 933"/>
                  <a:gd name="T11" fmla="*/ 1097 w 1097"/>
                  <a:gd name="T12" fmla="*/ 933 h 933"/>
                </a:gdLst>
                <a:cxnLst>
                  <a:cxn ang="T6">
                    <a:pos x="T0" y="T1"/>
                  </a:cxn>
                  <a:cxn ang="T7">
                    <a:pos x="T2" y="T3"/>
                  </a:cxn>
                  <a:cxn ang="T8">
                    <a:pos x="T4" y="T5"/>
                  </a:cxn>
                </a:cxnLst>
                <a:rect l="T9" t="T10" r="T11" b="T12"/>
                <a:pathLst>
                  <a:path w="1097" h="933">
                    <a:moveTo>
                      <a:pt x="0" y="576"/>
                    </a:moveTo>
                    <a:lnTo>
                      <a:pt x="1096" y="932"/>
                    </a:lnTo>
                    <a:lnTo>
                      <a:pt x="419" y="0"/>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grpSp>
          <p:nvGrpSpPr>
            <p:cNvPr id="23" name="Group 30"/>
            <p:cNvGrpSpPr/>
            <p:nvPr/>
          </p:nvGrpSpPr>
          <p:grpSpPr>
            <a:xfrm>
              <a:off x="3789351" y="2055810"/>
              <a:ext cx="1165222" cy="1830385"/>
              <a:chOff x="2679" y="1728"/>
              <a:chExt cx="678" cy="1153"/>
            </a:xfrm>
            <a:solidFill>
              <a:schemeClr val="accent5">
                <a:lumMod val="40000"/>
                <a:lumOff val="60000"/>
              </a:schemeClr>
            </a:solidFill>
          </p:grpSpPr>
          <p:sp>
            <p:nvSpPr>
              <p:cNvPr id="39" name="Arc 31"/>
              <p:cNvSpPr/>
              <p:nvPr/>
            </p:nvSpPr>
            <p:spPr bwMode="gray">
              <a:xfrm>
                <a:off x="2679" y="1728"/>
                <a:ext cx="677" cy="1152"/>
              </a:xfrm>
              <a:custGeom>
                <a:gdLst>
                  <a:gd name="T0" fmla="*/ 0 w 12696"/>
                  <a:gd name="T1" fmla="*/ 0 h 21600"/>
                  <a:gd name="T2" fmla="*/ 0 w 12696"/>
                  <a:gd name="T3" fmla="*/ 0 h 21600"/>
                  <a:gd name="T4" fmla="*/ 0 w 12696"/>
                  <a:gd name="T5" fmla="*/ 0 h 21600"/>
                  <a:gd name="T6" fmla="*/ 0 60000 65536"/>
                  <a:gd name="T7" fmla="*/ 0 60000 65536"/>
                  <a:gd name="T8" fmla="*/ 0 60000 65536"/>
                  <a:gd name="T9" fmla="*/ 0 w 12696"/>
                  <a:gd name="T10" fmla="*/ 0 h 21600"/>
                  <a:gd name="T11" fmla="*/ 12696 w 12696"/>
                  <a:gd name="T12" fmla="*/ 21600 h 21600"/>
                </a:gdLst>
                <a:cxnLst>
                  <a:cxn ang="T6">
                    <a:pos x="T0" y="T1"/>
                  </a:cxn>
                  <a:cxn ang="T7">
                    <a:pos x="T2" y="T3"/>
                  </a:cxn>
                  <a:cxn ang="T8">
                    <a:pos x="T4" y="T5"/>
                  </a:cxn>
                </a:cxnLst>
                <a:rect l="T9" t="T10" r="T11" b="T12"/>
                <a:pathLst>
                  <a:path w="12696" h="21600" fill="none" extrusionOk="0">
                    <a:moveTo>
                      <a:pt x="0" y="4125"/>
                    </a:moveTo>
                    <a:cubicBezTo>
                      <a:pt x="3690" y="1444"/>
                      <a:pt x="8134" y="0"/>
                      <a:pt x="12695" y="0"/>
                    </a:cubicBezTo>
                  </a:path>
                  <a:path w="12696" h="21600" stroke="0" extrusionOk="0">
                    <a:moveTo>
                      <a:pt x="0" y="4125"/>
                    </a:moveTo>
                    <a:cubicBezTo>
                      <a:pt x="3690" y="1444"/>
                      <a:pt x="8134" y="0"/>
                      <a:pt x="12695" y="0"/>
                    </a:cubicBezTo>
                    <a:lnTo>
                      <a:pt x="12696" y="21600"/>
                    </a:lnTo>
                    <a:close/>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40" name="Freeform 32"/>
              <p:cNvSpPr/>
              <p:nvPr/>
            </p:nvSpPr>
            <p:spPr bwMode="gray">
              <a:xfrm>
                <a:off x="2679" y="1728"/>
                <a:ext cx="678" cy="1153"/>
              </a:xfrm>
              <a:custGeom>
                <a:gdLst>
                  <a:gd name="T0" fmla="*/ 0 w 678"/>
                  <a:gd name="T1" fmla="*/ 220 h 1153"/>
                  <a:gd name="T2" fmla="*/ 677 w 678"/>
                  <a:gd name="T3" fmla="*/ 1152 h 1153"/>
                  <a:gd name="T4" fmla="*/ 677 w 678"/>
                  <a:gd name="T5" fmla="*/ 0 h 1153"/>
                  <a:gd name="T6" fmla="*/ 0 60000 65536"/>
                  <a:gd name="T7" fmla="*/ 0 60000 65536"/>
                  <a:gd name="T8" fmla="*/ 0 60000 65536"/>
                  <a:gd name="T9" fmla="*/ 0 w 678"/>
                  <a:gd name="T10" fmla="*/ 0 h 1153"/>
                  <a:gd name="T11" fmla="*/ 678 w 678"/>
                  <a:gd name="T12" fmla="*/ 1153 h 1153"/>
                </a:gdLst>
                <a:cxnLst>
                  <a:cxn ang="T6">
                    <a:pos x="T0" y="T1"/>
                  </a:cxn>
                  <a:cxn ang="T7">
                    <a:pos x="T2" y="T3"/>
                  </a:cxn>
                  <a:cxn ang="T8">
                    <a:pos x="T4" y="T5"/>
                  </a:cxn>
                </a:cxnLst>
                <a:rect l="T9" t="T10" r="T11" b="T12"/>
                <a:pathLst>
                  <a:path w="678" h="1153">
                    <a:moveTo>
                      <a:pt x="0" y="220"/>
                    </a:moveTo>
                    <a:lnTo>
                      <a:pt x="677" y="1152"/>
                    </a:lnTo>
                    <a:lnTo>
                      <a:pt x="677" y="0"/>
                    </a:lnTo>
                  </a:path>
                </a:pathLst>
              </a:custGeom>
              <a:grpFill/>
              <a:ln w="28575">
                <a:solidFill>
                  <a:schemeClr val="bg1"/>
                </a:solidFill>
                <a:round/>
              </a:ln>
            </p:spPr>
            <p:txBody>
              <a:bodyPr wrap="none"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endParaRPr lang="en-GB" sz="1400">
                  <a:solidFill>
                    <a:srgbClr val="000000"/>
                  </a:solidFill>
                  <a:latin typeface="Arial" pitchFamily="34" charset="0"/>
                  <a:ea typeface="楷体_GB2312" panose="02010609030101010101" pitchFamily="49" charset="-122"/>
                  <a:cs typeface="Calibri" pitchFamily="34" charset="0"/>
                </a:endParaRPr>
              </a:p>
            </p:txBody>
          </p:sp>
        </p:grpSp>
        <p:sp>
          <p:nvSpPr>
            <p:cNvPr id="41" name="Oval 33"/>
            <p:cNvSpPr>
              <a:spLocks noChangeArrowheads="1"/>
            </p:cNvSpPr>
            <p:nvPr/>
          </p:nvSpPr>
          <p:spPr bwMode="gray">
            <a:xfrm>
              <a:off x="3970338" y="2970213"/>
              <a:ext cx="1981200" cy="1828800"/>
            </a:xfrm>
            <a:prstGeom prst="ellipse">
              <a:avLst/>
            </a:prstGeom>
            <a:solidFill>
              <a:schemeClr val="hlink"/>
            </a:solidFill>
            <a:ln w="9525">
              <a:solidFill>
                <a:srgbClr val="766A62"/>
              </a:solidFill>
              <a:round/>
            </a:ln>
            <a:effectLst>
              <a:outerShdw blurRad="63500" sx="102000" sy="102000" algn="ctr" rotWithShape="0">
                <a:prstClr val="black">
                  <a:alpha val="40000"/>
                </a:prstClr>
              </a:outerShdw>
            </a:effectLst>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lnSpc>
                  <a:spcPct val="90000"/>
                </a:lnSpc>
                <a:spcBef>
                  <a:spcPct val="40000"/>
                </a:spcBef>
              </a:pPr>
              <a:r>
                <a:rPr lang="zh-CN" altLang="en-US" sz="1600" b="1">
                  <a:solidFill>
                    <a:srgbClr val="FFFFFF"/>
                  </a:solidFill>
                  <a:latin typeface="Arial" pitchFamily="34" charset="0"/>
                  <a:ea typeface="楷体_GB2312" panose="02010609030101010101" pitchFamily="49" charset="-122"/>
                  <a:cs typeface="Calibri" pitchFamily="34" charset="0"/>
                </a:rPr>
                <a:t>会员</a:t>
              </a:r>
              <a:r>
                <a:rPr lang="zh-CN" altLang="en-US" sz="1600" b="1" smtClean="0">
                  <a:solidFill>
                    <a:srgbClr val="FFFFFF"/>
                  </a:solidFill>
                  <a:latin typeface="Arial" pitchFamily="34" charset="0"/>
                  <a:ea typeface="楷体_GB2312" panose="02010609030101010101" pitchFamily="49" charset="-122"/>
                  <a:cs typeface="Calibri" pitchFamily="34" charset="0"/>
                </a:rPr>
                <a:t>管理</a:t>
              </a:r>
              <a:endParaRPr lang="en-GB" sz="1600" b="1">
                <a:solidFill>
                  <a:srgbClr val="FFFFFF"/>
                </a:solidFill>
                <a:latin typeface="Arial" pitchFamily="34" charset="0"/>
                <a:ea typeface="楷体_GB2312" panose="02010609030101010101" pitchFamily="49" charset="-122"/>
                <a:cs typeface="Calibri" pitchFamily="34" charset="0"/>
              </a:endParaRPr>
            </a:p>
          </p:txBody>
        </p:sp>
        <p:sp>
          <p:nvSpPr>
            <p:cNvPr id="42" name="Rectangle 34"/>
            <p:cNvSpPr>
              <a:spLocks noChangeArrowheads="1"/>
            </p:cNvSpPr>
            <p:nvPr/>
          </p:nvSpPr>
          <p:spPr bwMode="gray">
            <a:xfrm>
              <a:off x="5038550" y="2384778"/>
              <a:ext cx="830262"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492" lvl="2" indent="-187317">
                <a:spcBef>
                  <a:spcPct val="15000"/>
                </a:spcBef>
                <a:buClr>
                  <a:srgbClr val="FFFFFF"/>
                </a:buClr>
              </a:pPr>
              <a:r>
                <a:rPr lang="zh-CN" altLang="en-US" sz="1400" smtClean="0">
                  <a:solidFill>
                    <a:srgbClr val="000000"/>
                  </a:solidFill>
                  <a:latin typeface="Arial" pitchFamily="34" charset="0"/>
                  <a:ea typeface="楷体_GB2312" panose="02010609030101010101" pitchFamily="49" charset="-122"/>
                  <a:cs typeface="Calibri" pitchFamily="34" charset="0"/>
                </a:rPr>
                <a:t>回馈</a:t>
              </a:r>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43" name="Rectangle 35"/>
            <p:cNvSpPr>
              <a:spLocks noChangeArrowheads="1"/>
            </p:cNvSpPr>
            <p:nvPr/>
          </p:nvSpPr>
          <p:spPr bwMode="gray">
            <a:xfrm>
              <a:off x="5759448" y="2909712"/>
              <a:ext cx="855839"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492" lvl="2" indent="-187317">
                <a:spcBef>
                  <a:spcPct val="15000"/>
                </a:spcBef>
                <a:buClr>
                  <a:srgbClr val="FFFFFF"/>
                </a:buClr>
              </a:pPr>
              <a:r>
                <a:rPr lang="zh-CN" altLang="en-US" sz="1400" smtClean="0">
                  <a:solidFill>
                    <a:srgbClr val="000000"/>
                  </a:solidFill>
                  <a:latin typeface="Arial" pitchFamily="34" charset="0"/>
                  <a:ea typeface="楷体_GB2312" panose="02010609030101010101" pitchFamily="49" charset="-122"/>
                  <a:cs typeface="Calibri" pitchFamily="34" charset="0"/>
                </a:rPr>
                <a:t>渠道</a:t>
              </a:r>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44" name="Rectangle 36"/>
            <p:cNvSpPr>
              <a:spLocks noChangeArrowheads="1"/>
            </p:cNvSpPr>
            <p:nvPr/>
          </p:nvSpPr>
          <p:spPr bwMode="gray">
            <a:xfrm>
              <a:off x="5892801" y="3657600"/>
              <a:ext cx="958850"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492" lvl="2" indent="-187317" algn="ctr">
                <a:spcBef>
                  <a:spcPct val="15000"/>
                </a:spcBef>
                <a:buClr>
                  <a:srgbClr val="FFFFFF"/>
                </a:buClr>
              </a:pPr>
              <a:r>
                <a:rPr lang="zh-CN" altLang="en-US" sz="1400" smtClean="0">
                  <a:solidFill>
                    <a:srgbClr val="000000"/>
                  </a:solidFill>
                  <a:latin typeface="Arial" pitchFamily="34" charset="0"/>
                  <a:ea typeface="楷体_GB2312" panose="02010609030101010101" pitchFamily="49" charset="-122"/>
                  <a:cs typeface="Calibri" pitchFamily="34" charset="0"/>
                </a:rPr>
                <a:t>合作关系</a:t>
              </a:r>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45" name="Rectangle 37"/>
            <p:cNvSpPr>
              <a:spLocks noChangeArrowheads="1"/>
            </p:cNvSpPr>
            <p:nvPr/>
          </p:nvSpPr>
          <p:spPr bwMode="gray">
            <a:xfrm>
              <a:off x="5644444" y="4450644"/>
              <a:ext cx="914400"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9525" lvl="2" indent="-9525" algn="ctr">
                <a:spcBef>
                  <a:spcPct val="15000"/>
                </a:spcBef>
                <a:buClr>
                  <a:srgbClr val="FFFFFF"/>
                </a:buClr>
              </a:pPr>
              <a:r>
                <a:rPr lang="zh-CN" altLang="en-US" sz="1400" smtClean="0">
                  <a:solidFill>
                    <a:srgbClr val="000000"/>
                  </a:solidFill>
                  <a:latin typeface="Arial" pitchFamily="34" charset="0"/>
                  <a:ea typeface="楷体_GB2312" panose="02010609030101010101" pitchFamily="49" charset="-122"/>
                  <a:cs typeface="Calibri" pitchFamily="34" charset="0"/>
                </a:rPr>
                <a:t>沟通</a:t>
              </a:r>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46" name="Rectangle 38"/>
            <p:cNvSpPr>
              <a:spLocks noChangeArrowheads="1"/>
            </p:cNvSpPr>
            <p:nvPr/>
          </p:nvSpPr>
          <p:spPr bwMode="gray">
            <a:xfrm>
              <a:off x="4948239" y="4950177"/>
              <a:ext cx="1001006"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492" lvl="2" indent="-187317">
                <a:spcBef>
                  <a:spcPct val="15000"/>
                </a:spcBef>
                <a:buClr>
                  <a:srgbClr val="FFFFFF"/>
                </a:buClr>
              </a:pPr>
              <a:r>
                <a:rPr lang="zh-CN" altLang="en-US" sz="1400" smtClean="0">
                  <a:solidFill>
                    <a:srgbClr val="000000"/>
                  </a:solidFill>
                  <a:latin typeface="Arial" pitchFamily="34" charset="0"/>
                  <a:ea typeface="楷体_GB2312" panose="02010609030101010101" pitchFamily="49" charset="-122"/>
                  <a:cs typeface="Calibri" pitchFamily="34" charset="0"/>
                </a:rPr>
                <a:t>活动</a:t>
              </a:r>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47" name="Rectangle 39"/>
            <p:cNvSpPr>
              <a:spLocks noChangeArrowheads="1"/>
            </p:cNvSpPr>
            <p:nvPr/>
          </p:nvSpPr>
          <p:spPr bwMode="gray">
            <a:xfrm>
              <a:off x="4075289" y="4950177"/>
              <a:ext cx="895527"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0" lvl="2" algn="ctr">
                <a:spcBef>
                  <a:spcPct val="15000"/>
                </a:spcBef>
                <a:buClr>
                  <a:srgbClr val="FFFFFF"/>
                </a:buClr>
              </a:pPr>
              <a:r>
                <a:rPr lang="zh-CN" altLang="en-US" sz="1400" smtClean="0">
                  <a:solidFill>
                    <a:srgbClr val="000000"/>
                  </a:solidFill>
                  <a:latin typeface="Arial" pitchFamily="34" charset="0"/>
                  <a:ea typeface="楷体_GB2312" panose="02010609030101010101" pitchFamily="49" charset="-122"/>
                  <a:cs typeface="Calibri" pitchFamily="34" charset="0"/>
                </a:rPr>
                <a:t>目标</a:t>
              </a:r>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48" name="Rectangle 40"/>
            <p:cNvSpPr>
              <a:spLocks noChangeArrowheads="1"/>
            </p:cNvSpPr>
            <p:nvPr/>
          </p:nvSpPr>
          <p:spPr bwMode="gray">
            <a:xfrm>
              <a:off x="3296356" y="4371621"/>
              <a:ext cx="1049868"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190492" lvl="2" indent="-187317">
                <a:spcBef>
                  <a:spcPct val="15000"/>
                </a:spcBef>
                <a:buClr>
                  <a:srgbClr val="FFFFFF"/>
                </a:buClr>
              </a:pPr>
              <a:r>
                <a:rPr lang="zh-CN" altLang="en-US" sz="1400" smtClean="0">
                  <a:solidFill>
                    <a:srgbClr val="000000"/>
                  </a:solidFill>
                  <a:latin typeface="Arial" pitchFamily="34" charset="0"/>
                  <a:ea typeface="楷体_GB2312" panose="02010609030101010101" pitchFamily="49" charset="-122"/>
                  <a:cs typeface="Calibri" pitchFamily="34" charset="0"/>
                </a:rPr>
                <a:t>消费习惯</a:t>
              </a:r>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49" name="Rectangle 41"/>
            <p:cNvSpPr>
              <a:spLocks noChangeArrowheads="1"/>
            </p:cNvSpPr>
            <p:nvPr/>
          </p:nvSpPr>
          <p:spPr bwMode="gray">
            <a:xfrm>
              <a:off x="3104974" y="3657600"/>
              <a:ext cx="891293"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6349" lvl="2" indent="-6349">
                <a:spcBef>
                  <a:spcPct val="15000"/>
                </a:spcBef>
                <a:buClr>
                  <a:srgbClr val="FFFFFF"/>
                </a:buClr>
              </a:pPr>
              <a:r>
                <a:rPr lang="zh-CN" altLang="en-US" sz="1400" smtClean="0">
                  <a:solidFill>
                    <a:srgbClr val="000000"/>
                  </a:solidFill>
                  <a:latin typeface="Arial" pitchFamily="34" charset="0"/>
                  <a:ea typeface="楷体_GB2312" panose="02010609030101010101" pitchFamily="49" charset="-122"/>
                  <a:cs typeface="Calibri" pitchFamily="34" charset="0"/>
                </a:rPr>
                <a:t>获取积分</a:t>
              </a:r>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50" name="Rectangle 42"/>
            <p:cNvSpPr>
              <a:spLocks noChangeArrowheads="1"/>
            </p:cNvSpPr>
            <p:nvPr/>
          </p:nvSpPr>
          <p:spPr bwMode="gray">
            <a:xfrm>
              <a:off x="3361971" y="2887134"/>
              <a:ext cx="916518"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9525" lvl="2" indent="-9525">
                <a:spcBef>
                  <a:spcPct val="15000"/>
                </a:spcBef>
                <a:buClr>
                  <a:srgbClr val="FFFFFF"/>
                </a:buClr>
              </a:pPr>
              <a:r>
                <a:rPr lang="zh-CN" altLang="en-US" sz="1400" smtClean="0">
                  <a:solidFill>
                    <a:srgbClr val="000000"/>
                  </a:solidFill>
                  <a:latin typeface="Arial" pitchFamily="34" charset="0"/>
                  <a:ea typeface="楷体_GB2312" panose="02010609030101010101" pitchFamily="49" charset="-122"/>
                  <a:cs typeface="Calibri" pitchFamily="34" charset="0"/>
                </a:rPr>
                <a:t>积分消费</a:t>
              </a:r>
              <a:endParaRPr lang="en-GB" sz="1400">
                <a:solidFill>
                  <a:srgbClr val="000000"/>
                </a:solidFill>
                <a:latin typeface="Arial" pitchFamily="34" charset="0"/>
                <a:ea typeface="楷体_GB2312" panose="02010609030101010101" pitchFamily="49" charset="-122"/>
                <a:cs typeface="Calibri" pitchFamily="34" charset="0"/>
              </a:endParaRPr>
            </a:p>
          </p:txBody>
        </p:sp>
        <p:sp>
          <p:nvSpPr>
            <p:cNvPr id="51" name="Rectangle 43"/>
            <p:cNvSpPr>
              <a:spLocks noChangeArrowheads="1"/>
            </p:cNvSpPr>
            <p:nvPr/>
          </p:nvSpPr>
          <p:spPr bwMode="gray">
            <a:xfrm>
              <a:off x="3860801" y="2362200"/>
              <a:ext cx="1230488" cy="457200"/>
            </a:xfrm>
            <a:prstGeom prst="rect">
              <a:avLst/>
            </a:prstGeom>
            <a:noFill/>
            <a:ln w="9525">
              <a:noFill/>
              <a:miter lim="800000"/>
            </a:ln>
          </p:spPr>
          <p:txBody>
            <a:bodyPr anchor="ctr">
              <a:no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marL="9525" lvl="2" indent="-9525" algn="ctr">
                <a:spcBef>
                  <a:spcPct val="15000"/>
                </a:spcBef>
                <a:buClr>
                  <a:srgbClr val="FFFFFF"/>
                </a:buClr>
              </a:pPr>
              <a:r>
                <a:rPr lang="zh-CN" altLang="en-US" sz="1300" smtClean="0">
                  <a:solidFill>
                    <a:srgbClr val="000000"/>
                  </a:solidFill>
                  <a:latin typeface="Arial" pitchFamily="34" charset="0"/>
                  <a:ea typeface="楷体_GB2312" panose="02010609030101010101" pitchFamily="49" charset="-122"/>
                  <a:cs typeface="Calibri" pitchFamily="34" charset="0"/>
                </a:rPr>
                <a:t>订购</a:t>
              </a:r>
              <a:endParaRPr lang="en-GB" sz="1300">
                <a:solidFill>
                  <a:srgbClr val="000000"/>
                </a:solidFill>
                <a:latin typeface="Arial" pitchFamily="34" charset="0"/>
                <a:ea typeface="楷体_GB2312" panose="02010609030101010101" pitchFamily="49" charset="-122"/>
                <a:cs typeface="Calibri" pitchFamily="34" charset="0"/>
              </a:endParaRPr>
            </a:p>
          </p:txBody>
        </p:sp>
        <p:sp>
          <p:nvSpPr>
            <p:cNvPr id="52" name="Oval 19"/>
            <p:cNvSpPr>
              <a:spLocks noChangeArrowheads="1"/>
            </p:cNvSpPr>
            <p:nvPr/>
          </p:nvSpPr>
          <p:spPr bwMode="auto">
            <a:xfrm>
              <a:off x="5377921" y="2004307"/>
              <a:ext cx="311150"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6</a:t>
              </a:r>
              <a:endParaRPr lang="en-GB" sz="1400" b="1">
                <a:solidFill>
                  <a:schemeClr val="bg1"/>
                </a:solidFill>
                <a:ea typeface="楷体_GB2312" panose="02010609030101010101" pitchFamily="49" charset="-122"/>
                <a:cs typeface="Calibri" pitchFamily="34" charset="0"/>
              </a:endParaRPr>
            </a:p>
          </p:txBody>
        </p:sp>
        <p:sp>
          <p:nvSpPr>
            <p:cNvPr id="53" name="Oval 20"/>
            <p:cNvSpPr>
              <a:spLocks noChangeArrowheads="1"/>
            </p:cNvSpPr>
            <p:nvPr/>
          </p:nvSpPr>
          <p:spPr bwMode="auto">
            <a:xfrm>
              <a:off x="6393392" y="2671411"/>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7</a:t>
              </a:r>
              <a:endParaRPr lang="en-GB" sz="1400" b="1">
                <a:solidFill>
                  <a:schemeClr val="bg1"/>
                </a:solidFill>
                <a:ea typeface="楷体_GB2312" panose="02010609030101010101" pitchFamily="49" charset="-122"/>
                <a:cs typeface="Calibri" pitchFamily="34" charset="0"/>
              </a:endParaRPr>
            </a:p>
          </p:txBody>
        </p:sp>
        <p:sp>
          <p:nvSpPr>
            <p:cNvPr id="54" name="Oval 21"/>
            <p:cNvSpPr>
              <a:spLocks noChangeArrowheads="1"/>
            </p:cNvSpPr>
            <p:nvPr/>
          </p:nvSpPr>
          <p:spPr bwMode="auto">
            <a:xfrm>
              <a:off x="6766983" y="3739269"/>
              <a:ext cx="311150"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8</a:t>
              </a:r>
              <a:endParaRPr lang="en-GB" sz="1400" b="1">
                <a:solidFill>
                  <a:schemeClr val="bg1"/>
                </a:solidFill>
                <a:ea typeface="楷体_GB2312" panose="02010609030101010101" pitchFamily="49" charset="-122"/>
                <a:cs typeface="Calibri" pitchFamily="34" charset="0"/>
              </a:endParaRPr>
            </a:p>
          </p:txBody>
        </p:sp>
        <p:sp>
          <p:nvSpPr>
            <p:cNvPr id="55" name="Oval 22"/>
            <p:cNvSpPr>
              <a:spLocks noChangeArrowheads="1"/>
            </p:cNvSpPr>
            <p:nvPr/>
          </p:nvSpPr>
          <p:spPr bwMode="auto">
            <a:xfrm>
              <a:off x="6410149" y="4770791"/>
              <a:ext cx="312737"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9</a:t>
              </a:r>
              <a:endParaRPr lang="en-GB" sz="1400" b="1">
                <a:solidFill>
                  <a:schemeClr val="bg1"/>
                </a:solidFill>
                <a:ea typeface="楷体_GB2312" panose="02010609030101010101" pitchFamily="49" charset="-122"/>
                <a:cs typeface="Calibri" pitchFamily="34" charset="0"/>
              </a:endParaRPr>
            </a:p>
          </p:txBody>
        </p:sp>
        <p:sp>
          <p:nvSpPr>
            <p:cNvPr id="56" name="Oval 23"/>
            <p:cNvSpPr>
              <a:spLocks noChangeArrowheads="1"/>
            </p:cNvSpPr>
            <p:nvPr/>
          </p:nvSpPr>
          <p:spPr bwMode="auto">
            <a:xfrm>
              <a:off x="5389210" y="5460471"/>
              <a:ext cx="311150"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10</a:t>
              </a:r>
              <a:endParaRPr lang="en-GB" sz="1400" b="1">
                <a:solidFill>
                  <a:schemeClr val="bg1"/>
                </a:solidFill>
                <a:ea typeface="楷体_GB2312" panose="02010609030101010101" pitchFamily="49" charset="-122"/>
                <a:cs typeface="Calibri" pitchFamily="34" charset="0"/>
              </a:endParaRPr>
            </a:p>
          </p:txBody>
        </p:sp>
        <p:sp>
          <p:nvSpPr>
            <p:cNvPr id="57" name="Oval 24"/>
            <p:cNvSpPr>
              <a:spLocks noChangeArrowheads="1"/>
            </p:cNvSpPr>
            <p:nvPr/>
          </p:nvSpPr>
          <p:spPr bwMode="auto">
            <a:xfrm>
              <a:off x="4180417" y="5471055"/>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1</a:t>
              </a:r>
              <a:endParaRPr lang="en-GB" sz="1400" b="1">
                <a:solidFill>
                  <a:schemeClr val="bg1"/>
                </a:solidFill>
                <a:ea typeface="楷体_GB2312" panose="02010609030101010101" pitchFamily="49" charset="-122"/>
                <a:cs typeface="Calibri" pitchFamily="34" charset="0"/>
              </a:endParaRPr>
            </a:p>
          </p:txBody>
        </p:sp>
        <p:sp>
          <p:nvSpPr>
            <p:cNvPr id="58" name="Oval 25"/>
            <p:cNvSpPr>
              <a:spLocks noChangeArrowheads="1"/>
            </p:cNvSpPr>
            <p:nvPr/>
          </p:nvSpPr>
          <p:spPr bwMode="auto">
            <a:xfrm>
              <a:off x="3188405" y="4781374"/>
              <a:ext cx="311150"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2</a:t>
              </a:r>
              <a:endParaRPr lang="en-GB" sz="1400" b="1">
                <a:solidFill>
                  <a:schemeClr val="bg1"/>
                </a:solidFill>
                <a:ea typeface="楷体_GB2312" panose="02010609030101010101" pitchFamily="49" charset="-122"/>
                <a:cs typeface="Calibri" pitchFamily="34" charset="0"/>
              </a:endParaRPr>
            </a:p>
          </p:txBody>
        </p:sp>
        <p:sp>
          <p:nvSpPr>
            <p:cNvPr id="59" name="Oval 24"/>
            <p:cNvSpPr>
              <a:spLocks noChangeArrowheads="1"/>
            </p:cNvSpPr>
            <p:nvPr/>
          </p:nvSpPr>
          <p:spPr bwMode="auto">
            <a:xfrm>
              <a:off x="2828131" y="3726921"/>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3</a:t>
              </a:r>
              <a:endParaRPr lang="en-GB" sz="1400" b="1">
                <a:solidFill>
                  <a:schemeClr val="bg1"/>
                </a:solidFill>
                <a:ea typeface="楷体_GB2312" panose="02010609030101010101" pitchFamily="49" charset="-122"/>
                <a:cs typeface="Calibri" pitchFamily="34" charset="0"/>
              </a:endParaRPr>
            </a:p>
          </p:txBody>
        </p:sp>
        <p:sp>
          <p:nvSpPr>
            <p:cNvPr id="60" name="Oval 24"/>
            <p:cNvSpPr>
              <a:spLocks noChangeArrowheads="1"/>
            </p:cNvSpPr>
            <p:nvPr/>
          </p:nvSpPr>
          <p:spPr bwMode="auto">
            <a:xfrm>
              <a:off x="3195019" y="2705276"/>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4</a:t>
              </a:r>
              <a:endParaRPr lang="en-GB" sz="1400" b="1">
                <a:solidFill>
                  <a:schemeClr val="bg1"/>
                </a:solidFill>
                <a:ea typeface="楷体_GB2312" panose="02010609030101010101" pitchFamily="49" charset="-122"/>
                <a:cs typeface="Calibri" pitchFamily="34" charset="0"/>
              </a:endParaRPr>
            </a:p>
          </p:txBody>
        </p:sp>
        <p:sp>
          <p:nvSpPr>
            <p:cNvPr id="61" name="Oval 24"/>
            <p:cNvSpPr>
              <a:spLocks noChangeArrowheads="1"/>
            </p:cNvSpPr>
            <p:nvPr/>
          </p:nvSpPr>
          <p:spPr bwMode="auto">
            <a:xfrm>
              <a:off x="4194085" y="2033587"/>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5</a:t>
              </a:r>
              <a:endParaRPr lang="en-GB" sz="1400" b="1">
                <a:solidFill>
                  <a:schemeClr val="bg1"/>
                </a:solidFill>
                <a:ea typeface="楷体_GB2312" panose="02010609030101010101" pitchFamily="49" charset="-122"/>
                <a:cs typeface="Calibri" pitchFamily="34" charset="0"/>
              </a:endParaRPr>
            </a:p>
          </p:txBody>
        </p:sp>
      </p:grpSp>
      <p:sp>
        <p:nvSpPr>
          <p:cNvPr id="78" name="AutoShape 15"/>
          <p:cNvSpPr>
            <a:spLocks noChangeArrowheads="1"/>
          </p:cNvSpPr>
          <p:nvPr>
            <p:custDataLst>
              <p:tags r:id="rId2"/>
            </p:custDataLst>
          </p:nvPr>
        </p:nvSpPr>
        <p:spPr bwMode="blackWhite">
          <a:xfrm>
            <a:off x="472019" y="1286934"/>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none" lIns="91436" tIns="45718" rIns="91436"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smtClean="0">
                <a:solidFill>
                  <a:srgbClr val="000000"/>
                </a:solidFill>
                <a:latin typeface="Arial" pitchFamily="34" charset="0"/>
                <a:ea typeface="楷体_GB2312" panose="02010609030101010101" pitchFamily="49" charset="-122"/>
                <a:cs typeface="Calibri" pitchFamily="34" charset="0"/>
              </a:rPr>
              <a:t>目标</a:t>
            </a:r>
            <a:r>
              <a:rPr lang="en-US" altLang="zh-CN" sz="1200" b="1" smtClean="0">
                <a:solidFill>
                  <a:srgbClr val="000000"/>
                </a:solidFill>
                <a:latin typeface="Arial" pitchFamily="34" charset="0"/>
                <a:ea typeface="楷体_GB2312" panose="02010609030101010101" pitchFamily="49" charset="-122"/>
                <a:cs typeface="Calibri" pitchFamily="34" charset="0"/>
              </a:rPr>
              <a:t>/</a:t>
            </a:r>
            <a:r>
              <a:rPr lang="zh-CN" altLang="en-US" sz="1200" b="1" smtClean="0">
                <a:solidFill>
                  <a:srgbClr val="000000"/>
                </a:solidFill>
                <a:latin typeface="Arial" pitchFamily="34" charset="0"/>
                <a:ea typeface="楷体_GB2312" panose="02010609030101010101" pitchFamily="49" charset="-122"/>
                <a:cs typeface="Calibri" pitchFamily="34" charset="0"/>
              </a:rPr>
              <a:t>细分</a:t>
            </a:r>
            <a:endParaRPr lang="en-GB" altLang="ja-JP"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整体</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价值客户？</a:t>
            </a:r>
            <a:endParaRPr lang="en-GB" altLang="ja-JP" sz="1200"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单一</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多保单？</a:t>
            </a:r>
            <a:endParaRPr lang="en-GB" altLang="ja-JP" sz="1200">
              <a:solidFill>
                <a:srgbClr val="000000"/>
              </a:solidFill>
              <a:latin typeface="Arial" pitchFamily="34" charset="0"/>
              <a:ea typeface="楷体_GB2312" panose="02010609030101010101" pitchFamily="49" charset="-122"/>
              <a:cs typeface="Calibri" pitchFamily="34" charset="0"/>
            </a:endParaRPr>
          </a:p>
        </p:txBody>
      </p:sp>
      <p:sp>
        <p:nvSpPr>
          <p:cNvPr id="79" name="Oval 24"/>
          <p:cNvSpPr>
            <a:spLocks noChangeArrowheads="1"/>
          </p:cNvSpPr>
          <p:nvPr/>
        </p:nvSpPr>
        <p:spPr bwMode="auto">
          <a:xfrm>
            <a:off x="377051" y="1199710"/>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1</a:t>
            </a:r>
            <a:endParaRPr lang="en-GB" sz="1400" b="1">
              <a:solidFill>
                <a:schemeClr val="bg1"/>
              </a:solidFill>
              <a:ea typeface="楷体_GB2312" panose="02010609030101010101" pitchFamily="49" charset="-122"/>
              <a:cs typeface="Calibri" pitchFamily="34" charset="0"/>
            </a:endParaRPr>
          </a:p>
        </p:txBody>
      </p:sp>
      <p:sp>
        <p:nvSpPr>
          <p:cNvPr id="80" name="AutoShape 15"/>
          <p:cNvSpPr>
            <a:spLocks noChangeArrowheads="1"/>
          </p:cNvSpPr>
          <p:nvPr>
            <p:custDataLst>
              <p:tags r:id="rId3"/>
            </p:custDataLst>
          </p:nvPr>
        </p:nvSpPr>
        <p:spPr bwMode="blackWhite">
          <a:xfrm>
            <a:off x="472019" y="2363084"/>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none" lIns="91436" tIns="45718" rIns="91436"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smtClean="0">
                <a:solidFill>
                  <a:srgbClr val="000000"/>
                </a:solidFill>
                <a:latin typeface="Arial" pitchFamily="34" charset="0"/>
                <a:ea typeface="楷体_GB2312" panose="02010609030101010101" pitchFamily="49" charset="-122"/>
                <a:cs typeface="Calibri" pitchFamily="34" charset="0"/>
              </a:rPr>
              <a:t>消费习惯</a:t>
            </a:r>
            <a:endParaRPr lang="en-GB" altLang="ja-JP"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赚取</a:t>
            </a:r>
            <a:r>
              <a:rPr lang="en-GB" altLang="ja-JP" sz="1200" smtClean="0">
                <a:solidFill>
                  <a:srgbClr val="000000"/>
                </a:solidFill>
                <a:latin typeface="Arial" pitchFamily="34" charset="0"/>
                <a:ea typeface="楷体_GB2312" panose="02010609030101010101" pitchFamily="49" charset="-122"/>
                <a:cs typeface="Calibri" pitchFamily="34" charset="0"/>
              </a:rPr>
              <a:t> /</a:t>
            </a:r>
            <a:r>
              <a:rPr lang="zh-CN" altLang="en-US" sz="1200">
                <a:solidFill>
                  <a:srgbClr val="000000"/>
                </a:solidFill>
                <a:latin typeface="Arial" pitchFamily="34" charset="0"/>
                <a:ea typeface="楷体_GB2312" panose="02010609030101010101" pitchFamily="49" charset="-122"/>
                <a:cs typeface="Calibri" pitchFamily="34" charset="0"/>
              </a:rPr>
              <a:t>消</a:t>
            </a:r>
            <a:r>
              <a:rPr lang="zh-CN" altLang="en-US" sz="1200" smtClean="0">
                <a:solidFill>
                  <a:srgbClr val="000000"/>
                </a:solidFill>
                <a:latin typeface="Arial" pitchFamily="34" charset="0"/>
                <a:ea typeface="楷体_GB2312" panose="02010609030101010101" pitchFamily="49" charset="-122"/>
                <a:cs typeface="Calibri" pitchFamily="34" charset="0"/>
              </a:rPr>
              <a:t>费规则？</a:t>
            </a:r>
            <a:endParaRPr lang="en-GB" altLang="ja-JP" sz="1200"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a:solidFill>
                  <a:srgbClr val="000000"/>
                </a:solidFill>
                <a:latin typeface="Arial" pitchFamily="34" charset="0"/>
                <a:ea typeface="楷体_GB2312" panose="02010609030101010101" pitchFamily="49" charset="-122"/>
                <a:cs typeface="Calibri" pitchFamily="34" charset="0"/>
              </a:rPr>
              <a:t>慷慨</a:t>
            </a:r>
            <a:r>
              <a:rPr lang="zh-CN" altLang="en-US" sz="1200" smtClean="0">
                <a:solidFill>
                  <a:srgbClr val="000000"/>
                </a:solidFill>
                <a:latin typeface="Arial" pitchFamily="34" charset="0"/>
                <a:ea typeface="楷体_GB2312" panose="02010609030101010101" pitchFamily="49" charset="-122"/>
                <a:cs typeface="Calibri" pitchFamily="34" charset="0"/>
              </a:rPr>
              <a:t>度</a:t>
            </a:r>
            <a:r>
              <a:rPr lang="en-GB" altLang="ja-JP" sz="1200" smtClean="0">
                <a:solidFill>
                  <a:srgbClr val="000000"/>
                </a:solidFill>
                <a:latin typeface="Arial" pitchFamily="34" charset="0"/>
                <a:ea typeface="楷体_GB2312" panose="02010609030101010101" pitchFamily="49" charset="-122"/>
                <a:cs typeface="Calibri" pitchFamily="34" charset="0"/>
              </a:rPr>
              <a:t> ?</a:t>
            </a:r>
            <a:endParaRPr lang="en-GB" altLang="ja-JP" sz="1200">
              <a:solidFill>
                <a:srgbClr val="000000"/>
              </a:solidFill>
              <a:latin typeface="Arial" pitchFamily="34" charset="0"/>
              <a:ea typeface="楷体_GB2312" panose="02010609030101010101" pitchFamily="49" charset="-122"/>
              <a:cs typeface="Calibri" pitchFamily="34" charset="0"/>
            </a:endParaRPr>
          </a:p>
        </p:txBody>
      </p:sp>
      <p:sp>
        <p:nvSpPr>
          <p:cNvPr id="81" name="Oval 24"/>
          <p:cNvSpPr>
            <a:spLocks noChangeArrowheads="1"/>
          </p:cNvSpPr>
          <p:nvPr/>
        </p:nvSpPr>
        <p:spPr bwMode="auto">
          <a:xfrm>
            <a:off x="377051" y="2275860"/>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2</a:t>
            </a:r>
            <a:endParaRPr lang="en-GB" sz="1400" b="1">
              <a:solidFill>
                <a:schemeClr val="bg1"/>
              </a:solidFill>
              <a:ea typeface="楷体_GB2312" panose="02010609030101010101" pitchFamily="49" charset="-122"/>
              <a:cs typeface="Calibri" pitchFamily="34" charset="0"/>
            </a:endParaRPr>
          </a:p>
        </p:txBody>
      </p:sp>
      <p:sp>
        <p:nvSpPr>
          <p:cNvPr id="82" name="AutoShape 15"/>
          <p:cNvSpPr>
            <a:spLocks noChangeArrowheads="1"/>
          </p:cNvSpPr>
          <p:nvPr>
            <p:custDataLst>
              <p:tags r:id="rId4"/>
            </p:custDataLst>
          </p:nvPr>
        </p:nvSpPr>
        <p:spPr bwMode="blackWhite">
          <a:xfrm>
            <a:off x="472019" y="3452461"/>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none" lIns="91436" tIns="45718" rIns="91436"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smtClean="0">
                <a:solidFill>
                  <a:srgbClr val="000000"/>
                </a:solidFill>
                <a:latin typeface="Arial" pitchFamily="34" charset="0"/>
                <a:ea typeface="楷体_GB2312" panose="02010609030101010101" pitchFamily="49" charset="-122"/>
                <a:cs typeface="Calibri" pitchFamily="34" charset="0"/>
              </a:rPr>
              <a:t>获取积分</a:t>
            </a:r>
            <a:endParaRPr lang="en-GB" altLang="ja-JP"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a:latin typeface="楷体_GB2312" panose="02010609030101010101" pitchFamily="49" charset="-122"/>
                <a:ea typeface="楷体_GB2312" panose="02010609030101010101" pitchFamily="49" charset="-122"/>
              </a:rPr>
              <a:t>现收现</a:t>
            </a:r>
            <a:r>
              <a:rPr lang="zh-CN" altLang="en-US" sz="1200" smtClean="0">
                <a:latin typeface="楷体_GB2312" panose="02010609030101010101" pitchFamily="49" charset="-122"/>
                <a:ea typeface="楷体_GB2312" panose="02010609030101010101" pitchFamily="49" charset="-122"/>
              </a:rPr>
              <a:t>付</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现收后付</a:t>
            </a:r>
            <a:r>
              <a:rPr lang="en-GB" altLang="ja-JP" sz="1200" smtClean="0">
                <a:solidFill>
                  <a:srgbClr val="000000"/>
                </a:solidFill>
                <a:latin typeface="Arial" pitchFamily="34" charset="0"/>
                <a:ea typeface="楷体_GB2312" panose="02010609030101010101" pitchFamily="49" charset="-122"/>
                <a:cs typeface="Calibri" pitchFamily="34" charset="0"/>
              </a:rPr>
              <a:t> ?</a:t>
            </a:r>
            <a:br>
              <a:rPr lang="en-GB" altLang="ja-JP" sz="1200" smtClean="0">
                <a:solidFill>
                  <a:srgbClr val="000000"/>
                </a:solidFill>
                <a:latin typeface="Arial" pitchFamily="34" charset="0"/>
                <a:ea typeface="楷体_GB2312" panose="02010609030101010101" pitchFamily="49" charset="-122"/>
                <a:cs typeface="Calibri" pitchFamily="34" charset="0"/>
              </a:rPr>
            </a:br>
            <a:r>
              <a:rPr lang="zh-CN" altLang="en-US" sz="1200" smtClean="0">
                <a:solidFill>
                  <a:srgbClr val="000000"/>
                </a:solidFill>
                <a:latin typeface="Arial" pitchFamily="34" charset="0"/>
                <a:ea typeface="楷体_GB2312" panose="02010609030101010101" pitchFamily="49" charset="-122"/>
                <a:cs typeface="Calibri" pitchFamily="34" charset="0"/>
              </a:rPr>
              <a:t>所有产品</a:t>
            </a:r>
            <a:r>
              <a:rPr lang="en-GB" altLang="ja-JP" sz="1200" smtClean="0">
                <a:solidFill>
                  <a:srgbClr val="000000"/>
                </a:solidFill>
                <a:latin typeface="Arial" pitchFamily="34" charset="0"/>
                <a:ea typeface="楷体_GB2312" panose="02010609030101010101" pitchFamily="49" charset="-122"/>
                <a:cs typeface="Calibri" pitchFamily="34" charset="0"/>
              </a:rPr>
              <a:t> ?</a:t>
            </a:r>
            <a:endParaRPr lang="en-GB" altLang="ja-JP" sz="1200">
              <a:solidFill>
                <a:srgbClr val="000000"/>
              </a:solidFill>
              <a:latin typeface="Arial" pitchFamily="34" charset="0"/>
              <a:ea typeface="楷体_GB2312" panose="02010609030101010101" pitchFamily="49" charset="-122"/>
              <a:cs typeface="Calibri" pitchFamily="34" charset="0"/>
            </a:endParaRPr>
          </a:p>
        </p:txBody>
      </p:sp>
      <p:sp>
        <p:nvSpPr>
          <p:cNvPr id="83" name="Oval 24"/>
          <p:cNvSpPr>
            <a:spLocks noChangeArrowheads="1"/>
          </p:cNvSpPr>
          <p:nvPr/>
        </p:nvSpPr>
        <p:spPr bwMode="auto">
          <a:xfrm>
            <a:off x="377051" y="3365237"/>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3</a:t>
            </a:r>
            <a:endParaRPr lang="en-GB" sz="1400" b="1">
              <a:solidFill>
                <a:schemeClr val="bg1"/>
              </a:solidFill>
              <a:ea typeface="楷体_GB2312" panose="02010609030101010101" pitchFamily="49" charset="-122"/>
              <a:cs typeface="Calibri" pitchFamily="34" charset="0"/>
            </a:endParaRPr>
          </a:p>
        </p:txBody>
      </p:sp>
      <p:sp>
        <p:nvSpPr>
          <p:cNvPr id="84" name="AutoShape 15"/>
          <p:cNvSpPr>
            <a:spLocks noChangeArrowheads="1"/>
          </p:cNvSpPr>
          <p:nvPr>
            <p:custDataLst>
              <p:tags r:id="rId5"/>
            </p:custDataLst>
          </p:nvPr>
        </p:nvSpPr>
        <p:spPr bwMode="blackWhite">
          <a:xfrm>
            <a:off x="472019" y="4549424"/>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none" lIns="91436" tIns="45718" rIns="91436"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smtClean="0">
                <a:solidFill>
                  <a:srgbClr val="000000"/>
                </a:solidFill>
                <a:latin typeface="Arial" pitchFamily="34" charset="0"/>
                <a:ea typeface="楷体_GB2312" panose="02010609030101010101" pitchFamily="49" charset="-122"/>
                <a:cs typeface="Calibri" pitchFamily="34" charset="0"/>
              </a:rPr>
              <a:t>积分消费</a:t>
            </a:r>
            <a:endParaRPr lang="en-GB" altLang="ja-JP"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全面回馈</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限制性回馈</a:t>
            </a:r>
            <a:r>
              <a:rPr lang="en-GB" altLang="ja-JP" sz="1200" smtClean="0">
                <a:solidFill>
                  <a:srgbClr val="000000"/>
                </a:solidFill>
                <a:latin typeface="Arial" pitchFamily="34" charset="0"/>
                <a:ea typeface="楷体_GB2312" panose="02010609030101010101" pitchFamily="49" charset="-122"/>
                <a:cs typeface="Calibri" pitchFamily="34" charset="0"/>
              </a:rPr>
              <a:t> ?</a:t>
            </a:r>
            <a:br>
              <a:rPr lang="en-GB" altLang="ja-JP" sz="1200" smtClean="0">
                <a:solidFill>
                  <a:srgbClr val="000000"/>
                </a:solidFill>
                <a:latin typeface="Arial" pitchFamily="34" charset="0"/>
                <a:ea typeface="楷体_GB2312" panose="02010609030101010101" pitchFamily="49" charset="-122"/>
                <a:cs typeface="Calibri" pitchFamily="34" charset="0"/>
              </a:rPr>
            </a:br>
            <a:r>
              <a:rPr lang="zh-CN" altLang="en-US" sz="1200" smtClean="0">
                <a:solidFill>
                  <a:srgbClr val="000000"/>
                </a:solidFill>
                <a:latin typeface="Arial" pitchFamily="34" charset="0"/>
                <a:ea typeface="楷体_GB2312" panose="02010609030101010101" pitchFamily="49" charset="-122"/>
                <a:cs typeface="Calibri" pitchFamily="34" charset="0"/>
              </a:rPr>
              <a:t>门槛限制</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滞后</a:t>
            </a:r>
            <a:r>
              <a:rPr lang="en-GB" altLang="ja-JP" sz="1200" smtClean="0">
                <a:solidFill>
                  <a:srgbClr val="000000"/>
                </a:solidFill>
                <a:latin typeface="Arial" pitchFamily="34" charset="0"/>
                <a:ea typeface="楷体_GB2312" panose="02010609030101010101" pitchFamily="49" charset="-122"/>
                <a:cs typeface="Calibri" pitchFamily="34" charset="0"/>
              </a:rPr>
              <a:t> ?</a:t>
            </a:r>
          </a:p>
        </p:txBody>
      </p:sp>
      <p:sp>
        <p:nvSpPr>
          <p:cNvPr id="85" name="Oval 24"/>
          <p:cNvSpPr>
            <a:spLocks noChangeArrowheads="1"/>
          </p:cNvSpPr>
          <p:nvPr/>
        </p:nvSpPr>
        <p:spPr bwMode="auto">
          <a:xfrm>
            <a:off x="377051" y="4462200"/>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4</a:t>
            </a:r>
            <a:endParaRPr lang="en-GB" sz="1400" b="1">
              <a:solidFill>
                <a:schemeClr val="bg1"/>
              </a:solidFill>
              <a:ea typeface="楷体_GB2312" panose="02010609030101010101" pitchFamily="49" charset="-122"/>
              <a:cs typeface="Calibri" pitchFamily="34" charset="0"/>
            </a:endParaRPr>
          </a:p>
        </p:txBody>
      </p:sp>
      <p:sp>
        <p:nvSpPr>
          <p:cNvPr id="86" name="AutoShape 15"/>
          <p:cNvSpPr>
            <a:spLocks noChangeArrowheads="1"/>
          </p:cNvSpPr>
          <p:nvPr>
            <p:custDataLst>
              <p:tags r:id="rId6"/>
            </p:custDataLst>
          </p:nvPr>
        </p:nvSpPr>
        <p:spPr bwMode="blackWhite">
          <a:xfrm>
            <a:off x="472019" y="5610579"/>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none" lIns="91436" tIns="45718" rIns="91436"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smtClean="0">
                <a:solidFill>
                  <a:srgbClr val="000000"/>
                </a:solidFill>
                <a:latin typeface="Arial" pitchFamily="34" charset="0"/>
                <a:ea typeface="楷体_GB2312" panose="02010609030101010101" pitchFamily="49" charset="-122"/>
                <a:cs typeface="Calibri" pitchFamily="34" charset="0"/>
              </a:rPr>
              <a:t>订购</a:t>
            </a:r>
            <a:r>
              <a:rPr lang="en-GB" altLang="ja-JP" sz="1200" b="1" smtClean="0">
                <a:solidFill>
                  <a:srgbClr val="000000"/>
                </a:solidFill>
                <a:latin typeface="Arial" pitchFamily="34" charset="0"/>
                <a:ea typeface="楷体_GB2312" panose="02010609030101010101" pitchFamily="49" charset="-122"/>
                <a:cs typeface="Calibri" pitchFamily="34" charset="0"/>
              </a:rPr>
              <a:t> &amp; </a:t>
            </a:r>
            <a:r>
              <a:rPr lang="zh-CN" altLang="en-US" sz="1200" b="1" smtClean="0">
                <a:solidFill>
                  <a:srgbClr val="000000"/>
                </a:solidFill>
                <a:latin typeface="Arial" pitchFamily="34" charset="0"/>
                <a:ea typeface="楷体_GB2312" panose="02010609030101010101" pitchFamily="49" charset="-122"/>
                <a:cs typeface="Calibri" pitchFamily="34" charset="0"/>
              </a:rPr>
              <a:t>资格</a:t>
            </a:r>
            <a:endParaRPr lang="en-GB" altLang="ja-JP"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具有购买资格</a:t>
            </a:r>
            <a:r>
              <a:rPr lang="en-GB" altLang="ja-JP" sz="1200" smtClean="0">
                <a:solidFill>
                  <a:srgbClr val="000000"/>
                </a:solidFill>
                <a:latin typeface="Arial" pitchFamily="34" charset="0"/>
                <a:ea typeface="楷体_GB2312" panose="02010609030101010101" pitchFamily="49" charset="-122"/>
                <a:cs typeface="Calibri" pitchFamily="34" charset="0"/>
              </a:rPr>
              <a:t> /</a:t>
            </a:r>
            <a:r>
              <a:rPr lang="zh-CN" altLang="en-US" sz="1200" smtClean="0">
                <a:solidFill>
                  <a:srgbClr val="000000"/>
                </a:solidFill>
                <a:latin typeface="Arial" pitchFamily="34" charset="0"/>
                <a:ea typeface="楷体_GB2312" panose="02010609030101010101" pitchFamily="49" charset="-122"/>
                <a:cs typeface="Calibri" pitchFamily="34" charset="0"/>
              </a:rPr>
              <a:t>无购买资格</a:t>
            </a:r>
            <a:r>
              <a:rPr lang="en-GB" altLang="ja-JP" sz="1200" smtClean="0">
                <a:solidFill>
                  <a:srgbClr val="000000"/>
                </a:solidFill>
                <a:latin typeface="Arial" pitchFamily="34" charset="0"/>
                <a:ea typeface="楷体_GB2312" panose="02010609030101010101" pitchFamily="49" charset="-122"/>
                <a:cs typeface="Calibri" pitchFamily="34" charset="0"/>
              </a:rPr>
              <a:t>?</a:t>
            </a:r>
          </a:p>
          <a:p>
            <a:pPr algn="ctr" defTabSz="228590" eaLnBrk="0" hangingPunct="0"/>
            <a:r>
              <a:rPr lang="zh-CN" altLang="en-US" sz="1200">
                <a:solidFill>
                  <a:srgbClr val="000000"/>
                </a:solidFill>
                <a:latin typeface="Arial" pitchFamily="34" charset="0"/>
                <a:ea typeface="楷体_GB2312" panose="02010609030101010101" pitchFamily="49" charset="-122"/>
                <a:cs typeface="Calibri" pitchFamily="34" charset="0"/>
              </a:rPr>
              <a:t>免费还是收费</a:t>
            </a:r>
            <a:r>
              <a:rPr lang="en-GB" altLang="ja-JP" sz="1200" smtClean="0">
                <a:solidFill>
                  <a:srgbClr val="000000"/>
                </a:solidFill>
                <a:latin typeface="Arial" pitchFamily="34" charset="0"/>
                <a:ea typeface="楷体_GB2312" panose="02010609030101010101" pitchFamily="49" charset="-122"/>
                <a:cs typeface="Calibri" pitchFamily="34" charset="0"/>
              </a:rPr>
              <a:t> ?</a:t>
            </a:r>
          </a:p>
        </p:txBody>
      </p:sp>
      <p:sp>
        <p:nvSpPr>
          <p:cNvPr id="87" name="Oval 24"/>
          <p:cNvSpPr>
            <a:spLocks noChangeArrowheads="1"/>
          </p:cNvSpPr>
          <p:nvPr/>
        </p:nvSpPr>
        <p:spPr bwMode="auto">
          <a:xfrm>
            <a:off x="377051" y="5523355"/>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a:solidFill>
                  <a:schemeClr val="bg1"/>
                </a:solidFill>
                <a:ea typeface="楷体_GB2312" panose="02010609030101010101" pitchFamily="49" charset="-122"/>
                <a:cs typeface="Calibri" pitchFamily="34" charset="0"/>
              </a:rPr>
              <a:t>5</a:t>
            </a:r>
            <a:endParaRPr lang="en-GB" sz="1400" b="1">
              <a:solidFill>
                <a:schemeClr val="bg1"/>
              </a:solidFill>
              <a:ea typeface="楷体_GB2312" panose="02010609030101010101" pitchFamily="49" charset="-122"/>
              <a:cs typeface="Calibri" pitchFamily="34" charset="0"/>
            </a:endParaRPr>
          </a:p>
        </p:txBody>
      </p:sp>
      <p:sp>
        <p:nvSpPr>
          <p:cNvPr id="88" name="AutoShape 15"/>
          <p:cNvSpPr>
            <a:spLocks noChangeArrowheads="1"/>
          </p:cNvSpPr>
          <p:nvPr>
            <p:custDataLst>
              <p:tags r:id="rId7"/>
            </p:custDataLst>
          </p:nvPr>
        </p:nvSpPr>
        <p:spPr bwMode="blackWhite">
          <a:xfrm>
            <a:off x="7450139" y="1283230"/>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square" lIns="35998" tIns="45718" rIns="35998"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smtClean="0">
                <a:solidFill>
                  <a:srgbClr val="000000"/>
                </a:solidFill>
                <a:latin typeface="Arial" pitchFamily="34" charset="0"/>
                <a:ea typeface="楷体_GB2312" panose="02010609030101010101" pitchFamily="49" charset="-122"/>
                <a:cs typeface="Calibri" pitchFamily="34" charset="0"/>
              </a:rPr>
              <a:t>回馈</a:t>
            </a:r>
            <a:endParaRPr lang="en-GB" altLang="ja-JP"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保险产品</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礼品</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服务</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降价</a:t>
            </a:r>
            <a:r>
              <a:rPr lang="en-GB" altLang="ja-JP" sz="1200" smtClean="0">
                <a:solidFill>
                  <a:srgbClr val="000000"/>
                </a:solidFill>
                <a:latin typeface="Arial" pitchFamily="34" charset="0"/>
                <a:ea typeface="楷体_GB2312" panose="02010609030101010101" pitchFamily="49" charset="-122"/>
                <a:cs typeface="Calibri" pitchFamily="34" charset="0"/>
              </a:rPr>
              <a:t>...</a:t>
            </a:r>
            <a:endParaRPr lang="en-GB" altLang="ja-JP" sz="1200">
              <a:solidFill>
                <a:srgbClr val="000000"/>
              </a:solidFill>
              <a:latin typeface="Arial" pitchFamily="34" charset="0"/>
              <a:ea typeface="楷体_GB2312" panose="02010609030101010101" pitchFamily="49" charset="-122"/>
              <a:cs typeface="Calibri" pitchFamily="34" charset="0"/>
            </a:endParaRPr>
          </a:p>
        </p:txBody>
      </p:sp>
      <p:sp>
        <p:nvSpPr>
          <p:cNvPr id="89" name="Oval 24"/>
          <p:cNvSpPr>
            <a:spLocks noChangeArrowheads="1"/>
          </p:cNvSpPr>
          <p:nvPr/>
        </p:nvSpPr>
        <p:spPr bwMode="auto">
          <a:xfrm>
            <a:off x="7355172" y="1196006"/>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smtClean="0">
                <a:solidFill>
                  <a:schemeClr val="bg1"/>
                </a:solidFill>
                <a:ea typeface="楷体_GB2312" panose="02010609030101010101" pitchFamily="49" charset="-122"/>
                <a:cs typeface="Calibri" pitchFamily="34" charset="0"/>
              </a:rPr>
              <a:t>6</a:t>
            </a:r>
            <a:endParaRPr lang="en-GB" sz="1400" b="1">
              <a:solidFill>
                <a:schemeClr val="bg1"/>
              </a:solidFill>
              <a:ea typeface="楷体_GB2312" panose="02010609030101010101" pitchFamily="49" charset="-122"/>
              <a:cs typeface="Calibri" pitchFamily="34" charset="0"/>
            </a:endParaRPr>
          </a:p>
        </p:txBody>
      </p:sp>
      <p:sp>
        <p:nvSpPr>
          <p:cNvPr id="90" name="AutoShape 15"/>
          <p:cNvSpPr>
            <a:spLocks noChangeArrowheads="1"/>
          </p:cNvSpPr>
          <p:nvPr>
            <p:custDataLst>
              <p:tags r:id="rId8"/>
            </p:custDataLst>
          </p:nvPr>
        </p:nvSpPr>
        <p:spPr bwMode="blackWhite">
          <a:xfrm>
            <a:off x="7450139" y="2359380"/>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none" lIns="91436" tIns="45718" rIns="0"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smtClean="0">
                <a:solidFill>
                  <a:srgbClr val="000000"/>
                </a:solidFill>
                <a:latin typeface="Arial" pitchFamily="34" charset="0"/>
                <a:ea typeface="楷体_GB2312" panose="02010609030101010101" pitchFamily="49" charset="-122"/>
                <a:cs typeface="Calibri" pitchFamily="34" charset="0"/>
              </a:rPr>
              <a:t>渠道</a:t>
            </a:r>
            <a:r>
              <a:rPr lang="en-GB" altLang="ja-JP" sz="1200" b="1" smtClean="0">
                <a:solidFill>
                  <a:srgbClr val="000000"/>
                </a:solidFill>
                <a:latin typeface="Arial" pitchFamily="34" charset="0"/>
                <a:ea typeface="楷体_GB2312" panose="02010609030101010101" pitchFamily="49" charset="-122"/>
                <a:cs typeface="Calibri" pitchFamily="34" charset="0"/>
              </a:rPr>
              <a:t>/</a:t>
            </a:r>
            <a:r>
              <a:rPr lang="zh-CN" altLang="en-US" sz="1200" b="1" smtClean="0">
                <a:solidFill>
                  <a:srgbClr val="000000"/>
                </a:solidFill>
                <a:latin typeface="Arial" pitchFamily="34" charset="0"/>
                <a:ea typeface="楷体_GB2312" panose="02010609030101010101" pitchFamily="49" charset="-122"/>
                <a:cs typeface="Calibri" pitchFamily="34" charset="0"/>
              </a:rPr>
              <a:t>客户体验</a:t>
            </a:r>
            <a:endParaRPr lang="en-GB" altLang="ja-JP"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网销</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所有渠道</a:t>
            </a:r>
            <a:r>
              <a:rPr lang="en-GB" altLang="ja-JP" sz="1200" smtClean="0">
                <a:solidFill>
                  <a:srgbClr val="000000"/>
                </a:solidFill>
                <a:latin typeface="Arial" pitchFamily="34" charset="0"/>
                <a:ea typeface="楷体_GB2312" panose="02010609030101010101" pitchFamily="49" charset="-122"/>
                <a:cs typeface="Calibri" pitchFamily="34" charset="0"/>
              </a:rPr>
              <a:t> ?</a:t>
            </a:r>
            <a:br>
              <a:rPr lang="en-GB" altLang="ja-JP" sz="1200" smtClean="0">
                <a:solidFill>
                  <a:srgbClr val="000000"/>
                </a:solidFill>
                <a:latin typeface="Arial" pitchFamily="34" charset="0"/>
                <a:ea typeface="楷体_GB2312" panose="02010609030101010101" pitchFamily="49" charset="-122"/>
                <a:cs typeface="Calibri" pitchFamily="34" charset="0"/>
              </a:rPr>
            </a:br>
            <a:r>
              <a:rPr lang="zh-CN" altLang="en-US" sz="1200" smtClean="0">
                <a:solidFill>
                  <a:srgbClr val="000000"/>
                </a:solidFill>
                <a:latin typeface="Arial" pitchFamily="34" charset="0"/>
                <a:ea typeface="楷体_GB2312" panose="02010609030101010101" pitchFamily="49" charset="-122"/>
                <a:cs typeface="Calibri" pitchFamily="34" charset="0"/>
              </a:rPr>
              <a:t>特定平台 </a:t>
            </a:r>
            <a:r>
              <a:rPr lang="en-GB" altLang="ja-JP" sz="1200" smtClean="0">
                <a:solidFill>
                  <a:srgbClr val="000000"/>
                </a:solidFill>
                <a:latin typeface="Arial" pitchFamily="34" charset="0"/>
                <a:ea typeface="楷体_GB2312" panose="02010609030101010101" pitchFamily="49" charset="-122"/>
                <a:cs typeface="Calibri" pitchFamily="34" charset="0"/>
              </a:rPr>
              <a:t>?</a:t>
            </a:r>
          </a:p>
        </p:txBody>
      </p:sp>
      <p:sp>
        <p:nvSpPr>
          <p:cNvPr id="91" name="Oval 24"/>
          <p:cNvSpPr>
            <a:spLocks noChangeArrowheads="1"/>
          </p:cNvSpPr>
          <p:nvPr/>
        </p:nvSpPr>
        <p:spPr bwMode="auto">
          <a:xfrm>
            <a:off x="7355172" y="2272156"/>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smtClean="0">
                <a:solidFill>
                  <a:schemeClr val="bg1"/>
                </a:solidFill>
                <a:ea typeface="楷体_GB2312" panose="02010609030101010101" pitchFamily="49" charset="-122"/>
                <a:cs typeface="Calibri" pitchFamily="34" charset="0"/>
              </a:rPr>
              <a:t>7</a:t>
            </a:r>
            <a:endParaRPr lang="en-GB" sz="1400" b="1">
              <a:solidFill>
                <a:schemeClr val="bg1"/>
              </a:solidFill>
              <a:ea typeface="楷体_GB2312" panose="02010609030101010101" pitchFamily="49" charset="-122"/>
              <a:cs typeface="Calibri" pitchFamily="34" charset="0"/>
            </a:endParaRPr>
          </a:p>
        </p:txBody>
      </p:sp>
      <p:sp>
        <p:nvSpPr>
          <p:cNvPr id="92" name="AutoShape 15"/>
          <p:cNvSpPr>
            <a:spLocks noChangeArrowheads="1"/>
          </p:cNvSpPr>
          <p:nvPr>
            <p:custDataLst>
              <p:tags r:id="rId9"/>
            </p:custDataLst>
          </p:nvPr>
        </p:nvSpPr>
        <p:spPr bwMode="blackWhite">
          <a:xfrm>
            <a:off x="7450139" y="3448758"/>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none" lIns="91436" tIns="45718" rIns="91436"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smtClean="0">
                <a:solidFill>
                  <a:srgbClr val="000000"/>
                </a:solidFill>
                <a:latin typeface="Arial" pitchFamily="34" charset="0"/>
                <a:ea typeface="楷体_GB2312" panose="02010609030101010101" pitchFamily="49" charset="-122"/>
                <a:cs typeface="Calibri" pitchFamily="34" charset="0"/>
              </a:rPr>
              <a:t>合作关系</a:t>
            </a:r>
            <a:endParaRPr lang="en-GB" altLang="ja-JP"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财险</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非财险</a:t>
            </a:r>
            <a:r>
              <a:rPr lang="en-GB" altLang="ja-JP" sz="1200" smtClean="0">
                <a:solidFill>
                  <a:srgbClr val="000000"/>
                </a:solidFill>
                <a:latin typeface="Arial" pitchFamily="34" charset="0"/>
                <a:ea typeface="楷体_GB2312" panose="02010609030101010101" pitchFamily="49" charset="-122"/>
                <a:cs typeface="Calibri" pitchFamily="34" charset="0"/>
              </a:rPr>
              <a:t> ?</a:t>
            </a:r>
          </a:p>
        </p:txBody>
      </p:sp>
      <p:sp>
        <p:nvSpPr>
          <p:cNvPr id="93" name="Oval 24"/>
          <p:cNvSpPr>
            <a:spLocks noChangeArrowheads="1"/>
          </p:cNvSpPr>
          <p:nvPr/>
        </p:nvSpPr>
        <p:spPr bwMode="auto">
          <a:xfrm>
            <a:off x="7355172" y="3361533"/>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smtClean="0">
                <a:solidFill>
                  <a:schemeClr val="bg1"/>
                </a:solidFill>
                <a:ea typeface="楷体_GB2312" panose="02010609030101010101" pitchFamily="49" charset="-122"/>
                <a:cs typeface="Calibri" pitchFamily="34" charset="0"/>
              </a:rPr>
              <a:t>8</a:t>
            </a:r>
            <a:endParaRPr lang="en-GB" sz="1400" b="1">
              <a:solidFill>
                <a:schemeClr val="bg1"/>
              </a:solidFill>
              <a:ea typeface="楷体_GB2312" panose="02010609030101010101" pitchFamily="49" charset="-122"/>
              <a:cs typeface="Calibri" pitchFamily="34" charset="0"/>
            </a:endParaRPr>
          </a:p>
        </p:txBody>
      </p:sp>
      <p:sp>
        <p:nvSpPr>
          <p:cNvPr id="94" name="AutoShape 15"/>
          <p:cNvSpPr>
            <a:spLocks noChangeArrowheads="1"/>
          </p:cNvSpPr>
          <p:nvPr>
            <p:custDataLst>
              <p:tags r:id="rId10"/>
            </p:custDataLst>
          </p:nvPr>
        </p:nvSpPr>
        <p:spPr bwMode="blackWhite">
          <a:xfrm>
            <a:off x="7450139" y="4545720"/>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none" lIns="91436" tIns="45718" rIns="91436"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a:solidFill>
                  <a:srgbClr val="000000"/>
                </a:solidFill>
                <a:latin typeface="Arial" pitchFamily="34" charset="0"/>
                <a:ea typeface="楷体_GB2312" panose="02010609030101010101" pitchFamily="49" charset="-122"/>
                <a:cs typeface="Calibri" pitchFamily="34" charset="0"/>
              </a:rPr>
              <a:t>沟</a:t>
            </a:r>
            <a:r>
              <a:rPr lang="zh-CN" altLang="en-US" sz="1200" b="1" smtClean="0">
                <a:solidFill>
                  <a:srgbClr val="000000"/>
                </a:solidFill>
                <a:latin typeface="Arial" pitchFamily="34" charset="0"/>
                <a:ea typeface="楷体_GB2312" panose="02010609030101010101" pitchFamily="49" charset="-122"/>
                <a:cs typeface="Calibri" pitchFamily="34" charset="0"/>
              </a:rPr>
              <a:t>通</a:t>
            </a:r>
            <a:endParaRPr lang="en-GB" altLang="ja-JP"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参与预约</a:t>
            </a:r>
            <a:r>
              <a:rPr lang="en-GB" altLang="ja-JP" sz="1200" smtClean="0">
                <a:solidFill>
                  <a:srgbClr val="000000"/>
                </a:solidFill>
                <a:latin typeface="Arial" pitchFamily="34" charset="0"/>
                <a:ea typeface="楷体_GB2312" panose="02010609030101010101" pitchFamily="49" charset="-122"/>
                <a:cs typeface="Calibri" pitchFamily="34" charset="0"/>
              </a:rPr>
              <a:t> /</a:t>
            </a:r>
            <a:r>
              <a:rPr lang="zh-CN" altLang="en-US" sz="1200" smtClean="0">
                <a:solidFill>
                  <a:srgbClr val="000000"/>
                </a:solidFill>
                <a:latin typeface="Arial" pitchFamily="34" charset="0"/>
                <a:ea typeface="楷体_GB2312" panose="02010609030101010101" pitchFamily="49" charset="-122"/>
                <a:cs typeface="Calibri" pitchFamily="34" charset="0"/>
              </a:rPr>
              <a:t>临时参与</a:t>
            </a:r>
            <a:r>
              <a:rPr lang="en-GB" altLang="ja-JP" sz="1200" smtClean="0">
                <a:solidFill>
                  <a:srgbClr val="000000"/>
                </a:solidFill>
                <a:latin typeface="Arial" pitchFamily="34" charset="0"/>
                <a:ea typeface="楷体_GB2312" panose="02010609030101010101" pitchFamily="49" charset="-122"/>
                <a:cs typeface="Calibri" pitchFamily="34" charset="0"/>
              </a:rPr>
              <a:t> ?</a:t>
            </a:r>
            <a:br>
              <a:rPr lang="en-GB" altLang="ja-JP" sz="1200" smtClean="0">
                <a:solidFill>
                  <a:srgbClr val="000000"/>
                </a:solidFill>
                <a:latin typeface="Arial" pitchFamily="34" charset="0"/>
                <a:ea typeface="楷体_GB2312" panose="02010609030101010101" pitchFamily="49" charset="-122"/>
                <a:cs typeface="Calibri" pitchFamily="34" charset="0"/>
              </a:rPr>
            </a:br>
            <a:r>
              <a:rPr lang="zh-CN" altLang="en-US" sz="1200" smtClean="0">
                <a:solidFill>
                  <a:srgbClr val="000000"/>
                </a:solidFill>
                <a:latin typeface="Arial" pitchFamily="34" charset="0"/>
                <a:ea typeface="楷体_GB2312" panose="02010609030101010101" pitchFamily="49" charset="-122"/>
                <a:cs typeface="Calibri" pitchFamily="34" charset="0"/>
              </a:rPr>
              <a:t>大众媒体</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目标市场</a:t>
            </a:r>
            <a:r>
              <a:rPr lang="en-GB" altLang="ja-JP" sz="1200" smtClean="0">
                <a:solidFill>
                  <a:srgbClr val="000000"/>
                </a:solidFill>
                <a:latin typeface="Arial" pitchFamily="34" charset="0"/>
                <a:ea typeface="楷体_GB2312" panose="02010609030101010101" pitchFamily="49" charset="-122"/>
                <a:cs typeface="Calibri" pitchFamily="34" charset="0"/>
              </a:rPr>
              <a:t> ?</a:t>
            </a:r>
          </a:p>
        </p:txBody>
      </p:sp>
      <p:sp>
        <p:nvSpPr>
          <p:cNvPr id="95" name="Oval 24"/>
          <p:cNvSpPr>
            <a:spLocks noChangeArrowheads="1"/>
          </p:cNvSpPr>
          <p:nvPr/>
        </p:nvSpPr>
        <p:spPr bwMode="auto">
          <a:xfrm>
            <a:off x="7355172" y="4458496"/>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smtClean="0">
                <a:solidFill>
                  <a:schemeClr val="bg1"/>
                </a:solidFill>
                <a:ea typeface="楷体_GB2312" panose="02010609030101010101" pitchFamily="49" charset="-122"/>
                <a:cs typeface="Calibri" pitchFamily="34" charset="0"/>
              </a:rPr>
              <a:t>9</a:t>
            </a:r>
            <a:endParaRPr lang="en-GB" sz="1400" b="1">
              <a:solidFill>
                <a:schemeClr val="bg1"/>
              </a:solidFill>
              <a:ea typeface="楷体_GB2312" panose="02010609030101010101" pitchFamily="49" charset="-122"/>
              <a:cs typeface="Calibri" pitchFamily="34" charset="0"/>
            </a:endParaRPr>
          </a:p>
        </p:txBody>
      </p:sp>
      <p:sp>
        <p:nvSpPr>
          <p:cNvPr id="96" name="AutoShape 15"/>
          <p:cNvSpPr>
            <a:spLocks noChangeArrowheads="1"/>
          </p:cNvSpPr>
          <p:nvPr>
            <p:custDataLst>
              <p:tags r:id="rId11"/>
            </p:custDataLst>
          </p:nvPr>
        </p:nvSpPr>
        <p:spPr bwMode="blackWhite">
          <a:xfrm>
            <a:off x="7450139" y="5606875"/>
            <a:ext cx="2056871" cy="822325"/>
          </a:xfrm>
          <a:prstGeom prst="roundRect">
            <a:avLst>
              <a:gd name="adj" fmla="val 12934"/>
            </a:avLst>
          </a:prstGeom>
          <a:solidFill>
            <a:schemeClr val="bg1">
              <a:lumMod val="95000"/>
            </a:schemeClr>
          </a:solidFill>
          <a:ln w="12700">
            <a:noFill/>
            <a:round/>
          </a:ln>
          <a:effectLst>
            <a:outerShdw blurRad="50800" dist="38100" dir="2700000" algn="tl" rotWithShape="0">
              <a:prstClr val="black">
                <a:alpha val="40000"/>
              </a:prstClr>
            </a:outerShdw>
          </a:effectLst>
        </p:spPr>
        <p:txBody>
          <a:bodyPr wrap="none" lIns="91436" tIns="45718" rIns="91436" bIns="45718" anchor="ct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defTabSz="228590" eaLnBrk="0" hangingPunct="0"/>
            <a:r>
              <a:rPr lang="zh-CN" altLang="en-US" sz="1200" b="1" smtClean="0">
                <a:solidFill>
                  <a:srgbClr val="000000"/>
                </a:solidFill>
                <a:latin typeface="Arial" pitchFamily="34" charset="0"/>
                <a:ea typeface="楷体_GB2312" panose="02010609030101010101" pitchFamily="49" charset="-122"/>
                <a:cs typeface="Calibri" pitchFamily="34" charset="0"/>
              </a:rPr>
              <a:t>活动</a:t>
            </a:r>
            <a:endParaRPr lang="en-US" altLang="zh-CN" sz="1200" b="1" smtClean="0">
              <a:solidFill>
                <a:srgbClr val="000000"/>
              </a:solidFill>
              <a:latin typeface="Arial" pitchFamily="34" charset="0"/>
              <a:ea typeface="楷体_GB2312" panose="02010609030101010101" pitchFamily="49" charset="-122"/>
              <a:cs typeface="Calibri" pitchFamily="34" charset="0"/>
            </a:endParaRP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消费频率</a:t>
            </a:r>
            <a:r>
              <a:rPr lang="en-GB" altLang="ja-JP" sz="1200" smtClean="0">
                <a:solidFill>
                  <a:srgbClr val="000000"/>
                </a:solidFill>
                <a:latin typeface="Arial" pitchFamily="34" charset="0"/>
                <a:ea typeface="楷体_GB2312" panose="02010609030101010101" pitchFamily="49" charset="-122"/>
                <a:cs typeface="Calibri" pitchFamily="34" charset="0"/>
              </a:rPr>
              <a:t> ?</a:t>
            </a:r>
          </a:p>
          <a:p>
            <a:pPr algn="ctr" defTabSz="228590" eaLnBrk="0" hangingPunct="0"/>
            <a:r>
              <a:rPr lang="zh-CN" altLang="en-US" sz="1200" smtClean="0">
                <a:solidFill>
                  <a:srgbClr val="000000"/>
                </a:solidFill>
                <a:latin typeface="Arial" pitchFamily="34" charset="0"/>
                <a:ea typeface="楷体_GB2312" panose="02010609030101010101" pitchFamily="49" charset="-122"/>
                <a:cs typeface="Calibri" pitchFamily="34" charset="0"/>
              </a:rPr>
              <a:t>细分</a:t>
            </a:r>
            <a:r>
              <a:rPr lang="en-GB" altLang="ja-JP" sz="1200" smtClean="0">
                <a:solidFill>
                  <a:srgbClr val="000000"/>
                </a:solidFill>
                <a:latin typeface="Arial" pitchFamily="34" charset="0"/>
                <a:ea typeface="楷体_GB2312" panose="02010609030101010101" pitchFamily="49" charset="-122"/>
                <a:cs typeface="Calibri" pitchFamily="34" charset="0"/>
              </a:rPr>
              <a:t> / </a:t>
            </a:r>
            <a:r>
              <a:rPr lang="zh-CN" altLang="en-US" sz="1200" smtClean="0">
                <a:solidFill>
                  <a:srgbClr val="000000"/>
                </a:solidFill>
                <a:latin typeface="Arial" pitchFamily="34" charset="0"/>
                <a:ea typeface="楷体_GB2312" panose="02010609030101010101" pitchFamily="49" charset="-122"/>
                <a:cs typeface="Calibri" pitchFamily="34" charset="0"/>
              </a:rPr>
              <a:t>主线</a:t>
            </a:r>
            <a:r>
              <a:rPr lang="en-GB" altLang="ja-JP" sz="1200" smtClean="0">
                <a:solidFill>
                  <a:srgbClr val="000000"/>
                </a:solidFill>
                <a:latin typeface="Arial" pitchFamily="34" charset="0"/>
                <a:ea typeface="楷体_GB2312" panose="02010609030101010101" pitchFamily="49" charset="-122"/>
                <a:cs typeface="Calibri" pitchFamily="34" charset="0"/>
              </a:rPr>
              <a:t> ?</a:t>
            </a:r>
            <a:endParaRPr lang="en-GB" altLang="ja-JP" sz="1200">
              <a:solidFill>
                <a:srgbClr val="000000"/>
              </a:solidFill>
              <a:latin typeface="Arial" pitchFamily="34" charset="0"/>
              <a:ea typeface="楷体_GB2312" panose="02010609030101010101" pitchFamily="49" charset="-122"/>
              <a:cs typeface="Calibri" pitchFamily="34" charset="0"/>
            </a:endParaRPr>
          </a:p>
        </p:txBody>
      </p:sp>
      <p:sp>
        <p:nvSpPr>
          <p:cNvPr id="97" name="Oval 24"/>
          <p:cNvSpPr>
            <a:spLocks noChangeArrowheads="1"/>
          </p:cNvSpPr>
          <p:nvPr/>
        </p:nvSpPr>
        <p:spPr bwMode="auto">
          <a:xfrm>
            <a:off x="7355172" y="5519652"/>
            <a:ext cx="312738" cy="287337"/>
          </a:xfrm>
          <a:prstGeom prst="ellipse">
            <a:avLst/>
          </a:prstGeom>
          <a:solidFill>
            <a:srgbClr val="C00000"/>
          </a:solidFill>
        </p:spPr>
        <p:style>
          <a:lnRef idx="0">
            <a:schemeClr val="accent3"/>
          </a:lnRef>
          <a:fillRef idx="3">
            <a:schemeClr val="accent3"/>
          </a:fillRef>
          <a:effectRef idx="3">
            <a:schemeClr val="accent3"/>
          </a:effectRef>
          <a:fontRef idx="minor">
            <a:schemeClr val="lt1"/>
          </a:fontRef>
        </p:style>
        <p:txBody>
          <a:bodyPr wrap="none" lIns="89996" tIns="46798" rIns="89996" bIns="46798" anchor="ctr"/>
          <a:lstStyle>
            <a:defPPr>
              <a:defRPr lang="de-DE"/>
            </a:defPPr>
            <a:lvl1pPr marL="0" algn="l" defTabSz="957756" rtl="0" eaLnBrk="1" latinLnBrk="0" hangingPunct="1">
              <a:defRPr sz="1900" kern="1200">
                <a:solidFill>
                  <a:srgbClr val="FFFFFF"/>
                </a:solidFill>
                <a:latin typeface="Arial"/>
                <a:ea typeface="+mn-ea"/>
                <a:cs typeface="+mn-cs"/>
              </a:defRPr>
            </a:lvl1pPr>
            <a:lvl2pPr marL="478878" algn="l" defTabSz="957756" rtl="0" eaLnBrk="1" latinLnBrk="0" hangingPunct="1">
              <a:defRPr sz="1900" kern="1200">
                <a:solidFill>
                  <a:srgbClr val="FFFFFF"/>
                </a:solidFill>
                <a:latin typeface="Arial"/>
                <a:ea typeface="+mn-ea"/>
                <a:cs typeface="+mn-cs"/>
              </a:defRPr>
            </a:lvl2pPr>
            <a:lvl3pPr marL="957756" algn="l" defTabSz="957756" rtl="0" eaLnBrk="1" latinLnBrk="0" hangingPunct="1">
              <a:defRPr sz="1900" kern="1200">
                <a:solidFill>
                  <a:srgbClr val="FFFFFF"/>
                </a:solidFill>
                <a:latin typeface="Arial"/>
                <a:ea typeface="+mn-ea"/>
                <a:cs typeface="+mn-cs"/>
              </a:defRPr>
            </a:lvl3pPr>
            <a:lvl4pPr marL="1436634" algn="l" defTabSz="957756" rtl="0" eaLnBrk="1" latinLnBrk="0" hangingPunct="1">
              <a:defRPr sz="1900" kern="1200">
                <a:solidFill>
                  <a:srgbClr val="FFFFFF"/>
                </a:solidFill>
                <a:latin typeface="Arial"/>
                <a:ea typeface="+mn-ea"/>
                <a:cs typeface="+mn-cs"/>
              </a:defRPr>
            </a:lvl4pPr>
            <a:lvl5pPr marL="1915510" algn="l" defTabSz="957756" rtl="0" eaLnBrk="1" latinLnBrk="0" hangingPunct="1">
              <a:defRPr sz="1900" kern="1200">
                <a:solidFill>
                  <a:srgbClr val="FFFFFF"/>
                </a:solidFill>
                <a:latin typeface="Arial"/>
                <a:ea typeface="+mn-ea"/>
                <a:cs typeface="+mn-cs"/>
              </a:defRPr>
            </a:lvl5pPr>
            <a:lvl6pPr marL="2394388" algn="l" defTabSz="957756" rtl="0" eaLnBrk="1" latinLnBrk="0" hangingPunct="1">
              <a:defRPr sz="1900" kern="1200">
                <a:solidFill>
                  <a:srgbClr val="FFFFFF"/>
                </a:solidFill>
                <a:latin typeface="Arial"/>
                <a:ea typeface="+mn-ea"/>
                <a:cs typeface="+mn-cs"/>
              </a:defRPr>
            </a:lvl6pPr>
            <a:lvl7pPr marL="2873265" algn="l" defTabSz="957756" rtl="0" eaLnBrk="1" latinLnBrk="0" hangingPunct="1">
              <a:defRPr sz="1900" kern="1200">
                <a:solidFill>
                  <a:srgbClr val="FFFFFF"/>
                </a:solidFill>
                <a:latin typeface="Arial"/>
                <a:ea typeface="+mn-ea"/>
                <a:cs typeface="+mn-cs"/>
              </a:defRPr>
            </a:lvl7pPr>
            <a:lvl8pPr marL="3352143" algn="l" defTabSz="957756" rtl="0" eaLnBrk="1" latinLnBrk="0" hangingPunct="1">
              <a:defRPr sz="1900" kern="1200">
                <a:solidFill>
                  <a:srgbClr val="FFFFFF"/>
                </a:solidFill>
                <a:latin typeface="Arial"/>
                <a:ea typeface="+mn-ea"/>
                <a:cs typeface="+mn-cs"/>
              </a:defRPr>
            </a:lvl8pPr>
            <a:lvl9pPr marL="3831021" algn="l" defTabSz="957756" rtl="0" eaLnBrk="1" latinLnBrk="0" hangingPunct="1">
              <a:defRPr sz="1900" kern="1200">
                <a:solidFill>
                  <a:srgbClr val="FFFFFF"/>
                </a:solidFill>
                <a:latin typeface="Arial"/>
                <a:ea typeface="+mn-ea"/>
                <a:cs typeface="+mn-cs"/>
              </a:defRPr>
            </a:lvl9pPr>
          </a:lstStyle>
          <a:p>
            <a:pPr algn="ctr">
              <a:lnSpc>
                <a:spcPct val="90000"/>
              </a:lnSpc>
            </a:pPr>
            <a:r>
              <a:rPr lang="en-GB" sz="1400" b="1" smtClean="0">
                <a:solidFill>
                  <a:schemeClr val="bg1"/>
                </a:solidFill>
                <a:ea typeface="楷体_GB2312" panose="02010609030101010101" pitchFamily="49" charset="-122"/>
                <a:cs typeface="Calibri" pitchFamily="34" charset="0"/>
              </a:rPr>
              <a:t>10</a:t>
            </a:r>
            <a:endParaRPr lang="en-GB" sz="1400" b="1">
              <a:solidFill>
                <a:schemeClr val="bg1"/>
              </a:solidFill>
              <a:ea typeface="楷体_GB2312" panose="02010609030101010101" pitchFamily="49" charset="-122"/>
              <a:cs typeface="Calibri" pitchFamily="34" charset="0"/>
            </a:endParaRPr>
          </a:p>
        </p:txBody>
      </p:sp>
      <p:sp>
        <p:nvSpPr>
          <p:cNvPr id="77" name="TextBox 76"/>
          <p:cNvSpPr txBox="1"/>
          <p:nvPr/>
        </p:nvSpPr>
        <p:spPr bwMode="auto">
          <a:xfrm>
            <a:off x="2876716" y="1124680"/>
            <a:ext cx="3958635" cy="535527"/>
          </a:xfrm>
          <a:prstGeom prst="rect">
            <a:avLst/>
          </a:prstGeom>
          <a:noFill/>
          <a:ln w="9525">
            <a:noFill/>
            <a:miter lim="800000"/>
          </a:ln>
        </p:spPr>
        <p:txBody>
          <a:bodyPr wrap="square" lIns="91436" tIns="45718" rIns="91436" bIns="45718" rtlCol="0">
            <a:spAutoFit/>
          </a:bodyPr>
          <a:lstStyle>
            <a:defPPr>
              <a:defRPr lang="de-DE"/>
            </a:defPPr>
            <a:lvl1pPr marL="0" algn="l" defTabSz="957756" rtl="0" eaLnBrk="1" latinLnBrk="0" hangingPunct="1">
              <a:defRPr sz="1900" kern="1200">
                <a:solidFill>
                  <a:schemeClr val="tx1"/>
                </a:solidFill>
                <a:latin typeface="+mn-lt"/>
                <a:ea typeface="+mn-ea"/>
                <a:cs typeface="+mn-cs"/>
              </a:defRPr>
            </a:lvl1pPr>
            <a:lvl2pPr marL="478878" algn="l" defTabSz="957756" rtl="0" eaLnBrk="1" latinLnBrk="0" hangingPunct="1">
              <a:defRPr sz="1900" kern="1200">
                <a:solidFill>
                  <a:schemeClr val="tx1"/>
                </a:solidFill>
                <a:latin typeface="+mn-lt"/>
                <a:ea typeface="+mn-ea"/>
                <a:cs typeface="+mn-cs"/>
              </a:defRPr>
            </a:lvl2pPr>
            <a:lvl3pPr marL="957756" algn="l" defTabSz="957756" rtl="0" eaLnBrk="1" latinLnBrk="0" hangingPunct="1">
              <a:defRPr sz="1900" kern="1200">
                <a:solidFill>
                  <a:schemeClr val="tx1"/>
                </a:solidFill>
                <a:latin typeface="+mn-lt"/>
                <a:ea typeface="+mn-ea"/>
                <a:cs typeface="+mn-cs"/>
              </a:defRPr>
            </a:lvl3pPr>
            <a:lvl4pPr marL="1436634" algn="l" defTabSz="957756" rtl="0" eaLnBrk="1" latinLnBrk="0" hangingPunct="1">
              <a:defRPr sz="1900" kern="1200">
                <a:solidFill>
                  <a:schemeClr val="tx1"/>
                </a:solidFill>
                <a:latin typeface="+mn-lt"/>
                <a:ea typeface="+mn-ea"/>
                <a:cs typeface="+mn-cs"/>
              </a:defRPr>
            </a:lvl4pPr>
            <a:lvl5pPr marL="1915510" algn="l" defTabSz="957756" rtl="0" eaLnBrk="1" latinLnBrk="0" hangingPunct="1">
              <a:defRPr sz="1900" kern="1200">
                <a:solidFill>
                  <a:schemeClr val="tx1"/>
                </a:solidFill>
                <a:latin typeface="+mn-lt"/>
                <a:ea typeface="+mn-ea"/>
                <a:cs typeface="+mn-cs"/>
              </a:defRPr>
            </a:lvl5pPr>
            <a:lvl6pPr marL="2394388" algn="l" defTabSz="957756" rtl="0" eaLnBrk="1" latinLnBrk="0" hangingPunct="1">
              <a:defRPr sz="1900" kern="1200">
                <a:solidFill>
                  <a:schemeClr val="tx1"/>
                </a:solidFill>
                <a:latin typeface="+mn-lt"/>
                <a:ea typeface="+mn-ea"/>
                <a:cs typeface="+mn-cs"/>
              </a:defRPr>
            </a:lvl6pPr>
            <a:lvl7pPr marL="2873265" algn="l" defTabSz="957756" rtl="0" eaLnBrk="1" latinLnBrk="0" hangingPunct="1">
              <a:defRPr sz="1900" kern="1200">
                <a:solidFill>
                  <a:schemeClr val="tx1"/>
                </a:solidFill>
                <a:latin typeface="+mn-lt"/>
                <a:ea typeface="+mn-ea"/>
                <a:cs typeface="+mn-cs"/>
              </a:defRPr>
            </a:lvl7pPr>
            <a:lvl8pPr marL="3352143" algn="l" defTabSz="957756" rtl="0" eaLnBrk="1" latinLnBrk="0" hangingPunct="1">
              <a:defRPr sz="1900" kern="1200">
                <a:solidFill>
                  <a:schemeClr val="tx1"/>
                </a:solidFill>
                <a:latin typeface="+mn-lt"/>
                <a:ea typeface="+mn-ea"/>
                <a:cs typeface="+mn-cs"/>
              </a:defRPr>
            </a:lvl8pPr>
            <a:lvl9pPr marL="3831021" algn="l" defTabSz="957756" rtl="0" eaLnBrk="1" latinLnBrk="0" hangingPunct="1">
              <a:defRPr sz="1900" kern="1200">
                <a:solidFill>
                  <a:schemeClr val="tx1"/>
                </a:solidFill>
                <a:latin typeface="+mn-lt"/>
                <a:ea typeface="+mn-ea"/>
                <a:cs typeface="+mn-cs"/>
              </a:defRPr>
            </a:lvl9pPr>
          </a:lstStyle>
          <a:p>
            <a:pPr algn="ctr">
              <a:lnSpc>
                <a:spcPct val="90000"/>
              </a:lnSpc>
            </a:pPr>
            <a:r>
              <a:rPr lang="zh-CN" altLang="en-US" sz="1600" b="1" smtClean="0">
                <a:solidFill>
                  <a:srgbClr val="B10034"/>
                </a:solidFill>
                <a:latin typeface="Arial" pitchFamily="34" charset="0"/>
                <a:ea typeface="楷体_GB2312" panose="02010609030101010101" pitchFamily="49" charset="-122"/>
                <a:cs typeface="Calibri" pitchFamily="34" charset="0"/>
              </a:rPr>
              <a:t>凯捷咨询</a:t>
            </a:r>
            <a:r>
              <a:rPr lang="en-GB" sz="1600" b="1" smtClean="0">
                <a:solidFill>
                  <a:srgbClr val="B10034"/>
                </a:solidFill>
                <a:latin typeface="Arial" pitchFamily="34" charset="0"/>
                <a:ea typeface="楷体_GB2312" panose="02010609030101010101" pitchFamily="49" charset="-122"/>
                <a:cs typeface="Calibri" pitchFamily="34" charset="0"/>
              </a:rPr>
              <a:t> « </a:t>
            </a:r>
            <a:r>
              <a:rPr lang="zh-CN" altLang="en-US" sz="1600" b="1">
                <a:solidFill>
                  <a:srgbClr val="B10034"/>
                </a:solidFill>
                <a:latin typeface="Arial" pitchFamily="34" charset="0"/>
                <a:ea typeface="楷体_GB2312" panose="02010609030101010101" pitchFamily="49" charset="-122"/>
                <a:cs typeface="Calibri" pitchFamily="34" charset="0"/>
              </a:rPr>
              <a:t>会</a:t>
            </a:r>
            <a:r>
              <a:rPr lang="zh-CN" altLang="en-US" sz="1600" b="1" smtClean="0">
                <a:solidFill>
                  <a:srgbClr val="B10034"/>
                </a:solidFill>
                <a:latin typeface="Arial" pitchFamily="34" charset="0"/>
                <a:ea typeface="楷体_GB2312" panose="02010609030101010101" pitchFamily="49" charset="-122"/>
                <a:cs typeface="Calibri" pitchFamily="34" charset="0"/>
              </a:rPr>
              <a:t>员管理工具箱 </a:t>
            </a:r>
            <a:r>
              <a:rPr lang="en-GB" sz="1600" b="1" smtClean="0">
                <a:solidFill>
                  <a:srgbClr val="B10034"/>
                </a:solidFill>
                <a:latin typeface="Arial" pitchFamily="34" charset="0"/>
                <a:ea typeface="楷体_GB2312" panose="02010609030101010101" pitchFamily="49" charset="-122"/>
                <a:cs typeface="Calibri" pitchFamily="34" charset="0"/>
              </a:rPr>
              <a:t>» </a:t>
            </a:r>
            <a:r>
              <a:rPr lang="zh-CN" altLang="en-US" sz="1600" b="1" smtClean="0">
                <a:solidFill>
                  <a:srgbClr val="B10034"/>
                </a:solidFill>
                <a:latin typeface="Arial" pitchFamily="34" charset="0"/>
                <a:ea typeface="楷体_GB2312" panose="02010609030101010101" pitchFamily="49" charset="-122"/>
                <a:cs typeface="Calibri" pitchFamily="34" charset="0"/>
              </a:rPr>
              <a:t>方法论</a:t>
            </a:r>
            <a:r>
              <a:rPr lang="en-GB" sz="1600" b="1" smtClean="0">
                <a:solidFill>
                  <a:srgbClr val="B10034"/>
                </a:solidFill>
                <a:latin typeface="Arial" pitchFamily="34" charset="0"/>
                <a:ea typeface="楷体_GB2312" panose="02010609030101010101" pitchFamily="49" charset="-122"/>
                <a:cs typeface="Calibri" pitchFamily="34" charset="0"/>
              </a:rPr>
              <a:t> : </a:t>
            </a:r>
            <a:r>
              <a:rPr lang="zh-CN" altLang="en-US" sz="1600" b="1">
                <a:solidFill>
                  <a:srgbClr val="B10034"/>
                </a:solidFill>
                <a:latin typeface="Arial" pitchFamily="34" charset="0"/>
                <a:ea typeface="楷体_GB2312" panose="02010609030101010101" pitchFamily="49" charset="-122"/>
                <a:cs typeface="Calibri" pitchFamily="34" charset="0"/>
              </a:rPr>
              <a:t>忠诚度</a:t>
            </a:r>
            <a:r>
              <a:rPr lang="zh-CN" altLang="en-US" sz="1600" b="1" smtClean="0">
                <a:solidFill>
                  <a:srgbClr val="B10034"/>
                </a:solidFill>
                <a:latin typeface="Arial" pitchFamily="34" charset="0"/>
                <a:ea typeface="楷体_GB2312" panose="02010609030101010101" pitchFamily="49" charset="-122"/>
                <a:cs typeface="Calibri" pitchFamily="34" charset="0"/>
              </a:rPr>
              <a:t>营销综合的</a:t>
            </a:r>
            <a:r>
              <a:rPr lang="zh-CN" altLang="en-US" sz="1600" b="1">
                <a:solidFill>
                  <a:srgbClr val="B10034"/>
                </a:solidFill>
                <a:latin typeface="Arial" pitchFamily="34" charset="0"/>
                <a:ea typeface="楷体_GB2312" panose="02010609030101010101" pitchFamily="49" charset="-122"/>
                <a:cs typeface="Calibri" pitchFamily="34" charset="0"/>
              </a:rPr>
              <a:t>杠杆</a:t>
            </a:r>
            <a:endParaRPr lang="en-GB" sz="1600" b="1">
              <a:solidFill>
                <a:srgbClr val="B10034"/>
              </a:solidFill>
              <a:latin typeface="Arial" pitchFamily="34" charset="0"/>
              <a:ea typeface="楷体_GB2312" panose="02010609030101010101" pitchFamily="49" charset="-122"/>
              <a:cs typeface="Calibri" pitchFamily="34" charset="0"/>
            </a:endParaRPr>
          </a:p>
        </p:txBody>
      </p:sp>
    </p:spTree>
    <p:extLst>
      <p:ext uri="{BB962C8B-B14F-4D97-AF65-F5344CB8AC3E}">
        <p14:creationId xmlns:p14="http://schemas.microsoft.com/office/powerpoint/2010/main" val="9105012"/>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https://d.book118.com/598074001126006026</a:t>
            </a:r>
          </a:p>
        </p:txBody>
      </p:sp>
    </p:spTree>
  </p:cSld>
  <p:clrMapOvr>
    <a:masterClrMapping/>
  </p:clrMapOvr>
  <p:transition/>
  <p:timing/>
</p:sld>
</file>

<file path=ppt/tags/tag1.xml><?xml version="1.0" encoding="utf-8"?>
<p:tagLst xmlns:p="http://schemas.openxmlformats.org/presentationml/2006/main">
  <p:tag name="THINKCELLSHAPEDONOTDELETE" val="pjfCn1rK4qUmp5lj5ISq8xA"/>
</p:tagLst>
</file>

<file path=ppt/tags/tag2.xml><?xml version="1.0" encoding="utf-8"?>
<p:tagLst xmlns:p="http://schemas.openxmlformats.org/presentationml/2006/main">
  <p:tag name="THINKCELLSHAPEDONOTDELETE" val="pcOLV5mW.q0KZi163Pl1yLQ"/>
</p:tagLst>
</file>

<file path=ppt/tags/tag3.xml><?xml version="1.0" encoding="utf-8"?>
<p:tagLst xmlns:p="http://schemas.openxmlformats.org/presentationml/2006/main">
  <p:tag name="THINKCELLSHAPEDONOTDELETE" val="thinkcellActiveDocDoNotDelete"/>
</p:tagLst>
</file>

<file path=ppt/tags/tag4.xml><?xml version="1.0" encoding="utf-8"?>
<p:tagLst xmlns:p="http://schemas.openxmlformats.org/presentationml/2006/main">
  <p:tag name="THINKCELLSHAPEDONOTDELETE" val="p8_pk8PYzpk.FktMHhDaTFw"/>
</p:tagLst>
</file>

<file path=ppt/tags/tag5.xml><?xml version="1.0" encoding="utf-8"?>
<p:tagLst xmlns:p="http://schemas.openxmlformats.org/presentationml/2006/main">
  <p:tag name="THINKCELLSHAPEDONOTDELETE" val="prciOYA.RlUiY0_0bhJg.jg"/>
</p:tagLst>
</file>

<file path=ppt/tags/tag6.xml><?xml version="1.0" encoding="utf-8"?>
<p:tagLst xmlns:p="http://schemas.openxmlformats.org/presentationml/2006/main">
  <p:tag name="THINKCELLSHAPEDONOTDELETE" val="thinkcellActiveDocDoNotDelete"/>
</p:tagLst>
</file>

<file path=ppt/tags/tag7.xml><?xml version="1.0" encoding="utf-8"?>
<p:tagLst xmlns:p="http://schemas.openxmlformats.org/presentationml/2006/main">
  <p:tag name="THINKCELLSHAPEDONOTDELETE" val="pi7vUGXTBfkqiTxbV6Ty_sw"/>
</p:tagLst>
</file>

<file path=ppt/tags/tag8.xml><?xml version="1.0" encoding="utf-8"?>
<p:tagLst xmlns:p="http://schemas.openxmlformats.org/presentationml/2006/main">
  <p:tag name="THINKCELLSHAPEDONOTDELETE" val="pWk8PWFUdk0KvXkyaGZ3bkw"/>
</p:tagLst>
</file>

<file path=ppt/tags/tag9.xml><?xml version="1.0" encoding="utf-8"?>
<p:tagLst xmlns:p="http://schemas.openxmlformats.org/presentationml/2006/main">
  <p:tag name="THINKCELLSHAPEDONOTDELETE" val="pcOLV5mW.q0KZi163Pl1yLQ"/>
</p:tagLst>
</file>

<file path=ppt/tags/tag10.xml><?xml version="1.0" encoding="utf-8"?>
<p:tagLst xmlns:p="http://schemas.openxmlformats.org/presentationml/2006/main">
  <p:tag name="THINKCELLSHAPEDONOTDELETE" val="pjfCn1rK4qUmp5lj5ISq8xA"/>
</p:tagLst>
</file>

<file path=ppt/tags/tag11.xml><?xml version="1.0" encoding="utf-8"?>
<p:tagLst xmlns:p="http://schemas.openxmlformats.org/presentationml/2006/main">
  <p:tag name="THINKCELLSHAPEDONOTDELETE" val="thinkcellActiveDocDoNotDelete"/>
</p:tagLst>
</file>

<file path=ppt/tags/tag12.xml><?xml version="1.0" encoding="utf-8"?>
<p:tagLst xmlns:p="http://schemas.openxmlformats.org/presentationml/2006/main">
  <p:tag name="THINKCELLSHAPEDONOTDELETE" val="pjqZTlbzwhkOEBq_f4HJ0Ww"/>
</p:tagLst>
</file>

<file path=ppt/tags/tag13.xml><?xml version="1.0" encoding="utf-8"?>
<p:tagLst xmlns:p="http://schemas.openxmlformats.org/presentationml/2006/main">
  <p:tag name="THINKCELLSHAPEDONOTDELETE" val="prGIuHW8gFUKsEtFJDZy1QA"/>
</p:tagLst>
</file>

<file path=ppt/tags/tag14.xml><?xml version="1.0" encoding="utf-8"?>
<p:tagLst xmlns:p="http://schemas.openxmlformats.org/presentationml/2006/main">
  <p:tag name="THINKCELLSHAPEDONOTDELETE" val="pKgz3YXo3l0OkLMYAWunuiw"/>
</p:tagLst>
</file>

<file path=ppt/tags/tag15.xml><?xml version="1.0" encoding="utf-8"?>
<p:tagLst xmlns:p="http://schemas.openxmlformats.org/presentationml/2006/main">
  <p:tag name="THINKCELLSHAPEDONOTDELETE" val="pjDnCrkojv0SGcwHGEYrPFQ"/>
</p:tagLst>
</file>

<file path=ppt/tags/tag16.xml><?xml version="1.0" encoding="utf-8"?>
<p:tagLst xmlns:p="http://schemas.openxmlformats.org/presentationml/2006/main">
  <p:tag name="THINKCELLSHAPEDONOTDELETE" val="thinkcellActiveDocDoNotDelete"/>
</p:tagLst>
</file>

<file path=ppt/tags/tag17.xml><?xml version="1.0" encoding="utf-8"?>
<p:tagLst xmlns:p="http://schemas.openxmlformats.org/presentationml/2006/main">
  <p:tag name="THINKCELLSHAPEDONOTDELETE" val="pCv4KUhlsnkSm9yhyCFYpSw"/>
</p:tagLst>
</file>

<file path=ppt/tags/tag18.xml><?xml version="1.0" encoding="utf-8"?>
<p:tagLst xmlns:p="http://schemas.openxmlformats.org/presentationml/2006/main">
  <p:tag name="THINKCELLSHAPEDONOTDELETE" val="pGiir17zYkEOKrQjij7J_dg"/>
</p:tagLst>
</file>

<file path=ppt/tags/tag19.xml><?xml version="1.0" encoding="utf-8"?>
<p:tagLst xmlns:p="http://schemas.openxmlformats.org/presentationml/2006/main">
  <p:tag name="THINKCELLSHAPEDONOTDELETE" val="ppLnlxQ53SUCFalwIPRbaUg"/>
</p:tagLst>
</file>

<file path=ppt/tags/tag20.xml><?xml version="1.0" encoding="utf-8"?>
<p:tagLst xmlns:p="http://schemas.openxmlformats.org/presentationml/2006/main">
  <p:tag name="THINKCELLSHAPEDONOTDELETE" val="pXq6O2oonXUC.Ah4a29V_IQ"/>
</p:tagLst>
</file>

<file path=ppt/tags/tag21.xml><?xml version="1.0" encoding="utf-8"?>
<p:tagLst xmlns:p="http://schemas.openxmlformats.org/presentationml/2006/main">
  <p:tag name="THINKCELLSHAPEDONOTDELETE" val="p0nVqnsTkbEesDolNHQoqsQ"/>
</p:tagLst>
</file>

<file path=ppt/tags/tag22.xml><?xml version="1.0" encoding="utf-8"?>
<p:tagLst xmlns:p="http://schemas.openxmlformats.org/presentationml/2006/main">
  <p:tag name="THINKCELLSHAPEDONOTDELETE" val="pzDbv4V7vT0WxnXgCD5MXWQ"/>
</p:tagLst>
</file>

<file path=ppt/tags/tag23.xml><?xml version="1.0" encoding="utf-8"?>
<p:tagLst xmlns:p="http://schemas.openxmlformats.org/presentationml/2006/main">
  <p:tag name="THINKCELLSHAPEDONOTDELETE" val="pe11Y1Bb0l0irz8SJoiUMeg"/>
</p:tagLst>
</file>

<file path=ppt/tags/tag24.xml><?xml version="1.0" encoding="utf-8"?>
<p:tagLst xmlns:p="http://schemas.openxmlformats.org/presentationml/2006/main">
  <p:tag name="THINKCELLSHAPEDONOTDELETE" val="pZmxc0iXCQkmeiJMOi0JxKg"/>
</p:tagLst>
</file>

<file path=ppt/tags/tag25.xml><?xml version="1.0" encoding="utf-8"?>
<p:tagLst xmlns:p="http://schemas.openxmlformats.org/presentationml/2006/main">
  <p:tag name="THINKCELLSHAPEDONOTDELETE" val="pcF9GXJfe4kWec6UHbfCPKw"/>
</p:tagLst>
</file>

<file path=ppt/tags/tag26.xml><?xml version="1.0" encoding="utf-8"?>
<p:tagLst xmlns:p="http://schemas.openxmlformats.org/presentationml/2006/main">
  <p:tag name="THINKCELLSHAPEDONOTDELETE" val="p6kAk9o_lW0Ov.hm_5XvnyQ"/>
</p:tagLst>
</file>

<file path=ppt/tags/tag27.xml><?xml version="1.0" encoding="utf-8"?>
<p:tagLst xmlns:p="http://schemas.openxmlformats.org/presentationml/2006/main">
  <p:tag name="THINKCELLSHAPEDONOTDELETE" val="pOxU61rCZf0ui2sg3.Ux._w"/>
</p:tagLst>
</file>

<file path=ppt/tags/tag28.xml><?xml version="1.0" encoding="utf-8"?>
<p:tagLst xmlns:p="http://schemas.openxmlformats.org/presentationml/2006/main">
  <p:tag name="THINKCELLSHAPEDONOTDELETE" val="thinkcellActiveDocDoNotDelete"/>
</p:tagLst>
</file>

<file path=ppt/tags/tag29.xml><?xml version="1.0" encoding="utf-8"?>
<p:tagLst xmlns:p="http://schemas.openxmlformats.org/presentationml/2006/main">
  <p:tag name="THINKCELLSHAPEDONOTDELETE" val="pNl9qzkNXSk2ij_NoCuEf2A"/>
</p:tagLst>
</file>

<file path=ppt/tags/tag30.xml><?xml version="1.0" encoding="utf-8"?>
<p:tagLst xmlns:p="http://schemas.openxmlformats.org/presentationml/2006/main">
  <p:tag name="THINKCELLSHAPEDONOTDELETE" val="p8jhdt9jI2kmDW3acO87diQ"/>
</p:tagLst>
</file>

<file path=ppt/tags/tag31.xml><?xml version="1.0" encoding="utf-8"?>
<p:tagLst xmlns:p="http://schemas.openxmlformats.org/presentationml/2006/main">
  <p:tag name="THINKCELLSHAPEDONOTDELETE" val="thinkcellActiveDocDoNotDelete"/>
</p:tagLst>
</file>

<file path=ppt/tags/tag32.xml><?xml version="1.0" encoding="utf-8"?>
<p:tagLst xmlns:p="http://schemas.openxmlformats.org/presentationml/2006/main">
  <p:tag name="THINKCELLSHAPEDONOTDELETE" val="ptIjPmYduDEihDAvnsmSINQ"/>
</p:tagLst>
</file>

<file path=ppt/tags/tag33.xml><?xml version="1.0" encoding="utf-8"?>
<p:tagLst xmlns:p="http://schemas.openxmlformats.org/presentationml/2006/main">
  <p:tag name="THINKCELLSHAPEDONOTDELETE" val="pMCiS0.yx0EOD8F1j3NQrHQ"/>
</p:tagLst>
</file>

<file path=ppt/tags/tag34.xml><?xml version="1.0" encoding="utf-8"?>
<p:tagLst xmlns:p="http://schemas.openxmlformats.org/presentationml/2006/main">
  <p:tag name="THINKCELLSHAPEDONOTDELETE" val="pzz079BM2o06hslZIU5JQRQ"/>
</p:tagLst>
</file>

<file path=ppt/tags/tag35.xml><?xml version="1.0" encoding="utf-8"?>
<p:tagLst xmlns:p="http://schemas.openxmlformats.org/presentationml/2006/main">
  <p:tag name="THINKCELLSHAPEDONOTDELETE" val="thinkcellActiveDocDoNotDelete"/>
</p:tagLst>
</file>

<file path=ppt/tags/tag36.xml><?xml version="1.0" encoding="utf-8"?>
<p:tagLst xmlns:p="http://schemas.openxmlformats.org/presentationml/2006/main">
  <p:tag name="THINKCELLSHAPEDONOTDELETE" val="pb7lR2ZPdT0GiqzvYZsxoow"/>
</p:tagLst>
</file>

<file path=ppt/tags/tag37.xml><?xml version="1.0" encoding="utf-8"?>
<p:tagLst xmlns:p="http://schemas.openxmlformats.org/presentationml/2006/main">
  <p:tag name="THINKCELLSHAPEDONOTDELETE" val="pDDnGmnlJWUybweSHRV5zMg"/>
</p:tagLst>
</file>

<file path=ppt/tags/tag38.xml><?xml version="1.0" encoding="utf-8"?>
<p:tagLst xmlns:p="http://schemas.openxmlformats.org/presentationml/2006/main">
  <p:tag name="THINKCELLSHAPEDONOTDELETE" val="pgQ5iGtRqU02KNLCmPGzp4A"/>
</p:tagLst>
</file>

<file path=ppt/tags/tag39.xml><?xml version="1.0" encoding="utf-8"?>
<p:tagLst xmlns:p="http://schemas.openxmlformats.org/presentationml/2006/main">
  <p:tag name="THINKCELLSHAPEDONOTDELETE" val="thinkcellActiveDocDoNotDelete"/>
</p:tagLst>
</file>

<file path=ppt/tags/tag40.xml><?xml version="1.0" encoding="utf-8"?>
<p:tagLst xmlns:p="http://schemas.openxmlformats.org/presentationml/2006/main">
  <p:tag name="THINKCELLSHAPEDONOTDELETE" val="pDc8wFtNDQEWdRtOXF1QyRg"/>
</p:tagLst>
</file>

<file path=ppt/tags/tag41.xml><?xml version="1.0" encoding="utf-8"?>
<p:tagLst xmlns:p="http://schemas.openxmlformats.org/presentationml/2006/main">
  <p:tag name="THINKCELLSHAPEDONOTDELETE" val="pMtFIJDhqukmiZrrs7RIxOQ"/>
</p:tagLst>
</file>

<file path=ppt/tags/tag42.xml><?xml version="1.0" encoding="utf-8"?>
<p:tagLst xmlns:p="http://schemas.openxmlformats.org/presentationml/2006/main">
  <p:tag name="THINKCELLSHAPEDONOTDELETE" val="pBBk8lAE_1EizYsNCWPJyzQ"/>
</p:tagLst>
</file>

<file path=ppt/tags/tag43.xml><?xml version="1.0" encoding="utf-8"?>
<p:tagLst xmlns:p="http://schemas.openxmlformats.org/presentationml/2006/main">
  <p:tag name="THINKCELLSHAPEDONOTDELETE" val="pLSf6F_6IvUOzE1MWebP3wg"/>
</p:tagLst>
</file>

<file path=ppt/tags/tag44.xml><?xml version="1.0" encoding="utf-8"?>
<p:tagLst xmlns:p="http://schemas.openxmlformats.org/presentationml/2006/main">
  <p:tag name="THINKCELLSHAPEDONOTDELETE" val="plIkCAESggUqrdbLfjv5zDQ"/>
</p:tagLst>
</file>

<file path=ppt/tags/tag45.xml><?xml version="1.0" encoding="utf-8"?>
<p:tagLst xmlns:p="http://schemas.openxmlformats.org/presentationml/2006/main">
  <p:tag name="THINKCELLSHAPEDONOTDELETE" val="thinkcellActiveDocDoNotDelete"/>
</p:tagLst>
</file>

<file path=ppt/tags/tag46.xml><?xml version="1.0" encoding="utf-8"?>
<p:tagLst xmlns:p="http://schemas.openxmlformats.org/presentationml/2006/main">
  <p:tag name="THINKCELLSHAPEDONOTDELETE" val="pwYnDl6hGIEiK2JQntAZnxg"/>
</p:tagLst>
</file>

<file path=ppt/tags/tag47.xml><?xml version="1.0" encoding="utf-8"?>
<p:tagLst xmlns:p="http://schemas.openxmlformats.org/presentationml/2006/main">
  <p:tag name="THINKCELLSHAPEDONOTDELETE" val="thinkcellActiveDocDoNotDelete"/>
</p:tagLst>
</file>

<file path=ppt/tags/tag48.xml><?xml version="1.0" encoding="utf-8"?>
<p:tagLst xmlns:p="http://schemas.openxmlformats.org/presentationml/2006/main">
  <p:tag name="THINKCELLSHAPEDONOTDELETE" val="pu8VTg_P6rkuq_fbZG2oYXw"/>
</p:tagLst>
</file>

<file path=ppt/tags/tag49.xml><?xml version="1.0" encoding="utf-8"?>
<p:tagLst xmlns:p="http://schemas.openxmlformats.org/presentationml/2006/main">
  <p:tag name="THINKCELLSHAPEDONOTDELETE" val="pPHldxlhBv0miWYXN6H8BTQ"/>
</p:tagLst>
</file>

<file path=ppt/tags/tag50.xml><?xml version="1.0" encoding="utf-8"?>
<p:tagLst xmlns:p="http://schemas.openxmlformats.org/presentationml/2006/main">
  <p:tag name="THINKCELLSHAPEDONOTDELETE" val="phk.3W3rhiEqWtBDEsi7Xgw"/>
</p:tagLst>
</file>

<file path=ppt/tags/tag51.xml><?xml version="1.0" encoding="utf-8"?>
<p:tagLst xmlns:p="http://schemas.openxmlformats.org/presentationml/2006/main">
  <p:tag name="THINKCELLSHAPEDONOTDELETE" val="p1xI4A68crEiZSNCDbGy9gA"/>
</p:tagLst>
</file>

<file path=ppt/tags/tag52.xml><?xml version="1.0" encoding="utf-8"?>
<p:tagLst xmlns:p="http://schemas.openxmlformats.org/presentationml/2006/main">
  <p:tag name="THINKCELLSHAPEDONOTDELETE" val="poGq5J2dxDUm3Ma.7NhQKKA"/>
</p:tagLst>
</file>

<file path=ppt/tags/tag53.xml><?xml version="1.0" encoding="utf-8"?>
<p:tagLst xmlns:p="http://schemas.openxmlformats.org/presentationml/2006/main">
  <p:tag name="THINKCELLSHAPEDONOTDELETE" val="pzTl75Tp2nEy_4PpazGLtVA"/>
</p:tagLst>
</file>

<file path=ppt/tags/tag54.xml><?xml version="1.0" encoding="utf-8"?>
<p:tagLst xmlns:p="http://schemas.openxmlformats.org/presentationml/2006/main">
  <p:tag name="THINKCELLSHAPEDONOTDELETE" val="thinkcellActiveDocDoNotDelete"/>
</p:tagLst>
</file>

<file path=ppt/tags/tag55.xml><?xml version="1.0" encoding="utf-8"?>
<p:tagLst xmlns:p="http://schemas.openxmlformats.org/presentationml/2006/main">
  <p:tag name="THINKCELLSHAPEDONOTDELETE" val="paLI83S.QyU2cWSfucWO3YA"/>
</p:tagLst>
</file>

<file path=ppt/tags/tag56.xml><?xml version="1.0" encoding="utf-8"?>
<p:tagLst xmlns:p="http://schemas.openxmlformats.org/presentationml/2006/main">
  <p:tag name="THINKCELLSHAPEDONOTDELETE" val="phxTia5XSD0.OzMnWznRytQ"/>
</p:tagLst>
</file>

<file path=ppt/tags/tag57.xml><?xml version="1.0" encoding="utf-8"?>
<p:tagLst xmlns:p="http://schemas.openxmlformats.org/presentationml/2006/main">
  <p:tag name="THINKCELLSHAPEDONOTDELETE" val="2r695WnJTkyh.GyrbuOcxQ"/>
</p:tagLst>
</file>

<file path=ppt/tags/tag58.xml><?xml version="1.0" encoding="utf-8"?>
<p:tagLst xmlns:p="http://schemas.openxmlformats.org/presentationml/2006/main">
  <p:tag name="THINKCELLSHAPEDONOTDELETE" val="K_U8ngXHNkiZAy.bNhW83g"/>
</p:tagLst>
</file>

<file path=ppt/tags/tag59.xml><?xml version="1.0" encoding="utf-8"?>
<p:tagLst xmlns:p="http://schemas.openxmlformats.org/presentationml/2006/main">
  <p:tag name="THINKCELLSHAPEDONOTDELETE" val="neBln16kJ0qRYh2BCniGzA"/>
</p:tagLst>
</file>

<file path=ppt/tags/tag60.xml><?xml version="1.0" encoding="utf-8"?>
<p:tagLst xmlns:p="http://schemas.openxmlformats.org/presentationml/2006/main">
  <p:tag name="THINKCELLSHAPEDONOTDELETE" val="udiL8VoB0E2WL1wNQEus2Q"/>
</p:tagLst>
</file>

<file path=ppt/tags/tag61.xml><?xml version="1.0" encoding="utf-8"?>
<p:tagLst xmlns:p="http://schemas.openxmlformats.org/presentationml/2006/main">
  <p:tag name="THINKCELLSHAPEDONOTDELETE" val="p_cAqHMx_ZEmiI8vU.CxDOQ"/>
</p:tagLst>
</file>

<file path=ppt/tags/tag62.xml><?xml version="1.0" encoding="utf-8"?>
<p:tagLst xmlns:p="http://schemas.openxmlformats.org/presentationml/2006/main">
  <p:tag name="THINKCELLSHAPEDONOTDELETE" val="p_cAqHMx_ZEmiI8vU.CxDOQ"/>
</p:tagLst>
</file>

<file path=ppt/tags/tag63.xml><?xml version="1.0" encoding="utf-8"?>
<p:tagLst xmlns:p="http://schemas.openxmlformats.org/presentationml/2006/main">
  <p:tag name="THINKCELLSHAPEDONOTDELETE" val="p_cAqHMx_ZEmiI8vU.CxDOQ"/>
</p:tagLst>
</file>

<file path=ppt/tags/tag64.xml><?xml version="1.0" encoding="utf-8"?>
<p:tagLst xmlns:p="http://schemas.openxmlformats.org/presentationml/2006/main">
  <p:tag name="THINKCELLSHAPEDONOTDELETE" val="p_cAqHMx_ZEmiI8vU.CxDOQ"/>
</p:tagLst>
</file>

<file path=ppt/tags/tag65.xml><?xml version="1.0" encoding="utf-8"?>
<p:tagLst xmlns:p="http://schemas.openxmlformats.org/presentationml/2006/main">
  <p:tag name="THINKCELLSHAPEDONOTDELETE" val="p_cAqHMx_ZEmiI8vU.CxDOQ"/>
</p:tagLst>
</file>

<file path=ppt/tags/tag66.xml><?xml version="1.0" encoding="utf-8"?>
<p:tagLst xmlns:p="http://schemas.openxmlformats.org/presentationml/2006/main">
  <p:tag name="THINKCELLSHAPEDONOTDELETE" val="p_cAqHMx_ZEmiI8vU.CxDOQ"/>
</p:tagLst>
</file>

<file path=ppt/tags/tag67.xml><?xml version="1.0" encoding="utf-8"?>
<p:tagLst xmlns:p="http://schemas.openxmlformats.org/presentationml/2006/main">
  <p:tag name="THINKCELLSHAPEDONOTDELETE" val="p9gP44OzXvEWtfXJtwHAzGg"/>
</p:tagLst>
</file>

<file path=ppt/tags/tag68.xml><?xml version="1.0" encoding="utf-8"?>
<p:tagLst xmlns:p="http://schemas.openxmlformats.org/presentationml/2006/main">
  <p:tag name="THINKCELLSHAPEDONOTDELETE" val="p9gP44OzXvEWtfXJtwHAzGg"/>
</p:tagLst>
</file>

<file path=ppt/tags/tag69.xml><?xml version="1.0" encoding="utf-8"?>
<p:tagLst xmlns:p="http://schemas.openxmlformats.org/presentationml/2006/main">
  <p:tag name="THINKCELLSHAPEDONOTDELETE" val="p9gP44OzXvEWtfXJtwHAzGg"/>
</p:tagLst>
</file>

<file path=ppt/tags/tag70.xml><?xml version="1.0" encoding="utf-8"?>
<p:tagLst xmlns:p="http://schemas.openxmlformats.org/presentationml/2006/main">
  <p:tag name="THINKCELLSHAPEDONOTDELETE" val="p9gP44OzXvEWtfXJtwHAzGg"/>
</p:tagLst>
</file>

<file path=ppt/tags/tag71.xml><?xml version="1.0" encoding="utf-8"?>
<p:tagLst xmlns:p="http://schemas.openxmlformats.org/presentationml/2006/main">
  <p:tag name="THINKCELLSHAPEDONOTDELETE" val="p9gP44OzXvEWtfXJtwHAzGg"/>
</p:tagLst>
</file>

<file path=ppt/tags/tag72.xml><?xml version="1.0" encoding="utf-8"?>
<p:tagLst xmlns:p="http://schemas.openxmlformats.org/presentationml/2006/main">
  <p:tag name="THINKCELLSHAPEDONOTDELETE" val="p9gP44OzXvEWtfXJtwHAzGg"/>
</p:tagLst>
</file>

<file path=ppt/tags/tag73.xml><?xml version="1.0" encoding="utf-8"?>
<p:tagLst xmlns:p="http://schemas.openxmlformats.org/presentationml/2006/main">
  <p:tag name="THINKCELLSHAPEDONOTDELETE" val="p9gP44OzXvEWtfXJtwHAzGg"/>
</p:tagLst>
</file>

<file path=ppt/tags/tag74.xml><?xml version="1.0" encoding="utf-8"?>
<p:tagLst xmlns:p="http://schemas.openxmlformats.org/presentationml/2006/main">
  <p:tag name="THINKCELLSHAPEDONOTDELETE" val="p9gP44OzXvEWtfXJtwHAzGg"/>
</p:tagLst>
</file>

<file path=ppt/tags/tag75.xml><?xml version="1.0" encoding="utf-8"?>
<p:tagLst xmlns:p="http://schemas.openxmlformats.org/presentationml/2006/main">
  <p:tag name="THINKCELLSHAPEDONOTDELETE" val="p9gP44OzXvEWtfXJtwHAzGg"/>
</p:tagLst>
</file>

<file path=ppt/tags/tag76.xml><?xml version="1.0" encoding="utf-8"?>
<p:tagLst xmlns:p="http://schemas.openxmlformats.org/presentationml/2006/main">
  <p:tag name="THINKCELLSHAPEDONOTDELETE" val="p9gP44OzXvEWtfXJtwHAzGg"/>
</p:tagLst>
</file>

<file path=ppt/tags/tag7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ppt_Template_Capgemini">
  <a:themeElements>
    <a:clrScheme name="CG2014">
      <a:dk1>
        <a:srgbClr val="4A1217"/>
      </a:dk1>
      <a:lt1>
        <a:sysClr val="window" lastClr="FFFFFF"/>
      </a:lt1>
      <a:dk2>
        <a:srgbClr val="6B1A21"/>
      </a:dk2>
      <a:lt2>
        <a:srgbClr val="E8E8E8"/>
      </a:lt2>
      <a:accent1>
        <a:srgbClr val="F6DDDF"/>
      </a:accent1>
      <a:accent2>
        <a:srgbClr val="D65662"/>
      </a:accent2>
      <a:accent3>
        <a:srgbClr val="747474"/>
      </a:accent3>
      <a:accent4>
        <a:srgbClr val="9E2631"/>
      </a:accent4>
      <a:accent5>
        <a:srgbClr val="4A1217"/>
      </a:accent5>
      <a:accent6>
        <a:srgbClr val="F6CADF"/>
      </a:accent6>
      <a:hlink>
        <a:srgbClr val="3A3A3A"/>
      </a:hlink>
      <a:folHlink>
        <a:srgbClr val="002060"/>
      </a:folHlink>
    </a:clrScheme>
    <a:fontScheme name="Capgemini font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lumMod val="95000"/>
          </a:schemeClr>
        </a:solidFill>
        <a:ln w="9525">
          <a:solidFill>
            <a:schemeClr val="tx2"/>
          </a:solidFill>
        </a:ln>
      </a:spPr>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lgn="ctr">
          <a:defRPr sz="1600" dirty="0" smtClean="0">
            <a:solidFill>
              <a:schemeClr val="tx2">
                <a:lumMod val="50000"/>
              </a:schemeClr>
            </a:solidFill>
            <a:latin typeface="Calibri" panose="020F0502020204030204" pitchFamily="34" charset="0"/>
            <a:ea typeface="楷体_GB2312" panose="02010609030101010101" pitchFamily="49" charset="-122"/>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2"/>
          </a:solidFill>
          <a:prstDash val="solid"/>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1400" dirty="0" err="1" smtClean="0">
            <a:solidFill>
              <a:schemeClr val="tx2">
                <a:lumMod val="50000"/>
              </a:schemeClr>
            </a:solidFill>
          </a:defRPr>
        </a:defPPr>
      </a:lstStyle>
    </a:txDef>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392</Paragraphs>
  <Slides>19</Slides>
  <Notes>2</Notes>
  <TotalTime>1</TotalTime>
  <HiddenSlides>2</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楷体_GB2312</vt:lpstr>
      <vt:lpstr>Helvetica Light</vt:lpstr>
      <vt:lpstr>Wingdings</vt:lpstr>
      <vt:lpstr>Arial Unicode MS</vt:lpstr>
      <vt:lpstr>黑体</vt:lpstr>
      <vt:lpstr>Arial Narrow</vt:lpstr>
      <vt:lpstr>宋体</vt:lpstr>
      <vt:lpstr>Office Theme</vt:lpstr>
      <vt:lpstr>保险的客户会员管理</vt:lpstr>
      <vt:lpstr>PowerPoint Presentation</vt:lpstr>
      <vt:lpstr>会员管理目标—延长客户接触周期，提升忠诚度，深化服务营销创新，培育新价值增长点</vt:lpstr>
      <vt:lpstr>太平需要搭建一个线上线下整合的会员管理模式</vt:lpstr>
      <vt:lpstr>实现统一注册管理</vt:lpstr>
      <vt:lpstr>根据会员购买产品的不一样，享受不同的会员权益和服务</vt:lpstr>
      <vt:lpstr>会员积分的结算兑换方案</vt:lpstr>
      <vt:lpstr>PowerPoint Presentation</vt:lpstr>
      <vt:lpstr>太平集团会员管理体系规划架构</vt:lpstr>
      <vt:lpstr>基于横向客户群体细分，为不同目标客户定义不同的购买过程，并为每个目标客户群体选择最有价值的客户体验</vt:lpstr>
      <vt:lpstr>基于太平会员管理的细分目标客户，设计客户生命周期及客户接触途径</vt:lpstr>
      <vt:lpstr>基于太平会员管理的细分目标客户，设计客户生命周期及客户接触途径</vt:lpstr>
      <vt:lpstr>设计太平会员管理的详细会员层级、会员积分、会员权益以及第三方合作模式</vt:lpstr>
      <vt:lpstr>确定太平会员管理的积分结算机制</vt:lpstr>
      <vt:lpstr>设计太平会员管理体系的运营组织结构、关键绩效分析指标，并进行持续性的业务优化</vt:lpstr>
      <vt:lpstr>为太平会员管理体系进行商业分析，量化分析太平会员管理的投入产出价值</vt:lpstr>
      <vt:lpstr>提出太平会员管理体系建设的IT平台建设需求</vt:lpstr>
      <vt:lpstr>凯捷咨询“会员管理框架”阐明10个由于会员项目上线而带来的重要问题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2024-09-04T08:15:46.007</cp:lastPrinted>
  <dcterms:created xsi:type="dcterms:W3CDTF">2024-09-04T00:15:46Z</dcterms:created>
  <dcterms:modified xsi:type="dcterms:W3CDTF">2024-09-04T00:15:49Z</dcterms:modified>
</cp:coreProperties>
</file>