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B108AC9-2492-4D63-83ED-14A5CD3C659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A1E2F6E-1F7B-4274-9166-8B5BB4B8FD3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BAD953C-0A6E-47DF-92E2-0A74F4A6C8E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75B9B59-BE84-4DBF-A4C2-775A223287F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BF41C7B-F368-42EE-8F09-A0662B982A9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AE6A5DB-5749-487B-98A2-175568BC516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E8E1EBD-461F-4F66-A94E-AB44E9A8891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BBC060E-F103-4A3B-88BB-862E9D71275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633C3EB-73B9-4D53-A242-DEED8649519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721AF46-3C41-41DB-B916-4B65AD11C9B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A6261E8-2187-41E7-8229-FC66DCB6AE6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98106060030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20667" y="1924000"/>
            <a:ext cx="5976518"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项目招商引资风险评估的风险衡量指</a:t>
            </a:r>
          </a:p>
        </p:txBody>
      </p:sp>
      <p:sp>
        <p:nvSpPr>
          <p:cNvPr id="3" name="TextBox 3"/>
          <p:cNvSpPr txBox="1"/>
          <p:nvPr/>
        </p:nvSpPr>
        <p:spPr>
          <a:xfrm>
            <a:off x="790127" y="5195764"/>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750406" y="5697617"/>
            <a:ext cx="7317638"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2024-01-22</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风险评估方法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风险衡量指标</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风险等级划分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风险评估结果展示</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风险防范措施建议</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99336" y="5251464"/>
            <a:ext cx="979144"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5019816"/>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通过风险评估，促进项目招商引资的顺利进行，实现资源的优化配置。</a:t>
            </a:r>
          </a:p>
        </p:txBody>
      </p:sp>
      <p:sp>
        <p:nvSpPr>
          <p:cNvPr id="7" name="AutoShape 7"/>
          <p:cNvSpPr/>
          <p:nvPr/>
        </p:nvSpPr>
        <p:spPr>
          <a:xfrm>
            <a:off x="4935912" y="181958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4926142" y="198727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6074571" y="181958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评估项目招商引资的风险，为投资者提供决策依据。</a:t>
            </a:r>
          </a:p>
        </p:txBody>
      </p:sp>
      <p:sp>
        <p:nvSpPr>
          <p:cNvPr id="10" name="AutoShape 10"/>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4926142" y="362546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2" name="TextBox 12"/>
          <p:cNvSpPr txBox="1"/>
          <p:nvPr/>
        </p:nvSpPr>
        <p:spPr>
          <a:xfrm>
            <a:off x="6096000" y="3521834"/>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分析项目所处的经济、政治、社会等环境，以及项目本身的特性，揭示潜在的风险因素。</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883977"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项目特性</a:t>
            </a:r>
          </a:p>
        </p:txBody>
      </p:sp>
      <p:sp>
        <p:nvSpPr>
          <p:cNvPr id="3" name="TextBox 3"/>
          <p:cNvSpPr txBox="1"/>
          <p:nvPr/>
        </p:nvSpPr>
        <p:spPr>
          <a:xfrm>
            <a:off x="8883977" y="4727993"/>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项目规模、技术难度、地理位置、资源条件等因素对项目投资的影响。</a:t>
            </a:r>
          </a:p>
        </p:txBody>
      </p:sp>
      <p:sp>
        <p:nvSpPr>
          <p:cNvPr id="4" name="Freeform 4"/>
          <p:cNvSpPr/>
          <p:nvPr/>
        </p:nvSpPr>
        <p:spPr>
          <a:xfrm>
            <a:off x="90957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138331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84110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0206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349434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3952140"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131648"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5605381"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06317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4268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77164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817420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935371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82744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285243"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755784" y="1326066"/>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行业环境</a:t>
            </a:r>
          </a:p>
        </p:txBody>
      </p:sp>
      <p:sp>
        <p:nvSpPr>
          <p:cNvPr id="20" name="TextBox 20"/>
          <p:cNvSpPr txBox="1"/>
          <p:nvPr/>
        </p:nvSpPr>
        <p:spPr>
          <a:xfrm>
            <a:off x="6755784" y="1852616"/>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行业竞争格局、市场供需状况、行业法规政策等因素对项目投资的影响。</a:t>
            </a:r>
          </a:p>
        </p:txBody>
      </p:sp>
      <p:sp>
        <p:nvSpPr>
          <p:cNvPr id="21" name="TextBox 21"/>
          <p:cNvSpPr txBox="1"/>
          <p:nvPr/>
        </p:nvSpPr>
        <p:spPr>
          <a:xfrm>
            <a:off x="4585608"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社会环境</a:t>
            </a:r>
          </a:p>
        </p:txBody>
      </p:sp>
      <p:sp>
        <p:nvSpPr>
          <p:cNvPr id="22" name="TextBox 22"/>
          <p:cNvSpPr txBox="1"/>
          <p:nvPr/>
        </p:nvSpPr>
        <p:spPr>
          <a:xfrm>
            <a:off x="4585608"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人口结构、教育水平、文化传统、社会稳定性等因素对项目投资的影响。</a:t>
            </a:r>
          </a:p>
        </p:txBody>
      </p:sp>
      <p:sp>
        <p:nvSpPr>
          <p:cNvPr id="23" name="TextBox 23"/>
          <p:cNvSpPr txBox="1"/>
          <p:nvPr/>
        </p:nvSpPr>
        <p:spPr>
          <a:xfrm>
            <a:off x="413234"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宏观经济环境</a:t>
            </a:r>
          </a:p>
        </p:txBody>
      </p:sp>
      <p:sp>
        <p:nvSpPr>
          <p:cNvPr id="24" name="TextBox 24"/>
          <p:cNvSpPr txBox="1"/>
          <p:nvPr/>
        </p:nvSpPr>
        <p:spPr>
          <a:xfrm>
            <a:off x="413234"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包括国家经济政策、经济周期、通货膨胀、汇率波动等因素对项目投资的影响。</a:t>
            </a:r>
          </a:p>
        </p:txBody>
      </p:sp>
      <p:sp>
        <p:nvSpPr>
          <p:cNvPr id="25" name="TextBox 25"/>
          <p:cNvSpPr txBox="1"/>
          <p:nvPr/>
        </p:nvSpPr>
        <p:spPr>
          <a:xfrm>
            <a:off x="2488463" y="1338258"/>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政治环境</a:t>
            </a:r>
          </a:p>
        </p:txBody>
      </p:sp>
      <p:sp>
        <p:nvSpPr>
          <p:cNvPr id="26" name="TextBox 26"/>
          <p:cNvSpPr txBox="1"/>
          <p:nvPr/>
        </p:nvSpPr>
        <p:spPr>
          <a:xfrm>
            <a:off x="2488463" y="1852616"/>
            <a:ext cx="2733675" cy="1390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政治稳定性、政策连续性、政府效率等因素对项目投资的影响。</a:t>
            </a:r>
          </a:p>
        </p:txBody>
      </p:sp>
      <p:cxnSp>
        <p:nvCxnSpPr>
          <p:cNvPr id="27" name="Connector 27"/>
          <p:cNvCxnSpPr/>
          <p:nvPr/>
        </p:nvCxnSpPr>
        <p:spPr>
          <a:xfrm flipH="1" flipV="1">
            <a:off x="1820468" y="2574173"/>
            <a:ext cx="0" cy="970187"/>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28" name="AutoShape 28"/>
          <p:cNvSpPr/>
          <p:nvPr/>
        </p:nvSpPr>
        <p:spPr>
          <a:xfrm>
            <a:off x="1716131" y="3695836"/>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777091" y="375679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1449074"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640033" y="2043387"/>
            <a:ext cx="356542" cy="35654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2" name="Connector 32"/>
          <p:cNvCxnSpPr/>
          <p:nvPr/>
        </p:nvCxnSpPr>
        <p:spPr>
          <a:xfrm flipH="1" flipV="1">
            <a:off x="6061516" y="2590940"/>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3" name="AutoShape 33"/>
          <p:cNvSpPr/>
          <p:nvPr/>
        </p:nvSpPr>
        <p:spPr>
          <a:xfrm>
            <a:off x="5957179" y="3676027"/>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018139" y="373698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5" name="Connector 35"/>
          <p:cNvCxnSpPr/>
          <p:nvPr/>
        </p:nvCxnSpPr>
        <p:spPr>
          <a:xfrm flipH="1" flipV="1">
            <a:off x="10265608" y="2571732"/>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6" name="AutoShape 36"/>
          <p:cNvSpPr/>
          <p:nvPr/>
        </p:nvSpPr>
        <p:spPr>
          <a:xfrm>
            <a:off x="10161272" y="3681204"/>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10222231" y="3742164"/>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07718"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9" name="Connector 39"/>
          <p:cNvCxnSpPr/>
          <p:nvPr/>
        </p:nvCxnSpPr>
        <p:spPr>
          <a:xfrm flipH="1" flipV="1">
            <a:off x="3943694" y="3835635"/>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0" name="AutoShape 40"/>
          <p:cNvSpPr/>
          <p:nvPr/>
        </p:nvSpPr>
        <p:spPr>
          <a:xfrm>
            <a:off x="3833953"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3894913"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2" name="Connector 42"/>
          <p:cNvCxnSpPr/>
          <p:nvPr/>
        </p:nvCxnSpPr>
        <p:spPr>
          <a:xfrm flipH="1" flipV="1">
            <a:off x="8191601" y="3822284"/>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3" name="AutoShape 43"/>
          <p:cNvSpPr/>
          <p:nvPr/>
        </p:nvSpPr>
        <p:spPr>
          <a:xfrm>
            <a:off x="8081859"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8142819"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3560108"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820207"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5856595" y="2003865"/>
            <a:ext cx="452190" cy="45219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900600"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10075821" y="2040441"/>
            <a:ext cx="383872" cy="38387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3785185" y="5283154"/>
            <a:ext cx="355388" cy="355388"/>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7917111" y="5228967"/>
            <a:ext cx="409575" cy="409575"/>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2" name="Group 52"/>
          <p:cNvGrpSpPr/>
          <p:nvPr/>
        </p:nvGrpSpPr>
        <p:grpSpPr>
          <a:xfrm>
            <a:off x="454963" y="93878"/>
            <a:ext cx="10641129" cy="914400"/>
            <a:chOff x="454963" y="93878"/>
            <a:chExt cx="10641129" cy="914400"/>
          </a:xfrm>
        </p:grpSpPr>
        <p:sp>
          <p:nvSpPr>
            <p:cNvPr id="53" name="AutoShape 5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TextBox 7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评估范围</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风险评估方法</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70591"/>
            <a:ext cx="5783287" cy="1172718"/>
            <a:chOff x="5982796" y="3170591"/>
            <a:chExt cx="5783287" cy="1172718"/>
          </a:xfrm>
        </p:grpSpPr>
        <p:sp>
          <p:nvSpPr>
            <p:cNvPr id="3" name="TextBox 3"/>
            <p:cNvSpPr txBox="1"/>
            <p:nvPr/>
          </p:nvSpPr>
          <p:spPr>
            <a:xfrm>
              <a:off x="5982796" y="3170591"/>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德尔菲法</a:t>
              </a:r>
            </a:p>
          </p:txBody>
        </p:sp>
        <p:sp>
          <p:nvSpPr>
            <p:cNvPr id="4" name="TextBox 4"/>
            <p:cNvSpPr txBox="1"/>
            <p:nvPr/>
          </p:nvSpPr>
          <p:spPr>
            <a:xfrm>
              <a:off x="5982796" y="3641126"/>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采用匿名方式征求专家意见，经过反复征求、归纳、修改，最后汇总成专家基本一致的看法，作为风险评估的结果。</a:t>
              </a:r>
            </a:p>
          </p:txBody>
        </p:sp>
      </p:grpSp>
      <p:grpSp>
        <p:nvGrpSpPr>
          <p:cNvPr id="5" name="Group 5"/>
          <p:cNvGrpSpPr/>
          <p:nvPr/>
        </p:nvGrpSpPr>
        <p:grpSpPr>
          <a:xfrm>
            <a:off x="5982796" y="4823246"/>
            <a:ext cx="5783287" cy="1172718"/>
            <a:chOff x="5982796" y="4823246"/>
            <a:chExt cx="5783287" cy="1172718"/>
          </a:xfrm>
        </p:grpSpPr>
        <p:sp>
          <p:nvSpPr>
            <p:cNvPr id="6" name="TextBox 6"/>
            <p:cNvSpPr txBox="1"/>
            <p:nvPr/>
          </p:nvSpPr>
          <p:spPr>
            <a:xfrm>
              <a:off x="5982796" y="4823246"/>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风险因素分析法</a:t>
              </a:r>
            </a:p>
          </p:txBody>
        </p:sp>
        <p:sp>
          <p:nvSpPr>
            <p:cNvPr id="7" name="TextBox 7"/>
            <p:cNvSpPr txBox="1"/>
            <p:nvPr/>
          </p:nvSpPr>
          <p:spPr>
            <a:xfrm>
              <a:off x="5982796" y="5293781"/>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对项目招商引资过程中可能遇到的风险因素进行识别和分析，评估其对项目的影响程度。</a:t>
              </a:r>
            </a:p>
          </p:txBody>
        </p:sp>
      </p:grpSp>
      <p:sp>
        <p:nvSpPr>
          <p:cNvPr id="8" name="AutoShape 8"/>
          <p:cNvSpPr/>
          <p:nvPr/>
        </p:nvSpPr>
        <p:spPr>
          <a:xfrm>
            <a:off x="4805646" y="4913047"/>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982796" y="1521950"/>
            <a:ext cx="5687135" cy="1172718"/>
            <a:chOff x="5982796" y="1521950"/>
            <a:chExt cx="5687135" cy="1172718"/>
          </a:xfrm>
        </p:grpSpPr>
        <p:sp>
          <p:nvSpPr>
            <p:cNvPr id="10" name="TextBox 10"/>
            <p:cNvSpPr txBox="1"/>
            <p:nvPr/>
          </p:nvSpPr>
          <p:spPr>
            <a:xfrm>
              <a:off x="5982796" y="152195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专家评估法</a:t>
              </a:r>
            </a:p>
          </p:txBody>
        </p:sp>
        <p:sp>
          <p:nvSpPr>
            <p:cNvPr id="11" name="TextBox 11"/>
            <p:cNvSpPr txBox="1"/>
            <p:nvPr/>
          </p:nvSpPr>
          <p:spPr>
            <a:xfrm>
              <a:off x="5982796" y="1992485"/>
              <a:ext cx="5687135"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利用专家经验、知识和判断力对项目招商引资风险进行主观评估。</a:t>
              </a:r>
            </a:p>
          </p:txBody>
        </p:sp>
      </p:grpSp>
      <p:sp>
        <p:nvSpPr>
          <p:cNvPr id="12" name="AutoShape 12"/>
          <p:cNvSpPr/>
          <p:nvPr/>
        </p:nvSpPr>
        <p:spPr>
          <a:xfrm>
            <a:off x="4805646" y="3272584"/>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805646" y="161148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41457" y="1735931"/>
            <a:ext cx="3722789" cy="3981079"/>
          </a:xfrm>
          <a:prstGeom prst="rect">
            <a:avLst/>
          </a:prstGeom>
          <a:solidFill>
            <a:schemeClr val="accent1">
              <a:alpha val="9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5014447" y="3486249"/>
            <a:ext cx="391670" cy="391670"/>
          </a:xfrm>
          <a:custGeom>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14447" y="1795508"/>
            <a:ext cx="391670" cy="3916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5026640" y="5128951"/>
            <a:ext cx="378428" cy="378428"/>
          </a:xfrm>
          <a:custGeom>
            <a:rect l="l" t="t" r="r" b="b"/>
            <a:pathLst>
              <a:path w="304800" h="304800">
                <a:moveTo>
                  <a:pt x="209550" y="0"/>
                </a:moveTo>
                <a:cubicBezTo>
                  <a:pt x="156943" y="0"/>
                  <a:pt x="114300" y="42643"/>
                  <a:pt x="114300" y="95250"/>
                </a:cubicBezTo>
                <a:cubicBezTo>
                  <a:pt x="114300" y="101213"/>
                  <a:pt x="114852" y="107042"/>
                  <a:pt x="115900" y="112700"/>
                </a:cubicBezTo>
                <a:lnTo>
                  <a:pt x="0" y="228600"/>
                </a:lnTo>
                <a:lnTo>
                  <a:pt x="0" y="285750"/>
                </a:lnTo>
                <a:cubicBezTo>
                  <a:pt x="0" y="296275"/>
                  <a:pt x="8525" y="304800"/>
                  <a:pt x="19050" y="304800"/>
                </a:cubicBezTo>
                <a:lnTo>
                  <a:pt x="38100" y="304800"/>
                </a:lnTo>
                <a:lnTo>
                  <a:pt x="38100" y="285750"/>
                </a:lnTo>
                <a:lnTo>
                  <a:pt x="76200" y="285750"/>
                </a:lnTo>
                <a:lnTo>
                  <a:pt x="76200" y="247650"/>
                </a:lnTo>
                <a:lnTo>
                  <a:pt x="114300" y="247650"/>
                </a:lnTo>
                <a:lnTo>
                  <a:pt x="114300" y="209550"/>
                </a:lnTo>
                <a:lnTo>
                  <a:pt x="152400" y="209550"/>
                </a:lnTo>
                <a:lnTo>
                  <a:pt x="177117" y="184833"/>
                </a:lnTo>
                <a:cubicBezTo>
                  <a:pt x="187242" y="188500"/>
                  <a:pt x="198158" y="190500"/>
                  <a:pt x="209550" y="190500"/>
                </a:cubicBezTo>
                <a:cubicBezTo>
                  <a:pt x="262157" y="190500"/>
                  <a:pt x="304800" y="147857"/>
                  <a:pt x="304800" y="95250"/>
                </a:cubicBezTo>
                <a:cubicBezTo>
                  <a:pt x="304800" y="42643"/>
                  <a:pt x="262157" y="0"/>
                  <a:pt x="209550" y="0"/>
                </a:cubicBezTo>
                <a:close/>
                <a:moveTo>
                  <a:pt x="238087" y="95288"/>
                </a:moveTo>
                <a:cubicBezTo>
                  <a:pt x="222304" y="95288"/>
                  <a:pt x="209512" y="82496"/>
                  <a:pt x="209512" y="66713"/>
                </a:cubicBezTo>
                <a:cubicBezTo>
                  <a:pt x="209512" y="50930"/>
                  <a:pt x="222304" y="38138"/>
                  <a:pt x="238087" y="38138"/>
                </a:cubicBezTo>
                <a:cubicBezTo>
                  <a:pt x="253870" y="38138"/>
                  <a:pt x="266662" y="50930"/>
                  <a:pt x="266662" y="66713"/>
                </a:cubicBezTo>
                <a:cubicBezTo>
                  <a:pt x="266662" y="82496"/>
                  <a:pt x="253870" y="95288"/>
                  <a:pt x="238087" y="9528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8" name="Picture 18"/>
          <p:cNvPicPr>
            <a:picLocks noChangeAspect="1"/>
          </p:cNvPicPr>
          <p:nvPr/>
        </p:nvPicPr>
        <p:blipFill>
          <a:blip r:embed="rId2">
            <a:alphaModFix/>
          </a:blip>
          <a:srcRect t="7748" b="7748"/>
          <a:stretch>
            <a:fillRect/>
          </a:stretch>
        </p:blipFill>
        <p:spPr>
          <a:xfrm>
            <a:off x="641457" y="1883900"/>
            <a:ext cx="3722789" cy="3671084"/>
          </a:xfrm>
          <a:prstGeom prst="rect">
            <a:avLst/>
          </a:prstGeom>
        </p:spPr>
      </p:pic>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定性评估法</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敏感性分析法</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通过分析项目招商引资中关键因素的变动对项目经济效益的影响程度，判断项目对风险的承受能力。</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蒙特卡罗模拟法</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运用概率论和数理统计方法，对项目招商引资风险进行模拟和预测，计算风险发生的概率和损失程度。</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决策树法</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利用树状图表示项目招商引资各方案在不同自然状态下所取得的损益值，通过计算期望值和净现值等指标，评估项目的风险大小。</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定量评估法</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综合评估法</a:t>
              </a:r>
            </a:p>
          </p:txBody>
        </p:sp>
      </p:grpSp>
      <p:sp>
        <p:nvSpPr>
          <p:cNvPr id="45" name="TextBox 45"/>
          <p:cNvSpPr txBox="1"/>
          <p:nvPr/>
        </p:nvSpPr>
        <p:spPr>
          <a:xfrm>
            <a:off x="3314700" y="5303594"/>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将项目招商引资风险发生的概率和影响程度分别划分为不同等级，构建风险矩阵，通过计算风险指数评估项目的整体风险水平。</a:t>
            </a:r>
          </a:p>
        </p:txBody>
      </p:sp>
      <p:sp>
        <p:nvSpPr>
          <p:cNvPr id="46" name="TextBox 46"/>
          <p:cNvSpPr txBox="1"/>
          <p:nvPr/>
        </p:nvSpPr>
        <p:spPr>
          <a:xfrm>
            <a:off x="3314700" y="4838783"/>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风险矩阵法</a:t>
            </a:r>
          </a:p>
        </p:txBody>
      </p:sp>
      <p:sp>
        <p:nvSpPr>
          <p:cNvPr id="47" name="TextBox 47"/>
          <p:cNvSpPr txBox="1"/>
          <p:nvPr/>
        </p:nvSpPr>
        <p:spPr>
          <a:xfrm>
            <a:off x="3456760" y="1771107"/>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运用模糊数学理论，将项目招商引资风险中的模糊因素进行量化处理，综合评估项目的风险等级。</a:t>
            </a:r>
          </a:p>
        </p:txBody>
      </p:sp>
      <p:sp>
        <p:nvSpPr>
          <p:cNvPr id="48" name="TextBox 48"/>
          <p:cNvSpPr txBox="1"/>
          <p:nvPr/>
        </p:nvSpPr>
        <p:spPr>
          <a:xfrm>
            <a:off x="3456760" y="1395927"/>
            <a:ext cx="7293402"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模糊综合评估法</a:t>
            </a:r>
          </a:p>
        </p:txBody>
      </p:sp>
      <p:sp>
        <p:nvSpPr>
          <p:cNvPr id="49" name="TextBox 49"/>
          <p:cNvSpPr txBox="1"/>
          <p:nvPr/>
        </p:nvSpPr>
        <p:spPr>
          <a:xfrm>
            <a:off x="1704918" y="3545958"/>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将项目招商引资风险分解为多个层次和因素，通过两两比较确定各因素的相对重要性，进而得出项目的综合风险评估结果。</a:t>
            </a:r>
          </a:p>
        </p:txBody>
      </p:sp>
      <p:sp>
        <p:nvSpPr>
          <p:cNvPr id="50" name="TextBox 50"/>
          <p:cNvSpPr txBox="1"/>
          <p:nvPr/>
        </p:nvSpPr>
        <p:spPr>
          <a:xfrm>
            <a:off x="1704918" y="3081147"/>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层次分析法</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风险衡量指标</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25" r="16625"/>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政治稳定性</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评估目标国家或地区的政治局势稳定性，包括政府更迭频率、政治暴力事件等。</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政策连续性</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考察政府政策的连续性和一致性，以及对外资的态度和政策。</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法律法规</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评估目标国家或地区的法律法规体系是否健全，以及对外资的保障程度。</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政治风险指标</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4289936" y="1498289"/>
            <a:ext cx="3861422" cy="3861422"/>
          </a:xfrm>
          <a:prstGeom prst="diamond">
            <a:avLst/>
          </a:prstGeom>
        </p:spPr>
      </p:pic>
      <p:grpSp>
        <p:nvGrpSpPr>
          <p:cNvPr id="3" name="Group 3"/>
          <p:cNvGrpSpPr/>
          <p:nvPr/>
        </p:nvGrpSpPr>
        <p:grpSpPr>
          <a:xfrm>
            <a:off x="44972" y="1608799"/>
            <a:ext cx="5067193" cy="1224567"/>
            <a:chOff x="44972" y="1608799"/>
            <a:chExt cx="5067193" cy="1224567"/>
          </a:xfrm>
        </p:grpSpPr>
        <p:sp>
          <p:nvSpPr>
            <p:cNvPr id="4" name="AutoShape 4"/>
            <p:cNvSpPr/>
            <p:nvPr/>
          </p:nvSpPr>
          <p:spPr>
            <a:xfrm>
              <a:off x="4429413" y="1744054"/>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评估目标国家或地区的经济增长潜力和速度。</a:t>
              </a:r>
            </a:p>
          </p:txBody>
        </p:sp>
        <p:sp>
          <p:nvSpPr>
            <p:cNvPr id="6" name="TextBox 6"/>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经济增长率</a:t>
              </a:r>
            </a:p>
          </p:txBody>
        </p:sp>
        <p:sp>
          <p:nvSpPr>
            <p:cNvPr id="7" name="Freeform 7"/>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180959" y="1608799"/>
            <a:ext cx="4946836" cy="1224567"/>
            <a:chOff x="7180959" y="1608799"/>
            <a:chExt cx="4946836" cy="1224567"/>
          </a:xfrm>
        </p:grpSpPr>
        <p:sp>
          <p:nvSpPr>
            <p:cNvPr id="9" name="AutoShape 9"/>
            <p:cNvSpPr/>
            <p:nvPr/>
          </p:nvSpPr>
          <p:spPr>
            <a:xfrm>
              <a:off x="7180959" y="168804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考察目标国家或地区的物价稳定程度和货币购买力。</a:t>
              </a:r>
            </a:p>
          </p:txBody>
        </p:sp>
        <p:sp>
          <p:nvSpPr>
            <p:cNvPr id="11" name="TextBox 11"/>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通货膨胀率</a:t>
              </a:r>
            </a:p>
          </p:txBody>
        </p:sp>
        <p:sp>
          <p:nvSpPr>
            <p:cNvPr id="12" name="Freeform 12"/>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24384" y="4380910"/>
            <a:ext cx="5067193" cy="1224566"/>
            <a:chOff x="24384" y="4380910"/>
            <a:chExt cx="5067193" cy="1224566"/>
          </a:xfrm>
        </p:grpSpPr>
        <p:sp>
          <p:nvSpPr>
            <p:cNvPr id="14" name="AutoShape 14"/>
            <p:cNvSpPr/>
            <p:nvPr/>
          </p:nvSpPr>
          <p:spPr>
            <a:xfrm>
              <a:off x="4408825"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评估目标国家或地区货币汇率的稳定性及对外资的影响。</a:t>
              </a:r>
            </a:p>
          </p:txBody>
        </p:sp>
        <p:sp>
          <p:nvSpPr>
            <p:cNvPr id="16" name="TextBox 16"/>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汇率波动</a:t>
              </a:r>
            </a:p>
          </p:txBody>
        </p:sp>
        <p:sp>
          <p:nvSpPr>
            <p:cNvPr id="17" name="Freeform 17"/>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180959" y="4380910"/>
            <a:ext cx="4946836" cy="1224566"/>
            <a:chOff x="7180959" y="4380910"/>
            <a:chExt cx="4946836" cy="1224566"/>
          </a:xfrm>
        </p:grpSpPr>
        <p:sp>
          <p:nvSpPr>
            <p:cNvPr id="19" name="AutoShape 19"/>
            <p:cNvSpPr/>
            <p:nvPr/>
          </p:nvSpPr>
          <p:spPr>
            <a:xfrm>
              <a:off x="7180959"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考察目标国家或地区的市场规模和潜力，包括人口数量、消费水平等。</a:t>
              </a:r>
            </a:p>
          </p:txBody>
        </p:sp>
        <p:sp>
          <p:nvSpPr>
            <p:cNvPr id="21" name="TextBox 21"/>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市场规模</a:t>
              </a:r>
            </a:p>
          </p:txBody>
        </p:sp>
        <p:sp>
          <p:nvSpPr>
            <p:cNvPr id="22" name="Freeform 22"/>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经济风险指标</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218874"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 name="TextBox 3"/>
          <p:cNvSpPr txBox="1"/>
          <p:nvPr/>
        </p:nvSpPr>
        <p:spPr>
          <a:xfrm>
            <a:off x="1267642"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社会稳定性</a:t>
            </a:r>
          </a:p>
        </p:txBody>
      </p:sp>
      <p:sp>
        <p:nvSpPr>
          <p:cNvPr id="4" name="TextBox 4"/>
          <p:cNvSpPr txBox="1"/>
          <p:nvPr/>
        </p:nvSpPr>
        <p:spPr>
          <a:xfrm>
            <a:off x="1575272"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评估目标国家或地区的社会治安状况，包括犯罪率、社会安全等。</a:t>
            </a:r>
          </a:p>
        </p:txBody>
      </p:sp>
      <p:sp>
        <p:nvSpPr>
          <p:cNvPr id="5" name="AutoShape 5"/>
          <p:cNvSpPr/>
          <p:nvPr/>
        </p:nvSpPr>
        <p:spPr>
          <a:xfrm rot="2700000">
            <a:off x="3139895" y="1059265"/>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3264136" y="1220082"/>
            <a:ext cx="542436" cy="530244"/>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flipV="1">
            <a:off x="6220648" y="2346968"/>
            <a:ext cx="0" cy="3305393"/>
          </a:xfrm>
          <a:prstGeom prst="line">
            <a:avLst/>
          </a:prstGeom>
          <a:ln w="9525">
            <a:solidFill>
              <a:schemeClr val="accent1"/>
            </a:solidFill>
            <a:prstDash val="solid"/>
            <a:headEnd type="triangle"/>
            <a:tailEnd type="triangle"/>
          </a:ln>
        </p:spPr>
        <p:style>
          <a:lnRef idx="0">
            <a:schemeClr val="accent1"/>
          </a:lnRef>
          <a:fillRef idx="1">
            <a:schemeClr val="accent1"/>
          </a:fillRef>
          <a:effectRef idx="0">
            <a:schemeClr val="accent1"/>
          </a:effectRef>
          <a:fontRef idx="minor">
            <a:schemeClr val="lt1"/>
          </a:fontRef>
        </p:style>
      </p:cxnSp>
      <p:cxnSp>
        <p:nvCxnSpPr>
          <p:cNvPr id="8" name="Connector 8"/>
          <p:cNvCxnSpPr/>
          <p:nvPr/>
        </p:nvCxnSpPr>
        <p:spPr>
          <a:xfrm>
            <a:off x="4684480" y="3999665"/>
            <a:ext cx="3072335" cy="0"/>
          </a:xfrm>
          <a:prstGeom prst="line">
            <a:avLst/>
          </a:prstGeom>
          <a:ln w="9525">
            <a:solidFill>
              <a:schemeClr val="accent1"/>
            </a:solidFill>
            <a:prstDash val="solid"/>
            <a:headEnd type="triangle"/>
            <a:tailEnd type="triangle"/>
          </a:ln>
        </p:spPr>
        <p:style>
          <a:lnRef idx="0">
            <a:schemeClr val="accent1"/>
          </a:lnRef>
          <a:fillRef idx="1">
            <a:schemeClr val="accent1"/>
          </a:fillRef>
          <a:effectRef idx="0">
            <a:schemeClr val="accent1"/>
          </a:effectRef>
          <a:fontRef idx="minor">
            <a:schemeClr val="lt1"/>
          </a:fontRef>
        </p:style>
      </p:cxnSp>
      <p:sp>
        <p:nvSpPr>
          <p:cNvPr id="9" name="AutoShape 9"/>
          <p:cNvSpPr/>
          <p:nvPr/>
        </p:nvSpPr>
        <p:spPr>
          <a:xfrm>
            <a:off x="6589461"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0" name="TextBox 10"/>
          <p:cNvSpPr txBox="1"/>
          <p:nvPr/>
        </p:nvSpPr>
        <p:spPr>
          <a:xfrm>
            <a:off x="6638230"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文化差异</a:t>
            </a:r>
          </a:p>
        </p:txBody>
      </p:sp>
      <p:sp>
        <p:nvSpPr>
          <p:cNvPr id="11" name="TextBox 11"/>
          <p:cNvSpPr txBox="1"/>
          <p:nvPr/>
        </p:nvSpPr>
        <p:spPr>
          <a:xfrm>
            <a:off x="6945860"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考察目标国家或地区与投资者所在国家的文化差异程度，以及对投资的影响。</a:t>
            </a:r>
          </a:p>
        </p:txBody>
      </p:sp>
      <p:sp>
        <p:nvSpPr>
          <p:cNvPr id="12" name="AutoShape 12"/>
          <p:cNvSpPr/>
          <p:nvPr/>
        </p:nvSpPr>
        <p:spPr>
          <a:xfrm rot="2700000">
            <a:off x="8510482" y="1059265"/>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18874"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4" name="TextBox 14"/>
          <p:cNvSpPr txBox="1"/>
          <p:nvPr/>
        </p:nvSpPr>
        <p:spPr>
          <a:xfrm>
            <a:off x="1267642"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劳动力素质</a:t>
            </a:r>
          </a:p>
        </p:txBody>
      </p:sp>
      <p:sp>
        <p:nvSpPr>
          <p:cNvPr id="15" name="TextBox 15"/>
          <p:cNvSpPr txBox="1"/>
          <p:nvPr/>
        </p:nvSpPr>
        <p:spPr>
          <a:xfrm>
            <a:off x="1575272"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评估目标国家或地区的劳动力素质和教育水平，对企业运营的影响。</a:t>
            </a:r>
          </a:p>
        </p:txBody>
      </p:sp>
      <p:sp>
        <p:nvSpPr>
          <p:cNvPr id="16" name="AutoShape 16"/>
          <p:cNvSpPr/>
          <p:nvPr/>
        </p:nvSpPr>
        <p:spPr>
          <a:xfrm rot="2700000">
            <a:off x="3139895" y="3875423"/>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589461"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8" name="TextBox 18"/>
          <p:cNvSpPr txBox="1"/>
          <p:nvPr/>
        </p:nvSpPr>
        <p:spPr>
          <a:xfrm>
            <a:off x="6638230"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基础设施</a:t>
            </a:r>
          </a:p>
        </p:txBody>
      </p:sp>
      <p:sp>
        <p:nvSpPr>
          <p:cNvPr id="19" name="TextBox 19"/>
          <p:cNvSpPr txBox="1"/>
          <p:nvPr/>
        </p:nvSpPr>
        <p:spPr>
          <a:xfrm>
            <a:off x="6945860"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考察目标国家或地区的基础设施建设水平，包括交通、通信、能源等。</a:t>
            </a:r>
          </a:p>
        </p:txBody>
      </p:sp>
      <p:sp>
        <p:nvSpPr>
          <p:cNvPr id="20" name="AutoShape 20"/>
          <p:cNvSpPr/>
          <p:nvPr/>
        </p:nvSpPr>
        <p:spPr>
          <a:xfrm rot="2700000">
            <a:off x="8510482" y="3875423"/>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8672065" y="1195698"/>
            <a:ext cx="492903" cy="492903"/>
          </a:xfrm>
          <a:custGeom>
            <a:rect l="l" t="t" r="r" b="b"/>
            <a:pathLst>
              <a:path w="304800" h="304800">
                <a:moveTo>
                  <a:pt x="264633" y="75590"/>
                </a:moveTo>
                <a:cubicBezTo>
                  <a:pt x="273768" y="97622"/>
                  <a:pt x="269415" y="123920"/>
                  <a:pt x="251498" y="141837"/>
                </a:cubicBezTo>
                <a:cubicBezTo>
                  <a:pt x="231772" y="161563"/>
                  <a:pt x="201959" y="164649"/>
                  <a:pt x="178784" y="151571"/>
                </a:cubicBezTo>
                <a:lnTo>
                  <a:pt x="162030" y="169869"/>
                </a:lnTo>
                <a:lnTo>
                  <a:pt x="173984" y="181870"/>
                </a:lnTo>
                <a:lnTo>
                  <a:pt x="181127" y="174727"/>
                </a:lnTo>
                <a:cubicBezTo>
                  <a:pt x="184775" y="171069"/>
                  <a:pt x="190700" y="171069"/>
                  <a:pt x="194348" y="174727"/>
                </a:cubicBezTo>
                <a:lnTo>
                  <a:pt x="252279" y="233248"/>
                </a:lnTo>
                <a:cubicBezTo>
                  <a:pt x="255937" y="236896"/>
                  <a:pt x="255937" y="242821"/>
                  <a:pt x="252279" y="246469"/>
                </a:cubicBezTo>
                <a:lnTo>
                  <a:pt x="225838" y="272910"/>
                </a:lnTo>
                <a:cubicBezTo>
                  <a:pt x="222190" y="276568"/>
                  <a:pt x="216265" y="276568"/>
                  <a:pt x="212617" y="272910"/>
                </a:cubicBezTo>
                <a:lnTo>
                  <a:pt x="154686" y="214389"/>
                </a:lnTo>
                <a:cubicBezTo>
                  <a:pt x="151028" y="210741"/>
                  <a:pt x="151028" y="204816"/>
                  <a:pt x="154686" y="201168"/>
                </a:cubicBezTo>
                <a:lnTo>
                  <a:pt x="161211" y="194643"/>
                </a:lnTo>
                <a:lnTo>
                  <a:pt x="149819" y="183223"/>
                </a:lnTo>
                <a:lnTo>
                  <a:pt x="69704" y="270748"/>
                </a:lnTo>
                <a:cubicBezTo>
                  <a:pt x="62398" y="278054"/>
                  <a:pt x="50559" y="278054"/>
                  <a:pt x="43263" y="270748"/>
                </a:cubicBezTo>
                <a:lnTo>
                  <a:pt x="36652" y="264138"/>
                </a:lnTo>
                <a:cubicBezTo>
                  <a:pt x="29347" y="256832"/>
                  <a:pt x="29347" y="244993"/>
                  <a:pt x="36652" y="237696"/>
                </a:cubicBezTo>
                <a:lnTo>
                  <a:pt x="127921" y="161258"/>
                </a:lnTo>
                <a:lnTo>
                  <a:pt x="67304" y="100479"/>
                </a:lnTo>
                <a:lnTo>
                  <a:pt x="48158" y="100470"/>
                </a:lnTo>
                <a:lnTo>
                  <a:pt x="26003" y="64846"/>
                </a:lnTo>
                <a:lnTo>
                  <a:pt x="43834" y="46987"/>
                </a:lnTo>
                <a:lnTo>
                  <a:pt x="80267" y="69285"/>
                </a:lnTo>
                <a:lnTo>
                  <a:pt x="80505" y="88030"/>
                </a:lnTo>
                <a:lnTo>
                  <a:pt x="141827" y="149590"/>
                </a:lnTo>
                <a:lnTo>
                  <a:pt x="159668" y="134655"/>
                </a:lnTo>
                <a:cubicBezTo>
                  <a:pt x="142227" y="110881"/>
                  <a:pt x="144047" y="77391"/>
                  <a:pt x="165535" y="55902"/>
                </a:cubicBezTo>
                <a:cubicBezTo>
                  <a:pt x="183366" y="38071"/>
                  <a:pt x="209521" y="33642"/>
                  <a:pt x="231496" y="42605"/>
                </a:cubicBezTo>
                <a:lnTo>
                  <a:pt x="192215" y="81344"/>
                </a:lnTo>
                <a:lnTo>
                  <a:pt x="225276" y="114405"/>
                </a:lnTo>
                <a:lnTo>
                  <a:pt x="264633" y="75590"/>
                </a:lnTo>
                <a:close/>
                <a:moveTo>
                  <a:pt x="58579" y="247021"/>
                </a:moveTo>
                <a:cubicBezTo>
                  <a:pt x="54931" y="243373"/>
                  <a:pt x="49016" y="243373"/>
                  <a:pt x="45358" y="247021"/>
                </a:cubicBezTo>
                <a:cubicBezTo>
                  <a:pt x="41700" y="250679"/>
                  <a:pt x="41700" y="256594"/>
                  <a:pt x="45358" y="260252"/>
                </a:cubicBezTo>
                <a:cubicBezTo>
                  <a:pt x="49016" y="263900"/>
                  <a:pt x="54931" y="263900"/>
                  <a:pt x="58579" y="260252"/>
                </a:cubicBezTo>
                <a:cubicBezTo>
                  <a:pt x="62236" y="256584"/>
                  <a:pt x="62236" y="250669"/>
                  <a:pt x="58579" y="24702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3297145" y="4016916"/>
            <a:ext cx="476417" cy="476417"/>
          </a:xfrm>
          <a:custGeom>
            <a:rect l="l" t="t" r="r" b="b"/>
            <a:pathLst>
              <a:path w="304800" h="304800">
                <a:moveTo>
                  <a:pt x="213360" y="76200"/>
                </a:moveTo>
                <a:lnTo>
                  <a:pt x="243840" y="76200"/>
                </a:lnTo>
                <a:lnTo>
                  <a:pt x="243840" y="289560"/>
                </a:lnTo>
                <a:lnTo>
                  <a:pt x="60960" y="289560"/>
                </a:lnTo>
                <a:lnTo>
                  <a:pt x="60960" y="76200"/>
                </a:lnTo>
                <a:lnTo>
                  <a:pt x="91440" y="76200"/>
                </a:lnTo>
                <a:lnTo>
                  <a:pt x="91440" y="60960"/>
                </a:lnTo>
                <a:cubicBezTo>
                  <a:pt x="91440" y="44129"/>
                  <a:pt x="105089" y="30480"/>
                  <a:pt x="121920" y="30480"/>
                </a:cubicBezTo>
                <a:lnTo>
                  <a:pt x="121920" y="30480"/>
                </a:lnTo>
                <a:lnTo>
                  <a:pt x="182880" y="30480"/>
                </a:lnTo>
                <a:cubicBezTo>
                  <a:pt x="199711" y="30480"/>
                  <a:pt x="213360" y="44129"/>
                  <a:pt x="213360" y="60960"/>
                </a:cubicBezTo>
                <a:lnTo>
                  <a:pt x="213360" y="60960"/>
                </a:lnTo>
                <a:lnTo>
                  <a:pt x="213360" y="76200"/>
                </a:lnTo>
                <a:close/>
                <a:moveTo>
                  <a:pt x="259080" y="76200"/>
                </a:moveTo>
                <a:lnTo>
                  <a:pt x="274320" y="76200"/>
                </a:lnTo>
                <a:cubicBezTo>
                  <a:pt x="291151" y="76200"/>
                  <a:pt x="304800" y="89849"/>
                  <a:pt x="304800" y="106680"/>
                </a:cubicBezTo>
                <a:lnTo>
                  <a:pt x="304800" y="106680"/>
                </a:lnTo>
                <a:lnTo>
                  <a:pt x="304800" y="259080"/>
                </a:lnTo>
                <a:cubicBezTo>
                  <a:pt x="304800" y="275911"/>
                  <a:pt x="291151" y="289560"/>
                  <a:pt x="274320" y="289560"/>
                </a:cubicBezTo>
                <a:lnTo>
                  <a:pt x="274320" y="289560"/>
                </a:lnTo>
                <a:lnTo>
                  <a:pt x="259080" y="289560"/>
                </a:lnTo>
                <a:lnTo>
                  <a:pt x="259080" y="76200"/>
                </a:lnTo>
                <a:close/>
                <a:moveTo>
                  <a:pt x="45720" y="76200"/>
                </a:moveTo>
                <a:lnTo>
                  <a:pt x="45720" y="289560"/>
                </a:lnTo>
                <a:lnTo>
                  <a:pt x="30480" y="289560"/>
                </a:lnTo>
                <a:cubicBezTo>
                  <a:pt x="13649" y="289560"/>
                  <a:pt x="0" y="275911"/>
                  <a:pt x="0" y="259080"/>
                </a:cubicBezTo>
                <a:lnTo>
                  <a:pt x="0" y="259080"/>
                </a:lnTo>
                <a:lnTo>
                  <a:pt x="0" y="106680"/>
                </a:lnTo>
                <a:cubicBezTo>
                  <a:pt x="0" y="89916"/>
                  <a:pt x="13716" y="76200"/>
                  <a:pt x="30480" y="76200"/>
                </a:cubicBezTo>
                <a:lnTo>
                  <a:pt x="45720" y="76200"/>
                </a:lnTo>
                <a:close/>
                <a:moveTo>
                  <a:pt x="121920" y="60960"/>
                </a:moveTo>
                <a:lnTo>
                  <a:pt x="121920" y="76200"/>
                </a:lnTo>
                <a:lnTo>
                  <a:pt x="182880" y="76200"/>
                </a:lnTo>
                <a:lnTo>
                  <a:pt x="182880" y="60960"/>
                </a:lnTo>
                <a:lnTo>
                  <a:pt x="12192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8651974" y="4016916"/>
            <a:ext cx="507934" cy="507934"/>
          </a:xfrm>
          <a:custGeom>
            <a:rect l="l" t="t" r="r" b="b"/>
            <a:pathLst>
              <a:path w="304800" h="304800">
                <a:moveTo>
                  <a:pt x="261518" y="97841"/>
                </a:moveTo>
                <a:cubicBezTo>
                  <a:pt x="249460" y="74143"/>
                  <a:pt x="230657" y="55340"/>
                  <a:pt x="207655" y="43605"/>
                </a:cubicBezTo>
                <a:lnTo>
                  <a:pt x="206959" y="43282"/>
                </a:lnTo>
                <a:lnTo>
                  <a:pt x="186538" y="84277"/>
                </a:lnTo>
                <a:cubicBezTo>
                  <a:pt x="201292" y="91802"/>
                  <a:pt x="212998" y="103508"/>
                  <a:pt x="220323" y="117834"/>
                </a:cubicBezTo>
                <a:lnTo>
                  <a:pt x="220523" y="118262"/>
                </a:lnTo>
                <a:lnTo>
                  <a:pt x="261518" y="97841"/>
                </a:lnTo>
                <a:close/>
                <a:moveTo>
                  <a:pt x="261518" y="206959"/>
                </a:moveTo>
                <a:lnTo>
                  <a:pt x="220523" y="186538"/>
                </a:lnTo>
                <a:cubicBezTo>
                  <a:pt x="212998" y="201292"/>
                  <a:pt x="201292" y="212998"/>
                  <a:pt x="186966" y="220323"/>
                </a:cubicBezTo>
                <a:lnTo>
                  <a:pt x="186538" y="220523"/>
                </a:lnTo>
                <a:lnTo>
                  <a:pt x="206959" y="261518"/>
                </a:lnTo>
                <a:cubicBezTo>
                  <a:pt x="230657" y="249460"/>
                  <a:pt x="249460" y="230657"/>
                  <a:pt x="261195" y="207655"/>
                </a:cubicBezTo>
                <a:lnTo>
                  <a:pt x="261518" y="206959"/>
                </a:lnTo>
                <a:close/>
                <a:moveTo>
                  <a:pt x="97841" y="43282"/>
                </a:moveTo>
                <a:cubicBezTo>
                  <a:pt x="74143" y="55340"/>
                  <a:pt x="55340" y="74143"/>
                  <a:pt x="43605" y="97145"/>
                </a:cubicBezTo>
                <a:lnTo>
                  <a:pt x="43282" y="97841"/>
                </a:lnTo>
                <a:lnTo>
                  <a:pt x="84277" y="118262"/>
                </a:lnTo>
                <a:cubicBezTo>
                  <a:pt x="91802" y="103508"/>
                  <a:pt x="103508" y="91802"/>
                  <a:pt x="117834" y="84477"/>
                </a:cubicBezTo>
                <a:lnTo>
                  <a:pt x="118262" y="84277"/>
                </a:lnTo>
                <a:lnTo>
                  <a:pt x="97841" y="43282"/>
                </a:lnTo>
                <a:close/>
                <a:moveTo>
                  <a:pt x="43282" y="206959"/>
                </a:moveTo>
                <a:cubicBezTo>
                  <a:pt x="55340" y="230657"/>
                  <a:pt x="74143" y="249460"/>
                  <a:pt x="97145" y="261195"/>
                </a:cubicBezTo>
                <a:lnTo>
                  <a:pt x="97841" y="261518"/>
                </a:lnTo>
                <a:lnTo>
                  <a:pt x="118262" y="220523"/>
                </a:lnTo>
                <a:cubicBezTo>
                  <a:pt x="103508" y="212998"/>
                  <a:pt x="91802" y="201292"/>
                  <a:pt x="84477" y="186966"/>
                </a:cubicBezTo>
                <a:lnTo>
                  <a:pt x="84277" y="186538"/>
                </a:lnTo>
                <a:lnTo>
                  <a:pt x="43282" y="206959"/>
                </a:lnTo>
                <a:close/>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52400" y="198120"/>
                </a:moveTo>
                <a:cubicBezTo>
                  <a:pt x="177651" y="198120"/>
                  <a:pt x="198120" y="177651"/>
                  <a:pt x="198120" y="152400"/>
                </a:cubicBezTo>
                <a:cubicBezTo>
                  <a:pt x="198120" y="127149"/>
                  <a:pt x="177651" y="106680"/>
                  <a:pt x="152400" y="106680"/>
                </a:cubicBezTo>
                <a:lnTo>
                  <a:pt x="152400" y="106680"/>
                </a:lnTo>
                <a:cubicBezTo>
                  <a:pt x="127149" y="106680"/>
                  <a:pt x="106680" y="127149"/>
                  <a:pt x="106680" y="152400"/>
                </a:cubicBezTo>
                <a:cubicBezTo>
                  <a:pt x="106680" y="177651"/>
                  <a:pt x="127149" y="198120"/>
                  <a:pt x="152400" y="198120"/>
                </a:cubicBezTo>
                <a:lnTo>
                  <a:pt x="152400" y="1981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社会风险指标</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2076105" y="2148223"/>
            <a:ext cx="9119960"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3" name="TextBox 3"/>
          <p:cNvSpPr txBox="1"/>
          <p:nvPr/>
        </p:nvSpPr>
        <p:spPr>
          <a:xfrm>
            <a:off x="2130122" y="1133367"/>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技术创新能力</a:t>
            </a:r>
          </a:p>
        </p:txBody>
      </p:sp>
      <p:sp>
        <p:nvSpPr>
          <p:cNvPr id="4" name="TextBox 4"/>
          <p:cNvSpPr txBox="1"/>
          <p:nvPr/>
        </p:nvSpPr>
        <p:spPr>
          <a:xfrm>
            <a:off x="2167265" y="1629392"/>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评估目标国家或地区的技术创新能力和研发水平。</a:t>
            </a:r>
          </a:p>
        </p:txBody>
      </p:sp>
      <p:sp>
        <p:nvSpPr>
          <p:cNvPr id="5" name="AutoShape 5"/>
          <p:cNvSpPr/>
          <p:nvPr/>
        </p:nvSpPr>
        <p:spPr>
          <a:xfrm rot="2700000">
            <a:off x="869478" y="1627599"/>
            <a:ext cx="1044352" cy="1044352"/>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106151" y="1893154"/>
            <a:ext cx="513241" cy="513241"/>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2454057" y="3429801"/>
            <a:ext cx="9119960"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8" name="TextBox 8"/>
          <p:cNvSpPr txBox="1"/>
          <p:nvPr/>
        </p:nvSpPr>
        <p:spPr>
          <a:xfrm>
            <a:off x="2508074" y="24149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技术人才储备</a:t>
            </a:r>
          </a:p>
        </p:txBody>
      </p:sp>
      <p:sp>
        <p:nvSpPr>
          <p:cNvPr id="9" name="TextBox 9"/>
          <p:cNvSpPr txBox="1"/>
          <p:nvPr/>
        </p:nvSpPr>
        <p:spPr>
          <a:xfrm>
            <a:off x="2545217" y="2910971"/>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考察目标国家或地区的技术人才储备和培养体系。</a:t>
            </a:r>
          </a:p>
        </p:txBody>
      </p:sp>
      <p:sp>
        <p:nvSpPr>
          <p:cNvPr id="10" name="AutoShape 10"/>
          <p:cNvSpPr/>
          <p:nvPr/>
        </p:nvSpPr>
        <p:spPr>
          <a:xfrm rot="2700000">
            <a:off x="1247430" y="2909177"/>
            <a:ext cx="1044352" cy="1044352"/>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2076105" y="4711380"/>
            <a:ext cx="9119960"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2130122" y="369652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技术转移机制</a:t>
            </a:r>
          </a:p>
        </p:txBody>
      </p:sp>
      <p:sp>
        <p:nvSpPr>
          <p:cNvPr id="13" name="TextBox 13"/>
          <p:cNvSpPr txBox="1"/>
          <p:nvPr/>
        </p:nvSpPr>
        <p:spPr>
          <a:xfrm>
            <a:off x="2167265" y="4192549"/>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评估目标国家或地区的技术转移机制和知识产权保护状况。</a:t>
            </a:r>
          </a:p>
        </p:txBody>
      </p:sp>
      <p:sp>
        <p:nvSpPr>
          <p:cNvPr id="14" name="AutoShape 14"/>
          <p:cNvSpPr/>
          <p:nvPr/>
        </p:nvSpPr>
        <p:spPr>
          <a:xfrm rot="2700000">
            <a:off x="869478" y="4190755"/>
            <a:ext cx="1044352" cy="1044352"/>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5" name="Connector 15"/>
          <p:cNvCxnSpPr/>
          <p:nvPr/>
        </p:nvCxnSpPr>
        <p:spPr>
          <a:xfrm>
            <a:off x="2454057" y="5992957"/>
            <a:ext cx="9119960"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TextBox 16"/>
          <p:cNvSpPr txBox="1"/>
          <p:nvPr/>
        </p:nvSpPr>
        <p:spPr>
          <a:xfrm>
            <a:off x="2508074" y="4978101"/>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行业技术标准</a:t>
            </a:r>
          </a:p>
        </p:txBody>
      </p:sp>
      <p:sp>
        <p:nvSpPr>
          <p:cNvPr id="17" name="TextBox 17"/>
          <p:cNvSpPr txBox="1"/>
          <p:nvPr/>
        </p:nvSpPr>
        <p:spPr>
          <a:xfrm>
            <a:off x="2545217" y="5474127"/>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考察目标国家或地区所在行业的技术标准和规范，对企业投资和运营的影响。</a:t>
            </a:r>
          </a:p>
        </p:txBody>
      </p:sp>
      <p:sp>
        <p:nvSpPr>
          <p:cNvPr id="18" name="AutoShape 18"/>
          <p:cNvSpPr/>
          <p:nvPr/>
        </p:nvSpPr>
        <p:spPr>
          <a:xfrm rot="2700000">
            <a:off x="1247430" y="5472333"/>
            <a:ext cx="1044352" cy="1044352"/>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rot="-2700000">
            <a:off x="1437430" y="3136214"/>
            <a:ext cx="604615" cy="604615"/>
          </a:xfrm>
          <a:custGeom>
            <a:rect l="l" t="t" r="r" b="b"/>
            <a:pathLst>
              <a:path w="304800" h="304800">
                <a:moveTo>
                  <a:pt x="222609" y="281264"/>
                </a:moveTo>
                <a:cubicBezTo>
                  <a:pt x="222609" y="281264"/>
                  <a:pt x="225800" y="262099"/>
                  <a:pt x="206121" y="238696"/>
                </a:cubicBezTo>
                <a:cubicBezTo>
                  <a:pt x="225276" y="184966"/>
                  <a:pt x="227933" y="136036"/>
                  <a:pt x="227933" y="136036"/>
                </a:cubicBezTo>
                <a:cubicBezTo>
                  <a:pt x="227933" y="136036"/>
                  <a:pt x="267300" y="145085"/>
                  <a:pt x="267300" y="183909"/>
                </a:cubicBezTo>
                <a:cubicBezTo>
                  <a:pt x="267291" y="250403"/>
                  <a:pt x="222609" y="281264"/>
                  <a:pt x="222609" y="281264"/>
                </a:cubicBezTo>
                <a:close/>
                <a:moveTo>
                  <a:pt x="114100" y="257918"/>
                </a:moveTo>
                <a:cubicBezTo>
                  <a:pt x="114100" y="257918"/>
                  <a:pt x="87735" y="173307"/>
                  <a:pt x="87735" y="138208"/>
                </a:cubicBezTo>
                <a:cubicBezTo>
                  <a:pt x="87735" y="122415"/>
                  <a:pt x="89516" y="108366"/>
                  <a:pt x="92288" y="95612"/>
                </a:cubicBezTo>
                <a:lnTo>
                  <a:pt x="212398" y="95612"/>
                </a:lnTo>
                <a:cubicBezTo>
                  <a:pt x="215189" y="108375"/>
                  <a:pt x="216980" y="122434"/>
                  <a:pt x="216980" y="138217"/>
                </a:cubicBezTo>
                <a:cubicBezTo>
                  <a:pt x="216980" y="172784"/>
                  <a:pt x="190691" y="257918"/>
                  <a:pt x="190691" y="257918"/>
                </a:cubicBezTo>
                <a:lnTo>
                  <a:pt x="114100" y="257918"/>
                </a:lnTo>
                <a:close/>
                <a:moveTo>
                  <a:pt x="152305" y="114957"/>
                </a:moveTo>
                <a:cubicBezTo>
                  <a:pt x="138798" y="114957"/>
                  <a:pt x="127845" y="125911"/>
                  <a:pt x="127845" y="139427"/>
                </a:cubicBezTo>
                <a:cubicBezTo>
                  <a:pt x="127845" y="152933"/>
                  <a:pt x="138798" y="163897"/>
                  <a:pt x="152305" y="163897"/>
                </a:cubicBezTo>
                <a:cubicBezTo>
                  <a:pt x="165811" y="163897"/>
                  <a:pt x="176774" y="152943"/>
                  <a:pt x="176774" y="139427"/>
                </a:cubicBezTo>
                <a:cubicBezTo>
                  <a:pt x="176784" y="125911"/>
                  <a:pt x="165821" y="114957"/>
                  <a:pt x="152305" y="114957"/>
                </a:cubicBezTo>
                <a:close/>
                <a:moveTo>
                  <a:pt x="147047" y="5677"/>
                </a:moveTo>
                <a:lnTo>
                  <a:pt x="147047" y="-27642"/>
                </a:lnTo>
                <a:lnTo>
                  <a:pt x="156572" y="-27642"/>
                </a:lnTo>
                <a:lnTo>
                  <a:pt x="156572" y="4829"/>
                </a:lnTo>
                <a:cubicBezTo>
                  <a:pt x="167459" y="12754"/>
                  <a:pt x="196920" y="37957"/>
                  <a:pt x="210245" y="86506"/>
                </a:cubicBezTo>
                <a:lnTo>
                  <a:pt x="94421" y="86506"/>
                </a:lnTo>
                <a:cubicBezTo>
                  <a:pt x="107299" y="39291"/>
                  <a:pt x="135341" y="14364"/>
                  <a:pt x="147047" y="5677"/>
                </a:cubicBezTo>
                <a:close/>
                <a:moveTo>
                  <a:pt x="82191" y="281264"/>
                </a:moveTo>
                <a:cubicBezTo>
                  <a:pt x="82191" y="281264"/>
                  <a:pt x="37509" y="250403"/>
                  <a:pt x="37509" y="183909"/>
                </a:cubicBezTo>
                <a:cubicBezTo>
                  <a:pt x="37509" y="145085"/>
                  <a:pt x="76876" y="136036"/>
                  <a:pt x="76876" y="136036"/>
                </a:cubicBezTo>
                <a:cubicBezTo>
                  <a:pt x="76876" y="136036"/>
                  <a:pt x="79534" y="184966"/>
                  <a:pt x="98679" y="238697"/>
                </a:cubicBezTo>
                <a:cubicBezTo>
                  <a:pt x="78991" y="262109"/>
                  <a:pt x="82191" y="281264"/>
                  <a:pt x="82191" y="281264"/>
                </a:cubicBezTo>
                <a:close/>
                <a:moveTo>
                  <a:pt x="168507" y="286179"/>
                </a:moveTo>
                <a:lnTo>
                  <a:pt x="160525" y="278197"/>
                </a:lnTo>
                <a:lnTo>
                  <a:pt x="152019" y="304800"/>
                </a:lnTo>
                <a:lnTo>
                  <a:pt x="141903" y="278197"/>
                </a:lnTo>
                <a:lnTo>
                  <a:pt x="134988" y="292017"/>
                </a:lnTo>
                <a:lnTo>
                  <a:pt x="124873" y="267014"/>
                </a:lnTo>
                <a:lnTo>
                  <a:pt x="179661" y="267014"/>
                </a:lnTo>
                <a:lnTo>
                  <a:pt x="168507" y="28617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1103936" y="4387558"/>
            <a:ext cx="575435" cy="575435"/>
          </a:xfrm>
          <a:custGeom>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1532320" y="5719567"/>
            <a:ext cx="474573" cy="474573"/>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技术风险指标</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https://d.book118.com/598106060030006035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92</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2024-09-13T22:03:55.977</cp:lastPrinted>
  <dcterms:created xsi:type="dcterms:W3CDTF">2024-09-13T14:03:55Z</dcterms:created>
  <dcterms:modified xsi:type="dcterms:W3CDTF">2024-09-13T14:03:58Z</dcterms:modified>
</cp:coreProperties>
</file>