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FC80-0FA9-4476-82BA-53A6E057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5A968-2382-4D93-89D8-E24EF9A9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19F3E-B2DB-4C4B-BF3C-44AE29F8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3B16-848F-4012-8C88-E3D9EE50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B8C36F-8050-4F3A-87BE-1FEDBB4E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AFCD9-EEC4-4495-8D0D-7499BD31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9741F-DFB2-4FD6-9FD5-9FEB6AAF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9F1D8-2068-4D94-8A93-45BCF5DE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5E805-CF94-4385-943D-EAF10329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A8979-2FB7-495C-9DF5-2C8D7347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CFE08-7317-47E4-9F34-9197CC8C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26539" y="547052"/>
            <a:ext cx="14478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593792"/>
            <a:ext cx="7493000" cy="38360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heavy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1103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64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74139" y="445354"/>
            <a:ext cx="3022600" cy="5751830"/>
          </a:xfrm>
          <a:prstGeom prst="rect">
            <a:avLst/>
          </a:prstGeom>
        </p:spPr>
        <p:txBody>
          <a:bodyPr vert="horz" wrap="square" lIns="0" tIns="144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2800" spc="-250">
                <a:latin typeface="黑体"/>
                <a:cs typeface="黑体"/>
              </a:rPr>
              <a:t>目 录</a:t>
            </a:r>
            <a:endParaRPr sz="2800">
              <a:latin typeface="黑体"/>
              <a:cs typeface="黑体"/>
            </a:endParaRPr>
          </a:p>
          <a:p>
            <a:pPr marL="521334" indent="-356235">
              <a:lnSpc>
                <a:spcPct val="100000"/>
              </a:lnSpc>
              <a:spcBef>
                <a:spcPts val="1040"/>
              </a:spcBef>
              <a:buSzPct val="96428"/>
              <a:buChar char="◆"/>
              <a:tabLst>
                <a:tab pos="521334"/>
              </a:tabLst>
            </a:pPr>
            <a:r>
              <a:rPr sz="2800" spc="-15">
                <a:latin typeface="黑体"/>
                <a:cs typeface="黑体"/>
              </a:rPr>
              <a:t>活动目的</a:t>
            </a:r>
            <a:endParaRPr sz="2800">
              <a:latin typeface="黑体"/>
              <a:cs typeface="黑体"/>
            </a:endParaRPr>
          </a:p>
          <a:p>
            <a:pPr marL="521334" indent="-356235">
              <a:lnSpc>
                <a:spcPct val="100000"/>
              </a:lnSpc>
              <a:spcBef>
                <a:spcPts val="670"/>
              </a:spcBef>
              <a:buSzPct val="96428"/>
              <a:buChar char="◆"/>
              <a:tabLst>
                <a:tab pos="521334"/>
              </a:tabLst>
            </a:pPr>
            <a:r>
              <a:rPr sz="2800" spc="-10">
                <a:latin typeface="黑体"/>
                <a:cs typeface="黑体"/>
              </a:rPr>
              <a:t>活动主题与理念</a:t>
            </a:r>
            <a:endParaRPr sz="2800">
              <a:latin typeface="黑体"/>
              <a:cs typeface="黑体"/>
            </a:endParaRPr>
          </a:p>
          <a:p>
            <a:pPr marL="521334" indent="-356235">
              <a:lnSpc>
                <a:spcPct val="100000"/>
              </a:lnSpc>
              <a:spcBef>
                <a:spcPts val="675"/>
              </a:spcBef>
              <a:buSzPct val="96428"/>
              <a:buChar char="◆"/>
              <a:tabLst>
                <a:tab pos="521334"/>
              </a:tabLst>
            </a:pPr>
            <a:r>
              <a:rPr sz="2800" spc="-10">
                <a:latin typeface="黑体"/>
                <a:cs typeface="黑体"/>
              </a:rPr>
              <a:t>活动组织方案</a:t>
            </a:r>
            <a:endParaRPr sz="2800">
              <a:latin typeface="黑体"/>
              <a:cs typeface="黑体"/>
            </a:endParaRPr>
          </a:p>
          <a:p>
            <a:pPr marL="165100">
              <a:lnSpc>
                <a:spcPct val="100000"/>
              </a:lnSpc>
              <a:spcBef>
                <a:spcPts val="520"/>
              </a:spcBef>
            </a:pPr>
            <a:r>
              <a:rPr sz="2950" spc="-95">
                <a:latin typeface="宋体"/>
                <a:cs typeface="宋体"/>
              </a:rPr>
              <a:t>-</a:t>
            </a:r>
            <a:r>
              <a:rPr sz="2950" spc="-185">
                <a:latin typeface="宋体"/>
                <a:cs typeface="宋体"/>
              </a:rPr>
              <a:t>活动结构说</a:t>
            </a:r>
            <a:r>
              <a:rPr sz="2950" spc="-50">
                <a:latin typeface="宋体"/>
                <a:cs typeface="宋体"/>
              </a:rPr>
              <a:t>明</a:t>
            </a:r>
            <a:endParaRPr sz="295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495"/>
              </a:spcBef>
            </a:pPr>
            <a:r>
              <a:rPr sz="2950" spc="-95">
                <a:latin typeface="宋体"/>
                <a:cs typeface="宋体"/>
              </a:rPr>
              <a:t>-</a:t>
            </a:r>
            <a:r>
              <a:rPr sz="2950" spc="-185">
                <a:latin typeface="宋体"/>
                <a:cs typeface="宋体"/>
              </a:rPr>
              <a:t>场地推</a:t>
            </a:r>
            <a:r>
              <a:rPr sz="2950" spc="-60">
                <a:latin typeface="宋体"/>
                <a:cs typeface="宋体"/>
              </a:rPr>
              <a:t>荐</a:t>
            </a:r>
            <a:endParaRPr sz="295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490"/>
              </a:spcBef>
            </a:pPr>
            <a:r>
              <a:rPr sz="2950" spc="-95">
                <a:latin typeface="宋体"/>
                <a:cs typeface="宋体"/>
              </a:rPr>
              <a:t>-</a:t>
            </a:r>
            <a:r>
              <a:rPr sz="2950" spc="-185">
                <a:latin typeface="宋体"/>
                <a:cs typeface="宋体"/>
              </a:rPr>
              <a:t>方案简</a:t>
            </a:r>
            <a:r>
              <a:rPr sz="2950" spc="-60">
                <a:latin typeface="宋体"/>
                <a:cs typeface="宋体"/>
              </a:rPr>
              <a:t>述</a:t>
            </a:r>
            <a:endParaRPr sz="295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490"/>
              </a:spcBef>
            </a:pPr>
            <a:r>
              <a:rPr sz="2950" spc="-95">
                <a:latin typeface="宋体"/>
                <a:cs typeface="宋体"/>
              </a:rPr>
              <a:t>-</a:t>
            </a:r>
            <a:r>
              <a:rPr sz="2950" spc="-185">
                <a:latin typeface="宋体"/>
                <a:cs typeface="宋体"/>
              </a:rPr>
              <a:t>会场设</a:t>
            </a:r>
            <a:r>
              <a:rPr sz="2950" spc="-60">
                <a:latin typeface="宋体"/>
                <a:cs typeface="宋体"/>
              </a:rPr>
              <a:t>计</a:t>
            </a:r>
            <a:endParaRPr sz="2950">
              <a:latin typeface="宋体"/>
              <a:cs typeface="宋体"/>
            </a:endParaRPr>
          </a:p>
          <a:p>
            <a:pPr marL="521334" indent="-356235">
              <a:lnSpc>
                <a:spcPct val="100000"/>
              </a:lnSpc>
              <a:spcBef>
                <a:spcPts val="645"/>
              </a:spcBef>
              <a:buSzPct val="96428"/>
              <a:buChar char="◆"/>
              <a:tabLst>
                <a:tab pos="521334"/>
              </a:tabLst>
            </a:pPr>
            <a:r>
              <a:rPr sz="2800" spc="-10">
                <a:latin typeface="黑体"/>
                <a:cs typeface="黑体"/>
              </a:rPr>
              <a:t>媒体宣传计划</a:t>
            </a:r>
            <a:endParaRPr sz="2800">
              <a:latin typeface="黑体"/>
              <a:cs typeface="黑体"/>
            </a:endParaRPr>
          </a:p>
          <a:p>
            <a:pPr marL="521334" indent="-356235">
              <a:lnSpc>
                <a:spcPct val="100000"/>
              </a:lnSpc>
              <a:spcBef>
                <a:spcPts val="670"/>
              </a:spcBef>
              <a:buSzPct val="96428"/>
              <a:buChar char="◆"/>
              <a:tabLst>
                <a:tab pos="521334"/>
              </a:tabLst>
            </a:pPr>
            <a:r>
              <a:rPr sz="2800" spc="-10">
                <a:latin typeface="黑体"/>
                <a:cs typeface="黑体"/>
              </a:rPr>
              <a:t>特约嘉宾推荐</a:t>
            </a:r>
            <a:endParaRPr sz="2800">
              <a:latin typeface="黑体"/>
              <a:cs typeface="黑体"/>
            </a:endParaRPr>
          </a:p>
          <a:p>
            <a:pPr marL="521334" indent="-356235">
              <a:lnSpc>
                <a:spcPct val="100000"/>
              </a:lnSpc>
              <a:spcBef>
                <a:spcPts val="675"/>
              </a:spcBef>
              <a:buSzPct val="96428"/>
              <a:buChar char="◆"/>
              <a:tabLst>
                <a:tab pos="521334"/>
              </a:tabLst>
            </a:pPr>
            <a:r>
              <a:rPr sz="2800" spc="-15">
                <a:latin typeface="黑体"/>
                <a:cs typeface="黑体"/>
              </a:rPr>
              <a:t>预算粗估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2612389"/>
            <a:ext cx="7467600" cy="990600"/>
          </a:xfrm>
          <a:prstGeom prst="rect">
            <a:avLst/>
          </a:prstGeom>
          <a:solidFill>
            <a:srgbClr val="3399FF"/>
          </a:solidFill>
          <a:ln w="38100">
            <a:solidFill>
              <a:srgbClr val="FFCC00"/>
            </a:solidFill>
          </a:ln>
        </p:spPr>
        <p:txBody>
          <a:bodyPr vert="horz" wrap="square" lIns="0" tIns="2647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085"/>
              </a:spcBef>
            </a:pPr>
            <a:r>
              <a:rPr sz="3200" b="1" spc="-15">
                <a:latin typeface="Microsoft JhengHei"/>
                <a:cs typeface="Microsoft JhengHei"/>
              </a:rPr>
              <a:t>活动目的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0339" y="500691"/>
            <a:ext cx="273240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夏季</a:t>
            </a:r>
            <a:r>
              <a:rPr spc="-10">
                <a:latin typeface="Times New Roman"/>
                <a:cs typeface="Times New Roman"/>
              </a:rPr>
              <a:t>VIP</a:t>
            </a:r>
            <a:r>
              <a:rPr spc="-15"/>
              <a:t>活动目的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50339" y="1365192"/>
            <a:ext cx="6248400" cy="322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通过创意新颖的VIP</a:t>
            </a:r>
            <a:r>
              <a:rPr sz="2800" spc="-10">
                <a:latin typeface="宋体"/>
                <a:cs typeface="宋体"/>
              </a:rPr>
              <a:t>活动，在女鞋类中树</a:t>
            </a:r>
            <a:r>
              <a:rPr sz="2800">
                <a:latin typeface="宋体"/>
                <a:cs typeface="宋体"/>
              </a:rPr>
              <a:t>立和保持领导地位，建立VIP</a:t>
            </a:r>
            <a:r>
              <a:rPr sz="2800" spc="-10">
                <a:latin typeface="宋体"/>
                <a:cs typeface="宋体"/>
              </a:rPr>
              <a:t>群体的品牌偏好度和忠诚度</a:t>
            </a:r>
            <a:endParaRPr sz="2800">
              <a:latin typeface="宋体"/>
              <a:cs typeface="宋体"/>
            </a:endParaRPr>
          </a:p>
          <a:p>
            <a:pPr marL="12700" marR="182880">
              <a:lnSpc>
                <a:spcPct val="150000"/>
              </a:lnSpc>
            </a:pPr>
            <a:r>
              <a:rPr sz="2800" spc="-5">
                <a:latin typeface="宋体"/>
                <a:cs typeface="宋体"/>
              </a:rPr>
              <a:t>全面加强，诠释“百变所以美丽”主题引导刺激女鞋市场，带动夏季产品的销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50339" y="477895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售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333750" y="3352800"/>
            <a:ext cx="2571750" cy="11430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349500" y="4457814"/>
            <a:ext cx="4597400" cy="1122680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60"/>
              </a:spcBef>
            </a:pPr>
            <a:r>
              <a:rPr sz="2550" u="heavy" spc="-160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树立百丽女鞋专家的形</a:t>
            </a:r>
            <a:r>
              <a:rPr sz="2550" u="heavy" spc="-50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象</a:t>
            </a:r>
            <a:endParaRPr sz="25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260"/>
              </a:spcBef>
            </a:pPr>
            <a:r>
              <a:rPr sz="2550" u="heavy" spc="-160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充分的传达百变所以美丽的鞋文</a:t>
            </a:r>
            <a:r>
              <a:rPr sz="2550" u="heavy" spc="-50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化</a:t>
            </a:r>
            <a:endParaRPr sz="255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2612389"/>
            <a:ext cx="7467600" cy="990600"/>
          </a:xfrm>
          <a:prstGeom prst="rect">
            <a:avLst/>
          </a:prstGeom>
          <a:solidFill>
            <a:srgbClr val="3399FF"/>
          </a:solidFill>
          <a:ln w="38100">
            <a:solidFill>
              <a:srgbClr val="FFCC00"/>
            </a:solidFill>
          </a:ln>
        </p:spPr>
        <p:txBody>
          <a:bodyPr vert="horz" wrap="square" lIns="0" tIns="2647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085"/>
              </a:spcBef>
            </a:pPr>
            <a:r>
              <a:rPr sz="3200" b="1" spc="-10">
                <a:latin typeface="Microsoft JhengHei"/>
                <a:cs typeface="Microsoft JhengHei"/>
              </a:rPr>
              <a:t>活动主题与理念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90600" y="1447800"/>
            <a:ext cx="7162800" cy="27432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69340" y="1293816"/>
            <a:ext cx="6962775" cy="21590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 indent="181610">
              <a:lnSpc>
                <a:spcPct val="100000"/>
              </a:lnSpc>
              <a:spcBef>
                <a:spcPts val="50"/>
              </a:spcBef>
              <a:buSzPct val="98214"/>
              <a:buChar char="•"/>
              <a:tabLst>
                <a:tab pos="194310"/>
              </a:tabLst>
            </a:pPr>
            <a:r>
              <a:rPr sz="2800" spc="-5">
                <a:latin typeface="宋体"/>
                <a:cs typeface="宋体"/>
              </a:rPr>
              <a:t>充分的体现百丽的品牌时尚、健康、快乐的</a:t>
            </a:r>
            <a:r>
              <a:rPr sz="2800" spc="-25">
                <a:latin typeface="宋体"/>
                <a:cs typeface="宋体"/>
              </a:rPr>
              <a:t>概念</a:t>
            </a:r>
            <a:endParaRPr sz="2800">
              <a:latin typeface="宋体"/>
              <a:cs typeface="宋体"/>
            </a:endParaRPr>
          </a:p>
          <a:p>
            <a:pPr marL="194310" indent="-181610">
              <a:lnSpc>
                <a:spcPts val="3329"/>
              </a:lnSpc>
              <a:buSzPct val="98214"/>
              <a:buChar char="•"/>
              <a:tabLst>
                <a:tab pos="194310"/>
              </a:tabLst>
            </a:pPr>
            <a:r>
              <a:rPr sz="2800" spc="-5">
                <a:latin typeface="宋体"/>
                <a:cs typeface="宋体"/>
              </a:rPr>
              <a:t>表现百变所以美丽的鞋文化，</a:t>
            </a:r>
            <a:endParaRPr sz="2800">
              <a:latin typeface="宋体"/>
              <a:cs typeface="宋体"/>
            </a:endParaRPr>
          </a:p>
          <a:p>
            <a:pPr marL="12700" marR="5080" indent="181610">
              <a:lnSpc>
                <a:spcPts val="3360"/>
              </a:lnSpc>
              <a:spcBef>
                <a:spcPts val="120"/>
              </a:spcBef>
              <a:buSzPct val="98214"/>
              <a:buChar char="•"/>
              <a:tabLst>
                <a:tab pos="194310"/>
              </a:tabLst>
            </a:pPr>
            <a:r>
              <a:rPr sz="2800" spc="-5">
                <a:latin typeface="宋体"/>
                <a:cs typeface="宋体"/>
              </a:rPr>
              <a:t>以融合新款女鞋模特秀的心理咨询、健身咨询、气质咨询作为活动主要内容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374139" y="50895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主题与理念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64739" y="4533582"/>
            <a:ext cx="4597400" cy="1158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给你第101</a:t>
            </a:r>
            <a:r>
              <a:rPr sz="2800" spc="-20">
                <a:latin typeface="宋体"/>
                <a:cs typeface="宋体"/>
              </a:rPr>
              <a:t>种变化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宋体"/>
              <a:cs typeface="宋体"/>
            </a:endParaRPr>
          </a:p>
          <a:p>
            <a:pPr marL="774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--2005年百丽夏季VIP</a:t>
            </a:r>
            <a:r>
              <a:rPr sz="2400" spc="-20">
                <a:latin typeface="黑体"/>
                <a:cs typeface="黑体"/>
              </a:rPr>
              <a:t>答谢会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2612389"/>
            <a:ext cx="7467600" cy="990600"/>
          </a:xfrm>
          <a:prstGeom prst="rect">
            <a:avLst/>
          </a:prstGeom>
          <a:solidFill>
            <a:srgbClr val="3399FF"/>
          </a:solidFill>
          <a:ln w="38100">
            <a:solidFill>
              <a:srgbClr val="FFCC00"/>
            </a:solidFill>
          </a:ln>
        </p:spPr>
        <p:txBody>
          <a:bodyPr vert="horz" wrap="square" lIns="0" tIns="2647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085"/>
              </a:spcBef>
            </a:pPr>
            <a:r>
              <a:rPr sz="3200" b="1" spc="-10">
                <a:latin typeface="Microsoft JhengHei"/>
                <a:cs typeface="Microsoft JhengHei"/>
              </a:rPr>
              <a:t>活动组织方案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8739" y="502602"/>
            <a:ext cx="2209800" cy="459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pc="-1600"/>
              <a:t>活</a:t>
            </a:r>
            <a:r>
              <a:rPr sz="4275" spc="179" baseline="-14619">
                <a:latin typeface="Wingdings"/>
                <a:cs typeface="Wingdings"/>
              </a:rPr>
              <a:t></a:t>
            </a:r>
            <a:r>
              <a:rPr sz="4200" spc="-3937" baseline="-14880">
                <a:latin typeface="宋体"/>
                <a:cs typeface="宋体"/>
              </a:rPr>
              <a:t>活</a:t>
            </a:r>
            <a:r>
              <a:rPr sz="2800" spc="-175"/>
              <a:t>动</a:t>
            </a:r>
            <a:r>
              <a:rPr sz="4200" spc="-3937" baseline="-14880">
                <a:latin typeface="宋体"/>
                <a:cs typeface="宋体"/>
              </a:rPr>
              <a:t>动</a:t>
            </a:r>
            <a:r>
              <a:rPr sz="2800" spc="-175"/>
              <a:t>结</a:t>
            </a:r>
            <a:r>
              <a:rPr sz="4200" spc="-3937" baseline="-14880">
                <a:latin typeface="宋体"/>
                <a:cs typeface="宋体"/>
              </a:rPr>
              <a:t>时</a:t>
            </a:r>
            <a:r>
              <a:rPr sz="2800" spc="-175"/>
              <a:t>构</a:t>
            </a:r>
            <a:r>
              <a:rPr sz="4200" spc="-3937" baseline="-14880">
                <a:latin typeface="宋体"/>
                <a:cs typeface="宋体"/>
              </a:rPr>
              <a:t>间</a:t>
            </a:r>
            <a:r>
              <a:rPr sz="2800" spc="-175"/>
              <a:t>说</a:t>
            </a:r>
            <a:r>
              <a:rPr sz="4200" spc="-3937" baseline="-14880">
                <a:latin typeface="宋体"/>
                <a:cs typeface="宋体"/>
              </a:rPr>
              <a:t>：</a:t>
            </a:r>
            <a:r>
              <a:rPr sz="2800" spc="-50"/>
              <a:t>明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26540" y="1043157"/>
            <a:ext cx="6781800" cy="539305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0"/>
              </a:spcBef>
            </a:pPr>
            <a:r>
              <a:rPr sz="2800">
                <a:latin typeface="宋体"/>
                <a:cs typeface="宋体"/>
              </a:rPr>
              <a:t>2005年8</a:t>
            </a:r>
            <a:r>
              <a:rPr sz="2800" spc="-50">
                <a:latin typeface="宋体"/>
                <a:cs typeface="宋体"/>
              </a:rPr>
              <a:t>月</a:t>
            </a:r>
            <a:endParaRPr sz="2800">
              <a:latin typeface="宋体"/>
              <a:cs typeface="宋体"/>
            </a:endParaRPr>
          </a:p>
          <a:p>
            <a:pPr marL="12700" marR="4272915" indent="180975">
              <a:lnSpc>
                <a:spcPts val="4700"/>
              </a:lnSpc>
              <a:spcBef>
                <a:spcPts val="385"/>
              </a:spcBef>
              <a:buSzPct val="101785"/>
              <a:buFont typeface="Wingdings"/>
              <a:buChar char=""/>
              <a:tabLst>
                <a:tab pos="193675"/>
              </a:tabLst>
            </a:pPr>
            <a:r>
              <a:rPr sz="2800" spc="-10">
                <a:latin typeface="宋体"/>
                <a:cs typeface="宋体"/>
              </a:rPr>
              <a:t>会议场地：</a:t>
            </a:r>
            <a:r>
              <a:rPr sz="2800" spc="700">
                <a:latin typeface="宋体"/>
                <a:cs typeface="宋体"/>
              </a:rPr>
              <a:t> </a:t>
            </a:r>
            <a:r>
              <a:rPr sz="2800" spc="-10">
                <a:latin typeface="宋体"/>
                <a:cs typeface="宋体"/>
              </a:rPr>
              <a:t>上海酒店宴会厅</a:t>
            </a:r>
            <a:endParaRPr sz="2800">
              <a:latin typeface="宋体"/>
              <a:cs typeface="宋体"/>
            </a:endParaRPr>
          </a:p>
          <a:p>
            <a:pPr marL="193675" indent="-180975">
              <a:lnSpc>
                <a:spcPct val="100000"/>
              </a:lnSpc>
              <a:spcBef>
                <a:spcPts val="915"/>
              </a:spcBef>
              <a:buSzPct val="101785"/>
              <a:buFont typeface="Wingdings"/>
              <a:buChar char=""/>
              <a:tabLst>
                <a:tab pos="193675"/>
              </a:tabLst>
            </a:pPr>
            <a:r>
              <a:rPr sz="2800" spc="-10">
                <a:latin typeface="宋体"/>
                <a:cs typeface="宋体"/>
              </a:rPr>
              <a:t>活动组成：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ts val="4700"/>
              </a:lnSpc>
              <a:spcBef>
                <a:spcPts val="375"/>
              </a:spcBef>
            </a:pPr>
            <a:r>
              <a:rPr sz="2800" spc="-5">
                <a:latin typeface="宋体"/>
                <a:cs typeface="宋体"/>
              </a:rPr>
              <a:t>--以融合新款女鞋模特秀的心理、健身、形</a:t>
            </a:r>
            <a:r>
              <a:rPr sz="2800" spc="-10">
                <a:latin typeface="宋体"/>
                <a:cs typeface="宋体"/>
              </a:rPr>
              <a:t>象咨询为主的互动会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2800" spc="-10">
                <a:latin typeface="宋体"/>
                <a:cs typeface="宋体"/>
              </a:rPr>
              <a:t>--百丽新品展示</a:t>
            </a:r>
            <a:endParaRPr sz="2800">
              <a:latin typeface="宋体"/>
              <a:cs typeface="宋体"/>
            </a:endParaRPr>
          </a:p>
          <a:p>
            <a:pPr marL="193675" indent="-180975">
              <a:lnSpc>
                <a:spcPct val="100000"/>
              </a:lnSpc>
              <a:spcBef>
                <a:spcPts val="1295"/>
              </a:spcBef>
              <a:buSzPct val="101785"/>
              <a:buFont typeface="Wingdings"/>
              <a:buChar char=""/>
              <a:tabLst>
                <a:tab pos="193675"/>
              </a:tabLst>
            </a:pPr>
            <a:r>
              <a:rPr sz="2800">
                <a:latin typeface="宋体"/>
                <a:cs typeface="宋体"/>
              </a:rPr>
              <a:t>参会人员：200</a:t>
            </a:r>
            <a:r>
              <a:rPr sz="2800" spc="-50">
                <a:latin typeface="宋体"/>
                <a:cs typeface="宋体"/>
              </a:rPr>
              <a:t>人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30"/>
              </a:spcBef>
            </a:pPr>
            <a:r>
              <a:rPr sz="2800">
                <a:latin typeface="宋体"/>
                <a:cs typeface="宋体"/>
              </a:rPr>
              <a:t>--嘉宾方面：百丽VIP</a:t>
            </a:r>
            <a:r>
              <a:rPr sz="2800" spc="-25">
                <a:latin typeface="宋体"/>
                <a:cs typeface="宋体"/>
              </a:rPr>
              <a:t>客户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74139" y="508952"/>
            <a:ext cx="3759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方案简述-上海场地推荐</a:t>
            </a:r>
          </a:p>
        </p:txBody>
      </p:sp>
      <p:sp>
        <p:nvSpPr>
          <p:cNvPr id="3" name="object 3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562600" y="4038600"/>
            <a:ext cx="2667000" cy="2133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u="none" spc="-10"/>
              <a:t>花园饭店：</a:t>
            </a:r>
          </a:p>
          <a:p>
            <a:pPr marL="12700" marR="5080">
              <a:lnSpc>
                <a:spcPct val="150000"/>
              </a:lnSpc>
            </a:pPr>
            <a:r>
              <a:rPr u="none" spc="-5"/>
              <a:t>它的一大显著之处则是由彩色玻璃镶拼而成，</a:t>
            </a:r>
            <a:r>
              <a:rPr u="none" spc="-50"/>
              <a:t> </a:t>
            </a:r>
            <a:r>
              <a:rPr u="none" spc="-5"/>
              <a:t>中间为船底造型的天花板。当灯光透过彩色玻</a:t>
            </a:r>
            <a:r>
              <a:rPr u="none" spc="-50"/>
              <a:t> </a:t>
            </a:r>
            <a:r>
              <a:rPr u="none" spc="-5"/>
              <a:t>璃照射下来，整个宴会厅顿时万紫千红，氤氲缭</a:t>
            </a:r>
            <a:r>
              <a:rPr u="none" spc="-20"/>
              <a:t>缭绕。</a:t>
            </a: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u="none"/>
              <a:t>可容纳</a:t>
            </a:r>
            <a:r>
              <a:rPr u="none" spc="-10">
                <a:latin typeface="Arial"/>
                <a:cs typeface="Arial"/>
              </a:rPr>
              <a:t>250</a:t>
            </a:r>
            <a:r>
              <a:rPr u="none" spc="-50"/>
              <a:t>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02639" y="-233417"/>
            <a:ext cx="4724400" cy="7066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 marR="43180">
              <a:lnSpc>
                <a:spcPct val="15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尚商业暨餐饮休闲区附近，交</a:t>
            </a:r>
            <a:r>
              <a:rPr sz="2800" spc="-700">
                <a:latin typeface="宋体"/>
                <a:cs typeface="宋体"/>
              </a:rPr>
              <a:t>交通</a:t>
            </a:r>
            <a:r>
              <a:rPr sz="4200" spc="-2100" baseline="16865">
                <a:latin typeface="黑体"/>
                <a:cs typeface="黑体"/>
              </a:rPr>
              <a:t>方</a:t>
            </a:r>
            <a:r>
              <a:rPr sz="2800" spc="-1400">
                <a:latin typeface="宋体"/>
                <a:cs typeface="宋体"/>
              </a:rPr>
              <a:t>便</a:t>
            </a:r>
            <a:r>
              <a:rPr sz="4200" spc="-2100" baseline="16865">
                <a:latin typeface="黑体"/>
                <a:cs typeface="黑体"/>
              </a:rPr>
              <a:t>案</a:t>
            </a:r>
            <a:r>
              <a:rPr sz="2800" spc="-1400">
                <a:latin typeface="宋体"/>
                <a:cs typeface="宋体"/>
              </a:rPr>
              <a:t>捷</a:t>
            </a:r>
            <a:r>
              <a:rPr sz="4200" spc="-2100" baseline="16865">
                <a:latin typeface="黑体"/>
                <a:cs typeface="黑体"/>
              </a:rPr>
              <a:t>简</a:t>
            </a:r>
            <a:r>
              <a:rPr sz="2800" spc="-1400">
                <a:latin typeface="宋体"/>
                <a:cs typeface="宋体"/>
              </a:rPr>
              <a:t>，</a:t>
            </a:r>
            <a:r>
              <a:rPr sz="4200" spc="-2100" baseline="16865">
                <a:latin typeface="黑体"/>
                <a:cs typeface="黑体"/>
              </a:rPr>
              <a:t>述</a:t>
            </a:r>
            <a:r>
              <a:rPr sz="2800" spc="-1400">
                <a:latin typeface="宋体"/>
                <a:cs typeface="宋体"/>
              </a:rPr>
              <a:t>距</a:t>
            </a:r>
            <a:r>
              <a:rPr sz="4200" baseline="16865">
                <a:latin typeface="黑体"/>
                <a:cs typeface="黑体"/>
              </a:rPr>
              <a:t>-</a:t>
            </a:r>
            <a:r>
              <a:rPr sz="2800" spc="-2800">
                <a:latin typeface="宋体"/>
                <a:cs typeface="宋体"/>
              </a:rPr>
              <a:t>市</a:t>
            </a:r>
            <a:r>
              <a:rPr sz="4200" spc="-2100" baseline="16865">
                <a:latin typeface="黑体"/>
                <a:cs typeface="黑体"/>
              </a:rPr>
              <a:t>南京</a:t>
            </a:r>
            <a:r>
              <a:rPr sz="2800" spc="-1400">
                <a:latin typeface="宋体"/>
                <a:cs typeface="宋体"/>
              </a:rPr>
              <a:t>中心</a:t>
            </a:r>
            <a:r>
              <a:rPr sz="4200" spc="-2100" baseline="16865">
                <a:latin typeface="黑体"/>
                <a:cs typeface="黑体"/>
              </a:rPr>
              <a:t>场地</a:t>
            </a:r>
            <a:r>
              <a:rPr sz="2800">
                <a:latin typeface="宋体"/>
                <a:cs typeface="宋体"/>
              </a:rPr>
              <a:t>新</a:t>
            </a:r>
            <a:r>
              <a:rPr sz="4200" spc="-4200" baseline="16865">
                <a:latin typeface="黑体"/>
                <a:cs typeface="黑体"/>
              </a:rPr>
              <a:t>推</a:t>
            </a:r>
            <a:r>
              <a:rPr sz="2800" spc="-1400">
                <a:latin typeface="宋体"/>
                <a:cs typeface="宋体"/>
              </a:rPr>
              <a:t>街口</a:t>
            </a:r>
            <a:r>
              <a:rPr sz="4200" baseline="16865">
                <a:latin typeface="黑体"/>
                <a:cs typeface="黑体"/>
              </a:rPr>
              <a:t>荐</a:t>
            </a:r>
            <a:r>
              <a:rPr sz="2800" spc="-50">
                <a:latin typeface="宋体"/>
                <a:cs typeface="宋体"/>
              </a:rPr>
              <a:t>一</a:t>
            </a:r>
            <a:r>
              <a:rPr sz="2800" spc="-5">
                <a:latin typeface="宋体"/>
                <a:cs typeface="宋体"/>
              </a:rPr>
              <a:t>一箭之遥，至南京禄口国际机</a:t>
            </a:r>
            <a:r>
              <a:rPr sz="2800">
                <a:latin typeface="宋体"/>
                <a:cs typeface="宋体"/>
              </a:rPr>
              <a:t>机场</a:t>
            </a:r>
            <a:r>
              <a:rPr sz="2800" spc="-10">
                <a:latin typeface="Arial"/>
                <a:cs typeface="Arial"/>
              </a:rPr>
              <a:t>30</a:t>
            </a:r>
            <a:r>
              <a:rPr sz="2800" spc="-10">
                <a:latin typeface="宋体"/>
                <a:cs typeface="宋体"/>
              </a:rPr>
              <a:t>分钟车程，至火车站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Arial"/>
                <a:cs typeface="Arial"/>
              </a:rPr>
              <a:t>10</a:t>
            </a:r>
            <a:r>
              <a:rPr sz="2800" spc="-5">
                <a:latin typeface="宋体"/>
                <a:cs typeface="宋体"/>
              </a:rPr>
              <a:t>分种车程，至中山陵风景</a:t>
            </a:r>
            <a:r>
              <a:rPr sz="2800">
                <a:latin typeface="宋体"/>
                <a:cs typeface="宋体"/>
              </a:rPr>
              <a:t>区也只需</a:t>
            </a:r>
            <a:r>
              <a:rPr sz="2800">
                <a:latin typeface="Arial"/>
                <a:cs typeface="Arial"/>
              </a:rPr>
              <a:t>8</a:t>
            </a:r>
            <a:r>
              <a:rPr sz="2800" spc="-10">
                <a:latin typeface="宋体"/>
                <a:cs typeface="宋体"/>
              </a:rPr>
              <a:t>分钟车程。酒店</a:t>
            </a:r>
            <a:r>
              <a:rPr sz="2800" spc="70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东临著名的南京博物院，距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酒店不远处即是有</a:t>
            </a:r>
            <a:r>
              <a:rPr sz="2800" spc="-10">
                <a:latin typeface="Arial"/>
                <a:cs typeface="Arial"/>
              </a:rPr>
              <a:t>600</a:t>
            </a:r>
            <a:r>
              <a:rPr sz="2800" spc="-20">
                <a:latin typeface="宋体"/>
                <a:cs typeface="宋体"/>
              </a:rPr>
              <a:t>年悠久</a:t>
            </a:r>
            <a:r>
              <a:rPr sz="2800">
                <a:latin typeface="宋体"/>
                <a:cs typeface="宋体"/>
              </a:rPr>
              <a:t>久历史的明代古城墙</a:t>
            </a:r>
            <a:r>
              <a:rPr sz="2800">
                <a:latin typeface="Arial"/>
                <a:cs typeface="Arial"/>
              </a:rPr>
              <a:t>——</a:t>
            </a:r>
            <a:r>
              <a:rPr sz="2800" spc="-25">
                <a:latin typeface="宋体"/>
                <a:cs typeface="宋体"/>
              </a:rPr>
              <a:t>中山</a:t>
            </a:r>
            <a:r>
              <a:rPr sz="2800" spc="-5">
                <a:latin typeface="宋体"/>
                <a:cs typeface="宋体"/>
              </a:rPr>
              <a:t>山门段，同时也是沪宁高速公公路进入南京市区的必经之处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0" y="2667000"/>
            <a:ext cx="2184400" cy="2819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39" y="-236593"/>
            <a:ext cx="4724400" cy="7066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 marR="43180" algn="just">
              <a:lnSpc>
                <a:spcPct val="15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武林广场南侧，交通方便，大</a:t>
            </a:r>
            <a:r>
              <a:rPr sz="2800">
                <a:latin typeface="宋体"/>
                <a:cs typeface="宋体"/>
              </a:rPr>
              <a:t>大百</a:t>
            </a:r>
            <a:r>
              <a:rPr sz="2800" spc="-2400">
                <a:latin typeface="宋体"/>
                <a:cs typeface="宋体"/>
              </a:rPr>
              <a:t>货</a:t>
            </a:r>
            <a:r>
              <a:rPr sz="4200" spc="-600" baseline="16865">
                <a:latin typeface="黑体"/>
                <a:cs typeface="黑体"/>
              </a:rPr>
              <a:t>方</a:t>
            </a:r>
            <a:r>
              <a:rPr sz="2800" spc="-2400">
                <a:latin typeface="宋体"/>
                <a:cs typeface="宋体"/>
              </a:rPr>
              <a:t>公</a:t>
            </a:r>
            <a:r>
              <a:rPr sz="4200" spc="-600" baseline="16865">
                <a:latin typeface="黑体"/>
                <a:cs typeface="黑体"/>
              </a:rPr>
              <a:t>案</a:t>
            </a:r>
            <a:r>
              <a:rPr sz="2800" spc="-2400">
                <a:latin typeface="宋体"/>
                <a:cs typeface="宋体"/>
              </a:rPr>
              <a:t>司</a:t>
            </a:r>
            <a:r>
              <a:rPr sz="4200" spc="-600" baseline="16865">
                <a:latin typeface="黑体"/>
                <a:cs typeface="黑体"/>
              </a:rPr>
              <a:t>简</a:t>
            </a:r>
            <a:r>
              <a:rPr sz="2800" spc="-2400">
                <a:latin typeface="宋体"/>
                <a:cs typeface="宋体"/>
              </a:rPr>
              <a:t>购</a:t>
            </a:r>
            <a:r>
              <a:rPr sz="4200" spc="-600" baseline="16865">
                <a:latin typeface="黑体"/>
                <a:cs typeface="黑体"/>
              </a:rPr>
              <a:t>述</a:t>
            </a:r>
            <a:r>
              <a:rPr sz="2800" spc="-2400">
                <a:latin typeface="宋体"/>
                <a:cs typeface="宋体"/>
              </a:rPr>
              <a:t>物</a:t>
            </a:r>
            <a:r>
              <a:rPr sz="4200" spc="-1350" baseline="16865">
                <a:latin typeface="黑体"/>
                <a:cs typeface="黑体"/>
              </a:rPr>
              <a:t>-杭</a:t>
            </a:r>
            <a:r>
              <a:rPr sz="2800" spc="-1000">
                <a:latin typeface="宋体"/>
                <a:cs typeface="宋体"/>
              </a:rPr>
              <a:t>及</a:t>
            </a:r>
            <a:r>
              <a:rPr sz="4200" spc="-2700" baseline="16865">
                <a:latin typeface="黑体"/>
                <a:cs typeface="黑体"/>
              </a:rPr>
              <a:t>州</a:t>
            </a:r>
            <a:r>
              <a:rPr sz="2800" spc="-1000">
                <a:latin typeface="宋体"/>
                <a:cs typeface="宋体"/>
              </a:rPr>
              <a:t>各</a:t>
            </a:r>
            <a:r>
              <a:rPr sz="4200" spc="-2700" baseline="16865">
                <a:latin typeface="黑体"/>
                <a:cs typeface="黑体"/>
              </a:rPr>
              <a:t>场</a:t>
            </a:r>
            <a:r>
              <a:rPr sz="2800" spc="-1000">
                <a:latin typeface="宋体"/>
                <a:cs typeface="宋体"/>
              </a:rPr>
              <a:t>类</a:t>
            </a:r>
            <a:r>
              <a:rPr sz="4200" spc="-2700" baseline="16865">
                <a:latin typeface="黑体"/>
                <a:cs typeface="黑体"/>
              </a:rPr>
              <a:t>地</a:t>
            </a:r>
            <a:r>
              <a:rPr sz="2800" spc="-1000">
                <a:latin typeface="宋体"/>
                <a:cs typeface="宋体"/>
              </a:rPr>
              <a:t>娱</a:t>
            </a:r>
            <a:r>
              <a:rPr sz="4200" spc="-2700" baseline="16865">
                <a:latin typeface="黑体"/>
                <a:cs typeface="黑体"/>
              </a:rPr>
              <a:t>推</a:t>
            </a:r>
            <a:r>
              <a:rPr sz="2800" spc="-1000">
                <a:latin typeface="宋体"/>
                <a:cs typeface="宋体"/>
              </a:rPr>
              <a:t>乐</a:t>
            </a:r>
            <a:r>
              <a:rPr sz="4200" spc="-2700" baseline="16865">
                <a:latin typeface="黑体"/>
                <a:cs typeface="黑体"/>
              </a:rPr>
              <a:t>荐</a:t>
            </a:r>
            <a:r>
              <a:rPr sz="2800" spc="-50">
                <a:latin typeface="宋体"/>
                <a:cs typeface="宋体"/>
              </a:rPr>
              <a:t>设</a:t>
            </a:r>
            <a:r>
              <a:rPr sz="2800" spc="-10">
                <a:latin typeface="宋体"/>
                <a:cs typeface="宋体"/>
              </a:rPr>
              <a:t>设施近在咫尺。</a:t>
            </a:r>
            <a:endParaRPr sz="2800">
              <a:latin typeface="宋体"/>
              <a:cs typeface="宋体"/>
            </a:endParaRPr>
          </a:p>
          <a:p>
            <a:pPr marL="50800">
              <a:lnSpc>
                <a:spcPct val="100000"/>
              </a:lnSpc>
              <a:spcBef>
                <a:spcPts val="1440"/>
              </a:spcBef>
            </a:pPr>
            <a:r>
              <a:rPr sz="2800">
                <a:latin typeface="宋体"/>
                <a:cs typeface="宋体"/>
              </a:rPr>
              <a:t>酒店拥有</a:t>
            </a:r>
            <a:r>
              <a:rPr sz="2800" spc="-10">
                <a:latin typeface="Arial"/>
                <a:cs typeface="Arial"/>
              </a:rPr>
              <a:t>306</a:t>
            </a:r>
            <a:r>
              <a:rPr sz="2800" spc="-10">
                <a:latin typeface="宋体"/>
                <a:cs typeface="宋体"/>
              </a:rPr>
              <a:t>间颇具装修特</a:t>
            </a:r>
            <a:endParaRPr sz="2800">
              <a:latin typeface="宋体"/>
              <a:cs typeface="宋体"/>
            </a:endParaRPr>
          </a:p>
          <a:p>
            <a:pPr marL="50800" marR="398780">
              <a:lnSpc>
                <a:spcPct val="150000"/>
              </a:lnSpc>
              <a:spcBef>
                <a:spcPts val="240"/>
              </a:spcBef>
            </a:pPr>
            <a:r>
              <a:rPr sz="2800" spc="-5">
                <a:latin typeface="宋体"/>
                <a:cs typeface="宋体"/>
              </a:rPr>
              <a:t>色的豪华客房和套房以及两层商务豪华楼层，为宾客提供舒适温馨的服务。餐饮设施包括咖啡厅、雪茄栈酒廊</a:t>
            </a:r>
            <a:r>
              <a:rPr sz="2800">
                <a:latin typeface="宋体"/>
                <a:cs typeface="宋体"/>
              </a:rPr>
              <a:t>及娱乐中心</a:t>
            </a:r>
            <a:r>
              <a:rPr sz="2800" spc="-10">
                <a:latin typeface="Arial"/>
                <a:cs typeface="Arial"/>
              </a:rPr>
              <a:t>KTV</a:t>
            </a:r>
            <a:r>
              <a:rPr sz="2800" spc="-15">
                <a:latin typeface="宋体"/>
                <a:cs typeface="宋体"/>
              </a:rPr>
              <a:t>夜总会。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酒店更拥有大宴会厅、会议中心及多功能厅，是举行宴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562600" y="2895600"/>
            <a:ext cx="2971800" cy="25765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-237495"/>
            <a:ext cx="8470900" cy="727964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346075" indent="-180975">
              <a:lnSpc>
                <a:spcPct val="100000"/>
              </a:lnSpc>
              <a:spcBef>
                <a:spcPts val="50"/>
              </a:spcBef>
              <a:buSzPct val="101785"/>
              <a:buFont typeface="Wingdings"/>
              <a:buChar char=""/>
              <a:tabLst>
                <a:tab pos="346075"/>
              </a:tabLst>
            </a:pPr>
            <a:r>
              <a:rPr sz="2800" spc="-10">
                <a:latin typeface="宋体"/>
                <a:cs typeface="宋体"/>
              </a:rPr>
              <a:t>邀请函概述：</a:t>
            </a:r>
            <a:endParaRPr sz="2800">
              <a:latin typeface="宋体"/>
              <a:cs typeface="宋体"/>
            </a:endParaRPr>
          </a:p>
          <a:p>
            <a:pPr marL="165100" marR="119380">
              <a:lnSpc>
                <a:spcPts val="5380"/>
              </a:lnSpc>
              <a:spcBef>
                <a:spcPts val="500"/>
              </a:spcBef>
            </a:pPr>
            <a:r>
              <a:rPr sz="2800" spc="-70">
                <a:latin typeface="宋体"/>
                <a:cs typeface="宋体"/>
              </a:rPr>
              <a:t>--在</a:t>
            </a:r>
            <a:r>
              <a:rPr sz="4200" spc="-3900" baseline="-9920">
                <a:latin typeface="黑体"/>
                <a:cs typeface="黑体"/>
              </a:rPr>
              <a:t>方</a:t>
            </a:r>
            <a:r>
              <a:rPr sz="2800" spc="-200">
                <a:latin typeface="宋体"/>
                <a:cs typeface="宋体"/>
              </a:rPr>
              <a:t>活</a:t>
            </a:r>
            <a:r>
              <a:rPr sz="4200" spc="-3900" baseline="-9920">
                <a:latin typeface="黑体"/>
                <a:cs typeface="黑体"/>
              </a:rPr>
              <a:t>案</a:t>
            </a:r>
            <a:r>
              <a:rPr sz="2800" spc="-200">
                <a:latin typeface="宋体"/>
                <a:cs typeface="宋体"/>
              </a:rPr>
              <a:t>动</a:t>
            </a:r>
            <a:r>
              <a:rPr sz="4200" spc="-3900" baseline="-9920">
                <a:latin typeface="黑体"/>
                <a:cs typeface="黑体"/>
              </a:rPr>
              <a:t>简</a:t>
            </a:r>
            <a:r>
              <a:rPr sz="2800" spc="-200">
                <a:latin typeface="宋体"/>
                <a:cs typeface="宋体"/>
              </a:rPr>
              <a:t>开</a:t>
            </a:r>
            <a:r>
              <a:rPr sz="4200" spc="-3900" baseline="-9920">
                <a:latin typeface="黑体"/>
                <a:cs typeface="黑体"/>
              </a:rPr>
              <a:t>述</a:t>
            </a:r>
            <a:r>
              <a:rPr sz="2800" spc="-200">
                <a:latin typeface="宋体"/>
                <a:cs typeface="宋体"/>
              </a:rPr>
              <a:t>始</a:t>
            </a:r>
            <a:r>
              <a:rPr sz="4200" spc="-1800" baseline="-9920">
                <a:latin typeface="黑体"/>
                <a:cs typeface="黑体"/>
              </a:rPr>
              <a:t>-</a:t>
            </a:r>
            <a:r>
              <a:rPr sz="2800" spc="-1600">
                <a:latin typeface="宋体"/>
                <a:cs typeface="宋体"/>
              </a:rPr>
              <a:t>前</a:t>
            </a:r>
            <a:r>
              <a:rPr sz="4200" spc="-1800" baseline="-9920">
                <a:latin typeface="黑体"/>
                <a:cs typeface="黑体"/>
              </a:rPr>
              <a:t>嘉</a:t>
            </a:r>
            <a:r>
              <a:rPr sz="2800" spc="-1600">
                <a:latin typeface="宋体"/>
                <a:cs typeface="宋体"/>
              </a:rPr>
              <a:t>一</a:t>
            </a:r>
            <a:r>
              <a:rPr sz="4200" spc="-1800" baseline="-9920">
                <a:latin typeface="黑体"/>
                <a:cs typeface="黑体"/>
              </a:rPr>
              <a:t>宾</a:t>
            </a:r>
            <a:r>
              <a:rPr sz="2800" spc="-1600">
                <a:latin typeface="宋体"/>
                <a:cs typeface="宋体"/>
              </a:rPr>
              <a:t>个</a:t>
            </a:r>
            <a:r>
              <a:rPr sz="4200" spc="-1800" baseline="-9920">
                <a:latin typeface="黑体"/>
                <a:cs typeface="黑体"/>
              </a:rPr>
              <a:t>邀</a:t>
            </a:r>
            <a:r>
              <a:rPr sz="2800" spc="-1600">
                <a:latin typeface="宋体"/>
                <a:cs typeface="宋体"/>
              </a:rPr>
              <a:t>月</a:t>
            </a:r>
            <a:r>
              <a:rPr sz="4200" spc="-1800" baseline="-9920">
                <a:latin typeface="黑体"/>
                <a:cs typeface="黑体"/>
              </a:rPr>
              <a:t>请</a:t>
            </a:r>
            <a:r>
              <a:rPr sz="2800" spc="-5">
                <a:latin typeface="宋体"/>
                <a:cs typeface="宋体"/>
              </a:rPr>
              <a:t>向嘉宾发出“告知式”邀请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函，然后电话跟踪确定（可分批确定，以控制人数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1495"/>
              </a:spcBef>
            </a:pPr>
            <a:r>
              <a:rPr sz="2800">
                <a:latin typeface="宋体"/>
                <a:cs typeface="宋体"/>
              </a:rPr>
              <a:t>，确定人数在300</a:t>
            </a:r>
            <a:r>
              <a:rPr sz="2800" spc="-5">
                <a:latin typeface="宋体"/>
                <a:cs typeface="宋体"/>
              </a:rPr>
              <a:t>人左右。再寄发正式邀请函。在</a:t>
            </a:r>
            <a:endParaRPr sz="280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2020"/>
              </a:spcBef>
            </a:pPr>
            <a:r>
              <a:rPr sz="2800" spc="-5">
                <a:latin typeface="宋体"/>
                <a:cs typeface="宋体"/>
              </a:rPr>
              <a:t>活动举行前几天，再次电话跟踪确定。</a:t>
            </a:r>
            <a:endParaRPr sz="2800">
              <a:latin typeface="宋体"/>
              <a:cs typeface="宋体"/>
            </a:endParaRPr>
          </a:p>
          <a:p>
            <a:pPr marL="165100">
              <a:lnSpc>
                <a:spcPct val="100000"/>
              </a:lnSpc>
              <a:spcBef>
                <a:spcPts val="2014"/>
              </a:spcBef>
            </a:pPr>
            <a:r>
              <a:rPr sz="2800">
                <a:latin typeface="宋体"/>
                <a:cs typeface="宋体"/>
              </a:rPr>
              <a:t>--由百丽工作人员提供VIP</a:t>
            </a:r>
            <a:r>
              <a:rPr sz="2800" spc="-25">
                <a:latin typeface="宋体"/>
                <a:cs typeface="宋体"/>
              </a:rPr>
              <a:t>名单</a:t>
            </a:r>
            <a:endParaRPr sz="2800">
              <a:latin typeface="宋体"/>
              <a:cs typeface="宋体"/>
            </a:endParaRPr>
          </a:p>
          <a:p>
            <a:pPr marL="165100" marR="474980">
              <a:lnSpc>
                <a:spcPct val="160000"/>
              </a:lnSpc>
            </a:pPr>
            <a:r>
              <a:rPr sz="2800" spc="-5">
                <a:latin typeface="宋体"/>
                <a:cs typeface="宋体"/>
              </a:rPr>
              <a:t>在邀请函中出一道女性感兴趣的心理测试题目，注</a:t>
            </a:r>
            <a:r>
              <a:rPr sz="2800">
                <a:latin typeface="宋体"/>
                <a:cs typeface="宋体"/>
              </a:rPr>
              <a:t>明在活动中将得到此项测试的答案（例：从5</a:t>
            </a:r>
            <a:r>
              <a:rPr sz="2800" spc="-25">
                <a:latin typeface="宋体"/>
                <a:cs typeface="宋体"/>
              </a:rPr>
              <a:t>款百</a:t>
            </a:r>
            <a:r>
              <a:rPr sz="2800">
                <a:latin typeface="宋体"/>
                <a:cs typeface="宋体"/>
              </a:rPr>
              <a:t>丽女鞋看你的性格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65100" marR="474980">
              <a:lnSpc>
                <a:spcPct val="160000"/>
              </a:lnSpc>
            </a:pPr>
            <a:r>
              <a:rPr sz="2800" spc="-5">
                <a:latin typeface="宋体"/>
                <a:cs typeface="宋体"/>
              </a:rPr>
              <a:t>邀请函包括活动信息、活动亮点、当天流程、知名</a:t>
            </a:r>
            <a:r>
              <a:rPr sz="2800" spc="-10">
                <a:latin typeface="宋体"/>
                <a:cs typeface="宋体"/>
              </a:rPr>
              <a:t>心理师、大奖信息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2140" y="239921"/>
            <a:ext cx="8001000" cy="6256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marR="81280">
              <a:lnSpc>
                <a:spcPct val="14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签到</a:t>
            </a:r>
            <a:r>
              <a:rPr sz="2800" spc="-2400">
                <a:latin typeface="宋体"/>
                <a:cs typeface="宋体"/>
              </a:rPr>
              <a:t>台</a:t>
            </a:r>
            <a:r>
              <a:rPr sz="4200" spc="-600" baseline="-24801">
                <a:latin typeface="黑体"/>
                <a:cs typeface="黑体"/>
              </a:rPr>
              <a:t>方</a:t>
            </a:r>
            <a:r>
              <a:rPr sz="2800" spc="-2400">
                <a:latin typeface="宋体"/>
                <a:cs typeface="宋体"/>
              </a:rPr>
              <a:t>上</a:t>
            </a:r>
            <a:r>
              <a:rPr sz="4200" spc="-600" baseline="-24801">
                <a:latin typeface="黑体"/>
                <a:cs typeface="黑体"/>
              </a:rPr>
              <a:t>案</a:t>
            </a:r>
            <a:r>
              <a:rPr sz="2800" spc="-2400">
                <a:latin typeface="宋体"/>
                <a:cs typeface="宋体"/>
              </a:rPr>
              <a:t>设</a:t>
            </a:r>
            <a:r>
              <a:rPr sz="4200" spc="-600" baseline="-24801">
                <a:latin typeface="黑体"/>
                <a:cs typeface="黑体"/>
              </a:rPr>
              <a:t>简</a:t>
            </a:r>
            <a:r>
              <a:rPr sz="2800" spc="-2400">
                <a:latin typeface="宋体"/>
                <a:cs typeface="宋体"/>
              </a:rPr>
              <a:t>立</a:t>
            </a:r>
            <a:r>
              <a:rPr sz="4200" spc="-600" baseline="-24801">
                <a:latin typeface="黑体"/>
                <a:cs typeface="黑体"/>
              </a:rPr>
              <a:t>述</a:t>
            </a:r>
            <a:r>
              <a:rPr sz="2800" spc="-2400">
                <a:latin typeface="宋体"/>
                <a:cs typeface="宋体"/>
              </a:rPr>
              <a:t>不</a:t>
            </a:r>
            <a:r>
              <a:rPr sz="4200" spc="-1350" baseline="-24801">
                <a:latin typeface="黑体"/>
                <a:cs typeface="黑体"/>
              </a:rPr>
              <a:t>-会</a:t>
            </a:r>
            <a:r>
              <a:rPr sz="2800" spc="-1000">
                <a:latin typeface="宋体"/>
                <a:cs typeface="宋体"/>
              </a:rPr>
              <a:t>同</a:t>
            </a:r>
            <a:r>
              <a:rPr sz="4200" spc="-2700" baseline="-24801">
                <a:latin typeface="黑体"/>
                <a:cs typeface="黑体"/>
              </a:rPr>
              <a:t>议</a:t>
            </a:r>
            <a:r>
              <a:rPr sz="2800" spc="-1000">
                <a:latin typeface="宋体"/>
                <a:cs typeface="宋体"/>
              </a:rPr>
              <a:t>的</a:t>
            </a:r>
            <a:r>
              <a:rPr sz="4200" spc="-2700" baseline="-24801">
                <a:latin typeface="黑体"/>
                <a:cs typeface="黑体"/>
              </a:rPr>
              <a:t>签</a:t>
            </a:r>
            <a:r>
              <a:rPr sz="2800" spc="-1000">
                <a:latin typeface="宋体"/>
                <a:cs typeface="宋体"/>
              </a:rPr>
              <a:t>签</a:t>
            </a:r>
            <a:r>
              <a:rPr sz="4200" spc="-2700" baseline="-24801">
                <a:latin typeface="黑体"/>
                <a:cs typeface="黑体"/>
              </a:rPr>
              <a:t>到</a:t>
            </a:r>
            <a:r>
              <a:rPr sz="2800" spc="-5">
                <a:latin typeface="宋体"/>
                <a:cs typeface="宋体"/>
              </a:rPr>
              <a:t>到指示牌、媒体签到区、来</a:t>
            </a:r>
            <a:r>
              <a:rPr sz="2800" spc="-15">
                <a:latin typeface="宋体"/>
                <a:cs typeface="宋体"/>
              </a:rPr>
              <a:t>宾签到区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300">
              <a:latin typeface="宋体"/>
              <a:cs typeface="宋体"/>
            </a:endParaRPr>
          </a:p>
          <a:p>
            <a:pPr marL="269875" indent="-180975">
              <a:lnSpc>
                <a:spcPct val="100000"/>
              </a:lnSpc>
              <a:buSzPct val="101785"/>
              <a:buFont typeface="Wingdings"/>
              <a:buChar char=""/>
              <a:tabLst>
                <a:tab pos="269875"/>
              </a:tabLst>
            </a:pPr>
            <a:r>
              <a:rPr sz="2800" spc="-5">
                <a:latin typeface="宋体"/>
                <a:cs typeface="宋体"/>
              </a:rPr>
              <a:t>媒体签到区：为媒体签到设立</a:t>
            </a:r>
            <a:endParaRPr sz="2800">
              <a:latin typeface="宋体"/>
              <a:cs typeface="宋体"/>
            </a:endParaRPr>
          </a:p>
          <a:p>
            <a:pPr marL="88900" marR="81915" algn="just">
              <a:lnSpc>
                <a:spcPct val="140000"/>
              </a:lnSpc>
              <a:spcBef>
                <a:spcPts val="1670"/>
              </a:spcBef>
            </a:pPr>
            <a:r>
              <a:rPr sz="2800" spc="-5">
                <a:latin typeface="宋体"/>
                <a:cs typeface="宋体"/>
              </a:rPr>
              <a:t>--签到方法：媒体出示请柬，工作人员确认其身份后发给起媒体胸卡、活动资料、新闻夹、礼品，并</a:t>
            </a:r>
            <a:r>
              <a:rPr sz="2800" spc="-10">
                <a:latin typeface="宋体"/>
                <a:cs typeface="宋体"/>
              </a:rPr>
              <a:t>支付媒体车马费。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300">
              <a:latin typeface="宋体"/>
              <a:cs typeface="宋体"/>
            </a:endParaRPr>
          </a:p>
          <a:p>
            <a:pPr marL="269875" indent="-180975">
              <a:lnSpc>
                <a:spcPct val="100000"/>
              </a:lnSpc>
              <a:spcBef>
                <a:spcPts val="5"/>
              </a:spcBef>
              <a:buSzPct val="101785"/>
              <a:buFont typeface="Wingdings"/>
              <a:buChar char=""/>
              <a:tabLst>
                <a:tab pos="269875"/>
              </a:tabLst>
            </a:pPr>
            <a:r>
              <a:rPr sz="2800">
                <a:latin typeface="宋体"/>
                <a:cs typeface="宋体"/>
              </a:rPr>
              <a:t>来宾签到区：为VIP</a:t>
            </a:r>
            <a:r>
              <a:rPr sz="2800" spc="-10">
                <a:latin typeface="宋体"/>
                <a:cs typeface="宋体"/>
              </a:rPr>
              <a:t>贵宾设立的签到区</a:t>
            </a:r>
            <a:endParaRPr sz="2800">
              <a:latin typeface="宋体"/>
              <a:cs typeface="宋体"/>
            </a:endParaRPr>
          </a:p>
          <a:p>
            <a:pPr marL="88900" marR="81915">
              <a:lnSpc>
                <a:spcPct val="140000"/>
              </a:lnSpc>
              <a:spcBef>
                <a:spcPts val="1670"/>
              </a:spcBef>
            </a:pPr>
            <a:r>
              <a:rPr sz="2800" spc="-5">
                <a:latin typeface="宋体"/>
                <a:cs typeface="宋体"/>
              </a:rPr>
              <a:t>--签到方法：来宾出示入场券，工作人员确认无误后，发给其来宾胸卡及活动物品，并在签到背景板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1340" y="664712"/>
            <a:ext cx="8064500" cy="5914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0">
              <a:lnSpc>
                <a:spcPct val="100000"/>
              </a:lnSpc>
              <a:spcBef>
                <a:spcPts val="100"/>
              </a:spcBef>
            </a:pPr>
            <a:r>
              <a:rPr sz="2800" spc="-100">
                <a:latin typeface="宋体"/>
                <a:cs typeface="宋体"/>
              </a:rPr>
              <a:t>美丽</a:t>
            </a:r>
            <a:r>
              <a:rPr sz="4200" spc="-3900" baseline="21825">
                <a:latin typeface="黑体"/>
                <a:cs typeface="黑体"/>
              </a:rPr>
              <a:t>方</a:t>
            </a:r>
            <a:r>
              <a:rPr sz="2800" spc="-200">
                <a:latin typeface="宋体"/>
                <a:cs typeface="宋体"/>
              </a:rPr>
              <a:t>心</a:t>
            </a:r>
            <a:r>
              <a:rPr sz="4200" spc="-3900" baseline="21825">
                <a:latin typeface="黑体"/>
                <a:cs typeface="黑体"/>
              </a:rPr>
              <a:t>案</a:t>
            </a:r>
            <a:r>
              <a:rPr sz="2800" spc="-200">
                <a:latin typeface="宋体"/>
                <a:cs typeface="宋体"/>
              </a:rPr>
              <a:t>情</a:t>
            </a:r>
            <a:r>
              <a:rPr sz="4200" spc="-3900" baseline="21825">
                <a:latin typeface="黑体"/>
                <a:cs typeface="黑体"/>
              </a:rPr>
              <a:t>简</a:t>
            </a:r>
            <a:r>
              <a:rPr sz="2800" spc="-200">
                <a:latin typeface="宋体"/>
                <a:cs typeface="宋体"/>
              </a:rPr>
              <a:t>随</a:t>
            </a:r>
            <a:r>
              <a:rPr sz="4200" spc="-3900" baseline="21825">
                <a:latin typeface="黑体"/>
                <a:cs typeface="黑体"/>
              </a:rPr>
              <a:t>述</a:t>
            </a:r>
            <a:r>
              <a:rPr sz="2800" spc="-200">
                <a:latin typeface="宋体"/>
                <a:cs typeface="宋体"/>
              </a:rPr>
              <a:t>我</a:t>
            </a:r>
            <a:r>
              <a:rPr sz="4200" spc="-1102" baseline="21825">
                <a:latin typeface="Times New Roman"/>
                <a:cs typeface="Times New Roman"/>
              </a:rPr>
              <a:t>-</a:t>
            </a:r>
            <a:r>
              <a:rPr sz="2800" spc="-2070">
                <a:latin typeface="宋体"/>
                <a:cs typeface="宋体"/>
              </a:rPr>
              <a:t>变</a:t>
            </a:r>
            <a:r>
              <a:rPr sz="4200" spc="-1102" baseline="21825">
                <a:latin typeface="黑体"/>
                <a:cs typeface="黑体"/>
              </a:rPr>
              <a:t>活</a:t>
            </a:r>
            <a:r>
              <a:rPr sz="2800" spc="-2070">
                <a:latin typeface="宋体"/>
                <a:cs typeface="宋体"/>
              </a:rPr>
              <a:t>（</a:t>
            </a:r>
            <a:r>
              <a:rPr sz="4200" spc="-1102" baseline="21825">
                <a:latin typeface="黑体"/>
                <a:cs typeface="黑体"/>
              </a:rPr>
              <a:t>动</a:t>
            </a:r>
            <a:r>
              <a:rPr sz="2800" spc="-2070">
                <a:latin typeface="宋体"/>
                <a:cs typeface="宋体"/>
              </a:rPr>
              <a:t>兼</a:t>
            </a:r>
            <a:r>
              <a:rPr sz="4200" spc="-1102" baseline="21825">
                <a:latin typeface="黑体"/>
                <a:cs typeface="黑体"/>
              </a:rPr>
              <a:t>主</a:t>
            </a:r>
            <a:r>
              <a:rPr sz="2800" spc="-2070">
                <a:latin typeface="宋体"/>
                <a:cs typeface="宋体"/>
              </a:rPr>
              <a:t>百</a:t>
            </a:r>
            <a:r>
              <a:rPr sz="4200" spc="-1102" baseline="21825">
                <a:latin typeface="黑体"/>
                <a:cs typeface="黑体"/>
              </a:rPr>
              <a:t>体</a:t>
            </a:r>
            <a:r>
              <a:rPr sz="2800" spc="-2070">
                <a:latin typeface="宋体"/>
                <a:cs typeface="宋体"/>
              </a:rPr>
              <a:t>丽</a:t>
            </a:r>
            <a:r>
              <a:rPr sz="4200" spc="-1102" baseline="21825">
                <a:latin typeface="黑体"/>
                <a:cs typeface="黑体"/>
              </a:rPr>
              <a:t>节</a:t>
            </a:r>
            <a:r>
              <a:rPr sz="2800" spc="-2070">
                <a:latin typeface="宋体"/>
                <a:cs typeface="宋体"/>
              </a:rPr>
              <a:t>淑</a:t>
            </a:r>
            <a:r>
              <a:rPr sz="4200" spc="-1102" baseline="21825">
                <a:latin typeface="黑体"/>
                <a:cs typeface="黑体"/>
              </a:rPr>
              <a:t>目</a:t>
            </a:r>
            <a:r>
              <a:rPr sz="2800">
                <a:latin typeface="宋体"/>
                <a:cs typeface="宋体"/>
              </a:rPr>
              <a:t>女系列女鞋秀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39700" marR="94615">
              <a:lnSpc>
                <a:spcPct val="160000"/>
              </a:lnSpc>
            </a:pPr>
            <a:r>
              <a:rPr sz="2800" spc="-5">
                <a:latin typeface="宋体"/>
                <a:cs typeface="宋体"/>
              </a:rPr>
              <a:t>特邀知名心理专家林紫以快乐的源泉作为主题的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心理咨询，（</a:t>
            </a:r>
            <a:r>
              <a:rPr sz="2800" spc="-5">
                <a:latin typeface="宋体"/>
                <a:cs typeface="宋体"/>
              </a:rPr>
              <a:t>让自己快乐是一种能力，每个人的快快乐都如同一筐鸡蛋，有些人将所有的鸡蛋放进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事业的篮子，有些人将所有的鸡蛋放进亲情、爱情情或者友情的篮子。那么当一个篮子落地的时候，她将会失去所有的快乐。快乐的人生来自于把鸡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蛋合理分配到每个篮子里，那么不论失去哪个篮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子，都会有重新获得快乐的源泉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340" y="184092"/>
            <a:ext cx="7848600" cy="685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11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展示一款邀请函测试题目中的女鞋，在舞台上定格</a:t>
            </a:r>
            <a:endParaRPr sz="2800">
              <a:latin typeface="宋体"/>
              <a:cs typeface="宋体"/>
            </a:endParaRPr>
          </a:p>
          <a:p>
            <a:pPr marL="697865">
              <a:lnSpc>
                <a:spcPts val="2520"/>
              </a:lnSpc>
            </a:pPr>
            <a:r>
              <a:rPr sz="2800" spc="-5">
                <a:latin typeface="黑体"/>
                <a:cs typeface="黑体"/>
              </a:rPr>
              <a:t>方案简述-活动主体节目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ts val="2770"/>
              </a:lnSpc>
            </a:pPr>
            <a:r>
              <a:rPr sz="2800" spc="-20">
                <a:latin typeface="宋体"/>
                <a:cs typeface="宋体"/>
              </a:rPr>
              <a:t>格住。</a:t>
            </a:r>
            <a:endParaRPr sz="2800">
              <a:latin typeface="宋体"/>
              <a:cs typeface="宋体"/>
            </a:endParaRPr>
          </a:p>
          <a:p>
            <a:pPr marL="12700" marR="361315">
              <a:lnSpc>
                <a:spcPct val="150000"/>
              </a:lnSpc>
            </a:pPr>
            <a:r>
              <a:rPr sz="2800" spc="-5">
                <a:latin typeface="宋体"/>
                <a:cs typeface="宋体"/>
              </a:rPr>
              <a:t>主持人指定此款女鞋问台下那些嘉宾选中此款女鞋。选此款女鞋的嘉宾举牌示意。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50000"/>
              </a:lnSpc>
            </a:pPr>
            <a:r>
              <a:rPr sz="2800" spc="-5">
                <a:latin typeface="宋体"/>
                <a:cs typeface="宋体"/>
              </a:rPr>
              <a:t>然后心理咨询专家说出选此款女鞋的嘉宾属于那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种个性的女人。再由林紫、主持人与现场嘉宾互动动倾谈，拥有此种个性的人，在事业、家庭、爱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情方面所要注意的问题，以及针对请上台的嘉宾，探讨一些有关此位嘉宾的心理小问题。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>
                <a:latin typeface="宋体"/>
                <a:cs typeface="宋体"/>
              </a:rPr>
              <a:t>最终测试题中的5</a:t>
            </a:r>
            <a:r>
              <a:rPr sz="2800" spc="-10">
                <a:latin typeface="宋体"/>
                <a:cs typeface="宋体"/>
              </a:rPr>
              <a:t>款女鞋全部展示一遍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spc="-5">
                <a:latin typeface="宋体"/>
                <a:cs typeface="宋体"/>
              </a:rPr>
              <a:t>此节目待确定咨询老师后，由咨询老师、主持人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47800" y="1143000"/>
            <a:ext cx="6248400" cy="0"/>
          </a:xfrm>
          <a:custGeom>
            <a:rect l="l" t="t" r="r" b="b"/>
            <a:pathLst>
              <a:path w="6248400">
                <a:moveTo>
                  <a:pt x="0" y="0"/>
                </a:moveTo>
                <a:lnTo>
                  <a:pt x="6248400" y="0"/>
                </a:lnTo>
              </a:path>
            </a:pathLst>
          </a:custGeom>
          <a:ln w="19050">
            <a:solidFill>
              <a:srgbClr val="0F68B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https://d.book118.com/598111103123006024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黑体</vt:lpstr>
      <vt:lpstr>宋体</vt:lpstr>
      <vt:lpstr>Microsoft JhengHei</vt:lpstr>
      <vt:lpstr>Times New Roman</vt:lpstr>
      <vt:lpstr>Wingdings</vt:lpstr>
      <vt:lpstr>Office Theme</vt:lpstr>
      <vt:lpstr>PowerPoint Presentation</vt:lpstr>
      <vt:lpstr>PowerPoint Presentation</vt:lpstr>
      <vt:lpstr>活动目的</vt:lpstr>
      <vt:lpstr>夏季VIP活动目的</vt:lpstr>
      <vt:lpstr>活动主题与理念</vt:lpstr>
      <vt:lpstr>主题与理念</vt:lpstr>
      <vt:lpstr>活动组织方案</vt:lpstr>
      <vt:lpstr>活活动动结时构间说：明</vt:lpstr>
      <vt:lpstr>方案简述-上海场地推荐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2024-09-01T03:53:15.447</cp:lastPrinted>
  <dcterms:created xsi:type="dcterms:W3CDTF">2024-08-31T19:53:15Z</dcterms:created>
  <dcterms:modified xsi:type="dcterms:W3CDTF">2024-08-31T19:53:16Z</dcterms:modified>
</cp:coreProperties>
</file>