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333320-8991-4584-B3BB-D5B73070E6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BC78C9-E727-4C3F-ADD3-46D205370A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61B18D-3E96-4685-AB3C-F13F994CCB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174DF2-B819-4E44-98E2-06E7A283CD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C75705-E4C5-444C-ABBB-5899B4F3CC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C90185-38DC-4C92-B552-6A5D71F7F7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E40417-92F8-417E-AD6F-585098FF28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C7B410-64D0-4402-8E51-7AA37AEE26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DE51F2-9187-4CB0-9766-AC02C36B4C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70D686-46FC-4A4D-8979-B133356AC1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3B8D07-8F04-4A48-8B0B-56FA366DB2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emf" /><Relationship Id="rId3" Type="http://schemas.openxmlformats.org/officeDocument/2006/relationships/image" Target="../media/image6.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11403600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国家权力机关课件-2022-2023学年部编版道德与法治八年级\n## 1.国家权力机关概述及重要性\n### 1.1国家权力机关的定义与组成\n### 1.2国家权力机关的主要职能\n### 1.3国家权力机关的重要性及作用\n## 2.全国人民代表大会及其常务委员会\n### 2.1全国人民代表大会的性质与职权\n### 2.2全国人民代表大会常务委员会的性质与职权\n### 2.3全国人民代表大会及其常务委员会的工作机制\n## 3.中华人民共和国主席\n### 3.1中华人民共和国主席的性质与职权\n### 3.2中华人民共和国主席的产生与任期\n### 3.3中华人民共和国主席的工作机制\n## 4.国务院\n### 4.1国务院的性质与职权\n### 4.2国务院的组织结构与工作机制\n### 4.3国务院与地方各级人民政府的关系\n## 5.中央军事委员会\n### 5.1中央军事委员会的性质与职权\n### 5.2中央军事委员会的组织结构与工作机制\n### 5.3中央军事委员会与地方各级人民政府的关系\n## 6.地方各级人民代表大会及其常务委员会\n### 6.1地方各级人民代表大会的性质与职权\n### 6.2地方各级人民代表大会常务委员会的性质与职权\n### 6.3地方各级人民代表大会及其常务委员会的工作机制\n## 7.地方各级人民政府\n### 7.1地方各级人民政府的性质与职权\n### 7.2地方各级人民政府的组织结构与工作机制\n### 7.3地方各级人民政府与中央军事委员会的关系\n## 8.国家权力机关的监督与制约\n### 8.1国家权力机关监督与制约的原则与途径\n### 8.2国家权力机关监督与制约的具体措施\n### 8.3国家权力机关监督与制约的意义与影响\n&quot;,&quot;templateId&quot;:&quot;hw9irrrbyjd9jxkh8k6gtgupye&quot;}}"/>
        <p:cNvGrpSpPr/>
        <p:nvPr/>
      </p:nvGrpSpPr>
      <p:grpSpPr>
        <a:xfrm>
          <a:off x="0" y="0"/>
          <a:ext cx="0" cy="0"/>
        </a:xfrm>
      </p:grpSpPr>
      <p:sp>
        <p:nvSpPr>
          <p:cNvPr id="2" name="文本占位符 3"/>
          <p:cNvSpPr>
            <a:spLocks noGrp="1"/>
          </p:cNvSpPr>
          <p:nvPr>
            <p:ph type="body" sz="quarter" idx="11"/>
          </p:nvPr>
        </p:nvSpPr>
        <p:spPr>
          <a:xfrm>
            <a:off x="392698" y="4448586"/>
            <a:ext cx="9226550" cy="647700"/>
          </a:xfrm>
        </p:spPr>
        <p:txBody>
          <a:bodyPr/>
          <a:lstStyle/>
          <a:p>
            <a:r>
              <a:rPr lang="en-US"/>
              <a:t> </a:t>
            </a:r>
            <a:endParaRPr lang="zh-CN" spc="0"/>
          </a:p>
        </p:txBody>
      </p:sp>
      <p:sp>
        <p:nvSpPr>
          <p:cNvPr id="3"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4"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2147483647"/>
          </p:nvPr>
        </p:nvSpPr>
        <p:spPr>
          <a:xfrm>
            <a:off x="392698" y="5140683"/>
            <a:ext cx="1141730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pPr>
              <a:buNone/>
            </a:pPr>
            <a:r>
              <a:rPr lang="zh-CN" sz="4400"/>
              <a:t>国家权力机关课件-2022-2023学年部编版道德与法治八年级</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8" name="" descr="{&quot;isTemplate&quot;:true,&quot;type&quot;:2}"/>
        <p:cNvGrpSpPr/>
        <p:nvPr/>
      </p:nvGrpSpPr>
      <p:grpSpPr>
        <a:xfrm>
          <a:off x="0" y="0"/>
          <a:ext cx="0" cy="0"/>
        </a:xfrm>
      </p:grpSpPr>
      <p:sp>
        <p:nvSpPr>
          <p:cNvPr id="99"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国家权力机关概述及重要性</a:t>
            </a:r>
            <a:endParaRPr/>
          </a:p>
        </p:txBody>
      </p:sp>
      <p:sp>
        <p:nvSpPr>
          <p:cNvPr id="100"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descr="{&quot;isTemplate&quot;:true,&quot;type&quot;:3}"/>
        <p:cNvGrpSpPr/>
        <p:nvPr/>
      </p:nvGrpSpPr>
      <p:grpSpPr>
        <a:xfrm>
          <a:off x="0" y="0"/>
          <a:ext cx="0" cy="0"/>
        </a:xfrm>
      </p:grpSpPr>
      <p:grpSp>
        <p:nvGrpSpPr>
          <p:cNvPr id="186"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87" name="Group 686"/>
            <p:cNvGrpSpPr/>
            <p:nvPr/>
          </p:nvGrpSpPr>
          <p:grpSpPr>
            <a:xfrm>
              <a:off x="1075314" y="1520189"/>
              <a:ext cx="9868911" cy="2072418"/>
              <a:chOff x="1075314" y="1520189"/>
              <a:chExt cx="9868911" cy="2072418"/>
            </a:xfrm>
          </p:grpSpPr>
          <p:sp>
            <p:nvSpPr>
              <p:cNvPr id="188"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包括全国人民代表大会、全国人民代表大会常务委员会、中华人民共和国主席、国务院、中央军事委员会等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这些机构按照宪法和法律的规定，行使国家权力，管理国家事务</a:t>
                </a:r>
                <a:endParaRPr/>
              </a:p>
            </p:txBody>
          </p:sp>
          <p:sp>
            <p:nvSpPr>
              <p:cNvPr id="189"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国家权力机关是指行使国家权力的组织和机构</a:t>
                </a:r>
                <a:endParaRPr/>
              </a:p>
            </p:txBody>
          </p:sp>
          <p:sp>
            <p:nvSpPr>
              <p:cNvPr id="190"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1"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92" name="Group 691"/>
            <p:cNvGrpSpPr/>
            <p:nvPr/>
          </p:nvGrpSpPr>
          <p:grpSpPr>
            <a:xfrm>
              <a:off x="1075314" y="3881882"/>
              <a:ext cx="9868911" cy="2072418"/>
              <a:chOff x="1075314" y="3881882"/>
              <a:chExt cx="9868911" cy="2072418"/>
            </a:xfrm>
          </p:grpSpPr>
          <p:sp>
            <p:nvSpPr>
              <p:cNvPr id="193"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全国人民代表大会及其常务委员会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中华人民共和国主席</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国务院</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中央军事委员会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地方各级人民代表大会及其常务委员会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地方各级人民政府</a:t>
                </a:r>
                <a:endParaRPr/>
              </a:p>
            </p:txBody>
          </p:sp>
          <p:sp>
            <p:nvSpPr>
              <p:cNvPr id="194"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国家权力机关的主要组成部分</a:t>
                </a:r>
                <a:endParaRPr/>
              </a:p>
            </p:txBody>
          </p:sp>
          <p:sp>
            <p:nvSpPr>
              <p:cNvPr id="195"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6"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19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国家权力机关的定义与组成</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2" name="" descr="{&quot;isTemplate&quot;:true,&quot;type&quot;:3}"/>
        <p:cNvGrpSpPr/>
        <p:nvPr/>
      </p:nvGrpSpPr>
      <p:grpSpPr>
        <a:xfrm>
          <a:off x="0" y="0"/>
          <a:ext cx="0" cy="0"/>
        </a:xfrm>
      </p:grpSpPr>
      <p:grpSp>
        <p:nvGrpSpPr>
          <p:cNvPr id="223"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24" name=""/>
            <p:cNvGrpSpPr/>
            <p:nvPr/>
          </p:nvGrpSpPr>
          <p:grpSpPr>
            <a:xfrm>
              <a:off x="685800" y="3146904"/>
              <a:ext cx="5760000" cy="3225487"/>
              <a:chOff x="685800" y="3146904"/>
              <a:chExt cx="5760000" cy="3225487"/>
            </a:xfrm>
          </p:grpSpPr>
          <p:sp>
            <p:nvSpPr>
              <p:cNvPr id="22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国家权力机关的主要职能包括</a:t>
                </a:r>
                <a:endParaRPr kumimoji="1" lang="en-US" altLang="zh-CN" sz="1800" b="1">
                  <a:solidFill>
                    <a:schemeClr val="bg1"/>
                  </a:solidFill>
                  <a:latin typeface="+mj-ea"/>
                  <a:ea typeface="+mj-ea"/>
                </a:endParaRPr>
              </a:p>
            </p:txBody>
          </p:sp>
          <p:sp>
            <p:nvSpPr>
              <p:cNvPr id="22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制定和修改法律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审查和批准国民经济和社会发展计划、国家预算</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监督宪法和法律的实施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决定战争和和平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选举国家领导人和领导机构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决定重大国家事务</a:t>
                </a:r>
                <a:endParaRPr/>
              </a:p>
            </p:txBody>
          </p:sp>
        </p:grpSp>
        <p:grpSp>
          <p:nvGrpSpPr>
            <p:cNvPr id="227" name=""/>
            <p:cNvGrpSpPr/>
            <p:nvPr/>
          </p:nvGrpSpPr>
          <p:grpSpPr>
            <a:xfrm>
              <a:off x="6016236" y="3146904"/>
              <a:ext cx="5400000" cy="3225487"/>
              <a:chOff x="6016236" y="3146904"/>
              <a:chExt cx="5400000" cy="3225487"/>
            </a:xfrm>
          </p:grpSpPr>
          <p:sp>
            <p:nvSpPr>
              <p:cNvPr id="22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国家权力机关职能的实现方式</a:t>
                </a:r>
                <a:endParaRPr kumimoji="1" lang="en-US" altLang="zh-CN" sz="1800" b="1">
                  <a:solidFill>
                    <a:schemeClr val="bg1"/>
                  </a:solidFill>
                  <a:latin typeface="+mj-ea"/>
                  <a:ea typeface="+mj-ea"/>
                </a:endParaRPr>
              </a:p>
            </p:txBody>
          </p:sp>
          <p:sp>
            <p:nvSpPr>
              <p:cNvPr id="22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通过制定法律、法规、规章和政策来实现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通过行使国家权力，管理国家事务来实现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通过监督宪法和法律的实施来实现</a:t>
                </a:r>
                <a:endParaRPr/>
              </a:p>
            </p:txBody>
          </p:sp>
        </p:grpSp>
      </p:grpSp>
      <p:sp>
        <p:nvSpPr>
          <p:cNvPr id="23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国家权力机关的主要职能</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1" name="" descr="{&quot;isTemplate&quot;:true,&quot;type&quot;:3}"/>
        <p:cNvGrpSpPr/>
        <p:nvPr/>
      </p:nvGrpSpPr>
      <p:grpSpPr>
        <a:xfrm>
          <a:off x="0" y="0"/>
          <a:ext cx="0" cy="0"/>
        </a:xfrm>
      </p:grpSpPr>
      <p:pic>
        <p:nvPicPr>
          <p:cNvPr id="23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4" name="Group 598"/>
            <p:cNvGrpSpPr/>
            <p:nvPr/>
          </p:nvGrpSpPr>
          <p:grpSpPr>
            <a:xfrm>
              <a:off x="763829" y="1414808"/>
              <a:ext cx="6972294" cy="2337649"/>
              <a:chOff x="763829" y="1414808"/>
              <a:chExt cx="6972294" cy="2337649"/>
            </a:xfrm>
          </p:grpSpPr>
          <p:sp>
            <p:nvSpPr>
              <p:cNvPr id="23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国家权力机关的重要性</a:t>
                </a:r>
                <a:endParaRPr/>
              </a:p>
            </p:txBody>
          </p:sp>
          <p:sp>
            <p:nvSpPr>
              <p:cNvPr id="23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国家权力机关是国家政治体制的核心，行使国家最高权力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国家权力机关的决定和决策，关系到国家的稳定和发展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国家权力机关的监督和制约，保证国家权力的合法性和公正性</a:t>
                </a:r>
                <a:endParaRPr/>
              </a:p>
            </p:txBody>
          </p:sp>
          <p:sp>
            <p:nvSpPr>
              <p:cNvPr id="23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41" name="Group 591"/>
            <p:cNvGrpSpPr/>
            <p:nvPr/>
          </p:nvGrpSpPr>
          <p:grpSpPr>
            <a:xfrm>
              <a:off x="689593" y="3949139"/>
              <a:ext cx="7078256" cy="2128975"/>
              <a:chOff x="689593" y="3949139"/>
              <a:chExt cx="7078256" cy="2128975"/>
            </a:xfrm>
          </p:grpSpPr>
          <p:sp>
            <p:nvSpPr>
              <p:cNvPr id="24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国家权力机关的作用</a:t>
                </a:r>
                <a:endParaRPr/>
              </a:p>
            </p:txBody>
          </p:sp>
          <p:sp>
            <p:nvSpPr>
              <p:cNvPr id="24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国家权力机关通过制定法律、法规、规章和政策，规范国家事务，维护社会秩序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国家权力机关通过行使国家权力，管理国家事务，保障国家的稳定和发展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国家权力机关通过监督宪法和法律的实施，保证国家权力的合法性和公正性</a:t>
                </a:r>
                <a:endParaRPr/>
              </a:p>
            </p:txBody>
          </p:sp>
          <p:sp>
            <p:nvSpPr>
              <p:cNvPr id="24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国家权力机关的重要性及作用</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9" name="" descr="{&quot;isTemplate&quot;:true,&quot;type&quot;:2}"/>
        <p:cNvGrpSpPr/>
        <p:nvPr/>
      </p:nvGrpSpPr>
      <p:grpSpPr>
        <a:xfrm>
          <a:off x="0" y="0"/>
          <a:ext cx="0" cy="0"/>
        </a:xfrm>
      </p:grpSpPr>
      <p:sp>
        <p:nvSpPr>
          <p:cNvPr id="250"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全国人民代表大会及其常务委员会</a:t>
            </a:r>
            <a:endParaRPr/>
          </a:p>
        </p:txBody>
      </p:sp>
      <p:sp>
        <p:nvSpPr>
          <p:cNvPr id="251"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2" name="" descr="{&quot;isTemplate&quot;:true,&quot;type&quot;:3}"/>
        <p:cNvGrpSpPr/>
        <p:nvPr/>
      </p:nvGrpSpPr>
      <p:grpSpPr>
        <a:xfrm>
          <a:off x="0" y="0"/>
          <a:ext cx="0" cy="0"/>
        </a:xfrm>
      </p:grpSpPr>
      <p:grpSp>
        <p:nvGrpSpPr>
          <p:cNvPr id="253"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54" name="Group 686"/>
            <p:cNvGrpSpPr/>
            <p:nvPr/>
          </p:nvGrpSpPr>
          <p:grpSpPr>
            <a:xfrm>
              <a:off x="1075314" y="1520189"/>
              <a:ext cx="9868911" cy="2072418"/>
              <a:chOff x="1075314" y="1520189"/>
              <a:chExt cx="9868911" cy="2072418"/>
            </a:xfrm>
          </p:grpSpPr>
          <p:sp>
            <p:nvSpPr>
              <p:cNvPr id="255"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全国人民代表大会是中华人民共和国的最高国家权力机关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代表全体中国人民行使国家权力</a:t>
                </a:r>
                <a:endParaRPr/>
              </a:p>
            </p:txBody>
          </p:sp>
          <p:sp>
            <p:nvSpPr>
              <p:cNvPr id="256"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全国人民代表大会的性质</a:t>
                </a:r>
                <a:endParaRPr/>
              </a:p>
            </p:txBody>
          </p:sp>
          <p:sp>
            <p:nvSpPr>
              <p:cNvPr id="257"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8"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59" name="Group 691"/>
            <p:cNvGrpSpPr/>
            <p:nvPr/>
          </p:nvGrpSpPr>
          <p:grpSpPr>
            <a:xfrm>
              <a:off x="1075314" y="3881882"/>
              <a:ext cx="9868911" cy="2072418"/>
              <a:chOff x="1075314" y="3881882"/>
              <a:chExt cx="9868911" cy="2072418"/>
            </a:xfrm>
          </p:grpSpPr>
          <p:sp>
            <p:nvSpPr>
              <p:cNvPr id="260"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制定和修改宪法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制定和修改法律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审查和批准国民经济和社会发展计划、国家预算</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监督宪法和法律的实施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选举国家领导人和领导机构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决定重大国家事务</a:t>
                </a:r>
                <a:endParaRPr/>
              </a:p>
            </p:txBody>
          </p:sp>
          <p:sp>
            <p:nvSpPr>
              <p:cNvPr id="261"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全国人民代表大会的职权</a:t>
                </a:r>
                <a:endParaRPr/>
              </a:p>
            </p:txBody>
          </p:sp>
          <p:sp>
            <p:nvSpPr>
              <p:cNvPr id="262"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3"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6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全国人民代表大会的性质与职权</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5" name="" descr="{&quot;isTemplate&quot;:true,&quot;type&quot;:3}"/>
        <p:cNvGrpSpPr/>
        <p:nvPr/>
      </p:nvGrpSpPr>
      <p:grpSpPr>
        <a:xfrm>
          <a:off x="0" y="0"/>
          <a:ext cx="0" cy="0"/>
        </a:xfrm>
      </p:grpSpPr>
      <p:grpSp>
        <p:nvGrpSpPr>
          <p:cNvPr id="266"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67" name=""/>
            <p:cNvGrpSpPr/>
            <p:nvPr/>
          </p:nvGrpSpPr>
          <p:grpSpPr>
            <a:xfrm>
              <a:off x="685800" y="3146904"/>
              <a:ext cx="5760000" cy="3225487"/>
              <a:chOff x="685800" y="3146904"/>
              <a:chExt cx="5760000" cy="3225487"/>
            </a:xfrm>
          </p:grpSpPr>
          <p:sp>
            <p:nvSpPr>
              <p:cNvPr id="268"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全国人民代表大会常务委员会的性质</a:t>
                </a:r>
                <a:endParaRPr kumimoji="1" lang="en-US" altLang="zh-CN" sz="1800" b="1">
                  <a:solidFill>
                    <a:schemeClr val="bg1"/>
                  </a:solidFill>
                  <a:latin typeface="+mj-ea"/>
                  <a:ea typeface="+mj-ea"/>
                </a:endParaRPr>
              </a:p>
            </p:txBody>
          </p:sp>
          <p:sp>
            <p:nvSpPr>
              <p:cNvPr id="269"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全国人民代表大会常务委员会是全国人民代表大会的常设机构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负责全国人民代表大会闭会期间的国家事务</a:t>
                </a:r>
                <a:endParaRPr/>
              </a:p>
            </p:txBody>
          </p:sp>
        </p:grpSp>
        <p:grpSp>
          <p:nvGrpSpPr>
            <p:cNvPr id="270" name=""/>
            <p:cNvGrpSpPr/>
            <p:nvPr/>
          </p:nvGrpSpPr>
          <p:grpSpPr>
            <a:xfrm>
              <a:off x="6016236" y="3146904"/>
              <a:ext cx="5400000" cy="3225487"/>
              <a:chOff x="6016236" y="3146904"/>
              <a:chExt cx="5400000" cy="3225487"/>
            </a:xfrm>
          </p:grpSpPr>
          <p:sp>
            <p:nvSpPr>
              <p:cNvPr id="271"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全国人民代表大会常务委员会的职权</a:t>
                </a:r>
                <a:endParaRPr kumimoji="1" lang="en-US" altLang="zh-CN" sz="1800" b="1">
                  <a:solidFill>
                    <a:schemeClr val="bg1"/>
                  </a:solidFill>
                  <a:latin typeface="+mj-ea"/>
                  <a:ea typeface="+mj-ea"/>
                </a:endParaRPr>
              </a:p>
            </p:txBody>
          </p:sp>
          <p:sp>
            <p:nvSpPr>
              <p:cNvPr id="272"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解释宪法和法律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制定和修改法律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审查和批准国民经济和社会发展计划、国家预算的部分调整方案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监督宪法和法律的实施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选举国家领导人和领导机构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决定重大国家事务</a:t>
                </a:r>
                <a:endParaRPr/>
              </a:p>
            </p:txBody>
          </p:sp>
        </p:grpSp>
      </p:grpSp>
      <p:sp>
        <p:nvSpPr>
          <p:cNvPr id="27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全国人民代表大会常务委员会的性质与职权</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4" name="" descr="{&quot;isTemplate&quot;:true,&quot;type&quot;:3}"/>
        <p:cNvGrpSpPr/>
        <p:nvPr/>
      </p:nvGrpSpPr>
      <p:grpSpPr>
        <a:xfrm>
          <a:off x="0" y="0"/>
          <a:ext cx="0" cy="0"/>
        </a:xfrm>
      </p:grpSpPr>
      <p:sp>
        <p:nvSpPr>
          <p:cNvPr id="27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全国人民代表大会及其常务委员会的工作机制</a:t>
            </a:r>
            <a:endParaRPr lang="en-US" altLang="zh-CN" sz="2800" b="1">
              <a:latin typeface="+mj-ea"/>
              <a:ea typeface="+mj-ea"/>
            </a:endParaRPr>
          </a:p>
        </p:txBody>
      </p:sp>
      <p:grpSp>
        <p:nvGrpSpPr>
          <p:cNvPr id="276"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77" name=""/>
            <p:cNvGrpSpPr/>
            <p:nvPr/>
          </p:nvGrpSpPr>
          <p:grpSpPr>
            <a:xfrm>
              <a:off x="660399" y="2074672"/>
              <a:ext cx="5100082" cy="4536540"/>
              <a:chOff x="660399" y="2074672"/>
              <a:chExt cx="5100082" cy="4536540"/>
            </a:xfrm>
          </p:grpSpPr>
          <p:sp>
            <p:nvSpPr>
              <p:cNvPr id="27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全国人民代表大会的工作机制</a:t>
                </a:r>
                <a:endParaRPr lang="en-US" altLang="zh-CN" sz="2000" b="1">
                  <a:latin typeface="Microsoft YaHei" panose="020b0503020204020204" pitchFamily="34" charset="-122"/>
                  <a:ea typeface="Microsoft YaHei" panose="020b0503020204020204" pitchFamily="34" charset="-122"/>
                </a:endParaRPr>
              </a:p>
            </p:txBody>
          </p:sp>
          <p:sp>
            <p:nvSpPr>
              <p:cNvPr id="28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全国人民代表大会每届任期五年，每年至少举行一次会议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全国人民代表大会全体会议、代表团会议、专门委员会会议三种形式</a:t>
                </a:r>
                <a:endParaRPr/>
              </a:p>
            </p:txBody>
          </p:sp>
          <p:pic>
            <p:nvPicPr>
              <p:cNvPr id="281"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82" name=""/>
            <p:cNvGrpSpPr/>
            <p:nvPr/>
          </p:nvGrpSpPr>
          <p:grpSpPr>
            <a:xfrm>
              <a:off x="6431519" y="2074672"/>
              <a:ext cx="5100082" cy="4536540"/>
              <a:chOff x="660399" y="2074672"/>
              <a:chExt cx="5100082" cy="4536540"/>
            </a:xfrm>
          </p:grpSpPr>
          <p:sp>
            <p:nvSpPr>
              <p:cNvPr id="28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全国人民代表大会常务委员会的工作机制</a:t>
                </a:r>
                <a:endParaRPr lang="en-US" altLang="zh-CN" sz="2000" b="1">
                  <a:latin typeface="Microsoft YaHei" panose="020b0503020204020204" pitchFamily="34" charset="-122"/>
                  <a:ea typeface="Microsoft YaHei" panose="020b0503020204020204" pitchFamily="34" charset="-122"/>
                </a:endParaRPr>
              </a:p>
            </p:txBody>
          </p:sp>
          <p:sp>
            <p:nvSpPr>
              <p:cNvPr id="28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全国人民代表大会常务委员会每届任期同全国人民代表大会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全国人民代表大会常务委员会全体会议、委员长会议、专门委员会会议三种形式</a:t>
                </a:r>
                <a:endParaRPr/>
              </a:p>
            </p:txBody>
          </p:sp>
          <p:pic>
            <p:nvPicPr>
              <p:cNvPr id="286"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中华人民共和国主席</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cxnSp>
        <p:nvCxnSpPr>
          <p:cNvPr id="11" name="Tencent"/>
          <p:cNvCxnSpPr/>
          <p:nvPr/>
        </p:nvCxnSpPr>
        <p:spPr>
          <a:xfrm flipH="1">
            <a:off x="7188206" y="0"/>
            <a:ext cx="0" cy="6858000"/>
          </a:xfrm>
          <a:prstGeom prst="line">
            <a:avLst/>
          </a:prstGeom>
          <a:ln w="31750" cap="sq">
            <a:solidFill>
              <a:schemeClr val="accent1">
                <a:alpha val="20000"/>
              </a:schemeClr>
            </a:solidFill>
            <a:headEnd type="none"/>
          </a:ln>
        </p:spPr>
        <p:style>
          <a:lnRef idx="1">
            <a:schemeClr val="accent1"/>
          </a:lnRef>
          <a:fillRef idx="0">
            <a:schemeClr val="accent1"/>
          </a:fillRef>
          <a:effectRef idx="0">
            <a:schemeClr val="accent1"/>
          </a:effectRef>
          <a:fontRef idx="minor">
            <a:schemeClr val="tx1"/>
          </a:fontRef>
        </p:style>
      </p:cxnSp>
      <p:grpSp>
        <p:nvGrpSpPr>
          <p:cNvPr id="12" name="" descr="{&quot;isTemplate&quot;:true,&quot;type&quot;:&quot;list&quot;,&quot;alignment&quot;:&quot;left&quot;,&quot;alignmentVertical&quot;:&quot;top&quot;,&quot;canOmit&quot;:false,&quot;scalable&quot;:false,&quot;minItemsCount&quot;:-1}"/>
          <p:cNvGrpSpPr/>
          <p:nvPr/>
        </p:nvGrpSpPr>
        <p:grpSpPr>
          <a:xfrm>
            <a:off x="7387465" y="1615393"/>
            <a:ext cx="3412534" cy="4831976"/>
            <a:chOff x="7387465" y="1615393"/>
            <a:chExt cx="3412534" cy="4831976"/>
          </a:xfrm>
        </p:grpSpPr>
        <p:grpSp>
          <p:nvGrpSpPr>
            <p:cNvPr id="13" name=""/>
            <p:cNvGrpSpPr/>
            <p:nvPr/>
          </p:nvGrpSpPr>
          <p:grpSpPr>
            <a:xfrm>
              <a:off x="7387465" y="1615393"/>
              <a:ext cx="3412534" cy="1950045"/>
              <a:chOff x="7387465" y="1615393"/>
              <a:chExt cx="3412534" cy="1950045"/>
            </a:xfrm>
          </p:grpSpPr>
          <p:sp>
            <p:nvSpPr>
              <p:cNvPr id="14" name="Tencent" descr="{&quot;isTemplate&quot;:true,&quot;type&quot;:&quot;title&quot;,&quot;canOmit&quot;:false,&quot;range&quot;:0}"/>
              <p:cNvSpPr txBox="1"/>
              <p:nvPr/>
            </p:nvSpPr>
            <p:spPr>
              <a:xfrm>
                <a:off x="7387466" y="1615393"/>
                <a:ext cx="3412528"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中华人民共和国主席的性质</a:t>
                </a:r>
                <a:endParaRPr lang="en-US" altLang="zh-CN" sz="2000" b="1">
                  <a:latin typeface="Microsoft YaHei" panose="020b0503020204020204" pitchFamily="34" charset="-122"/>
                  <a:ea typeface="Microsoft YaHei" panose="020b0503020204020204" pitchFamily="34" charset="-122"/>
                </a:endParaRPr>
              </a:p>
            </p:txBody>
          </p:sp>
          <p:sp>
            <p:nvSpPr>
              <p:cNvPr id="15" name="Tencent" descr="{&quot;isTemplate&quot;:true,&quot;type&quot;:&quot;content&quot;,&quot;canOmit&quot;:true,&quot;range&quot;:0}"/>
              <p:cNvSpPr txBox="1"/>
              <p:nvPr/>
            </p:nvSpPr>
            <p:spPr>
              <a:xfrm>
                <a:off x="7387465" y="2015503"/>
                <a:ext cx="3412534" cy="154993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中华人民共和国主席是中华人民共和国的国家代表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代表中华人民共和国行使国家元首职权</a:t>
                </a:r>
                <a:endParaRPr/>
              </a:p>
            </p:txBody>
          </p:sp>
        </p:grpSp>
        <p:grpSp>
          <p:nvGrpSpPr>
            <p:cNvPr id="16" name=""/>
            <p:cNvGrpSpPr/>
            <p:nvPr/>
          </p:nvGrpSpPr>
          <p:grpSpPr>
            <a:xfrm>
              <a:off x="7387465" y="4497324"/>
              <a:ext cx="3412534" cy="1950045"/>
              <a:chOff x="7387465" y="4497324"/>
              <a:chExt cx="3412534" cy="1950045"/>
            </a:xfrm>
          </p:grpSpPr>
          <p:sp>
            <p:nvSpPr>
              <p:cNvPr id="17" name="Tencent" descr="{&quot;isTemplate&quot;:true,&quot;type&quot;:&quot;title&quot;,&quot;canOmit&quot;:false,&quot;range&quot;:0}"/>
              <p:cNvSpPr txBox="1"/>
              <p:nvPr/>
            </p:nvSpPr>
            <p:spPr>
              <a:xfrm>
                <a:off x="7387466" y="4497324"/>
                <a:ext cx="3412528"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中华人民共和国主席的职权</a:t>
                </a:r>
                <a:endParaRPr lang="en-US" altLang="zh-CN" sz="2000" b="1">
                  <a:latin typeface="Microsoft YaHei" panose="020b0503020204020204" pitchFamily="34" charset="-122"/>
                  <a:ea typeface="Microsoft YaHei" panose="020b0503020204020204" pitchFamily="34" charset="-122"/>
                </a:endParaRPr>
              </a:p>
            </p:txBody>
          </p:sp>
          <p:sp>
            <p:nvSpPr>
              <p:cNvPr id="18" name="Tencent" descr="{&quot;isTemplate&quot;:true,&quot;type&quot;:&quot;content&quot;,&quot;canOmit&quot;:true,&quot;range&quot;:0}"/>
              <p:cNvSpPr txBox="1"/>
              <p:nvPr/>
            </p:nvSpPr>
            <p:spPr>
              <a:xfrm>
                <a:off x="7387465" y="4897434"/>
                <a:ext cx="3412534" cy="154993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公布法律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发布命令</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任免国务院总理、副总理、国务委员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任免中央军事委员会主席、副主席</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授予国家荣誉称号</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代表国家接受外国使节</a:t>
                </a:r>
                <a:endParaRPr/>
              </a:p>
            </p:txBody>
          </p:sp>
        </p:grpSp>
      </p:grpSp>
      <p:sp>
        <p:nvSpPr>
          <p:cNvPr id="19" name="椭圆 5"/>
          <p:cNvSpPr>
            <a:spLocks noChangeAspect="1"/>
          </p:cNvSpPr>
          <p:nvPr/>
        </p:nvSpPr>
        <p:spPr>
          <a:xfrm>
            <a:off x="7098206" y="1749805"/>
            <a:ext cx="180000" cy="18000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sz="2800">
              <a:latin typeface="+mj-ea"/>
              <a:ea typeface="+mj-ea"/>
            </a:endParaRPr>
          </a:p>
        </p:txBody>
      </p:sp>
      <p:sp>
        <p:nvSpPr>
          <p:cNvPr id="20" name="椭圆 9"/>
          <p:cNvSpPr>
            <a:spLocks noChangeAspect="1"/>
          </p:cNvSpPr>
          <p:nvPr/>
        </p:nvSpPr>
        <p:spPr>
          <a:xfrm>
            <a:off x="7098206" y="4625959"/>
            <a:ext cx="180000" cy="18000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sz="2800">
              <a:latin typeface="+mj-ea"/>
              <a:ea typeface="+mj-ea"/>
            </a:endParaRPr>
          </a:p>
        </p:txBody>
      </p:sp>
      <p:sp>
        <p:nvSpPr>
          <p:cNvPr id="21" name="Tencent" descr="{&quot;isTemplate&quot;:true,&quot;type&quot;:&quot;title&quot;,&quot;canOmit&quot;:false,&quot;range&quot;:0}"/>
          <p:cNvSpPr txBox="1"/>
          <p:nvPr/>
        </p:nvSpPr>
        <p:spPr>
          <a:xfrm>
            <a:off x="660396" y="419688"/>
            <a:ext cx="5435667"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中华人民共和国主席的性质与职权</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 name="" descr="{&quot;isTemplate&quot;:true,&quot;type&quot;:3}"/>
        <p:cNvGrpSpPr/>
        <p:nvPr/>
      </p:nvGrpSpPr>
      <p:grpSpPr>
        <a:xfrm>
          <a:off x="0" y="0"/>
          <a:ext cx="0" cy="0"/>
        </a:xfrm>
      </p:grpSpPr>
      <p:grpSp>
        <p:nvGrpSpPr>
          <p:cNvPr id="23"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4" name=""/>
            <p:cNvGrpSpPr/>
            <p:nvPr/>
          </p:nvGrpSpPr>
          <p:grpSpPr>
            <a:xfrm>
              <a:off x="685800" y="3146904"/>
              <a:ext cx="5760000" cy="3225487"/>
              <a:chOff x="685800" y="3146904"/>
              <a:chExt cx="5760000" cy="3225487"/>
            </a:xfrm>
          </p:grpSpPr>
          <p:sp>
            <p:nvSpPr>
              <p:cNvPr id="2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中华人民共和国主席的产生</a:t>
                </a:r>
                <a:endParaRPr kumimoji="1" lang="en-US" altLang="zh-CN" sz="1800" b="1">
                  <a:solidFill>
                    <a:schemeClr val="bg1"/>
                  </a:solidFill>
                  <a:latin typeface="+mj-ea"/>
                  <a:ea typeface="+mj-ea"/>
                </a:endParaRPr>
              </a:p>
            </p:txBody>
          </p:sp>
          <p:sp>
            <p:nvSpPr>
              <p:cNvPr id="2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全国人民代表大会选举</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有选举权和被选举权的年满四十五周岁的中华人民共和国公民可以被选为中华人民共和国主席</a:t>
                </a:r>
                <a:endParaRPr/>
              </a:p>
            </p:txBody>
          </p:sp>
        </p:grpSp>
        <p:grpSp>
          <p:nvGrpSpPr>
            <p:cNvPr id="27" name=""/>
            <p:cNvGrpSpPr/>
            <p:nvPr/>
          </p:nvGrpSpPr>
          <p:grpSpPr>
            <a:xfrm>
              <a:off x="6016236" y="3146904"/>
              <a:ext cx="5400000" cy="3225487"/>
              <a:chOff x="6016236" y="3146904"/>
              <a:chExt cx="5400000" cy="3225487"/>
            </a:xfrm>
          </p:grpSpPr>
          <p:sp>
            <p:nvSpPr>
              <p:cNvPr id="2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中华人民共和国主席的任期   -每届任期同全国人民代表大会</a:t>
                </a:r>
                <a:endParaRPr kumimoji="1" lang="en-US" altLang="zh-CN" sz="1800" b="1">
                  <a:solidFill>
                    <a:schemeClr val="bg1"/>
                  </a:solidFill>
                  <a:latin typeface="+mj-ea"/>
                  <a:ea typeface="+mj-ea"/>
                </a:endParaRPr>
              </a:p>
            </p:txBody>
          </p:sp>
          <p:sp>
            <p:nvSpPr>
              <p:cNvPr id="2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连任不得超过两届</a:t>
                </a:r>
                <a:endParaRPr/>
              </a:p>
            </p:txBody>
          </p:sp>
        </p:grpSp>
      </p:grpSp>
      <p:sp>
        <p:nvSpPr>
          <p:cNvPr id="3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中华人民共和国主席的产生与任期</a:t>
            </a:r>
            <a:endParaRPr lang="en-US" sz="2800" b="1">
              <a:latin typeface="微软雅黑"/>
              <a:ea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1" name="" descr="{&quot;isTemplate&quot;:true,&quot;type&quot;:3}"/>
        <p:cNvGrpSpPr/>
        <p:nvPr/>
      </p:nvGrpSpPr>
      <p:grpSpPr>
        <a:xfrm>
          <a:off x="0" y="0"/>
          <a:ext cx="0" cy="0"/>
        </a:xfrm>
      </p:grpSpPr>
      <p:sp>
        <p:nvSpPr>
          <p:cNvPr id="32"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33"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中华人民共和国主席的工作机制</a:t>
            </a:r>
            <a:endParaRPr lang="en-US" sz="3600" b="1">
              <a:latin typeface="微软雅黑"/>
              <a:ea typeface="微软雅黑"/>
            </a:endParaRPr>
          </a:p>
        </p:txBody>
      </p:sp>
      <p:sp>
        <p:nvSpPr>
          <p:cNvPr id="34"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中华人民共和国主席的工作机制</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中华人民共和国主席根据全国人民代表大会的决定和全国人民代表大会常务委员会的决定，行使国家元首职权</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中华人民共和国主席发布命令，任免国务院总理、副总理、国务委员，任免中央军事委员会主席、副主席</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中华人民共和国主席接受外国使节，代表国家进行外交活动</a:t>
            </a:r>
            <a:endParaRPr/>
          </a:p>
        </p:txBody>
      </p:sp>
      <p:cxnSp>
        <p:nvCxnSpPr>
          <p:cNvPr id="35"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6"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7" name="" descr="{&quot;isTemplate&quot;:true,&quot;type&quot;:2}"/>
        <p:cNvGrpSpPr/>
        <p:nvPr/>
      </p:nvGrpSpPr>
      <p:grpSpPr>
        <a:xfrm>
          <a:off x="0" y="0"/>
          <a:ext cx="0" cy="0"/>
        </a:xfrm>
      </p:grpSpPr>
      <p:sp>
        <p:nvSpPr>
          <p:cNvPr id="38"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国务院</a:t>
            </a:r>
            <a:endParaRPr/>
          </a:p>
        </p:txBody>
      </p:sp>
      <p:sp>
        <p:nvSpPr>
          <p:cNvPr id="3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04</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0" name="" descr="{&quot;isTemplate&quot;:true,&quot;type&quot;:3}"/>
        <p:cNvGrpSpPr/>
        <p:nvPr/>
      </p:nvGrpSpPr>
      <p:grpSpPr>
        <a:xfrm>
          <a:off x="0" y="0"/>
          <a:ext cx="0" cy="0"/>
        </a:xfrm>
      </p:grpSpPr>
      <p:cxnSp>
        <p:nvCxnSpPr>
          <p:cNvPr id="41" name="Tencent"/>
          <p:cNvCxnSpPr/>
          <p:nvPr/>
        </p:nvCxnSpPr>
        <p:spPr>
          <a:xfrm>
            <a:off x="-44450" y="3581415"/>
            <a:ext cx="12280900" cy="0"/>
          </a:xfrm>
          <a:prstGeom prst="line">
            <a:avLst/>
          </a:prstGeom>
          <a:ln w="31750" cap="sq">
            <a:solidFill>
              <a:schemeClr val="accent1">
                <a:alpha val="20000"/>
              </a:schemeClr>
            </a:solidFill>
            <a:headEnd type="none"/>
          </a:ln>
        </p:spPr>
        <p:style>
          <a:lnRef idx="1">
            <a:schemeClr val="accent1"/>
          </a:lnRef>
          <a:fillRef idx="0">
            <a:schemeClr val="accent1"/>
          </a:fillRef>
          <a:effectRef idx="0">
            <a:schemeClr val="accent1"/>
          </a:effectRef>
          <a:fontRef idx="minor">
            <a:schemeClr val="tx1"/>
          </a:fontRef>
        </p:style>
      </p:cxnSp>
      <p:sp>
        <p:nvSpPr>
          <p:cNvPr id="42" name="椭圆 48"/>
          <p:cNvSpPr>
            <a:spLocks noChangeAspect="1"/>
          </p:cNvSpPr>
          <p:nvPr/>
        </p:nvSpPr>
        <p:spPr>
          <a:xfrm>
            <a:off x="2309327" y="3491415"/>
            <a:ext cx="180000" cy="18000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sz="2800">
              <a:latin typeface="+mj-ea"/>
              <a:ea typeface="+mj-ea"/>
            </a:endParaRPr>
          </a:p>
        </p:txBody>
      </p:sp>
      <p:sp>
        <p:nvSpPr>
          <p:cNvPr id="43" name="椭圆 19"/>
          <p:cNvSpPr>
            <a:spLocks noChangeAspect="1"/>
          </p:cNvSpPr>
          <p:nvPr/>
        </p:nvSpPr>
        <p:spPr>
          <a:xfrm>
            <a:off x="7774073" y="3491415"/>
            <a:ext cx="180000" cy="18000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sz="2800">
              <a:latin typeface="+mj-ea"/>
              <a:ea typeface="+mj-ea"/>
            </a:endParaRPr>
          </a:p>
        </p:txBody>
      </p:sp>
      <p:grpSp>
        <p:nvGrpSpPr>
          <p:cNvPr id="44" name="" descr="{&quot;isTemplate&quot;:true,&quot;type&quot;:&quot;list&quot;,&quot;alignment&quot;:&quot;left&quot;,&quot;alignmentVertical&quot;:&quot;top&quot;,&quot;canOmit&quot;:false,&quot;scalable&quot;:false,&quot;minItemsCount&quot;:-1}"/>
          <p:cNvGrpSpPr/>
          <p:nvPr/>
        </p:nvGrpSpPr>
        <p:grpSpPr>
          <a:xfrm>
            <a:off x="2220427" y="3862280"/>
            <a:ext cx="8180555" cy="1994071"/>
            <a:chOff x="2220427" y="3862280"/>
            <a:chExt cx="8180555" cy="1994071"/>
          </a:xfrm>
        </p:grpSpPr>
        <p:grpSp>
          <p:nvGrpSpPr>
            <p:cNvPr id="45" name=""/>
            <p:cNvGrpSpPr/>
            <p:nvPr/>
          </p:nvGrpSpPr>
          <p:grpSpPr>
            <a:xfrm>
              <a:off x="2220427" y="3862280"/>
              <a:ext cx="2715809" cy="1994071"/>
              <a:chOff x="2220427" y="3862280"/>
              <a:chExt cx="2715809" cy="1994071"/>
            </a:xfrm>
          </p:grpSpPr>
          <p:sp>
            <p:nvSpPr>
              <p:cNvPr id="46" name="Tencent" descr="{&quot;isTemplate&quot;:true,&quot;type&quot;:&quot;title&quot;,&quot;canOmit&quot;:false,&quot;range&quot;:0}"/>
              <p:cNvSpPr txBox="1"/>
              <p:nvPr/>
            </p:nvSpPr>
            <p:spPr>
              <a:xfrm>
                <a:off x="2220427" y="3862280"/>
                <a:ext cx="2715809"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国务院的性质</a:t>
                </a:r>
                <a:endParaRPr lang="en-US" altLang="zh-CN" sz="2000" b="1">
                  <a:latin typeface="Microsoft YaHei" panose="020b0503020204020204" pitchFamily="34" charset="-122"/>
                  <a:ea typeface="Microsoft YaHei" panose="020b0503020204020204" pitchFamily="34" charset="-122"/>
                </a:endParaRPr>
              </a:p>
            </p:txBody>
          </p:sp>
          <p:sp>
            <p:nvSpPr>
              <p:cNvPr id="47" name="Tencent" descr="{&quot;isTemplate&quot;:true,&quot;type&quot;:&quot;content&quot;,&quot;canOmit&quot;:true,&quot;range&quot;:0}"/>
              <p:cNvSpPr txBox="1"/>
              <p:nvPr/>
            </p:nvSpPr>
            <p:spPr>
              <a:xfrm>
                <a:off x="2220427" y="4366977"/>
                <a:ext cx="2664000" cy="1489374"/>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国务院是中华人民共和国的最高国家行政机关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负责组织、管理和监督国家行政事务</a:t>
                </a:r>
                <a:endParaRPr/>
              </a:p>
            </p:txBody>
          </p:sp>
        </p:grpSp>
        <p:grpSp>
          <p:nvGrpSpPr>
            <p:cNvPr id="48" name=""/>
            <p:cNvGrpSpPr/>
            <p:nvPr/>
          </p:nvGrpSpPr>
          <p:grpSpPr>
            <a:xfrm>
              <a:off x="7685173" y="3862280"/>
              <a:ext cx="2715809" cy="1994071"/>
              <a:chOff x="7685173" y="3862280"/>
              <a:chExt cx="2715809" cy="1994071"/>
            </a:xfrm>
          </p:grpSpPr>
          <p:sp>
            <p:nvSpPr>
              <p:cNvPr id="49" name="Tencent" descr="{&quot;isTemplate&quot;:true,&quot;type&quot;:&quot;title&quot;,&quot;canOmit&quot;:false,&quot;range&quot;:0}"/>
              <p:cNvSpPr txBox="1"/>
              <p:nvPr/>
            </p:nvSpPr>
            <p:spPr>
              <a:xfrm>
                <a:off x="7685173" y="3862280"/>
                <a:ext cx="2715809"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国务院的职权</a:t>
                </a:r>
                <a:endParaRPr lang="en-US" altLang="zh-CN" sz="2000" b="1">
                  <a:latin typeface="Microsoft YaHei" panose="020b0503020204020204" pitchFamily="34" charset="-122"/>
                  <a:ea typeface="Microsoft YaHei" panose="020b0503020204020204" pitchFamily="34" charset="-122"/>
                </a:endParaRPr>
              </a:p>
            </p:txBody>
          </p:sp>
          <p:sp>
            <p:nvSpPr>
              <p:cNvPr id="50" name="Tencent" descr="{&quot;isTemplate&quot;:true,&quot;type&quot;:&quot;content&quot;,&quot;canOmit&quot;:true,&quot;range&quot;:0}"/>
              <p:cNvSpPr txBox="1"/>
              <p:nvPr/>
            </p:nvSpPr>
            <p:spPr>
              <a:xfrm>
                <a:off x="7685173" y="4366977"/>
                <a:ext cx="2664000" cy="1489374"/>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制定和实施法律、法规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制定和实施行政政策</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管理国家行政事务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编制和执行国家预算</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领导和管理国家经济工作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领导和管理国家国防工作</a:t>
                </a:r>
                <a:endParaRPr/>
              </a:p>
            </p:txBody>
          </p:sp>
        </p:grpSp>
      </p:grpSp>
      <p:sp>
        <p:nvSpPr>
          <p:cNvPr id="51"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国务院的性质与职权</a:t>
            </a:r>
            <a:endParaRPr lang="en-US" sz="2800" b="1">
              <a:latin typeface="微软雅黑"/>
              <a:ea typeface="微软雅黑"/>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https://d.book118.com/598114036002006040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purple">
      <a:dk1>
        <a:srgbClr val="000000"/>
      </a:dk1>
      <a:lt1>
        <a:srgbClr val="FFFFFF"/>
      </a:lt1>
      <a:dk2>
        <a:srgbClr val="291540"/>
      </a:dk2>
      <a:lt2>
        <a:srgbClr val="FFE2FA"/>
      </a:lt2>
      <a:accent1>
        <a:srgbClr val="DD5CBF"/>
      </a:accent1>
      <a:accent2>
        <a:srgbClr val="F595DA"/>
      </a:accent2>
      <a:accent3>
        <a:srgbClr val="92317B"/>
      </a:accent3>
      <a:accent4>
        <a:srgbClr val="BA71F0"/>
      </a:accent4>
      <a:accent5>
        <a:srgbClr val="9135CE"/>
      </a:accent5>
      <a:accent6>
        <a:srgbClr val="5A107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Arial Black</vt:lpstr>
      <vt:lpstr>微软雅黑</vt:lpstr>
      <vt:lpstr>黑体</vt:lpstr>
      <vt:lpstr>Microsoft YaHei</vt:lpstr>
      <vt:lpstr>Microsoft YaHei Light</vt:lpstr>
      <vt:lpstr>Microsoft Yahei</vt:lpstr>
      <vt:lpstr>Office Theme</vt:lpstr>
      <vt:lpstr>国家权力机关课件-2022-2023学年部编版道德与法治八年级</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2024-09-18T02:23:45.403</cp:lastPrinted>
  <dcterms:created xsi:type="dcterms:W3CDTF">2024-09-17T18:23:45Z</dcterms:created>
  <dcterms:modified xsi:type="dcterms:W3CDTF">2024-09-17T18:23:47Z</dcterms:modified>
</cp:coreProperties>
</file>