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1DF3DF-E977-4A11-8723-C58271F022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3F3DBE-4C30-4732-B282-5DF6A0912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28445D-6FD4-4120-B2C6-4DE3414277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A0AE37-4531-489C-BD80-37088C1FA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CCFE69-C815-4F8E-92C7-051E35BDF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B6232C-1E14-4547-853B-F8C4AE910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DD2E90-82DE-42A6-9353-41C0679C5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C08527-7E9B-4239-9F9C-C9AD1F71D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6615FE-1DFD-4122-8D8C-9BECC1DD5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7456BE-5793-48F5-B41E-75CF1B8CC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8B90D-8DA4-4FD6-AFCF-8F9FEC4DA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 userDrawn="1"/>
        </p:nvSpPr>
        <p:spPr>
          <a:xfrm>
            <a:off x="0" y="2015098"/>
            <a:ext cx="12180566" cy="3321443"/>
          </a:xfrm>
          <a:prstGeom prst="rect">
            <a:avLst/>
          </a:prstGeom>
          <a:solidFill>
            <a:srgbClr val="586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7600530" y="755053"/>
            <a:ext cx="4591470" cy="4591648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5378059"/>
            <a:ext cx="12180566" cy="2152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副标题 2"/>
          <p:cNvSpPr>
            <a:spLocks noGrp="1"/>
          </p:cNvSpPr>
          <p:nvPr>
            <p:ph type="subTitle" idx="1"/>
          </p:nvPr>
        </p:nvSpPr>
        <p:spPr>
          <a:xfrm>
            <a:off x="663715" y="2980691"/>
            <a:ext cx="7855511" cy="5587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" name="标题 1"/>
          <p:cNvSpPr>
            <a:spLocks noGrp="1"/>
          </p:cNvSpPr>
          <p:nvPr>
            <p:ph type="ctrTitle"/>
          </p:nvPr>
        </p:nvSpPr>
        <p:spPr>
          <a:xfrm>
            <a:off x="663715" y="2282100"/>
            <a:ext cx="7855511" cy="69859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663715" y="4743999"/>
            <a:ext cx="7855511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663715" y="5040270"/>
            <a:ext cx="7855511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Date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6"/>
          <p:cNvSpPr>
            <a:spLocks noChangeArrowheads="1"/>
          </p:cNvSpPr>
          <p:nvPr userDrawn="1"/>
        </p:nvSpPr>
        <p:spPr bwMode="auto">
          <a:xfrm flipH="1">
            <a:off x="0" y="1844039"/>
            <a:ext cx="12192000" cy="2179321"/>
          </a:xfrm>
          <a:prstGeom prst="rect">
            <a:avLst/>
          </a:prstGeom>
          <a:solidFill>
            <a:srgbClr val="586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1601886"/>
            <a:ext cx="12180566" cy="2152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-10160" y="670560"/>
            <a:ext cx="3358606" cy="3358736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941412" y="1990272"/>
            <a:ext cx="5419185" cy="895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zh-CN" altLang="en-US"/>
          </a:p>
        </p:txBody>
      </p:sp>
      <p:sp>
        <p:nvSpPr>
          <p:cNvPr id="13" name="文本占位符 2"/>
          <p:cNvSpPr>
            <a:spLocks noGrp="1"/>
          </p:cNvSpPr>
          <p:nvPr>
            <p:ph type="body" idx="1"/>
          </p:nvPr>
        </p:nvSpPr>
        <p:spPr>
          <a:xfrm>
            <a:off x="3942528" y="2885622"/>
            <a:ext cx="5419185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/>
        </p:nvSpPr>
        <p:spPr>
          <a:xfrm>
            <a:off x="0" y="3290179"/>
            <a:ext cx="12180566" cy="2152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3536557"/>
            <a:ext cx="12180566" cy="3321443"/>
          </a:xfrm>
          <a:prstGeom prst="rect">
            <a:avLst/>
          </a:prstGeom>
          <a:solidFill>
            <a:srgbClr val="586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7600530" y="2266352"/>
            <a:ext cx="4591470" cy="4591648"/>
          </a:xfrm>
          <a:prstGeom prst="rect">
            <a:avLst/>
          </a:prstGeom>
        </p:spPr>
      </p:pic>
      <p:sp>
        <p:nvSpPr>
          <p:cNvPr id="12" name="标题 1"/>
          <p:cNvSpPr>
            <a:spLocks noGrp="1"/>
          </p:cNvSpPr>
          <p:nvPr>
            <p:ph type="ctrTitle" hasCustomPrompt="1"/>
          </p:nvPr>
        </p:nvSpPr>
        <p:spPr>
          <a:xfrm>
            <a:off x="1206951" y="3849124"/>
            <a:ext cx="5426076" cy="16215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Font typeface="Arial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Conclusion</a:t>
            </a:r>
            <a:endParaRPr lang="zh-CN" altLang="en-US"/>
          </a:p>
        </p:txBody>
      </p:sp>
      <p:sp>
        <p:nvSpPr>
          <p:cNvPr id="13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1206951" y="6155360"/>
            <a:ext cx="5426076" cy="3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ct val="0"/>
              </a:spcAft>
              <a:buClrTx/>
              <a:buSzTx/>
            </a:pPr>
            <a:r>
              <a:rPr lang="en-US" altLang="zh-CN"/>
              <a:t>Data</a:t>
            </a:r>
            <a:endParaRPr lang="en-US" altLang="zh-CN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06952" y="5859089"/>
            <a:ext cx="5426076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Signature</a:t>
            </a:r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2704007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/>
        </p:nvCxnSpPr>
        <p:spPr>
          <a:xfrm>
            <a:off x="828981" y="3762088"/>
            <a:ext cx="67014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28981" y="2288888"/>
            <a:ext cx="67014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副标题 4"/>
          <p:cNvSpPr>
            <a:spLocks noGrp="1"/>
          </p:cNvSpPr>
          <p:nvPr>
            <p:ph type="subTitle" idx="1"/>
          </p:nvPr>
        </p:nvSpPr>
        <p:spPr>
          <a:xfrm>
            <a:off x="775833" y="3777440"/>
            <a:ext cx="6977906" cy="558799"/>
          </a:xfrm>
        </p:spPr>
        <p:txBody>
          <a:bodyPr/>
          <a:lstStyle/>
          <a:p>
            <a:r>
              <a:rPr lang="en-US" altLang="zh-CN" smtClean="0"/>
              <a:t>——</a:t>
            </a:r>
            <a:r>
              <a:rPr lang="zh-CN" altLang="en-US" smtClean="0"/>
              <a:t>幼儿园班本课程</a:t>
            </a:r>
            <a:endParaRPr lang="en-US" altLang="zh-CN"/>
          </a:p>
        </p:txBody>
      </p:sp>
      <p:sp>
        <p:nvSpPr>
          <p:cNvPr id="24" name="标题 3"/>
          <p:cNvSpPr>
            <a:spLocks noGrp="1"/>
          </p:cNvSpPr>
          <p:nvPr>
            <p:ph type="ctrTitle"/>
          </p:nvPr>
        </p:nvSpPr>
        <p:spPr>
          <a:xfrm>
            <a:off x="775833" y="2382369"/>
            <a:ext cx="6977906" cy="1325284"/>
          </a:xfrm>
        </p:spPr>
        <p:txBody>
          <a:bodyPr>
            <a:normAutofit/>
          </a:bodyPr>
          <a:lstStyle/>
          <a:p>
            <a:r>
              <a:rPr lang="zh-CN" altLang="en-US"/>
              <a:t>好玩</a:t>
            </a:r>
            <a:r>
              <a:rPr lang="zh-CN" altLang="en-US" smtClean="0"/>
              <a:t>的超市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4"/>
          <p:cNvSpPr>
            <a:spLocks noGrp="1"/>
          </p:cNvSpPr>
          <p:nvPr>
            <p:ph type="title"/>
          </p:nvPr>
        </p:nvSpPr>
        <p:spPr>
          <a:xfrm>
            <a:off x="3501933" y="1860238"/>
            <a:ext cx="5419185" cy="895350"/>
          </a:xfrm>
        </p:spPr>
        <p:txBody>
          <a:bodyPr/>
          <a:lstStyle/>
          <a:p>
            <a:r>
              <a:rPr lang="zh-CN" altLang="en-US"/>
              <a:t>活动由来</a:t>
            </a:r>
            <a:endParaRPr lang="zh-CN" altLang="en-US"/>
          </a:p>
        </p:txBody>
      </p:sp>
      <p:sp>
        <p:nvSpPr>
          <p:cNvPr id="8" name="文本占位符 5"/>
          <p:cNvSpPr>
            <a:spLocks noGrp="1"/>
          </p:cNvSpPr>
          <p:nvPr>
            <p:ph type="body" idx="1"/>
          </p:nvPr>
        </p:nvSpPr>
        <p:spPr>
          <a:xfrm>
            <a:off x="3534579" y="2808138"/>
            <a:ext cx="5419185" cy="1015623"/>
          </a:xfrm>
        </p:spPr>
        <p:txBody>
          <a:bodyPr>
            <a:noAutofit/>
          </a:bodyPr>
          <a:lstStyle/>
          <a:p>
            <a:pPr lvl="0"/>
            <a:r>
              <a:rPr lang="zh-CN" altLang="en-US" sz="1400"/>
              <a:t>角色游戏是幼儿通过想象，创造性地模仿现实生活的活动，它为孩子提供了模仿、再现人与人关系的机会，为他们形成良好的社会交往能力打下基础。</a:t>
            </a:r>
            <a:r>
              <a:rPr lang="zh-CN" altLang="en-US" sz="1400" smtClean="0"/>
              <a:t>“超市”</a:t>
            </a:r>
            <a:r>
              <a:rPr lang="zh-CN" altLang="en-US" sz="1400"/>
              <a:t>班本</a:t>
            </a:r>
            <a:r>
              <a:rPr lang="zh-CN" altLang="en-US" sz="1400" smtClean="0"/>
              <a:t>活动</a:t>
            </a:r>
            <a:r>
              <a:rPr lang="zh-CN" altLang="en-US" sz="1400"/>
              <a:t>，贴近孩子的生活，能很好地激发孩子运用生活经验进行主动探究</a:t>
            </a:r>
            <a:r>
              <a:rPr lang="zh-CN" altLang="en-US" sz="1400" smtClean="0"/>
              <a:t>。</a:t>
            </a:r>
            <a:endParaRPr lang="zh-CN" altLang="en-US" sz="14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0fb470e5-1029-42ce-833c-e9373f9ba9b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930109" y="1051361"/>
            <a:ext cx="12450597" cy="4778319"/>
            <a:chOff x="-930109" y="1051361"/>
            <a:chExt cx="12450597" cy="4778319"/>
          </a:xfrm>
        </p:grpSpPr>
        <p:grpSp>
          <p:nvGrpSpPr>
            <p:cNvPr id="6" name="íṣḷîdè"/>
            <p:cNvGrpSpPr/>
            <p:nvPr/>
          </p:nvGrpSpPr>
          <p:grpSpPr>
            <a:xfrm>
              <a:off x="-930109" y="1051361"/>
              <a:ext cx="2490640" cy="4778319"/>
              <a:chOff x="-930109" y="1051361"/>
              <a:chExt cx="2490640" cy="4778319"/>
            </a:xfrm>
          </p:grpSpPr>
          <p:sp>
            <p:nvSpPr>
              <p:cNvPr id="27" name="is1ïḍê"/>
              <p:cNvSpPr/>
              <p:nvPr/>
            </p:nvSpPr>
            <p:spPr bwMode="auto">
              <a:xfrm rot="13500000">
                <a:off x="-930105" y="3969472"/>
                <a:ext cx="1860208" cy="1860208"/>
              </a:xfrm>
              <a:custGeom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28" name="ïṧḷiḍê"/>
              <p:cNvSpPr/>
              <p:nvPr/>
            </p:nvSpPr>
            <p:spPr bwMode="auto">
              <a:xfrm rot="2700000">
                <a:off x="-930109" y="1051361"/>
                <a:ext cx="1860208" cy="1860208"/>
              </a:xfrm>
              <a:custGeom>
                <a:gdLst>
                  <a:gd name="connsiteX0" fmla="*/ 0 w 1860208"/>
                  <a:gd name="connsiteY0" fmla="*/ 0 h 1860208"/>
                  <a:gd name="connsiteX1" fmla="*/ 1860208 w 1860208"/>
                  <a:gd name="connsiteY1" fmla="*/ 0 h 1860208"/>
                  <a:gd name="connsiteX2" fmla="*/ 1860208 w 1860208"/>
                  <a:gd name="connsiteY2" fmla="*/ 1860208 h 18602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0208" h="1860208">
                    <a:moveTo>
                      <a:pt x="0" y="0"/>
                    </a:moveTo>
                    <a:lnTo>
                      <a:pt x="1860208" y="0"/>
                    </a:lnTo>
                    <a:lnTo>
                      <a:pt x="1860208" y="1860208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wrap="square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29" name="îślïḓé"/>
              <p:cNvSpPr/>
              <p:nvPr/>
            </p:nvSpPr>
            <p:spPr bwMode="auto">
              <a:xfrm rot="5400000">
                <a:off x="-780266" y="2648735"/>
                <a:ext cx="3121063" cy="1560531"/>
              </a:xfrm>
              <a:custGeom>
                <a:gdLst>
                  <a:gd name="connsiteX0" fmla="*/ 2367656 w 4735313"/>
                  <a:gd name="connsiteY0" fmla="*/ 0 h 2367656"/>
                  <a:gd name="connsiteX1" fmla="*/ 4735313 w 4735313"/>
                  <a:gd name="connsiteY1" fmla="*/ 2367656 h 2367656"/>
                  <a:gd name="connsiteX2" fmla="*/ 3847062 w 4735313"/>
                  <a:gd name="connsiteY2" fmla="*/ 2367656 h 2367656"/>
                  <a:gd name="connsiteX3" fmla="*/ 2367656 w 4735313"/>
                  <a:gd name="connsiteY3" fmla="*/ 888250 h 2367656"/>
                  <a:gd name="connsiteX4" fmla="*/ 888250 w 4735313"/>
                  <a:gd name="connsiteY4" fmla="*/ 2367656 h 2367656"/>
                  <a:gd name="connsiteX5" fmla="*/ 0 w 4735313"/>
                  <a:gd name="connsiteY5" fmla="*/ 2367656 h 2367656"/>
                  <a:gd name="connsiteX6" fmla="*/ 2367656 w 4735313"/>
                  <a:gd name="connsiteY6" fmla="*/ 0 h 236765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5313" h="2367656">
                    <a:moveTo>
                      <a:pt x="2367656" y="0"/>
                    </a:moveTo>
                    <a:lnTo>
                      <a:pt x="4735313" y="2367656"/>
                    </a:lnTo>
                    <a:lnTo>
                      <a:pt x="3847062" y="2367656"/>
                    </a:lnTo>
                    <a:lnTo>
                      <a:pt x="2367656" y="888250"/>
                    </a:lnTo>
                    <a:lnTo>
                      <a:pt x="888250" y="2367656"/>
                    </a:lnTo>
                    <a:lnTo>
                      <a:pt x="0" y="2367656"/>
                    </a:lnTo>
                    <a:lnTo>
                      <a:pt x="2367656" y="0"/>
                    </a:lnTo>
                    <a:close/>
                  </a:path>
                </a:pathLst>
              </a:custGeom>
              <a:solidFill>
                <a:schemeClr val="tx2">
                  <a:alpha val="77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7" name="ïṥļiḓe"/>
            <p:cNvSpPr/>
            <p:nvPr/>
          </p:nvSpPr>
          <p:spPr>
            <a:xfrm>
              <a:off x="1543012" y="2978855"/>
              <a:ext cx="3742988" cy="9233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5400" b="1" spc="300">
                  <a:solidFill>
                    <a:schemeClr val="tx2"/>
                  </a:solidFill>
                </a:rPr>
                <a:t>活动设计</a:t>
              </a:r>
              <a:endParaRPr lang="en-US" altLang="zh-CN" sz="5400" b="1" spc="300">
                <a:solidFill>
                  <a:schemeClr val="tx2"/>
                </a:solidFill>
              </a:endParaRPr>
            </a:p>
          </p:txBody>
        </p:sp>
        <p:sp>
          <p:nvSpPr>
            <p:cNvPr id="8" name="îşḷïďè"/>
            <p:cNvSpPr/>
            <p:nvPr/>
          </p:nvSpPr>
          <p:spPr>
            <a:xfrm>
              <a:off x="6276020" y="5029187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íSľîḋé"/>
            <p:cNvSpPr/>
            <p:nvPr/>
          </p:nvSpPr>
          <p:spPr>
            <a:xfrm>
              <a:off x="6281459" y="4150611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ïṥľïďé"/>
            <p:cNvSpPr/>
            <p:nvPr/>
          </p:nvSpPr>
          <p:spPr>
            <a:xfrm>
              <a:off x="6281459" y="3272035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ïṩḷîďè"/>
            <p:cNvSpPr/>
            <p:nvPr/>
          </p:nvSpPr>
          <p:spPr>
            <a:xfrm>
              <a:off x="6281459" y="2393459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îṥḻïḋè"/>
            <p:cNvSpPr/>
            <p:nvPr/>
          </p:nvSpPr>
          <p:spPr>
            <a:xfrm>
              <a:off x="6281461" y="1514883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îşľïḋè"/>
            <p:cNvSpPr txBox="1"/>
            <p:nvPr/>
          </p:nvSpPr>
          <p:spPr>
            <a:xfrm>
              <a:off x="6905844" y="5217368"/>
              <a:ext cx="3962574" cy="30398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/>
                <a:t>促销</a:t>
              </a:r>
              <a:r>
                <a:rPr lang="zh-CN" altLang="en-US" sz="1600" b="1" smtClean="0"/>
                <a:t>活动和商品保质期</a:t>
              </a:r>
              <a:endParaRPr lang="zh-CN" altLang="en-US" sz="1600" b="1"/>
            </a:p>
          </p:txBody>
        </p:sp>
        <p:sp>
          <p:nvSpPr>
            <p:cNvPr id="15" name="íṧ1îḓè"/>
            <p:cNvSpPr txBox="1"/>
            <p:nvPr/>
          </p:nvSpPr>
          <p:spPr>
            <a:xfrm>
              <a:off x="6905844" y="4338792"/>
              <a:ext cx="3962574" cy="30398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/>
                <a:t>购物</a:t>
              </a:r>
              <a:r>
                <a:rPr lang="zh-CN" altLang="en-US" sz="1600" b="1" smtClean="0"/>
                <a:t>篮和购物袋</a:t>
              </a:r>
              <a:endParaRPr lang="zh-CN" altLang="en-US" sz="1600" b="1"/>
            </a:p>
          </p:txBody>
        </p:sp>
        <p:sp>
          <p:nvSpPr>
            <p:cNvPr id="17" name="ísḻídè"/>
            <p:cNvSpPr txBox="1"/>
            <p:nvPr/>
          </p:nvSpPr>
          <p:spPr>
            <a:xfrm>
              <a:off x="6905844" y="3428686"/>
              <a:ext cx="3962574" cy="30398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/>
                <a:t>加加减减</a:t>
              </a:r>
              <a:endParaRPr lang="zh-CN" altLang="en-US" sz="1600" b="1"/>
            </a:p>
          </p:txBody>
        </p:sp>
        <p:sp>
          <p:nvSpPr>
            <p:cNvPr id="19" name="íSliḓê"/>
            <p:cNvSpPr txBox="1"/>
            <p:nvPr/>
          </p:nvSpPr>
          <p:spPr>
            <a:xfrm>
              <a:off x="6905844" y="2550110"/>
              <a:ext cx="3962574" cy="30398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smtClean="0"/>
                <a:t>货币的准备</a:t>
              </a:r>
              <a:endParaRPr lang="zh-CN" altLang="en-US" sz="1600" b="1"/>
            </a:p>
          </p:txBody>
        </p:sp>
        <p:sp>
          <p:nvSpPr>
            <p:cNvPr id="21" name="íSḷîḑe"/>
            <p:cNvSpPr txBox="1"/>
            <p:nvPr/>
          </p:nvSpPr>
          <p:spPr>
            <a:xfrm>
              <a:off x="6905844" y="1682044"/>
              <a:ext cx="3962574" cy="30398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smtClean="0"/>
                <a:t>关于超市的谈话</a:t>
              </a:r>
              <a:endParaRPr lang="zh-CN" altLang="en-US" sz="1600" b="1"/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6951000" y="2214000"/>
              <a:ext cx="456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951000" y="3137925"/>
              <a:ext cx="456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951000" y="4061850"/>
              <a:ext cx="456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951000" y="4919100"/>
              <a:ext cx="456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4"/>
          <p:cNvSpPr>
            <a:spLocks noGrp="1"/>
          </p:cNvSpPr>
          <p:nvPr>
            <p:ph type="title"/>
          </p:nvPr>
        </p:nvSpPr>
        <p:spPr>
          <a:xfrm>
            <a:off x="4258653" y="2112478"/>
            <a:ext cx="5419185" cy="895350"/>
          </a:xfrm>
        </p:spPr>
        <p:txBody>
          <a:bodyPr/>
          <a:lstStyle/>
          <a:p>
            <a:r>
              <a:rPr lang="zh-CN" altLang="en-US" smtClean="0"/>
              <a:t>关于超市的谈话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9710" y="2654170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/</a:t>
            </a:r>
            <a:r>
              <a:rPr lang="en-US" altLang="zh-CN" spc="100" smtClean="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01</a:t>
            </a:r>
            <a:endParaRPr lang="zh-CN" altLang="en-US" spc="100">
              <a:solidFill>
                <a:schemeClr val="accent1"/>
              </a:solidFill>
              <a:latin typeface="Impact" panose="020b080603090205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关于超市的谈话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60020" y="1140030"/>
            <a:ext cx="3277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周一晨谈活动，丫丫向她的好朋友说了周末妈妈带她去超市大采购，买了好多的生活用品和小零食。周围的孩子听了</a:t>
            </a:r>
            <a:r>
              <a:rPr lang="en-US" altLang="zh-CN" b="1">
                <a:solidFill>
                  <a:schemeClr val="accent2"/>
                </a:solidFill>
              </a:rPr>
              <a:t>,</a:t>
            </a:r>
            <a:r>
              <a:rPr lang="zh-CN" altLang="en-US" b="1">
                <a:solidFill>
                  <a:schemeClr val="accent2"/>
                </a:solidFill>
              </a:rPr>
              <a:t>也叽叽喳喳地说起去超市的事情</a:t>
            </a:r>
            <a:r>
              <a:rPr lang="zh-CN" altLang="en-US" b="1" smtClean="0">
                <a:solidFill>
                  <a:schemeClr val="accent2"/>
                </a:solidFill>
              </a:rPr>
              <a:t>：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0020" y="2617358"/>
            <a:ext cx="27550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丫丫：老师，我妈妈带我去超市了，买了好多好吃的小零食。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峻逸：我也是，我妈妈还给我买了玩具！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轩轩：我妈妈喜欢去超市买菜，买大米。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奇奇：超市真好啊！什么东西都有！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……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4987636" y="1140030"/>
            <a:ext cx="2576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回想起平时孩子们就经常会在角色区进行买卖的游戏，于是老师临时调整了晨谈内容。</a:t>
            </a:r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4987636" y="2617358"/>
            <a:ext cx="28025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/>
              <a:t>师：那</a:t>
            </a:r>
            <a:r>
              <a:rPr lang="zh-CN" altLang="en-US"/>
              <a:t>你们想不想在我们班上开设一个小超市呢？</a:t>
            </a:r>
            <a:endParaRPr lang="zh-CN" altLang="en-US"/>
          </a:p>
          <a:p>
            <a:endParaRPr lang="zh-CN" altLang="en-US"/>
          </a:p>
          <a:p>
            <a:r>
              <a:rPr lang="zh-CN" altLang="en-US" smtClean="0"/>
              <a:t>孩子们</a:t>
            </a:r>
            <a:r>
              <a:rPr lang="zh-CN" altLang="en-US"/>
              <a:t>都欢呼起来！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“好啊好啊！我要当超市小老板！”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“我要当收银员！”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“那我来买东西！”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858992" y="1270660"/>
            <a:ext cx="2446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mtClean="0">
                <a:solidFill>
                  <a:schemeClr val="accent2"/>
                </a:solidFill>
              </a:rPr>
              <a:t>师：开</a:t>
            </a:r>
            <a:r>
              <a:rPr lang="zh-CN" altLang="en-US" b="1">
                <a:solidFill>
                  <a:schemeClr val="accent2"/>
                </a:solidFill>
              </a:rPr>
              <a:t>小超市，应该准备些什么呢？</a:t>
            </a:r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8752114" y="2569858"/>
            <a:ext cx="27075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宝妹：应该要各种各样的商品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雅琪：还要有一个收银机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小花：我们要把超市打扫干净，这样其他人才会进来，还要有店名，就是招牌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智鋆：所有的商品都要放在架子上，要摆整齐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妙涵：我去超市都看到购物车、购物篮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焰焰：买完东西有购物袋可以带回家。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关于超市的谈话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60020" y="1140030"/>
            <a:ext cx="3277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mtClean="0">
                <a:solidFill>
                  <a:schemeClr val="accent2"/>
                </a:solidFill>
              </a:rPr>
              <a:t>师：需要</a:t>
            </a:r>
            <a:r>
              <a:rPr lang="zh-CN" altLang="en-US" b="1">
                <a:solidFill>
                  <a:schemeClr val="accent2"/>
                </a:solidFill>
              </a:rPr>
              <a:t>这么多的东西，班上都没有，这可怎么办</a:t>
            </a:r>
            <a:r>
              <a:rPr lang="zh-CN" altLang="en-US" b="1" smtClean="0">
                <a:solidFill>
                  <a:schemeClr val="accent2"/>
                </a:solidFill>
              </a:rPr>
              <a:t>？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0020" y="1857358"/>
            <a:ext cx="2755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亦然：可以从家里带啊！我家里有洗衣液的罐子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思贤：我家里有饼干盒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孩子们都受到启发，纷纷说起家里的一些瓶瓶罐罐。</a:t>
            </a:r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724393" y="3356964"/>
            <a:ext cx="257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那小超市叫什么名字好呢</a:t>
            </a:r>
            <a:r>
              <a:rPr lang="zh-CN" altLang="en-US" b="1" smtClean="0">
                <a:solidFill>
                  <a:schemeClr val="accent2"/>
                </a:solidFill>
              </a:rPr>
              <a:t>？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2519" y="4003295"/>
            <a:ext cx="28025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心意：叫好邻居吧！我们家附近的超市就叫好邻居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潇然：不行，要叫皇家商店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亦然：老师，像之前那样举手投票吧</a:t>
            </a:r>
            <a:r>
              <a:rPr lang="zh-CN" altLang="en-US" smtClean="0"/>
              <a:t>！</a:t>
            </a:r>
            <a:endParaRPr lang="zh-CN" altLang="en-US"/>
          </a:p>
          <a:p>
            <a:r>
              <a:rPr lang="zh-CN" altLang="en-US"/>
              <a:t>孩子们想了很多名字，通过举手投票，最终小超市的名字确定为“人人乐”</a:t>
            </a:r>
            <a:r>
              <a:rPr lang="zh-CN" altLang="en-US" smtClean="0"/>
              <a:t>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08" y="558320"/>
            <a:ext cx="4615543" cy="34616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7" y="3334686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4"/>
          <p:cNvSpPr>
            <a:spLocks noGrp="1"/>
          </p:cNvSpPr>
          <p:nvPr>
            <p:ph type="title"/>
          </p:nvPr>
        </p:nvSpPr>
        <p:spPr>
          <a:xfrm>
            <a:off x="4258653" y="2112478"/>
            <a:ext cx="5419185" cy="895350"/>
          </a:xfrm>
        </p:spPr>
        <p:txBody>
          <a:bodyPr/>
          <a:lstStyle/>
          <a:p>
            <a:r>
              <a:rPr lang="zh-CN" altLang="en-US"/>
              <a:t>货币</a:t>
            </a:r>
            <a:r>
              <a:rPr lang="zh-CN" altLang="en-US" smtClean="0"/>
              <a:t>的准备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9710" y="2654170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/</a:t>
            </a:r>
            <a:r>
              <a:rPr lang="en-US" altLang="zh-CN" spc="100" smtClean="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02</a:t>
            </a:r>
            <a:endParaRPr lang="zh-CN" altLang="en-US" spc="100">
              <a:solidFill>
                <a:schemeClr val="accent1"/>
              </a:solidFill>
              <a:latin typeface="Impact" panose="020b080603090205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货币的准备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629391" y="3004456"/>
            <a:ext cx="3277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在家长的大力支持下，孩子们收集到了各种各样的瓶瓶罐罐。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9391" y="3959290"/>
            <a:ext cx="2755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亦然：可以从家里带啊！我家里有洗衣液的罐子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思贤：我家里有饼干盒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孩子们都受到启发，纷纷说起家里的一些瓶瓶罐罐。</a:t>
            </a:r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4720441" y="539865"/>
            <a:ext cx="2576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mtClean="0">
                <a:solidFill>
                  <a:schemeClr val="accent2"/>
                </a:solidFill>
              </a:rPr>
              <a:t>老师</a:t>
            </a:r>
            <a:endParaRPr lang="zh-CN" altLang="en-US" b="1">
              <a:solidFill>
                <a:schemeClr val="accent2"/>
              </a:solidFill>
            </a:endParaRPr>
          </a:p>
          <a:p>
            <a:r>
              <a:rPr lang="zh-CN" altLang="en-US" b="1">
                <a:solidFill>
                  <a:schemeClr val="accent2"/>
                </a:solidFill>
              </a:rPr>
              <a:t>商品准备好了，应该可以开超市了吧？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07626" y="1741137"/>
            <a:ext cx="2802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  <a:p>
            <a:r>
              <a:rPr lang="zh-CN" altLang="en-US"/>
              <a:t>沐沐：不行不行，我们没有钱啊</a:t>
            </a:r>
            <a:r>
              <a:rPr lang="zh-CN" altLang="en-US" smtClean="0"/>
              <a:t>！</a:t>
            </a:r>
            <a:endParaRPr lang="zh-CN" altLang="en-US"/>
          </a:p>
          <a:p>
            <a:r>
              <a:rPr lang="zh-CN" altLang="en-US"/>
              <a:t>小花：对啊对啊！东西多少钱我们也不知道</a:t>
            </a:r>
            <a:r>
              <a:rPr lang="zh-CN" altLang="en-US" smtClean="0"/>
              <a:t>。</a:t>
            </a:r>
            <a:endParaRPr lang="zh-CN" altLang="en-US"/>
          </a:p>
          <a:p>
            <a:r>
              <a:rPr lang="zh-CN" altLang="en-US"/>
              <a:t>老师：那怎么办呢</a:t>
            </a:r>
            <a:r>
              <a:rPr lang="zh-CN" altLang="en-US" smtClean="0"/>
              <a:t>？</a:t>
            </a:r>
            <a:endParaRPr lang="zh-CN" altLang="en-US"/>
          </a:p>
          <a:p>
            <a:r>
              <a:rPr lang="zh-CN" altLang="en-US"/>
              <a:t>楷楷：我们假装有钱，用玩具做钱</a:t>
            </a:r>
            <a:r>
              <a:rPr lang="zh-CN" altLang="en-US" smtClean="0"/>
              <a:t>。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526483" y="3004456"/>
            <a:ext cx="25769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奇奇：用纸来做钱，妈妈的钱都是纸做的。</a:t>
            </a:r>
            <a:endParaRPr lang="zh-CN" altLang="en-US" b="1">
              <a:solidFill>
                <a:schemeClr val="accent2"/>
              </a:solidFill>
            </a:endParaRPr>
          </a:p>
          <a:p>
            <a:r>
              <a:rPr lang="zh-CN" altLang="en-US"/>
              <a:t>奇奇的建议得到孩子们的认可，于是老师将已准备好面值的纸币拿了出来（根据孩子能力准备</a:t>
            </a:r>
            <a:r>
              <a:rPr lang="en-US" altLang="zh-CN"/>
              <a:t>20</a:t>
            </a:r>
            <a:r>
              <a:rPr lang="zh-CN" altLang="en-US"/>
              <a:t>以内的数）：“用这个可以吗？”</a:t>
            </a:r>
            <a:endParaRPr lang="zh-CN" altLang="en-US"/>
          </a:p>
          <a:p>
            <a:r>
              <a:rPr lang="zh-CN" altLang="en-US"/>
              <a:t>宝妹：钱上面都有图案的，你的这个没有。。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货币的准备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629389" y="1417971"/>
            <a:ext cx="3277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奇奇的建议得到孩子们的认可，于是老师将已准备好面值的纸币拿了出来（根据孩子能力准备</a:t>
            </a:r>
            <a:r>
              <a:rPr lang="en-US" altLang="zh-CN" b="1">
                <a:solidFill>
                  <a:schemeClr val="accent2"/>
                </a:solidFill>
              </a:rPr>
              <a:t>20</a:t>
            </a:r>
            <a:r>
              <a:rPr lang="zh-CN" altLang="en-US" b="1">
                <a:solidFill>
                  <a:schemeClr val="accent2"/>
                </a:solidFill>
              </a:rPr>
              <a:t>以内的数）：“用这个可以吗？”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48144" y="3004456"/>
            <a:ext cx="27550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宝妹：钱上面都有图案的，你的这个没有。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铭铭：我们自己画可以吗？</a:t>
            </a:r>
            <a:endParaRPr lang="zh-CN" altLang="en-US"/>
          </a:p>
          <a:p>
            <a:endParaRPr lang="en-US" altLang="zh-CN" smtClean="0"/>
          </a:p>
          <a:p>
            <a:r>
              <a:rPr lang="zh-CN" altLang="en-US" smtClean="0"/>
              <a:t>老师：</a:t>
            </a:r>
            <a:endParaRPr lang="zh-CN" altLang="en-US"/>
          </a:p>
          <a:p>
            <a:r>
              <a:rPr lang="zh-CN" altLang="en-US"/>
              <a:t>当然可以，你们可以设计自己的钱币。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26" y="559404"/>
            <a:ext cx="4259283" cy="31944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584" y="3835243"/>
            <a:ext cx="3789021" cy="2838639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货币的准备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629389" y="1417971"/>
            <a:ext cx="3277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mtClean="0">
                <a:solidFill>
                  <a:schemeClr val="accent2"/>
                </a:solidFill>
              </a:rPr>
              <a:t>老师：钱</a:t>
            </a:r>
            <a:r>
              <a:rPr lang="zh-CN" altLang="en-US" b="1">
                <a:solidFill>
                  <a:schemeClr val="accent2"/>
                </a:solidFill>
              </a:rPr>
              <a:t>已经准备好了，商品的价格还没有解决呢</a:t>
            </a:r>
            <a:r>
              <a:rPr lang="zh-CN" altLang="en-US" b="1" smtClean="0">
                <a:solidFill>
                  <a:schemeClr val="accent2"/>
                </a:solidFill>
              </a:rPr>
              <a:t>？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48144" y="2196934"/>
            <a:ext cx="27550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叮当：我们可以把价钱也写上去，门口的那家小店卖的东西上面都写了价钱。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亦然：对啊对啊！也可以插个纸牌。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老师：那我们开始吧！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319" y="133089"/>
            <a:ext cx="4271159" cy="32033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764" y="3489595"/>
            <a:ext cx="3849796" cy="2887347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5385" y="641268"/>
            <a:ext cx="10850563" cy="1028699"/>
          </a:xfrm>
        </p:spPr>
        <p:txBody>
          <a:bodyPr/>
          <a:lstStyle/>
          <a:p>
            <a:r>
              <a:rPr lang="zh-CN" altLang="en-US" smtClean="0"/>
              <a:t>货币的准备</a:t>
            </a:r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415633" y="2272995"/>
            <a:ext cx="3277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solidFill>
                  <a:schemeClr val="accent2"/>
                </a:solidFill>
              </a:rPr>
              <a:t>孩子在日常生活中已经积累了相当丰富的有关数学的经验，老师创设有利于孩子再现生活经验的情景，帮助孩子发现数与日常生活的联系。</a:t>
            </a:r>
            <a:endParaRPr lang="zh-CN" altLang="en-US" b="1">
              <a:solidFill>
                <a:schemeClr val="accent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40" y="2445142"/>
            <a:ext cx="2685308" cy="3580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78" y="529627"/>
            <a:ext cx="4124325" cy="5495925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4"/>
          <p:cNvSpPr>
            <a:spLocks noGrp="1"/>
          </p:cNvSpPr>
          <p:nvPr>
            <p:ph type="title"/>
          </p:nvPr>
        </p:nvSpPr>
        <p:spPr>
          <a:xfrm>
            <a:off x="4223027" y="2112478"/>
            <a:ext cx="5419185" cy="895350"/>
          </a:xfrm>
        </p:spPr>
        <p:txBody>
          <a:bodyPr/>
          <a:lstStyle/>
          <a:p>
            <a:r>
              <a:rPr lang="zh-CN" altLang="en-US"/>
              <a:t>加加减减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9710" y="2654170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10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/</a:t>
            </a:r>
            <a:r>
              <a:rPr lang="en-US" altLang="zh-CN" spc="100" smtClean="0">
                <a:solidFill>
                  <a:schemeClr val="accent1"/>
                </a:solidFill>
                <a:latin typeface="Impact" panose="020b0806030902050204" pitchFamily="34" charset="0"/>
                <a:cs typeface="Arial" pitchFamily="34" charset="0"/>
              </a:rPr>
              <a:t>03</a:t>
            </a:r>
            <a:endParaRPr lang="zh-CN" altLang="en-US" spc="100">
              <a:solidFill>
                <a:schemeClr val="accent1"/>
              </a:solidFill>
              <a:latin typeface="Impact" panose="020b080603090205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https://d.book118.com/598127040072006025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ISLIDE.DIAGRAM" val="0fb470e5-1029-42ce-833c-e9373f9ba9bf"/>
</p:tagLst>
</file>

<file path=ppt/tags/tag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主题5">
  <a:themeElements>
    <a:clrScheme name="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75F77"/>
      </a:accent1>
      <a:accent2>
        <a:srgbClr val="6DADBF"/>
      </a:accent2>
      <a:accent3>
        <a:srgbClr val="D7B371"/>
      </a:accent3>
      <a:accent4>
        <a:srgbClr val="C5BFB4"/>
      </a:accent4>
      <a:accent5>
        <a:srgbClr val="354B5E"/>
      </a:accent5>
      <a:accent6>
        <a:srgbClr val="BFBFBF"/>
      </a:accent6>
      <a:hlink>
        <a:srgbClr val="475F77"/>
      </a:hlink>
      <a:folHlink>
        <a:srgbClr val="BFBFBF"/>
      </a:folHlink>
    </a:clrScheme>
    <a:fontScheme name="Temp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微软雅黑</vt:lpstr>
      <vt:lpstr>Calibri Light</vt:lpstr>
      <vt:lpstr>Impact</vt:lpstr>
      <vt:lpstr>Office Theme</vt:lpstr>
      <vt:lpstr>好玩的超市</vt:lpstr>
      <vt:lpstr>活动由来</vt:lpstr>
      <vt:lpstr>PowerPoint Presentation</vt:lpstr>
      <vt:lpstr>关于超市的谈话</vt:lpstr>
      <vt:lpstr>关于超市的谈话</vt:lpstr>
      <vt:lpstr>关于超市的谈话</vt:lpstr>
      <vt:lpstr>货币的准备</vt:lpstr>
      <vt:lpstr>货币的准备</vt:lpstr>
      <vt:lpstr>货币的准备</vt:lpstr>
      <vt:lpstr>货币的准备</vt:lpstr>
      <vt:lpstr>货币的准备</vt:lpstr>
      <vt:lpstr>加加减减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2024-09-02T06:10:24.990</cp:lastPrinted>
  <dcterms:created xsi:type="dcterms:W3CDTF">2024-09-01T22:10:25Z</dcterms:created>
  <dcterms:modified xsi:type="dcterms:W3CDTF">2024-09-01T22:10:26Z</dcterms:modified>
</cp:coreProperties>
</file>