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C8A0E2-9160-45FE-86E6-63054F87DB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F46159-A8D8-4401-B34F-21E1A5E08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A9A5C-71C5-4B99-B9F4-7B33476B2A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05D48C-28D7-47E3-8F3E-49A260DE4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4C7DD25-FE45-4202-9299-D3C1E67B4B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10D32F-914E-48A9-B4CC-05F055932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2CCDF-0AB9-4585-8AAE-D0EB42A1EF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FD963-698F-43A9-9A13-D0EDB084AB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E2D4C-32E5-4377-83B7-77CE4F0FFA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7C3E53-7644-46DB-9095-73E4FE2C6E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66E13D-DF2E-4E5D-AA44-393CA1139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30115076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522" y="1105448"/>
            <a:ext cx="7238537" cy="2009775"/>
          </a:xfrm>
          <a:prstGeom prst="rect">
            <a:avLst/>
          </a:prstGeom>
        </p:spPr>
        <p:txBody>
          <a:bodyPr vert="horz" wrap="square" lIns="114300" tIns="57150" rIns="114300" bIns="57150" rtlCol="0" anchor="b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管理体系审核的创新管理和产品研发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78147" y="3109993"/>
            <a:ext cx="28098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001506" y="3109993"/>
            <a:ext cx="30765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2024-01-15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创新管理在管理体系审核中的重要性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产品研发在管理体系审核中的角色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管理体系审核中创新管理与产品研发的关系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220184" y="1034838"/>
            <a:ext cx="550735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管理体系审核中创新管理与产品研发的实施策略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管理体系审核中创新管理与产品研发的实践案例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应对市场变化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随着市场竞争的加剧和客户需求的多样化，企业需要不断创新管理和产品研发，以应对市场变化并保持竞争优势。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提升企业绩效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通过创新管理和产品研发，企业可以优化资源配置，提高生产效率，降低成本，从而提升企业绩效。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企业在创新管理和产品研发方面的探索和实践，可以推动整个行业的发展，促进行业技术进步和产业升级。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381" r="1538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管理体系审核结果及改进计划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汇报管理体系审核的结果，包括审核发现的问题、原因分析、改进措施和计划等。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创新管理策略及实施情况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汇报企业在创新管理方面的策略规划、组织架构、资源配置和实施效果等情况。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产品研发流程及成果展示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汇报企业在产品研发方面的流程设计、团队建设、技术攻关和成果转化等情况，并展示最新研发成果。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创新管理在管理体系审核中的重要性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503" b="145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创新管理是指通过引入新的思想、方法、技术或流程，对现有管理体系进行持续改进，以适应不断变化的市场环境和企业需求。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创新管理强调在企业管理中注重创新思维和创新能力，通过激发员工创造力，推动企业不断突破传统束缚，实现持续发展和竞争优势。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创新管理的定义与内涵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创新管理的内涵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提升审核效率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创新管理可以帮助审核机构优化审核流程和方法，提高审核效率，减少不必要的时间和资源浪费。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适应市场变化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随着市场环境和企业需求的不断变化，传统的管理体系审核方法可能无法满足新的要求。创新管理可以帮助审核机构更好地适应市场变化，提供符合企业需求的个性化服务。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促进企业创新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创新管理不仅关注企业管理体系的符合性，更注重激发企业的创新潜力。通过创新管理，审核机构可以引导企业不断追求卓越，推动企业实现技术创新和管理创新。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创新管理对管理体系审核的意义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9391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14135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1098456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779391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14135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1098456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AutoShape 8"/>
          <p:cNvSpPr/>
          <p:nvPr/>
        </p:nvSpPr>
        <p:spPr>
          <a:xfrm>
            <a:off x="6360328" y="1754944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495073" y="1889688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6679393" y="2393075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AutoShape 11"/>
          <p:cNvSpPr/>
          <p:nvPr/>
        </p:nvSpPr>
        <p:spPr>
          <a:xfrm>
            <a:off x="6360328" y="3803200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495073" y="3937944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H="1">
            <a:off x="6679393" y="444133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1574907" y="1645216"/>
            <a:ext cx="45243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引入新的审核技术和工具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4907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创新管理鼓励审核机构引入先进的审核技术和工具，如大数据分析、人工智能等，提高审核的准确性和效率。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574907" y="3693472"/>
            <a:ext cx="4781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强化企业创新能力评估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574907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创新管理要求审核机构在评估企业管理体系时，充分考虑企业的创新能力。通过对企业创新能力的评估，可以更好地了解企业的发展潜力和竞争优势。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7237966" y="3693472"/>
            <a:ext cx="47529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推动持续改进和卓越发展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7237966" y="4250509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创新管理强调在管理体系审核中推动企业持续改进和卓越发展。通过引导企业不断追求卓越，可以推动企业实现长期的可持续发展和竞争优势。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15079" y="1645216"/>
            <a:ext cx="467677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推行个性化审核方案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7315079" y="2202253"/>
            <a:ext cx="390525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针对不同行业和企业的特点，创新管理提倡制定个性化的审核方案，以满足不同企业的特定需求。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创新管理在管理体系审核中的应用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338766"/>
            <a:ext cx="9439275" cy="161030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STKaiti"/>
                <a:ea typeface="STKaiti"/>
                <a:cs typeface="STKaiti"/>
              </a:rPr>
              <a:t>产品研发在管理体系审核中的角色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32518" y="2021239"/>
            <a:ext cx="3326964" cy="17145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dk1">
                    <a:lumMod val="75000"/>
                    <a:lumOff val="25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产品研发是指企业通过研究市场需求、分析竞争态势、整合内外部资源，进行新产品或服务的构思、设计、开发和试验的过程。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通常包括市场调研、产品构思、概念设计、详细设计、原型制作、测试验证、产品发布等阶段。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496" r="2749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产品研发的定义与流程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推动创新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产品研发通过引入新技术、新材料、新工艺等，推动企业不断创新，提高产品或服务的质量和竞争力，从而在管理体系审核中展现企业的创新能力。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完善体系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产品研发过程中，企业需要不断优化研发流程、加强团队协作、提高研发效率，这些努力有助于完善企业的管理体系，提升整体运营水平。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应对变革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随着市场环境和客户需求的变化，企业需要及时调整产品或服务策略。产品研发能够帮助企业快速响应市场变化，通过改进或创新产品来满足客户需求，确保企业在管理体系审核中能够适应变革要求。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产品研发对管理体系审核的影响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76483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4" name="Freeform 4"/>
          <p:cNvSpPr/>
          <p:nvPr/>
        </p:nvSpPr>
        <p:spPr>
          <a:xfrm rot="-5400000">
            <a:off x="921706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-5400000">
            <a:off x="921706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29362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审核时应关注企业的研发策略是否与整体战略相符，以及研发规划是否科学、合理、可行。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9362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研发策略与规划</a:t>
            </a:r>
          </a:p>
        </p:txBody>
      </p:sp>
      <p:sp>
        <p:nvSpPr>
          <p:cNvPr id="8" name="AutoShape 8"/>
          <p:cNvSpPr/>
          <p:nvPr/>
        </p:nvSpPr>
        <p:spPr>
          <a:xfrm>
            <a:off x="3290712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7522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>
            <a:off x="3512232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Freeform 11"/>
          <p:cNvSpPr/>
          <p:nvPr/>
        </p:nvSpPr>
        <p:spPr>
          <a:xfrm rot="-5400000">
            <a:off x="375745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5400000">
            <a:off x="375745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3765111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评估企业的研发团队结构是否合理，团队成员是否具备足够的专业技能和经验，以及企业是否提供了必要的研发支持和培训。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3765111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研发团队与能力</a:t>
            </a:r>
          </a:p>
        </p:txBody>
      </p:sp>
      <p:sp>
        <p:nvSpPr>
          <p:cNvPr id="15" name="AutoShape 15"/>
          <p:cNvSpPr/>
          <p:nvPr/>
        </p:nvSpPr>
        <p:spPr>
          <a:xfrm>
            <a:off x="6126461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6347981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Freeform 17"/>
          <p:cNvSpPr/>
          <p:nvPr/>
        </p:nvSpPr>
        <p:spPr>
          <a:xfrm rot="-5400000">
            <a:off x="6593205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 rot="-5400000">
            <a:off x="6593205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600860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重点审查企业的研发过程是否规范、高效，是否能够保证研发质量和进度。同时关注企业的研发成果，包括新产品或服务的数量、质量、市场反馈等，以衡量研发工作的实际效果。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600860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研发过程与成果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962210" y="1499276"/>
            <a:ext cx="474399" cy="474399"/>
          </a:xfrm>
          <a:prstGeom prst="ellipse">
            <a:avLst/>
          </a:prstGeom>
          <a:solidFill>
            <a:schemeClr val="accent1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2" name="Connector 22"/>
          <p:cNvCxnSpPr/>
          <p:nvPr/>
        </p:nvCxnSpPr>
        <p:spPr>
          <a:xfrm flipH="1">
            <a:off x="9183730" y="1792120"/>
            <a:ext cx="0" cy="4187687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3" name="Freeform 23"/>
          <p:cNvSpPr/>
          <p:nvPr/>
        </p:nvSpPr>
        <p:spPr>
          <a:xfrm rot="-5400000">
            <a:off x="9428954" y="555455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-5400000">
            <a:off x="9428954" y="5765387"/>
            <a:ext cx="210830" cy="210830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9436609" y="2959995"/>
            <a:ext cx="2325536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对企业的知识产权管理进行审核，包括专利申请、保护、运用等方面，确保企业在产品研发过程中能够充分保护自身知识产权，避免侵权风险。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9436609" y="1869954"/>
            <a:ext cx="2324100" cy="11334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知识产权管理</a:t>
            </a:r>
          </a:p>
        </p:txBody>
      </p:sp>
      <p:sp>
        <p:nvSpPr>
          <p:cNvPr id="27" name="AutoShape 27"/>
          <p:cNvSpPr/>
          <p:nvPr/>
        </p:nvSpPr>
        <p:spPr>
          <a:xfrm>
            <a:off x="541773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213271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020" y="1586086"/>
            <a:ext cx="300778" cy="3007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0" name="Group 3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1" name="AutoShape 3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TextBox 5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产品研发在管理体系审核中的关注点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https://d.book118.com/598130115076006031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82828"/>
      </a:dk1>
      <a:lt1>
        <a:srgbClr val="E3F0E1"/>
      </a:lt1>
      <a:dk2>
        <a:srgbClr val="094000"/>
      </a:dk2>
      <a:lt2>
        <a:srgbClr val="F4F1D8"/>
      </a:lt2>
      <a:accent1>
        <a:srgbClr val="689E5F"/>
      </a:accent1>
      <a:accent2>
        <a:srgbClr val="59AE93"/>
      </a:accent2>
      <a:accent3>
        <a:srgbClr val="2D7A61"/>
      </a:accent3>
      <a:accent4>
        <a:srgbClr val="87D295"/>
      </a:accent4>
      <a:accent5>
        <a:srgbClr val="9CC86E"/>
      </a:accent5>
      <a:accent6>
        <a:srgbClr val="9BB67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STKaiti</vt:lpstr>
      <vt:lpstr>PingFang SC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2024-09-08T14:24:10.928</cp:lastPrinted>
  <dcterms:created xsi:type="dcterms:W3CDTF">2024-09-08T06:24:10Z</dcterms:created>
  <dcterms:modified xsi:type="dcterms:W3CDTF">2024-09-08T06:24:12Z</dcterms:modified>
</cp:coreProperties>
</file>