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FC028-1E3B-4356-B647-3D11AA64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B18D3-7C96-4C71-91A4-1CD2E68DE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5EFE-DC67-4F37-85AB-59B7476AD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502EE-617C-4C80-BEF3-2E8F1ED85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D9EBE-5CD2-4119-BCAD-7CD26F2EE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C8882-E7EF-4D4F-9CC4-8381A633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1C9E7-5C34-4671-9A52-0745A021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B18CB-9F29-4BC2-A224-2F546C12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F8E60-B078-419D-8C37-03094E1F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E57EB-3F45-4F67-AE2C-0FDFE923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E0B34-A757-463A-848F-6A679657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68" r:id="rId2"/>
    <p:sldLayoutId id="2147489369" r:id="rId3"/>
    <p:sldLayoutId id="2147489370" r:id="rId4"/>
    <p:sldLayoutId id="2147489371" r:id="rId5"/>
    <p:sldLayoutId id="2147489372" r:id="rId6"/>
    <p:sldLayoutId id="2147489373" r:id="rId7"/>
    <p:sldLayoutId id="2147489374" r:id="rId8"/>
    <p:sldLayoutId id="2147489375" r:id="rId9"/>
    <p:sldLayoutId id="2147489376" r:id="rId10"/>
    <p:sldLayoutId id="21474893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2043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处方书写基本要求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处方书写规范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处方管理规定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处方开具流程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处方药物使用说明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处方书写错误处理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处方书写规范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处方格式</a:t>
            </a:r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2"/>
            </p:custDataLst>
          </p:nvPr>
        </p:nvSpPr>
        <p:spPr>
          <a:xfrm>
            <a:off x="8590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0"/>
          <p:cNvSpPr/>
          <p:nvPr>
            <p:custDataLst>
              <p:tags r:id="rId3"/>
            </p:custDataLst>
          </p:nvPr>
        </p:nvSpPr>
        <p:spPr>
          <a:xfrm>
            <a:off x="12100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10124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处方笺：专用处方笺，包括患者信息、药品信息、用法用量等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8" name="矩形 6"/>
          <p:cNvSpPr/>
          <p:nvPr>
            <p:custDataLst>
              <p:tags r:id="rId5"/>
            </p:custDataLst>
          </p:nvPr>
        </p:nvSpPr>
        <p:spPr>
          <a:xfrm>
            <a:off x="447089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1"/>
          <p:cNvSpPr/>
          <p:nvPr>
            <p:custDataLst>
              <p:tags r:id="rId6"/>
            </p:custDataLst>
          </p:nvPr>
        </p:nvSpPr>
        <p:spPr>
          <a:xfrm>
            <a:off x="48414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46243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书写要求：字迹清晰，不得涂改，不得使用缩写和代号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4" name="矩形 7"/>
          <p:cNvSpPr/>
          <p:nvPr>
            <p:custDataLst>
              <p:tags r:id="rId8"/>
            </p:custDataLst>
          </p:nvPr>
        </p:nvSpPr>
        <p:spPr>
          <a:xfrm>
            <a:off x="808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12"/>
          <p:cNvSpPr/>
          <p:nvPr>
            <p:custDataLst>
              <p:tags r:id="rId9"/>
            </p:custDataLst>
          </p:nvPr>
        </p:nvSpPr>
        <p:spPr>
          <a:xfrm>
            <a:off x="84721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823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药品名称：使用药品通用名称，不得使用商品名和别名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0" name="矩形 33"/>
          <p:cNvSpPr/>
          <p:nvPr>
            <p:custDataLst>
              <p:tags r:id="rId11"/>
            </p:custDataLst>
          </p:nvPr>
        </p:nvSpPr>
        <p:spPr>
          <a:xfrm>
            <a:off x="8583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7"/>
          <p:cNvSpPr/>
          <p:nvPr>
            <p:custDataLst>
              <p:tags r:id="rId12"/>
            </p:custDataLst>
          </p:nvPr>
        </p:nvSpPr>
        <p:spPr>
          <a:xfrm>
            <a:off x="12094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10118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剂量单位：使用国际单位（IU、mg、g等），不得使用非法定单位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34"/>
          <p:cNvSpPr/>
          <p:nvPr>
            <p:custDataLst>
              <p:tags r:id="rId14"/>
            </p:custDataLst>
          </p:nvPr>
        </p:nvSpPr>
        <p:spPr>
          <a:xfrm>
            <a:off x="44702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38"/>
          <p:cNvSpPr/>
          <p:nvPr>
            <p:custDataLst>
              <p:tags r:id="rId15"/>
            </p:custDataLst>
          </p:nvPr>
        </p:nvSpPr>
        <p:spPr>
          <a:xfrm>
            <a:off x="4840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16"/>
            </p:custDataLst>
          </p:nvPr>
        </p:nvSpPr>
        <p:spPr>
          <a:xfrm>
            <a:off x="462366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用法用量：明确注明药品的用法用量，不得含糊其辞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5"/>
          <p:cNvSpPr/>
          <p:nvPr>
            <p:custDataLst>
              <p:tags r:id="rId17"/>
            </p:custDataLst>
          </p:nvPr>
        </p:nvSpPr>
        <p:spPr>
          <a:xfrm>
            <a:off x="808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9"/>
          <p:cNvSpPr/>
          <p:nvPr>
            <p:custDataLst>
              <p:tags r:id="rId18"/>
            </p:custDataLst>
          </p:nvPr>
        </p:nvSpPr>
        <p:spPr>
          <a:xfrm>
            <a:off x="84714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9"/>
            </p:custDataLst>
          </p:nvPr>
        </p:nvSpPr>
        <p:spPr>
          <a:xfrm>
            <a:off x="823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处方签名：医生签名，不得代签或伪造签名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处方书写内容</a:t>
            </a:r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2"/>
            </p:custDataLst>
          </p:nvPr>
        </p:nvSpPr>
        <p:spPr>
          <a:xfrm>
            <a:off x="8590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10"/>
          <p:cNvSpPr/>
          <p:nvPr>
            <p:custDataLst>
              <p:tags r:id="rId3"/>
            </p:custDataLst>
          </p:nvPr>
        </p:nvSpPr>
        <p:spPr>
          <a:xfrm>
            <a:off x="12100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4"/>
            </p:custDataLst>
          </p:nvPr>
        </p:nvSpPr>
        <p:spPr>
          <a:xfrm>
            <a:off x="10124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患者信息：包括姓名、性别、年龄、身份证号等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6"/>
          <p:cNvSpPr/>
          <p:nvPr>
            <p:custDataLst>
              <p:tags r:id="rId5"/>
            </p:custDataLst>
          </p:nvPr>
        </p:nvSpPr>
        <p:spPr>
          <a:xfrm>
            <a:off x="447089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11"/>
          <p:cNvSpPr/>
          <p:nvPr>
            <p:custDataLst>
              <p:tags r:id="rId6"/>
            </p:custDataLst>
          </p:nvPr>
        </p:nvSpPr>
        <p:spPr>
          <a:xfrm>
            <a:off x="48414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7"/>
            </p:custDataLst>
          </p:nvPr>
        </p:nvSpPr>
        <p:spPr>
          <a:xfrm>
            <a:off x="46243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药品名称：准确书写药品名称，避免使用缩写或代号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8" name="矩形 7"/>
          <p:cNvSpPr/>
          <p:nvPr>
            <p:custDataLst>
              <p:tags r:id="rId8"/>
            </p:custDataLst>
          </p:nvPr>
        </p:nvSpPr>
        <p:spPr>
          <a:xfrm>
            <a:off x="808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2"/>
          <p:cNvSpPr/>
          <p:nvPr>
            <p:custDataLst>
              <p:tags r:id="rId9"/>
            </p:custDataLst>
          </p:nvPr>
        </p:nvSpPr>
        <p:spPr>
          <a:xfrm>
            <a:off x="84721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10"/>
            </p:custDataLst>
          </p:nvPr>
        </p:nvSpPr>
        <p:spPr>
          <a:xfrm>
            <a:off x="823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剂量：明确书写药品剂量，包括剂量单位、剂量次数等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4" name="矩形 33"/>
          <p:cNvSpPr/>
          <p:nvPr>
            <p:custDataLst>
              <p:tags r:id="rId11"/>
            </p:custDataLst>
          </p:nvPr>
        </p:nvSpPr>
        <p:spPr>
          <a:xfrm>
            <a:off x="8583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37"/>
          <p:cNvSpPr/>
          <p:nvPr>
            <p:custDataLst>
              <p:tags r:id="rId12"/>
            </p:custDataLst>
          </p:nvPr>
        </p:nvSpPr>
        <p:spPr>
          <a:xfrm>
            <a:off x="12094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13"/>
            </p:custDataLst>
          </p:nvPr>
        </p:nvSpPr>
        <p:spPr>
          <a:xfrm>
            <a:off x="10118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给药方式：明确书写给药方式，包括口服、注射、外用等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0" name="矩形 34"/>
          <p:cNvSpPr/>
          <p:nvPr>
            <p:custDataLst>
              <p:tags r:id="rId14"/>
            </p:custDataLst>
          </p:nvPr>
        </p:nvSpPr>
        <p:spPr>
          <a:xfrm>
            <a:off x="44702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8"/>
          <p:cNvSpPr/>
          <p:nvPr>
            <p:custDataLst>
              <p:tags r:id="rId15"/>
            </p:custDataLst>
          </p:nvPr>
        </p:nvSpPr>
        <p:spPr>
          <a:xfrm>
            <a:off x="4840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6"/>
            </p:custDataLst>
          </p:nvPr>
        </p:nvSpPr>
        <p:spPr>
          <a:xfrm>
            <a:off x="462366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处方医师签名：处方医师签名，确保处方的真实性和合法性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6" name="矩形 35"/>
          <p:cNvSpPr/>
          <p:nvPr>
            <p:custDataLst>
              <p:tags r:id="rId17"/>
            </p:custDataLst>
          </p:nvPr>
        </p:nvSpPr>
        <p:spPr>
          <a:xfrm>
            <a:off x="808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39"/>
          <p:cNvSpPr/>
          <p:nvPr>
            <p:custDataLst>
              <p:tags r:id="rId18"/>
            </p:custDataLst>
          </p:nvPr>
        </p:nvSpPr>
        <p:spPr>
          <a:xfrm>
            <a:off x="84714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19"/>
            </p:custDataLst>
          </p:nvPr>
        </p:nvSpPr>
        <p:spPr>
          <a:xfrm>
            <a:off x="823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处方日期：书写处方日期，确保处方的有效性和时效性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处方书写注意事项</a:t>
            </a:r>
            <a:endParaRPr lang="zh-CN" altLang="en-US"/>
          </a:p>
        </p:txBody>
      </p:sp>
      <p:sp>
        <p:nvSpPr>
          <p:cNvPr id="1049150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处方必须由医生签名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6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处方必须包括患者姓名、性别、年龄、诊断等信息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2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处方必须明确药物名称、剂量、用法等信息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8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处方必须符合法律法规和医疗规范要求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处方开具流程</a:t>
            </a:r>
            <a:endParaRPr lang="zh-CN" altLang="en-US"/>
          </a:p>
        </p:txBody>
      </p:sp>
      <p:sp>
        <p:nvSpPr>
          <p:cNvPr id="10492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诊断</a:t>
            </a:r>
            <a:endParaRPr lang="zh-CN" altLang="en-US"/>
          </a:p>
        </p:txBody>
      </p:sp>
      <p:sp>
        <p:nvSpPr>
          <p:cNvPr id="10492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询问病史：了解患者的病情、病程、既往病史等信息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体格检查：对患者进行身体检查，包括体温、脉搏、呼吸、血压等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辅助检查：根据病情需要，进行血液、尿液、影像学等检查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诊断分析：根据病史、体格检查和辅助检查结果，进行综合分析，得出诊断结论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确定药物</a:t>
            </a:r>
            <a:endParaRPr lang="zh-CN" altLang="en-US"/>
          </a:p>
        </p:txBody>
      </p:sp>
      <p:sp>
        <p:nvSpPr>
          <p:cNvPr id="1049338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医生考虑药物的适应症、禁忌症、剂量、用法等信息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医生根据患者的病情和诊断，确定需要使用的药物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医生选择合适的药物，并确定药物的剂量和用法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医生在处方中详细记录药物的名称、剂量、用法等信息，以便药师核对和患者理解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处方开具</a:t>
            </a:r>
            <a:endParaRPr lang="zh-CN" altLang="en-US"/>
          </a:p>
        </p:txBody>
      </p:sp>
      <p:sp>
        <p:nvSpPr>
          <p:cNvPr id="1049392" name="圆角矩形 26"/>
          <p:cNvSpPr/>
          <p:nvPr>
            <p:custDataLst>
              <p:tags r:id="rId2"/>
            </p:custDataLst>
          </p:nvPr>
        </p:nvSpPr>
        <p:spPr>
          <a:xfrm>
            <a:off x="694800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28"/>
          <p:cNvSpPr/>
          <p:nvPr>
            <p:custDataLst>
              <p:tags r:id="rId3"/>
            </p:custDataLst>
          </p:nvPr>
        </p:nvSpPr>
        <p:spPr>
          <a:xfrm>
            <a:off x="696698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6" name="文本框 31"/>
          <p:cNvSpPr txBox="1"/>
          <p:nvPr>
            <p:custDataLst>
              <p:tags r:id="rId4"/>
            </p:custDataLst>
          </p:nvPr>
        </p:nvSpPr>
        <p:spPr>
          <a:xfrm>
            <a:off x="797302" y="2341672"/>
            <a:ext cx="1431226" cy="32079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医生诊断病情，确定治疗方案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29"/>
          <p:cNvSpPr/>
          <p:nvPr>
            <p:custDataLst>
              <p:tags r:id="rId5"/>
            </p:custDataLst>
          </p:nvPr>
        </p:nvSpPr>
        <p:spPr>
          <a:xfrm>
            <a:off x="2527807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32"/>
          <p:cNvSpPr/>
          <p:nvPr>
            <p:custDataLst>
              <p:tags r:id="rId6"/>
            </p:custDataLst>
          </p:nvPr>
        </p:nvSpPr>
        <p:spPr>
          <a:xfrm>
            <a:off x="2529705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34"/>
          <p:cNvSpPr txBox="1"/>
          <p:nvPr>
            <p:custDataLst>
              <p:tags r:id="rId7"/>
            </p:custDataLst>
          </p:nvPr>
        </p:nvSpPr>
        <p:spPr>
          <a:xfrm>
            <a:off x="2630309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医生开具处方，填写患者信息、药品名称、剂量、用法等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3"/>
          <p:cNvSpPr/>
          <p:nvPr>
            <p:custDataLst>
              <p:tags r:id="rId8"/>
            </p:custDataLst>
          </p:nvPr>
        </p:nvSpPr>
        <p:spPr>
          <a:xfrm>
            <a:off x="4360814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9"/>
            </p:custDataLst>
          </p:nvPr>
        </p:nvSpPr>
        <p:spPr>
          <a:xfrm>
            <a:off x="4362712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5"/>
          <p:cNvSpPr txBox="1"/>
          <p:nvPr>
            <p:custDataLst>
              <p:tags r:id="rId10"/>
            </p:custDataLst>
          </p:nvPr>
        </p:nvSpPr>
        <p:spPr>
          <a:xfrm>
            <a:off x="4463316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药师审核处方，确认药品剂量、用法等是否符合规定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8"/>
          <p:cNvSpPr/>
          <p:nvPr>
            <p:custDataLst>
              <p:tags r:id="rId11"/>
            </p:custDataLst>
          </p:nvPr>
        </p:nvSpPr>
        <p:spPr>
          <a:xfrm>
            <a:off x="6193821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12"/>
            </p:custDataLst>
          </p:nvPr>
        </p:nvSpPr>
        <p:spPr>
          <a:xfrm>
            <a:off x="6195720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10"/>
          <p:cNvSpPr txBox="1"/>
          <p:nvPr>
            <p:custDataLst>
              <p:tags r:id="rId13"/>
            </p:custDataLst>
          </p:nvPr>
        </p:nvSpPr>
        <p:spPr>
          <a:xfrm>
            <a:off x="6296323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药师调配药品，按照处方要求准备药品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6"/>
          <p:cNvSpPr/>
          <p:nvPr>
            <p:custDataLst>
              <p:tags r:id="rId14"/>
            </p:custDataLst>
          </p:nvPr>
        </p:nvSpPr>
        <p:spPr>
          <a:xfrm>
            <a:off x="8026829" y="1962036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7"/>
          <p:cNvSpPr/>
          <p:nvPr>
            <p:custDataLst>
              <p:tags r:id="rId15"/>
            </p:custDataLst>
          </p:nvPr>
        </p:nvSpPr>
        <p:spPr>
          <a:xfrm>
            <a:off x="8028727" y="1962036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11"/>
          <p:cNvSpPr txBox="1"/>
          <p:nvPr>
            <p:custDataLst>
              <p:tags r:id="rId16"/>
            </p:custDataLst>
          </p:nvPr>
        </p:nvSpPr>
        <p:spPr>
          <a:xfrm>
            <a:off x="8129330" y="2342937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药师将药品交给患者，并告知用药注意事项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16"/>
          <p:cNvSpPr/>
          <p:nvPr>
            <p:custDataLst>
              <p:tags r:id="rId17"/>
            </p:custDataLst>
          </p:nvPr>
        </p:nvSpPr>
        <p:spPr>
          <a:xfrm>
            <a:off x="9859836" y="1962036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17"/>
          <p:cNvSpPr/>
          <p:nvPr>
            <p:custDataLst>
              <p:tags r:id="rId18"/>
            </p:custDataLst>
          </p:nvPr>
        </p:nvSpPr>
        <p:spPr>
          <a:xfrm>
            <a:off x="9861734" y="1962036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18"/>
          <p:cNvSpPr txBox="1"/>
          <p:nvPr>
            <p:custDataLst>
              <p:tags r:id="rId19"/>
            </p:custDataLst>
          </p:nvPr>
        </p:nvSpPr>
        <p:spPr>
          <a:xfrm>
            <a:off x="9962337" y="2342937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患者按照处方要求用药，如有不适及时就医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处方审核</a:t>
            </a:r>
            <a:endParaRPr lang="zh-CN" altLang="en-US"/>
          </a:p>
        </p:txBody>
      </p:sp>
      <p:sp>
        <p:nvSpPr>
          <p:cNvPr id="1049466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2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审核内容：药物剂量、用法、适应症等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审核人员：医生、药师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审核标准：是否符合医疗规范、药品说明书等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审核结果：通过、修改、拒绝开具处方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处方药物使用说明</a:t>
            </a:r>
            <a:endParaRPr lang="zh-CN" altLang="en-US"/>
          </a:p>
        </p:txBody>
      </p:sp>
      <p:sp>
        <p:nvSpPr>
          <p:cNvPr id="10495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https://d.book118.com/598132043057006026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汉仪正圆-75W</vt:lpstr>
      <vt:lpstr>汉仪正圆 55简</vt:lpstr>
      <vt:lpstr>微软雅黑</vt:lpstr>
      <vt:lpstr>Office Theme</vt:lpstr>
      <vt:lpstr>处方书写基本要求</vt:lpstr>
      <vt:lpstr>目录</vt:lpstr>
      <vt:lpstr>处方书写规范</vt:lpstr>
      <vt:lpstr>处方格式</vt:lpstr>
      <vt:lpstr>处方书写内容</vt:lpstr>
      <vt:lpstr>处方书写注意事项</vt:lpstr>
      <vt:lpstr>处方开具流程</vt:lpstr>
      <vt:lpstr>诊断</vt:lpstr>
      <vt:lpstr>确定药物</vt:lpstr>
      <vt:lpstr>处方开具</vt:lpstr>
      <vt:lpstr>处方审核</vt:lpstr>
      <vt:lpstr>处方药物使用说明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2024-09-03T16:20:30.377</cp:lastPrinted>
  <dcterms:created xsi:type="dcterms:W3CDTF">2024-09-03T08:20:30Z</dcterms:created>
  <dcterms:modified xsi:type="dcterms:W3CDTF">2024-09-03T08:20:32Z</dcterms:modified>
</cp:coreProperties>
</file>