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C28A242-9D6B-41AF-BC94-1690F50185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5B5D67A-201A-4845-84E4-0506D4C783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623F90B-D3BC-47AD-A650-53C530EF3F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1EB1E06-44B5-41CF-851C-9192E283AEF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E40F463-A38F-490C-82E7-D7077F9D1ED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EE3805C-2FA5-4D7A-B07E-186EA62FB34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ADFB610-7054-44A1-A95F-5EF3C45C99A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5F3BCEA-AA64-431C-B5F6-6266D04E452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61CC3A5-ACC5-4825-B650-0C07CF1F16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9D452C8-CEC6-41C9-B141-87D66187B2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897A360-DEF4-4877-816E-4DB028CD8F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981341010230060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cxnSp>
        <p:nvCxnSpPr>
          <p:cNvPr id="2" name="Connector 2"/>
          <p:cNvCxnSpPr/>
          <p:nvPr/>
        </p:nvCxnSpPr>
        <p:spPr>
          <a:xfrm>
            <a:off x="9297988" y="3463925"/>
            <a:ext cx="3041650" cy="3565525"/>
          </a:xfrm>
          <a:prstGeom prst="line">
            <a:avLst/>
          </a:prstGeom>
          <a:ln w="2540">
            <a:solidFill>
              <a:schemeClr val="lt1"/>
            </a:solidFill>
            <a:prstDash val="solid"/>
          </a:ln>
        </p:spPr>
        <p:style>
          <a:lnRef idx="0">
            <a:schemeClr val="lt1"/>
          </a:lnRef>
          <a:fillRef idx="1">
            <a:schemeClr val="lt1"/>
          </a:fillRef>
          <a:effectRef idx="0">
            <a:schemeClr val="lt1"/>
          </a:effectRef>
          <a:fontRef idx="minor">
            <a:schemeClr val="lt1"/>
          </a:fontRef>
        </p:style>
      </p:cxnSp>
      <p:cxnSp>
        <p:nvCxnSpPr>
          <p:cNvPr id="3" name="Connector 3"/>
          <p:cNvCxnSpPr/>
          <p:nvPr/>
        </p:nvCxnSpPr>
        <p:spPr>
          <a:xfrm>
            <a:off x="10520363" y="-190500"/>
            <a:ext cx="885825" cy="1038225"/>
          </a:xfrm>
          <a:prstGeom prst="line">
            <a:avLst/>
          </a:prstGeom>
          <a:ln w="2540">
            <a:solidFill>
              <a:schemeClr val="lt1"/>
            </a:solidFill>
            <a:prstDash val="solid"/>
          </a:ln>
        </p:spPr>
        <p:style>
          <a:lnRef idx="0">
            <a:schemeClr val="lt1"/>
          </a:lnRef>
          <a:fillRef idx="1">
            <a:schemeClr val="lt1"/>
          </a:fillRef>
          <a:effectRef idx="0">
            <a:schemeClr val="lt1"/>
          </a:effectRef>
          <a:fontRef idx="minor">
            <a:schemeClr val="lt1"/>
          </a:fontRef>
        </p:style>
      </p:cxnSp>
      <p:sp>
        <p:nvSpPr>
          <p:cNvPr id="4" name="TextBox 4"/>
          <p:cNvSpPr txBox="1"/>
          <p:nvPr/>
        </p:nvSpPr>
        <p:spPr>
          <a:xfrm>
            <a:off x="3702710" y="1308257"/>
            <a:ext cx="4881433" cy="1420727"/>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EFE">
                    <a:alpha val="100000"/>
                  </a:srgbClr>
                </a:solidFill>
                <a:latin typeface="Microsoft Yahei"/>
                <a:ea typeface="Microsoft Yahei"/>
                <a:cs typeface="Microsoft Yahei"/>
              </a:rPr>
              <a:t>产业经济学课件-南开大学商学院</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rot="2700000">
            <a:off x="-425346" y="-2696323"/>
            <a:ext cx="4457492" cy="445749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21821" y="612775"/>
            <a:ext cx="1563158" cy="769938"/>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400" b="1">
                <a:solidFill>
                  <a:srgbClr val="FFFEFE">
                    <a:alpha val="100000"/>
                  </a:srgbClr>
                </a:solidFill>
                <a:latin typeface="微软雅黑"/>
                <a:ea typeface="微软雅黑"/>
                <a:cs typeface="微软雅黑"/>
              </a:rPr>
              <a:t>目 录</a:t>
            </a:r>
            <a:endParaRPr lang="en-US" sz="1100"/>
          </a:p>
        </p:txBody>
      </p:sp>
      <p:sp>
        <p:nvSpPr>
          <p:cNvPr id="4" name="AutoShape 4"/>
          <p:cNvSpPr/>
          <p:nvPr/>
        </p:nvSpPr>
        <p:spPr>
          <a:xfrm>
            <a:off x="10615613" y="1795463"/>
            <a:ext cx="1339850" cy="338137"/>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788641" y="930592"/>
            <a:ext cx="5050155"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产业经济学概述</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产业组织理论</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产业结构理论</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产业政策与法规</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产业经济学案例分析</a:t>
            </a:r>
          </a:p>
        </p:txBody>
      </p:sp>
      <p:sp>
        <p:nvSpPr>
          <p:cNvPr id="6" name="AutoShape 6"/>
          <p:cNvSpPr/>
          <p:nvPr/>
        </p:nvSpPr>
        <p:spPr>
          <a:xfrm rot="2700000">
            <a:off x="1152099" y="3867101"/>
            <a:ext cx="1030027" cy="103002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700000">
            <a:off x="2095422" y="2929440"/>
            <a:ext cx="600059" cy="6000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01</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产业经济学概述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产业经济学是一门研究产业组织、产业结构、产业布局和产业政策等问题的学科。</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产业经济学主要关注产业内部企业的市场行为和产业间的关系，以及它们与市场结构、市场绩效和公共政策之间的相互影响。</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产业经济学的定义与研究对象</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详细描述</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总结词</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产业经济学的研究方法</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产业经济学的研究方法主要包括实证分析、案例研究、比较分析、博弈论和计量经济学等。</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实证分析是通过收集数据和信息来检验理论假设的方法；案例研究是对特定产业或企业进行深入剖析的方法；比较分析是通过对比不同国家或地区的产业发展模式来揭示产业发展规律的方法；博弈论是研究企业间竞争与合作行为的方法；计量经济学则是利用数学和统计学方法来建立经济模型，预测未来趋势的方法。</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产业经济学的发展历程可以追溯到20世纪初的工业革命时期，其发展经历了古典产业经济学、新古典产业经济学和现代产业经济学等阶段。</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古典产业经济学阶段主要关注市场结构、市场行为和市场绩效等问题，强调企业间的竞争与垄断关系；新古典产业经济学阶段引入了边际分析和供求理论，关注资源配置和福利经济学等问题；现代产业经济学则更加注重实证分析、博弈论和计量经济学等方法的应用，并深入探讨了产业组织、产业结构、产业政策和产业演化等问题。</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产业经济学的发展历程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02</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产业组织理论</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1460468" y="1739932"/>
            <a:ext cx="4610100" cy="1968532"/>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070568" y="3703606"/>
            <a:ext cx="4610100" cy="1968532"/>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70568" y="1739932"/>
            <a:ext cx="4610100" cy="196853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460468" y="3703606"/>
            <a:ext cx="4610100" cy="1968532"/>
          </a:xfrm>
          <a:prstGeom prst="rect">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5362432" y="2578179"/>
            <a:ext cx="1689259" cy="292036"/>
          </a:xfrm>
          <a:prstGeom prst="triangl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0800000">
            <a:off x="7759732" y="3703606"/>
            <a:ext cx="1689068" cy="292132"/>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16200000">
            <a:off x="5089493" y="4548188"/>
            <a:ext cx="1689259" cy="292036"/>
          </a:xfrm>
          <a:prstGeom prst="triangle">
            <a:avLst>
              <a:gd name="adj" fmla="val 50000"/>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006757" y="3421094"/>
            <a:ext cx="1689068" cy="292132"/>
          </a:xfrm>
          <a:prstGeom prst="triangle">
            <a:avLst>
              <a:gd name="adj" fmla="val 50000"/>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1350931" y="2111740"/>
            <a:ext cx="12306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7200">
                <a:solidFill>
                  <a:srgbClr val="FFFEFE">
                    <a:alpha val="100000"/>
                  </a:srgbClr>
                </a:solidFill>
                <a:latin typeface="微软雅黑"/>
                <a:ea typeface="微软雅黑"/>
                <a:cs typeface="微软雅黑"/>
              </a:rPr>
              <a:t>A</a:t>
            </a:r>
          </a:p>
        </p:txBody>
      </p:sp>
      <p:sp>
        <p:nvSpPr>
          <p:cNvPr id="11" name="TextBox 11"/>
          <p:cNvSpPr txBox="1"/>
          <p:nvPr/>
        </p:nvSpPr>
        <p:spPr>
          <a:xfrm>
            <a:off x="9321832" y="2111740"/>
            <a:ext cx="13068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7200">
                <a:solidFill>
                  <a:srgbClr val="FFFEFE">
                    <a:alpha val="100000"/>
                  </a:srgbClr>
                </a:solidFill>
                <a:latin typeface="微软雅黑"/>
                <a:ea typeface="微软雅黑"/>
                <a:cs typeface="微软雅黑"/>
              </a:rPr>
              <a:t>B</a:t>
            </a:r>
          </a:p>
        </p:txBody>
      </p:sp>
      <p:sp>
        <p:nvSpPr>
          <p:cNvPr id="12" name="TextBox 12"/>
          <p:cNvSpPr txBox="1"/>
          <p:nvPr/>
        </p:nvSpPr>
        <p:spPr>
          <a:xfrm>
            <a:off x="9321832" y="4075414"/>
            <a:ext cx="12306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7200">
                <a:solidFill>
                  <a:srgbClr val="FFFEFE">
                    <a:alpha val="100000"/>
                  </a:srgbClr>
                </a:solidFill>
                <a:latin typeface="微软雅黑"/>
                <a:ea typeface="微软雅黑"/>
                <a:cs typeface="微软雅黑"/>
              </a:rPr>
              <a:t>D</a:t>
            </a:r>
          </a:p>
        </p:txBody>
      </p:sp>
      <p:sp>
        <p:nvSpPr>
          <p:cNvPr id="13" name="TextBox 13"/>
          <p:cNvSpPr txBox="1"/>
          <p:nvPr/>
        </p:nvSpPr>
        <p:spPr>
          <a:xfrm>
            <a:off x="1350931" y="4075414"/>
            <a:ext cx="12306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7200">
                <a:solidFill>
                  <a:srgbClr val="FFFEFE">
                    <a:alpha val="100000"/>
                  </a:srgbClr>
                </a:solidFill>
                <a:latin typeface="微软雅黑"/>
                <a:ea typeface="微软雅黑"/>
                <a:cs typeface="微软雅黑"/>
              </a:rPr>
              <a:t>C</a:t>
            </a:r>
          </a:p>
        </p:txBody>
      </p:sp>
      <p:sp>
        <p:nvSpPr>
          <p:cNvPr id="14" name="TextBox 14"/>
          <p:cNvSpPr txBox="1"/>
          <p:nvPr/>
        </p:nvSpPr>
        <p:spPr>
          <a:xfrm>
            <a:off x="2615463" y="1879521"/>
            <a:ext cx="328720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产业组织理论定义</a:t>
            </a:r>
          </a:p>
        </p:txBody>
      </p:sp>
      <p:sp>
        <p:nvSpPr>
          <p:cNvPr id="15" name="TextBox 15"/>
          <p:cNvSpPr txBox="1"/>
          <p:nvPr/>
        </p:nvSpPr>
        <p:spPr>
          <a:xfrm>
            <a:off x="2615463" y="2274379"/>
            <a:ext cx="3363741"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产业组织理论是研究产业内企业间的市场关系、组织结构、竞争策略及产业发展的经济学分支学科。</a:t>
            </a:r>
          </a:p>
        </p:txBody>
      </p:sp>
      <p:sp>
        <p:nvSpPr>
          <p:cNvPr id="16" name="TextBox 16"/>
          <p:cNvSpPr txBox="1"/>
          <p:nvPr/>
        </p:nvSpPr>
        <p:spPr>
          <a:xfrm>
            <a:off x="6432750" y="1879521"/>
            <a:ext cx="313696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市场结构</a:t>
            </a:r>
          </a:p>
        </p:txBody>
      </p:sp>
      <p:sp>
        <p:nvSpPr>
          <p:cNvPr id="17" name="TextBox 17"/>
          <p:cNvSpPr txBox="1"/>
          <p:nvPr/>
        </p:nvSpPr>
        <p:spPr>
          <a:xfrm>
            <a:off x="6432750" y="2274379"/>
            <a:ext cx="3063260"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产业组织理论关注市场结构，包括企业数量、规模分布、市场集中度等因素，以及这些因素对市场行为和市场绩效的影响。</a:t>
            </a:r>
          </a:p>
        </p:txBody>
      </p:sp>
      <p:sp>
        <p:nvSpPr>
          <p:cNvPr id="18" name="TextBox 18"/>
          <p:cNvSpPr txBox="1"/>
          <p:nvPr/>
        </p:nvSpPr>
        <p:spPr>
          <a:xfrm>
            <a:off x="2615463" y="3849672"/>
            <a:ext cx="33623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市场行为</a:t>
            </a:r>
          </a:p>
        </p:txBody>
      </p:sp>
      <p:sp>
        <p:nvSpPr>
          <p:cNvPr id="19" name="TextBox 19"/>
          <p:cNvSpPr txBox="1"/>
          <p:nvPr/>
        </p:nvSpPr>
        <p:spPr>
          <a:xfrm>
            <a:off x="2615463" y="4244530"/>
            <a:ext cx="3100820"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市场行为是指企业在市场竞争中采取的策略和行动，包括价格策略、产品差异化、广告和销售策略等。</a:t>
            </a:r>
          </a:p>
        </p:txBody>
      </p:sp>
      <p:sp>
        <p:nvSpPr>
          <p:cNvPr id="20" name="TextBox 20"/>
          <p:cNvSpPr txBox="1"/>
          <p:nvPr/>
        </p:nvSpPr>
        <p:spPr>
          <a:xfrm>
            <a:off x="6524760" y="3849672"/>
            <a:ext cx="313696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市场绩效</a:t>
            </a:r>
          </a:p>
        </p:txBody>
      </p:sp>
      <p:sp>
        <p:nvSpPr>
          <p:cNvPr id="21" name="TextBox 21"/>
          <p:cNvSpPr txBox="1"/>
          <p:nvPr/>
        </p:nvSpPr>
        <p:spPr>
          <a:xfrm>
            <a:off x="6432750" y="4244530"/>
            <a:ext cx="3117681"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市场绩效是指企业在市场竞争中的表现和结果，包括利润率水平、资源配置效率和技术进步等。</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产业组织理论的基本概念</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哈佛学派</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哈佛学派以结构-行为-绩效（SCP）范式为基础，强调市场结构对市场行为和市场绩效的决定性作用。</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芝加哥学派</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芝加哥学派强调企业之间的效率差异，认为市场结构是由企业之间的效率差异所形成，市场绩效取决于企业之间的竞争程度。</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新产业组织理论</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新产业组织理论关注企业内部的组织结构和策略行为，强调企业之间的网络关系和互动作用。</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产业组织理论的主要流派</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产业结构调整</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产业组织理论为企业和政府进行产业结构调整提供了思路和方法，帮助企业和政府优化资源配置和产业布局。</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企业竞争策略</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产业组织理论为企业制定竞争策略提供了指导，帮助企业识别市场机会和威胁，制定有效的竞争策略。</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反垄断政策</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产业组织理论为政府制定反垄断政策提供了理论支持和实践指导，帮助政府识别和规制垄断行为，维护市场竞争秩序。</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产业组织理论的实践应用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03</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产业结构理论</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https://d.book118.com/598134101023006024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58</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2024-08-31T02:26:20.970</cp:lastPrinted>
  <dcterms:created xsi:type="dcterms:W3CDTF">2024-08-30T18:26:20Z</dcterms:created>
  <dcterms:modified xsi:type="dcterms:W3CDTF">2024-08-30T18:26:22Z</dcterms:modified>
</cp:coreProperties>
</file>