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26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4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23B5DC-1197-45E9-B534-AA9553E52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A7FAE1-2BE5-49B1-86BD-60C27890C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DC01F7-A9C2-4CF7-8062-D721C66CC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B12727-2044-4926-992D-0613683CE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3CD24B-212B-4A92-80A8-CD5E3122E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A98298-1DE5-463D-9D69-43C9427EA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E6BEDB-834D-44B2-80B4-20E22C30F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264248-B079-4649-B6F8-C5D6EAA75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019AC8-1F15-4538-99A5-919A0BA95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681619-942A-4EFE-9341-9792C0F81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C9573-E30D-45E3-A9DE-785BB381A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259" r:id="rId2"/>
    <p:sldLayoutId id="2147488260" r:id="rId3"/>
    <p:sldLayoutId id="2147488261" r:id="rId4"/>
    <p:sldLayoutId id="2147488262" r:id="rId5"/>
    <p:sldLayoutId id="2147488263" r:id="rId6"/>
    <p:sldLayoutId id="2147488264" r:id="rId7"/>
    <p:sldLayoutId id="2147488265" r:id="rId8"/>
    <p:sldLayoutId id="2147488266" r:id="rId9"/>
    <p:sldLayoutId id="2147488267" r:id="rId10"/>
    <p:sldLayoutId id="214748826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14" Type="http://schemas.openxmlformats.org/officeDocument/2006/relationships/tags" Target="../tags/tag218.xml" /><Relationship Id="rId15" Type="http://schemas.openxmlformats.org/officeDocument/2006/relationships/tags" Target="../tags/tag219.xml" /><Relationship Id="rId16" Type="http://schemas.openxmlformats.org/officeDocument/2006/relationships/tags" Target="../tags/tag220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14" Type="http://schemas.openxmlformats.org/officeDocument/2006/relationships/tags" Target="../tags/tag233.xml" /><Relationship Id="rId15" Type="http://schemas.openxmlformats.org/officeDocument/2006/relationships/tags" Target="../tags/tag234.xml" /><Relationship Id="rId16" Type="http://schemas.openxmlformats.org/officeDocument/2006/relationships/tags" Target="../tags/tag235.xml" /><Relationship Id="rId17" Type="http://schemas.openxmlformats.org/officeDocument/2006/relationships/tags" Target="../tags/tag236.xml" /><Relationship Id="rId18" Type="http://schemas.openxmlformats.org/officeDocument/2006/relationships/tags" Target="../tags/tag237.xml" /><Relationship Id="rId19" Type="http://schemas.openxmlformats.org/officeDocument/2006/relationships/tags" Target="../tags/tag238.xml" /><Relationship Id="rId2" Type="http://schemas.openxmlformats.org/officeDocument/2006/relationships/tags" Target="../tags/tag221.xml" /><Relationship Id="rId20" Type="http://schemas.openxmlformats.org/officeDocument/2006/relationships/tags" Target="../tags/tag239.xml" /><Relationship Id="rId21" Type="http://schemas.openxmlformats.org/officeDocument/2006/relationships/tags" Target="../tags/tag240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01333302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审计日计划书</a:t>
            </a:r>
            <a:endParaRPr lang="zh-CN" altLang="en-US">
              <a:sym typeface="+mn-lt"/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r>
              <a:rPr lang="zh-CN" altLang="en-US" sz="2200"/>
              <a:t>晨,泥</a:t>
            </a:r>
            <a:endParaRPr lang="zh-CN" altLang="en-US" sz="2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汇报人：晨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7562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8102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8102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171132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176530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176530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审计目标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266636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272034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272034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审计内容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362140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367538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367538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审计方法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457644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463042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463042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审计时间安排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8" name="@这不是阿燊"/>
          <p:cNvSpPr/>
          <p:nvPr>
            <p:custDataLst>
              <p:tags r:id="rId19"/>
            </p:custDataLst>
          </p:nvPr>
        </p:nvSpPr>
        <p:spPr>
          <a:xfrm>
            <a:off x="4644000" y="55314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序号"/>
          <p:cNvSpPr txBox="1"/>
          <p:nvPr>
            <p:custDataLst>
              <p:tags r:id="rId20"/>
            </p:custDataLst>
          </p:nvPr>
        </p:nvSpPr>
        <p:spPr>
          <a:xfrm>
            <a:off x="4965310" y="55854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21"/>
            </p:custDataLst>
          </p:nvPr>
        </p:nvSpPr>
        <p:spPr>
          <a:xfrm>
            <a:off x="5905745" y="55854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人员分工与协调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单击添加章节标题</a:t>
            </a:r>
            <a:endParaRPr lang="en-US" altLang="zh-CN"/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PART01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审计目标</a:t>
            </a:r>
            <a:endParaRPr lang="zh-CN" altLang="en-US">
              <a:sym typeface="+mn-lt"/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PART02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明确审计目的</a:t>
            </a:r>
            <a:endParaRPr lang="zh-CN" altLang="en-US"/>
          </a:p>
        </p:txBody>
      </p:sp>
      <p:sp>
        <p:nvSpPr>
          <p:cNvPr id="104897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8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确定审计范围和目标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8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确定审计重点和难点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9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9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确定审计方法和程序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9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明确审计责任和义务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确定审计范围</a:t>
            </a:r>
            <a:endParaRPr lang="zh-CN" altLang="en-US"/>
          </a:p>
        </p:txBody>
      </p:sp>
      <p:sp>
        <p:nvSpPr>
          <p:cNvPr id="104903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4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4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确定审计时间：合理安排审计时间，确保审计工作的及时性和效率性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5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确定审计方法：根据审计目标和对象，选择合适的审计方法，包括数据抽样、实地调查、访谈等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5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明确审计目标：确定审计范围，确保审计工作的针对性和有效性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5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确定审计对象：明确审计对象，包括被审计单位、审计项目、审计内容等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了解审计对象</a:t>
            </a:r>
            <a:endParaRPr lang="zh-CN" altLang="en-US"/>
          </a:p>
        </p:txBody>
      </p:sp>
      <p:sp>
        <p:nvSpPr>
          <p:cNvPr id="104909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确定审计对象范围和目标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0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了解审计对象的业务、财务状况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0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确定审计对象的重要性和风险水平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1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了解审计对象内部控制体系情况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审计内容</a:t>
            </a:r>
            <a:endParaRPr lang="zh-CN" altLang="en-US">
              <a:sym typeface="+mn-lt"/>
            </a:endParaRPr>
          </a:p>
        </p:txBody>
      </p:sp>
      <p:sp>
        <p:nvSpPr>
          <p:cNvPr id="10491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PART03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财务审计</a:t>
            </a:r>
            <a:endParaRPr lang="zh-CN" altLang="en-US"/>
          </a:p>
        </p:txBody>
      </p:sp>
      <p:sp>
        <p:nvSpPr>
          <p:cNvPr id="104921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2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2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审计程序：包括详细审查、抽样审查和内部控制测试等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3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审计结果：包括审计意见和改进建议等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3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审计目标：确保财务报表的准确性和完整性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3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审计范围：包括资产负债表、利润表和现金流量表等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业务审计</a:t>
            </a:r>
            <a:endParaRPr lang="zh-CN" altLang="en-US"/>
          </a:p>
        </p:txBody>
      </p:sp>
      <p:sp>
        <p:nvSpPr>
          <p:cNvPr id="104927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审计目的：确保业务活动的合法性和合规性，并评估其风险水平。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审计范围：包括公司的各个业务领域，如财务、人力资源、采购等。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审计程序：通过收集和分析相关数据、访谈相关人员等方式，评估业务活动的效率和效果。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审计结果：根据审计程序的结果，提出改进建议和风险应对措施，为管理层提供决策支持。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内部控制审计</a:t>
            </a:r>
            <a:endParaRPr lang="zh-CN" altLang="en-US"/>
          </a:p>
        </p:txBody>
      </p:sp>
      <p:sp>
        <p:nvSpPr>
          <p:cNvPr id="104933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审计目的：评估公司的内部控制体系的有效性和可靠性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审计内容：检查内部控制系统的设计、实施和运行情况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审计方法：采用问卷调查、访谈、现场观察等方法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审计结果：发现并指出公司内部控制存在的问题，提出改进建议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合规性审计</a:t>
            </a:r>
            <a:endParaRPr lang="zh-CN" altLang="en-US"/>
          </a:p>
        </p:txBody>
      </p:sp>
      <p:sp>
        <p:nvSpPr>
          <p:cNvPr id="104939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检查企业是否遵守相关法律法规和政策要求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9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审查企业内部控制制度是否健全、有效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0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评估企业财务报告的准确性和完整性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0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对企业经营管理活动的合规性进行监督和评价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审计方法</a:t>
            </a:r>
            <a:endParaRPr lang="zh-CN" altLang="en-US">
              <a:sym typeface="+mn-lt"/>
            </a:endParaRPr>
          </a:p>
        </p:txBody>
      </p:sp>
      <p:sp>
        <p:nvSpPr>
          <p:cNvPr id="10494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PART04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抽样审计</a:t>
            </a:r>
            <a:endParaRPr lang="zh-CN" altLang="en-US"/>
          </a:p>
        </p:txBody>
      </p:sp>
      <p:sp>
        <p:nvSpPr>
          <p:cNvPr id="104951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1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定义：抽样审计是一种基于统计原理的审计方法，通过对总体中的一部分样本进行审查，推断出总体特征的审计方法。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1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特点：抽样审计具有高效、准确、客观等优点，能够减少审计时间和成本，提高审计效率。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2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2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适用范围：抽样审计适用于大规模、复杂度较高的审计项目，如财务报表审计、内部控制审计等。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2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实施步骤：抽样审计的实施步骤包括确定样本规模、选择样本方法、进行样本审查、推断总体特征等。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5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详细审计</a:t>
            </a:r>
            <a:endParaRPr lang="zh-CN" altLang="en-US"/>
          </a:p>
        </p:txBody>
      </p:sp>
      <p:sp>
        <p:nvSpPr>
          <p:cNvPr id="1049570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定义：对被审计单位财务报表进行全面、详细的审查和测试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6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目的：发现潜在的错误、舞弊和不合规行为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2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方法：对财务报表所涉及的会计科目、账户、交易和事项进行逐一审查和测试，确保其真实、完整和合规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8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2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优点：能够发现潜在的重大错误和舞弊，提高财务报表的准确性和可靠性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4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8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缺点：工作量大，耗时较长，成本较高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6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风险导向审计</a:t>
            </a:r>
            <a:endParaRPr lang="zh-CN" altLang="en-US"/>
          </a:p>
        </p:txBody>
      </p:sp>
      <p:sp>
        <p:nvSpPr>
          <p:cNvPr id="104963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定义：以风险评估为基础，确定审计重点和范围，以提高效率和效果</a:t>
            </a:r>
            <a:endParaRPr kumimoji="0" lang="zh-CN" altLang="en-US" sz="16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实施步骤：了解被审计单位及其环境、评估重大错报风险、设计和实施进一步审计程序、形成审计结论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5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6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优势：能够更加准确地确定审计重点和范围，提高审计效率和效果，降低审计风险</a:t>
            </a:r>
            <a:endParaRPr sz="16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目的：识别和评估财务报表重大错报风险，设计和实施适当的审计程序，以降低审计风险</a:t>
            </a:r>
            <a:endParaRPr lang="zh-CN" altLang="en-US" sz="16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https://d.book118.com/605013333024011034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1"/>
  <p:tag name="KSO_WM_UNIT_INDEX" val="1_6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2"/>
  <p:tag name="KSO_WM_UNIT_INDEX" val="1_6_2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1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2"/>
  <p:tag name="KSO_WM_UNIT_TYPE" val="e"/>
  <p:tag name="KSO_WM_UNIT_VALUE" val="13"/>
</p:tagLst>
</file>

<file path=ppt/tags/tag103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3"/>
  <p:tag name="KSO_WM_UNIT_TYPE" val="e"/>
  <p:tag name="KSO_WM_UNIT_VALUE" val="13"/>
</p:tagLst>
</file>

<file path=ppt/tags/tag142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4"/>
  <p:tag name="KSO_WM_UNIT_TYPE" val="e"/>
  <p:tag name="KSO_WM_UNIT_VALUE" val="13"/>
</p:tagLst>
</file>

<file path=ppt/tags/tag193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1"/>
  <p:tag name="KSO_WM_UNIT_INDEX" val="1_5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2"/>
  <p:tag name="KSO_WM_UNIT_INDEX" val="1_5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anchor="ctr" anchorCtr="0" compatLnSpc="1" forceAA="0" fromWordArt="0" horzOverflow="overflow" numCol="1" rtlCol="0" spcCol="0" vert="horz" vertOverflow="overflow" wrap="square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rtlCol="0" wrap="square">
        <a:spAutoFit/>
      </a:bodyPr>
      <a:lstStyle>
        <a:defPPr>
          <a:defRPr altLang="en-US" b="1" lang="zh-CN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宋体</vt:lpstr>
      <vt:lpstr>Office Theme</vt:lpstr>
      <vt:lpstr>审计日计划书</vt:lpstr>
      <vt:lpstr>目录</vt:lpstr>
      <vt:lpstr>单击添加章节标题</vt:lpstr>
      <vt:lpstr>审计目标</vt:lpstr>
      <vt:lpstr>明确审计目的</vt:lpstr>
      <vt:lpstr>确定审计范围</vt:lpstr>
      <vt:lpstr>了解审计对象</vt:lpstr>
      <vt:lpstr>审计内容</vt:lpstr>
      <vt:lpstr>财务审计</vt:lpstr>
      <vt:lpstr>业务审计</vt:lpstr>
      <vt:lpstr>内部控制审计</vt:lpstr>
      <vt:lpstr>合规性审计</vt:lpstr>
      <vt:lpstr>审计方法</vt:lpstr>
      <vt:lpstr>抽样审计</vt:lpstr>
      <vt:lpstr>详细审计</vt:lpstr>
      <vt:lpstr>风险导向审计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2024-08-29T12:11:43.738</cp:lastPrinted>
  <dcterms:created xsi:type="dcterms:W3CDTF">2024-08-29T04:11:43Z</dcterms:created>
  <dcterms:modified xsi:type="dcterms:W3CDTF">2024-08-29T04:11:46Z</dcterms:modified>
</cp:coreProperties>
</file>