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9F7BC-EF4D-4D3C-A058-B364D87D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C764B-00EE-4241-AF54-3AC35F9E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F51B6-B42E-456B-8242-20793588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044AE-85C6-494C-8B86-9DF5BFF7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233EC-F159-4C4C-9785-64D1353E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83C34-FA05-40F0-B2F0-0A6CC2E0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5219DB-5803-4FA2-94E2-A6AB73E64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37C39-287A-491F-80C1-7F316215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B8531-C9C9-468C-985C-E75A9031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85E44-FC97-41A3-9A7A-DA8CB8C12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AF6AA-7419-45A4-B4B5-A86EE4E9C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743" r:id="rId2"/>
    <p:sldLayoutId id="2147499744" r:id="rId3"/>
    <p:sldLayoutId id="2147499745" r:id="rId4"/>
    <p:sldLayoutId id="2147499746" r:id="rId5"/>
    <p:sldLayoutId id="2147499747" r:id="rId6"/>
    <p:sldLayoutId id="2147499748" r:id="rId7"/>
    <p:sldLayoutId id="2147499749" r:id="rId8"/>
    <p:sldLayoutId id="2147499750" r:id="rId9"/>
    <p:sldLayoutId id="2147499751" r:id="rId10"/>
    <p:sldLayoutId id="214749975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tags" Target="../tags/tag282.xml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tags" Target="../tags/tag314.xml" /><Relationship Id="rId15" Type="http://schemas.openxmlformats.org/officeDocument/2006/relationships/tags" Target="../tags/tag315.xml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2.xml" /><Relationship Id="rId20" Type="http://schemas.openxmlformats.org/officeDocument/2006/relationships/tags" Target="../tags/tag320.xml" /><Relationship Id="rId21" Type="http://schemas.openxmlformats.org/officeDocument/2006/relationships/tags" Target="../tags/tag321.xml" /><Relationship Id="rId22" Type="http://schemas.openxmlformats.org/officeDocument/2006/relationships/tags" Target="../tags/tag322.xml" /><Relationship Id="rId23" Type="http://schemas.openxmlformats.org/officeDocument/2006/relationships/tags" Target="../tags/tag323.xml" /><Relationship Id="rId24" Type="http://schemas.openxmlformats.org/officeDocument/2006/relationships/tags" Target="../tags/tag324.xml" /><Relationship Id="rId25" Type="http://schemas.openxmlformats.org/officeDocument/2006/relationships/tags" Target="../tags/tag325.xml" /><Relationship Id="rId26" Type="http://schemas.openxmlformats.org/officeDocument/2006/relationships/tags" Target="../tags/tag326.xml" /><Relationship Id="rId27" Type="http://schemas.openxmlformats.org/officeDocument/2006/relationships/tags" Target="../tags/tag327.xml" /><Relationship Id="rId28" Type="http://schemas.openxmlformats.org/officeDocument/2006/relationships/tags" Target="../tags/tag328.xml" /><Relationship Id="rId29" Type="http://schemas.openxmlformats.org/officeDocument/2006/relationships/tags" Target="../tags/tag329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41131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植物的共生关系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植物共生关系的定义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植物与真菌的共生关系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植物与动物的共生关系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植物与微生物的共生关系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植物共生关系的生态意义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植物共生关系的实际应用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植物共生关系的定义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共生关系的定义</a:t>
            </a:r>
            <a:endParaRPr lang="zh-CN" altLang="en-US"/>
          </a:p>
        </p:txBody>
      </p:sp>
      <p:sp>
        <p:nvSpPr>
          <p:cNvPr id="1048922" name="任意多边形 35"/>
          <p:cNvSpPr/>
          <p:nvPr>
            <p:custDataLst>
              <p:tags r:id="rId2"/>
            </p:custDataLst>
          </p:nvPr>
        </p:nvSpPr>
        <p:spPr>
          <a:xfrm>
            <a:off x="608330" y="139109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4" name="任意多边形 39"/>
          <p:cNvSpPr/>
          <p:nvPr>
            <p:custDataLst>
              <p:tags r:id="rId3"/>
            </p:custDataLst>
          </p:nvPr>
        </p:nvSpPr>
        <p:spPr>
          <a:xfrm>
            <a:off x="691544" y="148129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2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0489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正文"/>
          <p:cNvSpPr txBox="1"/>
          <p:nvPr>
            <p:custDataLst>
              <p:tags r:id="rId5"/>
            </p:custDataLst>
          </p:nvPr>
        </p:nvSpPr>
        <p:spPr>
          <a:xfrm>
            <a:off x="2260539" y="146668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共生关系是指两种或多种植物之间相互依存、共同生长的关系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6287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0" name="任意多边形 45"/>
          <p:cNvSpPr/>
          <p:nvPr>
            <p:custDataLst>
              <p:tags r:id="rId7"/>
            </p:custDataLst>
          </p:nvPr>
        </p:nvSpPr>
        <p:spPr>
          <a:xfrm>
            <a:off x="608330" y="262850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2" name="任意多边形 46"/>
          <p:cNvSpPr/>
          <p:nvPr>
            <p:custDataLst>
              <p:tags r:id="rId8"/>
            </p:custDataLst>
          </p:nvPr>
        </p:nvSpPr>
        <p:spPr>
          <a:xfrm>
            <a:off x="691544" y="271870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2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4230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正文"/>
          <p:cNvSpPr txBox="1"/>
          <p:nvPr>
            <p:custDataLst>
              <p:tags r:id="rId10"/>
            </p:custDataLst>
          </p:nvPr>
        </p:nvSpPr>
        <p:spPr>
          <a:xfrm>
            <a:off x="2260539" y="270409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共生关系中的植物通过根、茎、叶等器官相互连接，共同吸收养分和水分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0028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8" name="任意多边形 51"/>
          <p:cNvSpPr/>
          <p:nvPr>
            <p:custDataLst>
              <p:tags r:id="rId12"/>
            </p:custDataLst>
          </p:nvPr>
        </p:nvSpPr>
        <p:spPr>
          <a:xfrm>
            <a:off x="608330" y="386591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40" name="任意多边形 52"/>
          <p:cNvSpPr/>
          <p:nvPr>
            <p:custDataLst>
              <p:tags r:id="rId13"/>
            </p:custDataLst>
          </p:nvPr>
        </p:nvSpPr>
        <p:spPr>
          <a:xfrm>
            <a:off x="691544" y="395611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2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7971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2" name="正文"/>
          <p:cNvSpPr txBox="1"/>
          <p:nvPr>
            <p:custDataLst>
              <p:tags r:id="rId15"/>
            </p:custDataLst>
          </p:nvPr>
        </p:nvSpPr>
        <p:spPr>
          <a:xfrm>
            <a:off x="2260539" y="394150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共生关系可以促进植物的生长和繁殖，提高植物的适应性和生存能力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3769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46" name="任意多边形 57"/>
          <p:cNvSpPr/>
          <p:nvPr>
            <p:custDataLst>
              <p:tags r:id="rId17"/>
            </p:custDataLst>
          </p:nvPr>
        </p:nvSpPr>
        <p:spPr>
          <a:xfrm>
            <a:off x="608330" y="510332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48" name="任意多边形 58"/>
          <p:cNvSpPr/>
          <p:nvPr>
            <p:custDataLst>
              <p:tags r:id="rId18"/>
            </p:custDataLst>
          </p:nvPr>
        </p:nvSpPr>
        <p:spPr>
          <a:xfrm>
            <a:off x="691544" y="519352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2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1712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0" name="正文"/>
          <p:cNvSpPr txBox="1"/>
          <p:nvPr>
            <p:custDataLst>
              <p:tags r:id="rId20"/>
            </p:custDataLst>
          </p:nvPr>
        </p:nvSpPr>
        <p:spPr>
          <a:xfrm>
            <a:off x="2260539" y="517891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共生关系在自然界中广泛存在，包括寄生、附生、共栖等多种类型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5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7510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植物共生关系的重要性</a:t>
            </a:r>
            <a:endParaRPr lang="zh-CN" altLang="en-US"/>
          </a:p>
        </p:txBody>
      </p:sp>
      <p:sp>
        <p:nvSpPr>
          <p:cNvPr id="104898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促进植物生长：共生关系有助于植物获得必要的养分和水分，从而更好地生长和繁衍。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促进生物多样性：共生关系有助于增加生物多样性，促进不同物种之间的交流和进化。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促进生态系统稳定：植物与微生物的共生关系有助于维持生态系统的平衡和稳定，对整个生态系统的健康至关重要。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增强植物抗逆性：与某些微生物共生，可以使植物获得抗病、抗虫、抗旱等能力，提高其适应环境的能力。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共生关系的类型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互利共生：两种生物共同生活在一起，相互依存，彼此获益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偏利共生：一种生物与另一种生物共同生活，其中一方获益，而另一方既不受益也不受害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寄生：一种生物寄居在另一种生物的体内、体表或吸食其养分，对寄主造成伤害或带来利益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腐生：从动植物尸体或腐烂组织获取营养的生物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植物与真菌的共生关系</a:t>
            </a:r>
            <a:endParaRPr lang="zh-CN" altLang="en-US"/>
          </a:p>
        </p:txBody>
      </p:sp>
      <p:sp>
        <p:nvSpPr>
          <p:cNvPr id="104912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菌根共生关系</a:t>
            </a:r>
            <a:endParaRPr lang="zh-CN" altLang="en-US"/>
          </a:p>
        </p:txBody>
      </p:sp>
      <p:sp>
        <p:nvSpPr>
          <p:cNvPr id="10491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定义：植物与真菌通过地下菌丝形成的共生关系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作用：促进植物吸收水分和养分，增强植物抗逆性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类型：外生菌根和内生菌根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实例：多种树木与真菌的共生关系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菌丝共生关系</a:t>
            </a:r>
            <a:endParaRPr lang="zh-CN" altLang="en-US"/>
          </a:p>
        </p:txBody>
      </p:sp>
      <p:sp>
        <p:nvSpPr>
          <p:cNvPr id="10492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共生类型：植物与真菌通过菌丝相互连接，形成共生关系。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共生特点：菌丝在植物体内形成特殊的结构，如根状菌索、菌核等。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共生影响：菌丝共生关系对植物的生长、发育和生存具有重要影响，可以提高植物的抗逆性、适应性和生产力。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共生机制：真菌提供植物所需的营养物质，植物则为真菌提供生长所需的碳源。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菌核共生关系</a:t>
            </a:r>
            <a:endParaRPr lang="zh-CN" altLang="en-US"/>
          </a:p>
        </p:txBody>
      </p:sp>
      <p:sp>
        <p:nvSpPr>
          <p:cNvPr id="104930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共生实例：菌根、外生菌根等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共生类型：植物与真菌通过菌核形成共生关系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共生特点：植物提供营养给真菌，真菌帮助植物吸收水分和养分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共生意义：促进植物生长和生态系统的稳定性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植物与真菌共生关系的意义</a:t>
            </a:r>
            <a:endParaRPr lang="zh-CN" altLang="en-US"/>
          </a:p>
        </p:txBody>
      </p:sp>
      <p:sp>
        <p:nvSpPr>
          <p:cNvPr id="1049370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6" name="正文"/>
          <p:cNvSpPr txBox="1"/>
          <p:nvPr>
            <p:custDataLst>
              <p:tags r:id="rId5"/>
            </p:custDataLst>
          </p:nvPr>
        </p:nvSpPr>
        <p:spPr>
          <a:xfrm>
            <a:off x="873531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促进植物生长：真菌能够分解有机物，提供植物所需的营养物质，促进植物的生长和发育。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8" name="标题"/>
          <p:cNvSpPr txBox="1"/>
          <p:nvPr>
            <p:custDataLst>
              <p:tags r:id="rId6"/>
            </p:custDataLst>
          </p:nvPr>
        </p:nvSpPr>
        <p:spPr>
          <a:xfrm>
            <a:off x="678188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0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86" name="正文"/>
          <p:cNvSpPr txBox="1"/>
          <p:nvPr>
            <p:custDataLst>
              <p:tags r:id="rId10"/>
            </p:custDataLst>
          </p:nvPr>
        </p:nvSpPr>
        <p:spPr>
          <a:xfrm>
            <a:off x="3739001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增强植物抗性：真菌与植物形成共生关系后，能够增强植物的抗逆性，使其更好地适应环境变化。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11"/>
            </p:custDataLst>
          </p:nvPr>
        </p:nvSpPr>
        <p:spPr>
          <a:xfrm>
            <a:off x="3543657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96" name="正文"/>
          <p:cNvSpPr txBox="1"/>
          <p:nvPr>
            <p:custDataLst>
              <p:tags r:id="rId15"/>
            </p:custDataLst>
          </p:nvPr>
        </p:nvSpPr>
        <p:spPr>
          <a:xfrm>
            <a:off x="6604470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促进植物繁殖：真菌能够促进植物种子的萌发和幼苗的生长，提高植物的繁殖成功率。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8" name="标题"/>
          <p:cNvSpPr txBox="1"/>
          <p:nvPr>
            <p:custDataLst>
              <p:tags r:id="rId16"/>
            </p:custDataLst>
          </p:nvPr>
        </p:nvSpPr>
        <p:spPr>
          <a:xfrm>
            <a:off x="6409126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00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1943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5344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0830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6" name="正文"/>
          <p:cNvSpPr txBox="1"/>
          <p:nvPr>
            <p:custDataLst>
              <p:tags r:id="rId20"/>
            </p:custDataLst>
          </p:nvPr>
        </p:nvSpPr>
        <p:spPr>
          <a:xfrm>
            <a:off x="9469939" y="144464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维持生态平衡：植物与真菌的共生关系在生态系统中发挥着重要作用，能够维持生态平衡和生物多样性。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8" name="标题"/>
          <p:cNvSpPr txBox="1"/>
          <p:nvPr>
            <p:custDataLst>
              <p:tags r:id="rId21"/>
            </p:custDataLst>
          </p:nvPr>
        </p:nvSpPr>
        <p:spPr>
          <a:xfrm>
            <a:off x="9275242" y="515811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植物与动物的共生关系</a:t>
            </a:r>
            <a:endParaRPr lang="zh-CN" altLang="en-US"/>
          </a:p>
        </p:txBody>
      </p:sp>
      <p:sp>
        <p:nvSpPr>
          <p:cNvPr id="104944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与蜜蜂的共生关系</a:t>
            </a:r>
            <a:endParaRPr lang="zh-CN" altLang="en-US"/>
          </a:p>
        </p:txBody>
      </p:sp>
      <p:sp>
        <p:nvSpPr>
          <p:cNvPr id="1049492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72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蜜蜂帮助植物授粉，促进植物繁殖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98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植物提供花蜜给蜜蜂食用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04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蜜蜂的采集活动有助于植物的传播和扩散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10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植物与蜜蜂之间形成互利共生的关系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与鸟类的共生关系</a:t>
            </a:r>
            <a:endParaRPr lang="zh-CN" altLang="en-US"/>
          </a:p>
        </p:txBody>
      </p:sp>
      <p:sp>
        <p:nvSpPr>
          <p:cNvPr id="1049550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鸟类在植物上筑巢，帮助植物传播种子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558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64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植物提供果实和花蜜等食物给鸟类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鸟类在植物上栖息，帮助植物防虫护卫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74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80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鸟类在植物上采食，帮助植物传粉受精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与蚂蚁的共生关系</a:t>
            </a:r>
            <a:endParaRPr lang="zh-CN" altLang="en-US"/>
          </a:p>
        </p:txBody>
      </p:sp>
      <p:sp>
        <p:nvSpPr>
          <p:cNvPr id="1049616" name="任意多边形 35"/>
          <p:cNvSpPr/>
          <p:nvPr>
            <p:custDataLst>
              <p:tags r:id="rId2"/>
            </p:custDataLst>
          </p:nvPr>
        </p:nvSpPr>
        <p:spPr>
          <a:xfrm>
            <a:off x="608330" y="139109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18" name="任意多边形 39"/>
          <p:cNvSpPr/>
          <p:nvPr>
            <p:custDataLst>
              <p:tags r:id="rId3"/>
            </p:custDataLst>
          </p:nvPr>
        </p:nvSpPr>
        <p:spPr>
          <a:xfrm>
            <a:off x="691544" y="148129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3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0489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20" name="正文"/>
          <p:cNvSpPr txBox="1"/>
          <p:nvPr>
            <p:custDataLst>
              <p:tags r:id="rId5"/>
            </p:custDataLst>
          </p:nvPr>
        </p:nvSpPr>
        <p:spPr>
          <a:xfrm>
            <a:off x="2260539" y="146668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植物提供食物：植物产生蜜露，吸引蚂蚁觅食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2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6287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24" name="任意多边形 45"/>
          <p:cNvSpPr/>
          <p:nvPr>
            <p:custDataLst>
              <p:tags r:id="rId7"/>
            </p:custDataLst>
          </p:nvPr>
        </p:nvSpPr>
        <p:spPr>
          <a:xfrm>
            <a:off x="608330" y="262850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26" name="任意多边形 46"/>
          <p:cNvSpPr/>
          <p:nvPr>
            <p:custDataLst>
              <p:tags r:id="rId8"/>
            </p:custDataLst>
          </p:nvPr>
        </p:nvSpPr>
        <p:spPr>
          <a:xfrm>
            <a:off x="691544" y="271870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3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4230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28" name="正文"/>
          <p:cNvSpPr txBox="1"/>
          <p:nvPr>
            <p:custDataLst>
              <p:tags r:id="rId10"/>
            </p:custDataLst>
          </p:nvPr>
        </p:nvSpPr>
        <p:spPr>
          <a:xfrm>
            <a:off x="2260539" y="270409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蚂蚁传播花粉：蚂蚁在采集花粉的过程中，帮助植物传播花粉，促进植物繁殖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3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0028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32" name="任意多边形 51"/>
          <p:cNvSpPr/>
          <p:nvPr>
            <p:custDataLst>
              <p:tags r:id="rId12"/>
            </p:custDataLst>
          </p:nvPr>
        </p:nvSpPr>
        <p:spPr>
          <a:xfrm>
            <a:off x="608330" y="386591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34" name="任意多边形 52"/>
          <p:cNvSpPr/>
          <p:nvPr>
            <p:custDataLst>
              <p:tags r:id="rId13"/>
            </p:custDataLst>
          </p:nvPr>
        </p:nvSpPr>
        <p:spPr>
          <a:xfrm>
            <a:off x="691544" y="395611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3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7971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36" name="正文"/>
          <p:cNvSpPr txBox="1"/>
          <p:nvPr>
            <p:custDataLst>
              <p:tags r:id="rId15"/>
            </p:custDataLst>
          </p:nvPr>
        </p:nvSpPr>
        <p:spPr>
          <a:xfrm>
            <a:off x="2260539" y="394150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共同防御天敌：植物和蚂蚁共同防御其他生物的攻击，增强生存能力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3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3769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40" name="任意多边形 57"/>
          <p:cNvSpPr/>
          <p:nvPr>
            <p:custDataLst>
              <p:tags r:id="rId17"/>
            </p:custDataLst>
          </p:nvPr>
        </p:nvSpPr>
        <p:spPr>
          <a:xfrm>
            <a:off x="608330" y="510332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42" name="任意多边形 58"/>
          <p:cNvSpPr/>
          <p:nvPr>
            <p:custDataLst>
              <p:tags r:id="rId18"/>
            </p:custDataLst>
          </p:nvPr>
        </p:nvSpPr>
        <p:spPr>
          <a:xfrm>
            <a:off x="691544" y="519352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94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1712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44" name="正文"/>
          <p:cNvSpPr txBox="1"/>
          <p:nvPr>
            <p:custDataLst>
              <p:tags r:id="rId20"/>
            </p:custDataLst>
          </p:nvPr>
        </p:nvSpPr>
        <p:spPr>
          <a:xfrm>
            <a:off x="2260539" y="517891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互利共生：植物与蚂蚁之间形成互利共生的关系，彼此依赖，共同生存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4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7510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与蝙蝠的共生关系</a:t>
            </a:r>
            <a:endParaRPr lang="zh-CN" altLang="en-US"/>
          </a:p>
        </p:txBody>
      </p:sp>
      <p:sp>
        <p:nvSpPr>
          <p:cNvPr id="104968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8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9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植物为蝙蝠提供食物和栖息地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互利互惠，共同生存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正文"/>
          <p:cNvSpPr txBox="1"/>
          <p:nvPr>
            <p:custDataLst>
              <p:tags r:id="rId29"/>
            </p:custDataLst>
          </p:nvPr>
        </p:nvSpPr>
        <p:spPr>
          <a:xfrm>
            <a:off x="5013833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蝙蝠帮助植物传播花粉和种子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https://d.book118.com/605014113142011121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5"/>
  <p:tag name="KSO_WM_UNIT_INDEX" val="1_25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4"/>
  <p:tag name="KSO_WM_UNIT_INDEX" val="1_24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3"/>
  <p:tag name="KSO_WM_UNIT_INDEX" val="1_23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2"/>
  <p:tag name="KSO_WM_UNIT_INDEX" val="1_22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21"/>
  <p:tag name="KSO_WM_UNIT_INDEX" val="1_21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20"/>
  <p:tag name="KSO_WM_UNIT_INDEX" val="1_20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9"/>
  <p:tag name="KSO_WM_UNIT_INDEX" val="1_19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8"/>
  <p:tag name="KSO_WM_UNIT_INDEX" val="1_18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7"/>
  <p:tag name="KSO_WM_UNIT_INDEX" val="1_17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6"/>
  <p:tag name="KSO_WM_UNIT_INDEX" val="1_16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5"/>
  <p:tag name="KSO_WM_UNIT_INDEX" val="1_15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4"/>
  <p:tag name="KSO_WM_UNIT_INDEX" val="1_14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3"/>
  <p:tag name="KSO_WM_UNIT_INDEX" val="1_13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2"/>
  <p:tag name="KSO_WM_UNIT_INDEX" val="1_12"/>
  <p:tag name="KSO_WM_UNIT_LAYERLEVEL" val="1_1"/>
  <p:tag name="KSO_WM_UNIT_LINE_FORE_SCHEMECOLOR_INDEX" val="5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1"/>
  <p:tag name="KSO_WM_UNIT_INDEX" val="1_11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10"/>
  <p:tag name="KSO_WM_UNIT_INDEX" val="1_10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9"/>
  <p:tag name="KSO_WM_UNIT_INDEX" val="1_9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8"/>
  <p:tag name="KSO_WM_UNIT_INDEX" val="1_8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7"/>
  <p:tag name="KSO_WM_UNIT_INDEX" val="1_7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6"/>
  <p:tag name="KSO_WM_UNIT_INDEX" val="1_6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5"/>
  <p:tag name="KSO_WM_UNIT_INDEX" val="1_5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4"/>
  <p:tag name="KSO_WM_UNIT_INDEX" val="1_4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3"/>
  <p:tag name="KSO_WM_UNIT_INDEX" val="1_3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i*1_2"/>
  <p:tag name="KSO_WM_UNIT_INDEX" val="1_2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2*l_i*1_1"/>
  <p:tag name="KSO_WM_UNIT_INDEX" val="1_1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2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汉仪书宋二简</vt:lpstr>
      <vt:lpstr>MiSans Normal</vt:lpstr>
      <vt:lpstr>Wingdings</vt:lpstr>
      <vt:lpstr>Calibri Light</vt:lpstr>
      <vt:lpstr>+中文正文</vt:lpstr>
      <vt:lpstr>微软雅黑</vt:lpstr>
      <vt:lpstr>宋体</vt:lpstr>
      <vt:lpstr>Office Theme</vt:lpstr>
      <vt:lpstr>植物的共生关系</vt:lpstr>
      <vt:lpstr>目录</vt:lpstr>
      <vt:lpstr>植物共生关系的定义</vt:lpstr>
      <vt:lpstr>共生关系的定义</vt:lpstr>
      <vt:lpstr>植物共生关系的重要性</vt:lpstr>
      <vt:lpstr>共生关系的类型</vt:lpstr>
      <vt:lpstr>植物与真菌的共生关系</vt:lpstr>
      <vt:lpstr>菌根共生关系</vt:lpstr>
      <vt:lpstr>菌丝共生关系</vt:lpstr>
      <vt:lpstr>菌核共生关系</vt:lpstr>
      <vt:lpstr>植物与真菌共生关系的意义</vt:lpstr>
      <vt:lpstr>植物与动物的共生关系</vt:lpstr>
      <vt:lpstr>与蜜蜂的共生关系</vt:lpstr>
      <vt:lpstr>与鸟类的共生关系</vt:lpstr>
      <vt:lpstr>与蚂蚁的共生关系</vt:lpstr>
      <vt:lpstr>与蝙蝠的共生关系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2024-09-24T13:03:21.138</cp:lastPrinted>
  <dcterms:created xsi:type="dcterms:W3CDTF">2024-09-24T05:03:21Z</dcterms:created>
  <dcterms:modified xsi:type="dcterms:W3CDTF">2024-09-24T05:03:24Z</dcterms:modified>
</cp:coreProperties>
</file>