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1EFE3-097B-4CC0-BBE3-89E9EEA0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707C-03D7-4B26-B754-BB342B51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99933-6FB9-48B2-BD81-B0D3B679D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AED98-FD6C-4BB2-9ADE-46F77D34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7C51E-6EE4-4FCB-8FF5-BDB477F6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4AD96C-01F8-4C55-BB39-896F2D880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A4C3C-F473-4266-AC89-F0334EC9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45A7A-9420-412E-A504-D658FB19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47469-9BCD-4264-A02C-2B3C6E9CA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5CA9F-3AB6-4125-9D17-A2059690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54B16-6B25-48E3-9CAA-0F9BCE3AA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/>
              <a:t>2024/3/5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2141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1706880" y="2106930"/>
            <a:ext cx="8780145" cy="2305050"/>
          </a:xfrm>
          <a:prstGeom prst="rect">
            <a:avLst/>
          </a:prstGeom>
          <a:noFill/>
        </p:spPr>
        <p:txBody>
          <a:bodyPr wrap="square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b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大学生职业规划书成长方面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40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-</a:t>
            </a:r>
          </a:p>
        </p:txBody>
      </p:sp>
      <p:sp>
        <p:nvSpPr>
          <p:cNvPr id="63" name="文本框 32"/>
          <p:cNvSpPr txBox="1"/>
          <p:nvPr/>
        </p:nvSpPr>
        <p:spPr>
          <a:xfrm>
            <a:off x="1847528" y="2249746"/>
            <a:ext cx="1265154" cy="2659214"/>
          </a:xfrm>
          <a:prstGeom prst="rect">
            <a:avLst/>
          </a:prstGeom>
          <a:noFill/>
        </p:spPr>
        <p:txBody>
          <a:bodyPr wrap="square" rtlCol="0" anchor="ctr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宋体"/>
                <a:ea typeface="思源宋体 CN Heavy" panose="02020900000000000000" pitchFamily="18" charset="-122"/>
                <a:cs typeface="Aparajita" panose="020b0604020202020204" pitchFamily="34" charset="0"/>
                <a:sym typeface="宋体"/>
              </a:rPr>
              <a:t>目录</a:t>
            </a:r>
            <a:endParaRPr lang="zh-CN" altLang="en-US" sz="4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宋体"/>
              <a:ea typeface="思源宋体 CN Heavy" panose="02020900000000000000" pitchFamily="18" charset="-122"/>
              <a:cs typeface="Aparajita" panose="020b0604020202020204" pitchFamily="34" charset="0"/>
              <a:sym typeface="宋体"/>
            </a:endParaRPr>
          </a:p>
        </p:txBody>
      </p:sp>
      <p:cxnSp>
        <p:nvCxnSpPr>
          <p:cNvPr id="4" name="直接连接符 3"/>
          <p:cNvCxnSpPr/>
          <p:nvPr/>
        </p:nvCxnSpPr>
        <p:spPr>
          <a:xfrm flipH="1">
            <a:off x="4345305" y="1491969"/>
            <a:ext cx="635" cy="4749165"/>
          </a:xfrm>
          <a:prstGeom prst="line">
            <a:avLst/>
          </a:prstGeom>
          <a:ln w="12700">
            <a:solidFill>
              <a:srgbClr val="FF0000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椭圆 44"/>
          <p:cNvSpPr/>
          <p:nvPr/>
        </p:nvSpPr>
        <p:spPr>
          <a:xfrm>
            <a:off x="4072890" y="1028025"/>
            <a:ext cx="530590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文本框 11"/>
          <p:cNvSpPr txBox="1"/>
          <p:nvPr/>
        </p:nvSpPr>
        <p:spPr>
          <a:xfrm>
            <a:off x="4097668" y="1092393"/>
            <a:ext cx="495650" cy="400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01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138" name="TextBox 7"/>
          <p:cNvSpPr>
            <a:spLocks noChangeArrowheads="1"/>
          </p:cNvSpPr>
          <p:nvPr/>
        </p:nvSpPr>
        <p:spPr>
          <a:xfrm>
            <a:off x="4977765" y="1115020"/>
            <a:ext cx="5648431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引言</a:t>
            </a:r>
          </a:p>
        </p:txBody>
      </p:sp>
      <p:sp>
        <p:nvSpPr>
          <p:cNvPr id="54" name="椭圆 53"/>
          <p:cNvSpPr/>
          <p:nvPr/>
        </p:nvSpPr>
        <p:spPr>
          <a:xfrm>
            <a:off x="4072890" y="1819870"/>
            <a:ext cx="530605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文本框 11"/>
          <p:cNvSpPr txBox="1"/>
          <p:nvPr/>
        </p:nvSpPr>
        <p:spPr>
          <a:xfrm>
            <a:off x="4097669" y="1884238"/>
            <a:ext cx="495664" cy="400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02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52" name="TextBox 7"/>
          <p:cNvSpPr>
            <a:spLocks noChangeArrowheads="1"/>
          </p:cNvSpPr>
          <p:nvPr/>
        </p:nvSpPr>
        <p:spPr>
          <a:xfrm>
            <a:off x="4977764" y="1915755"/>
            <a:ext cx="5647609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椭圆 67"/>
          <p:cNvSpPr/>
          <p:nvPr/>
        </p:nvSpPr>
        <p:spPr>
          <a:xfrm>
            <a:off x="4072890" y="2611715"/>
            <a:ext cx="530605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9" name="文本框 11"/>
          <p:cNvSpPr txBox="1"/>
          <p:nvPr/>
        </p:nvSpPr>
        <p:spPr>
          <a:xfrm>
            <a:off x="4097669" y="2676083"/>
            <a:ext cx="495664" cy="400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03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66" name="TextBox 7"/>
          <p:cNvSpPr>
            <a:spLocks noChangeArrowheads="1"/>
          </p:cNvSpPr>
          <p:nvPr/>
        </p:nvSpPr>
        <p:spPr>
          <a:xfrm>
            <a:off x="4977765" y="2708235"/>
            <a:ext cx="5648431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确定职业目标</a:t>
            </a:r>
          </a:p>
        </p:txBody>
      </p:sp>
      <p:sp>
        <p:nvSpPr>
          <p:cNvPr id="101" name="椭圆 100"/>
          <p:cNvSpPr/>
          <p:nvPr/>
        </p:nvSpPr>
        <p:spPr>
          <a:xfrm>
            <a:off x="4072890" y="3403560"/>
            <a:ext cx="530605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文本框 11"/>
          <p:cNvSpPr txBox="1"/>
          <p:nvPr/>
        </p:nvSpPr>
        <p:spPr>
          <a:xfrm>
            <a:off x="4097669" y="3467928"/>
            <a:ext cx="495664" cy="400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04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100" name="TextBox 7"/>
          <p:cNvSpPr>
            <a:spLocks noChangeArrowheads="1"/>
          </p:cNvSpPr>
          <p:nvPr/>
        </p:nvSpPr>
        <p:spPr>
          <a:xfrm>
            <a:off x="4977765" y="3491190"/>
            <a:ext cx="5649254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制定成长计划</a:t>
            </a:r>
          </a:p>
        </p:txBody>
      </p:sp>
      <p:sp>
        <p:nvSpPr>
          <p:cNvPr id="112" name="椭圆 111"/>
          <p:cNvSpPr/>
          <p:nvPr/>
        </p:nvSpPr>
        <p:spPr>
          <a:xfrm>
            <a:off x="4072890" y="4195405"/>
            <a:ext cx="530605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文本框 11"/>
          <p:cNvSpPr txBox="1"/>
          <p:nvPr/>
        </p:nvSpPr>
        <p:spPr>
          <a:xfrm>
            <a:off x="4097669" y="4259773"/>
            <a:ext cx="495664" cy="400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05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111" name="TextBox 7"/>
          <p:cNvSpPr>
            <a:spLocks noChangeArrowheads="1"/>
          </p:cNvSpPr>
          <p:nvPr/>
        </p:nvSpPr>
        <p:spPr>
          <a:xfrm>
            <a:off x="4977765" y="4274780"/>
            <a:ext cx="5638561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实施成长计划</a:t>
            </a:r>
          </a:p>
        </p:txBody>
      </p:sp>
      <p:sp>
        <p:nvSpPr>
          <p:cNvPr id="8" name="椭圆 7"/>
          <p:cNvSpPr/>
          <p:nvPr/>
        </p:nvSpPr>
        <p:spPr>
          <a:xfrm>
            <a:off x="4097655" y="4987250"/>
            <a:ext cx="530605" cy="530225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文本框 11"/>
          <p:cNvSpPr txBox="1"/>
          <p:nvPr/>
        </p:nvSpPr>
        <p:spPr>
          <a:xfrm>
            <a:off x="4124521" y="5051541"/>
            <a:ext cx="491490" cy="3983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06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10" name="TextBox 7"/>
          <p:cNvSpPr>
            <a:spLocks noChangeArrowheads="1"/>
          </p:cNvSpPr>
          <p:nvPr/>
        </p:nvSpPr>
        <p:spPr>
          <a:xfrm>
            <a:off x="5002529" y="5074880"/>
            <a:ext cx="5617997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总结评估</a:t>
            </a:r>
          </a:p>
        </p:txBody>
      </p:sp>
      <p:sp>
        <p:nvSpPr>
          <p:cNvPr id="13" name="椭圆 12"/>
          <p:cNvSpPr/>
          <p:nvPr/>
        </p:nvSpPr>
        <p:spPr>
          <a:xfrm>
            <a:off x="4072890" y="5778460"/>
            <a:ext cx="530605" cy="530860"/>
          </a:xfrm>
          <a:prstGeom prst="ellipse">
            <a:avLst/>
          </a:prstGeom>
          <a:solidFill>
            <a:srgbClr val="557B7C"/>
          </a:solidFill>
          <a:ln w="25400">
            <a:noFill/>
          </a:ln>
          <a:effectLst>
            <a:outerShdw blurRad="254000" dist="114300" dir="2700000" algn="tl" rotWithShape="0">
              <a:prstClr val="black">
                <a:alpha val="25000"/>
              </a:prstClr>
            </a:outerShdw>
          </a:effec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文本框 11"/>
          <p:cNvSpPr txBox="1"/>
          <p:nvPr/>
        </p:nvSpPr>
        <p:spPr>
          <a:xfrm>
            <a:off x="4099756" y="5842828"/>
            <a:ext cx="49149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zh-CN" sz="2000">
                <a:solidFill>
                  <a:schemeClr val="bg1"/>
                </a:solidFill>
                <a:latin typeface="宋体"/>
                <a:ea typeface="思源宋体 CN Heavy" panose="02020900000000000000" pitchFamily="18" charset="-122"/>
                <a:sym typeface="宋体"/>
              </a:rPr>
              <a:t>07</a:t>
            </a:r>
            <a:endParaRPr lang="zh-CN" altLang="en-US" sz="2000">
              <a:solidFill>
                <a:schemeClr val="bg1"/>
              </a:solidFill>
              <a:latin typeface="宋体"/>
              <a:ea typeface="思源宋体 CN Heavy" panose="02020900000000000000" pitchFamily="18" charset="-122"/>
              <a:sym typeface="宋体"/>
            </a:endParaRPr>
          </a:p>
        </p:txBody>
      </p:sp>
      <p:sp>
        <p:nvSpPr>
          <p:cNvPr id="15" name="TextBox 7"/>
          <p:cNvSpPr>
            <a:spLocks noChangeArrowheads="1"/>
          </p:cNvSpPr>
          <p:nvPr/>
        </p:nvSpPr>
        <p:spPr>
          <a:xfrm>
            <a:off x="4977765" y="5866090"/>
            <a:ext cx="5638561" cy="368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09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1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3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5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65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职业规划书成长方面-总结与展望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4882515" y="1888450"/>
            <a:ext cx="5850778" cy="460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思源黑体" panose="020b0400000000000000" pitchFamily="34" charset="-122"/>
                <a:sym typeface="宋体"/>
              </a:rPr>
              <a:t>自我认知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dur="1200" fill="hold" grpId="0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2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 prLst="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1587500" y="3014345"/>
            <a:ext cx="9152890" cy="19989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i="1" kern="0">
                <a:ln w="3175">
                  <a:noFill/>
                </a:ln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引言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5068512" y="1634312"/>
            <a:ext cx="2467647" cy="1476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9000" b="1" i="1">
                <a:solidFill>
                  <a:srgbClr val="497C7D"/>
                </a:solidFill>
                <a:latin typeface="宋体"/>
                <a:ea typeface="字魂创中黑" panose="00000500000000000000" charset="-122"/>
                <a:cs typeface="Arial" pitchFamily="34" charset="0"/>
                <a:sym typeface="宋体"/>
              </a:rPr>
              <a:t>1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44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引言</a:t>
            </a:r>
          </a:p>
        </p:txBody>
      </p:sp>
      <p:sp>
        <p:nvSpPr>
          <p:cNvPr id="15" name="椭圆 14"/>
          <p:cNvSpPr/>
          <p:nvPr/>
        </p:nvSpPr>
        <p:spPr>
          <a:xfrm>
            <a:off x="1195357" y="1973032"/>
            <a:ext cx="864742" cy="864742"/>
          </a:xfrm>
          <a:prstGeom prst="ellipse">
            <a:avLst/>
          </a:prstGeom>
          <a:solidFill>
            <a:srgbClr val="9AB896"/>
          </a:solidFill>
          <a:ln w="1016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000" b="1" i="0">
                <a:latin typeface="宋体"/>
                <a:ea typeface="思源等宽 N" panose="020b0400000000000000" pitchFamily="34" charset="-122"/>
                <a:sym typeface="宋体"/>
              </a:rPr>
              <a:t>1</a:t>
            </a:r>
          </a:p>
        </p:txBody>
      </p:sp>
      <p:sp>
        <p:nvSpPr>
          <p:cNvPr id="16" name="椭圆 15"/>
          <p:cNvSpPr/>
          <p:nvPr/>
        </p:nvSpPr>
        <p:spPr>
          <a:xfrm>
            <a:off x="10270401" y="3362378"/>
            <a:ext cx="864742" cy="864742"/>
          </a:xfrm>
          <a:prstGeom prst="ellipse">
            <a:avLst/>
          </a:prstGeom>
          <a:solidFill>
            <a:srgbClr val="557B7C"/>
          </a:solidFill>
          <a:ln w="1016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000" b="1" i="0">
                <a:latin typeface="宋体"/>
                <a:ea typeface="思源等宽 N" panose="020b0400000000000000" pitchFamily="34" charset="-122"/>
                <a:sym typeface="宋体"/>
              </a:rPr>
              <a:t>2</a:t>
            </a:r>
          </a:p>
        </p:txBody>
      </p:sp>
      <p:sp>
        <p:nvSpPr>
          <p:cNvPr id="17" name="椭圆 16"/>
          <p:cNvSpPr/>
          <p:nvPr/>
        </p:nvSpPr>
        <p:spPr>
          <a:xfrm>
            <a:off x="1183985" y="4790800"/>
            <a:ext cx="864742" cy="864742"/>
          </a:xfrm>
          <a:prstGeom prst="ellipse">
            <a:avLst/>
          </a:prstGeom>
          <a:solidFill>
            <a:srgbClr val="9AB896"/>
          </a:solidFill>
          <a:ln w="101600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1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000" b="1" i="0">
                <a:latin typeface="宋体"/>
                <a:ea typeface="思源等宽 N" panose="020b0400000000000000" pitchFamily="34" charset="-122"/>
                <a:sym typeface="宋体"/>
              </a:rPr>
              <a:t>3</a:t>
            </a:r>
          </a:p>
        </p:txBody>
      </p:sp>
      <p:grpSp>
        <p:nvGrpSpPr>
          <p:cNvPr id="18" name="组合 17"/>
          <p:cNvGrpSpPr/>
          <p:nvPr/>
        </p:nvGrpSpPr>
        <p:grpSpPr>
          <a:xfrm>
            <a:off x="2124635" y="1973032"/>
            <a:ext cx="7871965" cy="864742"/>
            <a:chOff x="2296697" y="1255965"/>
            <a:chExt cx="7699903" cy="864742"/>
          </a:xfrm>
          <a:solidFill>
            <a:srgbClr val="557B7C"/>
          </a:solidFill>
        </p:grpSpPr>
        <p:sp>
          <p:nvSpPr>
            <p:cNvPr id="19" name="圆角矩形 13"/>
            <p:cNvSpPr/>
            <p:nvPr/>
          </p:nvSpPr>
          <p:spPr>
            <a:xfrm>
              <a:off x="2446622" y="1255965"/>
              <a:ext cx="7549978" cy="864742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等腰三角形 19"/>
            <p:cNvSpPr/>
            <p:nvPr/>
          </p:nvSpPr>
          <p:spPr>
            <a:xfrm rot="16200000">
              <a:off x="2272840" y="1539231"/>
              <a:ext cx="345924" cy="29821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2277910" y="3362378"/>
            <a:ext cx="7877697" cy="864742"/>
            <a:chOff x="2405619" y="2674437"/>
            <a:chExt cx="7711888" cy="864742"/>
          </a:xfrm>
          <a:solidFill>
            <a:srgbClr val="9AB896"/>
          </a:solidFill>
        </p:grpSpPr>
        <p:sp>
          <p:nvSpPr>
            <p:cNvPr id="35" name="圆角矩形 20"/>
            <p:cNvSpPr/>
            <p:nvPr/>
          </p:nvSpPr>
          <p:spPr>
            <a:xfrm>
              <a:off x="2405619" y="2674437"/>
              <a:ext cx="7549978" cy="864742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等腰三角形 35"/>
            <p:cNvSpPr/>
            <p:nvPr/>
          </p:nvSpPr>
          <p:spPr>
            <a:xfrm rot="5400000">
              <a:off x="9795440" y="2957703"/>
              <a:ext cx="345924" cy="29821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124635" y="4788219"/>
            <a:ext cx="7873293" cy="864742"/>
            <a:chOff x="2285325" y="4095489"/>
            <a:chExt cx="7699903" cy="864742"/>
          </a:xfrm>
          <a:solidFill>
            <a:srgbClr val="557B7C"/>
          </a:solidFill>
        </p:grpSpPr>
        <p:sp>
          <p:nvSpPr>
            <p:cNvPr id="38" name="圆角矩形 23"/>
            <p:cNvSpPr/>
            <p:nvPr/>
          </p:nvSpPr>
          <p:spPr>
            <a:xfrm>
              <a:off x="2435250" y="4095489"/>
              <a:ext cx="7549978" cy="864742"/>
            </a:xfrm>
            <a:prstGeom prst="round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等腰三角形 38"/>
            <p:cNvSpPr/>
            <p:nvPr/>
          </p:nvSpPr>
          <p:spPr>
            <a:xfrm rot="16200000">
              <a:off x="2261468" y="4378755"/>
              <a:ext cx="345924" cy="298210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rtlCol="0" anchor="ctr" anchorCtr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0" name="文本占位符 38"/>
          <p:cNvSpPr txBox="1"/>
          <p:nvPr/>
        </p:nvSpPr>
        <p:spPr>
          <a:xfrm>
            <a:off x="2421222" y="1973032"/>
            <a:ext cx="7549978" cy="862162"/>
          </a:xfrm>
          <a:prstGeom prst="rect">
            <a:avLst/>
          </a:prstGeom>
        </p:spPr>
        <p:txBody>
          <a:bodyPr vert="horz" wrap="square" tIns="0" bIns="0" anchor="ctr" anchorCtr="1">
            <a:no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600" kern="1200">
                <a:solidFill>
                  <a:srgbClr val="F1F1F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000">
                <a:latin typeface="宋体"/>
                <a:ea typeface="思源等宽 N" panose="020b0400000000000000" pitchFamily="34" charset="-122"/>
                <a:sym typeface="宋体"/>
              </a:rPr>
              <a:t>作为一名大学生，在大学期间制定一份职业规划书是非常重要的</a:t>
            </a:r>
          </a:p>
        </p:txBody>
      </p:sp>
      <p:sp>
        <p:nvSpPr>
          <p:cNvPr id="41" name="文本占位符 38"/>
          <p:cNvSpPr txBox="1"/>
          <p:nvPr/>
        </p:nvSpPr>
        <p:spPr>
          <a:xfrm>
            <a:off x="2421222" y="3359798"/>
            <a:ext cx="7549978" cy="862162"/>
          </a:xfrm>
          <a:prstGeom prst="rect">
            <a:avLst/>
          </a:prstGeom>
        </p:spPr>
        <p:txBody>
          <a:bodyPr vert="horz" wrap="square" tIns="0" bIns="0" anchor="ctr" anchorCtr="1">
            <a:no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600" kern="1200">
                <a:solidFill>
                  <a:srgbClr val="F1F1F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zh-CN" sz="2000">
                <a:latin typeface="宋体"/>
                <a:ea typeface="思源等宽 N" panose="020b0400000000000000" pitchFamily="34" charset="-122"/>
                <a:sym typeface="宋体"/>
              </a:rPr>
              <a:t>这不仅可以帮助你明确自己的职业目标，还可以让你在大学期间更加有计划地学习和实践，提高自己的综合素质和竞争力</a:t>
            </a:r>
          </a:p>
        </p:txBody>
      </p:sp>
      <p:sp>
        <p:nvSpPr>
          <p:cNvPr id="42" name="文本占位符 38"/>
          <p:cNvSpPr txBox="1"/>
          <p:nvPr/>
        </p:nvSpPr>
        <p:spPr>
          <a:xfrm>
            <a:off x="2420402" y="4793379"/>
            <a:ext cx="7549978" cy="862162"/>
          </a:xfrm>
          <a:prstGeom prst="rect">
            <a:avLst/>
          </a:prstGeom>
        </p:spPr>
        <p:txBody>
          <a:bodyPr vert="horz" wrap="square" tIns="0" bIns="0" anchor="ctr" anchorCtr="1">
            <a:no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2600" kern="1200">
                <a:solidFill>
                  <a:srgbClr val="F1F1F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zh-CN" sz="2000">
                <a:latin typeface="宋体"/>
                <a:ea typeface="思源等宽 N" panose="020b0400000000000000" pitchFamily="34" charset="-122"/>
                <a:sym typeface="宋体"/>
              </a:rPr>
              <a:t>本篇文章将围绕成长方面，探讨如何制定一份以成长为核心的大学生职业规划书</a:t>
            </a:r>
          </a:p>
        </p:txBody>
      </p:sp>
    </p:spTree>
    <p:extLst>
      <p:ext uri="{BB962C8B-B14F-4D97-AF65-F5344CB8AC3E}">
        <p14:creationId xmlns:p14="http://schemas.microsoft.com/office/powerpoint/2010/main" val="2403177753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1587500" y="3014345"/>
            <a:ext cx="9152890" cy="19989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i="1" kern="0">
                <a:ln w="3175">
                  <a:noFill/>
                </a:ln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自我认知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5068512" y="1634312"/>
            <a:ext cx="2467647" cy="1476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9000" b="1" i="1">
                <a:solidFill>
                  <a:srgbClr val="497C7D"/>
                </a:solidFill>
                <a:latin typeface="宋体"/>
                <a:ea typeface="字魂创中黑" panose="00000500000000000000" charset="-122"/>
                <a:cs typeface="Arial" pitchFamily="34" charset="0"/>
                <a:sym typeface="宋体"/>
              </a:rPr>
              <a:t>2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9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1270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自我认知</a:t>
            </a:r>
          </a:p>
        </p:txBody>
      </p:sp>
      <p:sp>
        <p:nvSpPr>
          <p:cNvPr id="11267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13468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</a:lstStyle>
          <a:p>
            <a:pPr>
              <a:defRPr/>
            </a:pPr>
            <a:fld id="{1A7857CE-0B02-4E23-8C71-0AC50F027A2D}" type="datetimeFigureOut">
              <a:rPr lang="zh-CN" altLang="en-US">
                <a:latin typeface="宋体"/>
                <a:sym typeface="宋体"/>
              </a:rPr>
              <a:t>2024/3/5</a:t>
            </a:fld>
            <a:endParaRPr lang="zh-CN" altLang="en-US">
              <a:latin typeface="宋体"/>
              <a:sym typeface="宋体"/>
            </a:endParaRPr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13468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</a:lstStyle>
          <a:p>
            <a:pPr>
              <a:defRPr/>
            </a:pPr>
            <a:fld id="{61637C59-ACF1-46EC-AA2B-C1494FFFC09F}" type="slidenum">
              <a:rPr lang="zh-CN" altLang="en-US">
                <a:latin typeface="宋体"/>
                <a:sym typeface="宋体"/>
              </a:rPr>
              <a:t>6</a:t>
            </a:fld>
            <a:endParaRPr lang="zh-CN" altLang="en-US">
              <a:latin typeface="宋体"/>
              <a:sym typeface="宋体"/>
            </a:endParaRPr>
          </a:p>
        </p:txBody>
      </p:sp>
      <p:sp>
        <p:nvSpPr>
          <p:cNvPr id="19" name="任意多边形 10"/>
          <p:cNvSpPr/>
          <p:nvPr/>
        </p:nvSpPr>
        <p:spPr>
          <a:xfrm>
            <a:off x="1124807" y="2360579"/>
            <a:ext cx="1161474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9AB8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椭圆 19"/>
          <p:cNvSpPr/>
          <p:nvPr/>
        </p:nvSpPr>
        <p:spPr>
          <a:xfrm>
            <a:off x="880346" y="1945726"/>
            <a:ext cx="541375" cy="541375"/>
          </a:xfrm>
          <a:prstGeom prst="ellipse">
            <a:avLst/>
          </a:prstGeom>
          <a:solidFill>
            <a:srgbClr val="9AB89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椭圆 23"/>
          <p:cNvSpPr/>
          <p:nvPr/>
        </p:nvSpPr>
        <p:spPr>
          <a:xfrm>
            <a:off x="1446644" y="4069628"/>
            <a:ext cx="1979736" cy="1979736"/>
          </a:xfrm>
          <a:prstGeom prst="ellipse">
            <a:avLst/>
          </a:prstGeom>
          <a:solidFill>
            <a:srgbClr val="9AB896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矩形 27"/>
          <p:cNvSpPr/>
          <p:nvPr/>
        </p:nvSpPr>
        <p:spPr>
          <a:xfrm>
            <a:off x="1672891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在制定职业规划书之前，首先需要对自己进行全面的自我认知</a:t>
            </a:r>
          </a:p>
        </p:txBody>
      </p:sp>
      <p:sp>
        <p:nvSpPr>
          <p:cNvPr id="30" name="任意多边形 10"/>
          <p:cNvSpPr/>
          <p:nvPr/>
        </p:nvSpPr>
        <p:spPr>
          <a:xfrm>
            <a:off x="4685632" y="2360579"/>
            <a:ext cx="1114383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A3BF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椭圆 30"/>
          <p:cNvSpPr/>
          <p:nvPr/>
        </p:nvSpPr>
        <p:spPr>
          <a:xfrm>
            <a:off x="4441172" y="1945726"/>
            <a:ext cx="541375" cy="541375"/>
          </a:xfrm>
          <a:prstGeom prst="ellipse">
            <a:avLst/>
          </a:prstGeom>
          <a:solidFill>
            <a:srgbClr val="A3BF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椭圆 31"/>
          <p:cNvSpPr/>
          <p:nvPr/>
        </p:nvSpPr>
        <p:spPr>
          <a:xfrm>
            <a:off x="5007470" y="4069628"/>
            <a:ext cx="1979736" cy="1979736"/>
          </a:xfrm>
          <a:prstGeom prst="ellipse">
            <a:avLst/>
          </a:prstGeom>
          <a:solidFill>
            <a:srgbClr val="A3BFC3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矩形 32"/>
          <p:cNvSpPr/>
          <p:nvPr/>
        </p:nvSpPr>
        <p:spPr>
          <a:xfrm>
            <a:off x="5233717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这包括对自己的兴趣爱好、优势、劣势、价值观等方面的了解</a:t>
            </a:r>
          </a:p>
        </p:txBody>
      </p:sp>
      <p:sp>
        <p:nvSpPr>
          <p:cNvPr id="34" name="任意多边形 10"/>
          <p:cNvSpPr/>
          <p:nvPr/>
        </p:nvSpPr>
        <p:spPr>
          <a:xfrm>
            <a:off x="8246458" y="2360579"/>
            <a:ext cx="1256885" cy="3901535"/>
          </a:xfrm>
          <a:custGeom>
            <a:gdLst>
              <a:gd name="connsiteX0" fmla="*/ 0 w 879400"/>
              <a:gd name="connsiteY0" fmla="*/ 0 h 2003487"/>
              <a:gd name="connsiteX1" fmla="*/ 26376 w 879400"/>
              <a:gd name="connsiteY1" fmla="*/ 0 h 2003487"/>
              <a:gd name="connsiteX2" fmla="*/ 26376 w 879400"/>
              <a:gd name="connsiteY2" fmla="*/ 1125415 h 2003487"/>
              <a:gd name="connsiteX3" fmla="*/ 26064 w 879400"/>
              <a:gd name="connsiteY3" fmla="*/ 1125415 h 2003487"/>
              <a:gd name="connsiteX4" fmla="*/ 29875 w 879400"/>
              <a:gd name="connsiteY4" fmla="*/ 1200872 h 2003487"/>
              <a:gd name="connsiteX5" fmla="*/ 809241 w 879400"/>
              <a:gd name="connsiteY5" fmla="*/ 1975307 h 2003487"/>
              <a:gd name="connsiteX6" fmla="*/ 879400 w 879400"/>
              <a:gd name="connsiteY6" fmla="*/ 1978629 h 2003487"/>
              <a:gd name="connsiteX7" fmla="*/ 868002 w 879400"/>
              <a:gd name="connsiteY7" fmla="*/ 2003487 h 2003487"/>
              <a:gd name="connsiteX8" fmla="*/ 806805 w 879400"/>
              <a:gd name="connsiteY8" fmla="*/ 2000590 h 2003487"/>
              <a:gd name="connsiteX9" fmla="*/ 4608 w 879400"/>
              <a:gd name="connsiteY9" fmla="*/ 1203469 h 2003487"/>
              <a:gd name="connsiteX10" fmla="*/ 666 w 879400"/>
              <a:gd name="connsiteY10" fmla="*/ 1125415 h 2003487"/>
              <a:gd name="connsiteX11" fmla="*/ 0 w 879400"/>
              <a:gd name="connsiteY11" fmla="*/ 1125415 h 2003487"/>
              <a:gd name="connsiteX12" fmla="*/ 0 w 879400"/>
              <a:gd name="connsiteY12" fmla="*/ 1112224 h 2003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79400" h="2003485">
                <a:moveTo>
                  <a:pt x="0" y="0"/>
                </a:moveTo>
                <a:lnTo>
                  <a:pt x="26376" y="0"/>
                </a:lnTo>
                <a:lnTo>
                  <a:pt x="26376" y="1125415"/>
                </a:lnTo>
                <a:lnTo>
                  <a:pt x="26064" y="1125415"/>
                </a:lnTo>
                <a:lnTo>
                  <a:pt x="29875" y="1200872"/>
                </a:lnTo>
                <a:cubicBezTo>
                  <a:pt x="71500" y="1610747"/>
                  <a:pt x="398620" y="1936224"/>
                  <a:pt x="809241" y="1975307"/>
                </a:cubicBezTo>
                <a:lnTo>
                  <a:pt x="879400" y="1978629"/>
                </a:lnTo>
                <a:lnTo>
                  <a:pt x="868002" y="2003487"/>
                </a:lnTo>
                <a:lnTo>
                  <a:pt x="806805" y="2000590"/>
                </a:lnTo>
                <a:cubicBezTo>
                  <a:pt x="384155" y="1960361"/>
                  <a:pt x="47453" y="1625351"/>
                  <a:pt x="4608" y="1203469"/>
                </a:cubicBezTo>
                <a:lnTo>
                  <a:pt x="666" y="1125415"/>
                </a:lnTo>
                <a:lnTo>
                  <a:pt x="0" y="1125415"/>
                </a:lnTo>
                <a:lnTo>
                  <a:pt x="0" y="1112224"/>
                </a:lnTo>
                <a:close/>
              </a:path>
            </a:pathLst>
          </a:custGeom>
          <a:solidFill>
            <a:srgbClr val="F9F8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椭圆 34"/>
          <p:cNvSpPr/>
          <p:nvPr/>
        </p:nvSpPr>
        <p:spPr>
          <a:xfrm>
            <a:off x="8001998" y="1945726"/>
            <a:ext cx="541375" cy="541375"/>
          </a:xfrm>
          <a:prstGeom prst="ellipse">
            <a:avLst/>
          </a:prstGeom>
          <a:solidFill>
            <a:srgbClr val="F9F8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椭圆 35"/>
          <p:cNvSpPr/>
          <p:nvPr/>
        </p:nvSpPr>
        <p:spPr>
          <a:xfrm>
            <a:off x="8568296" y="4069628"/>
            <a:ext cx="1979736" cy="1979736"/>
          </a:xfrm>
          <a:prstGeom prst="ellipse">
            <a:avLst/>
          </a:prstGeom>
          <a:solidFill>
            <a:srgbClr val="F9F8F4"/>
          </a:solidFill>
          <a:ln w="57150">
            <a:solidFill>
              <a:srgbClr val="FFFFFF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矩形 36"/>
          <p:cNvSpPr/>
          <p:nvPr/>
        </p:nvSpPr>
        <p:spPr>
          <a:xfrm>
            <a:off x="8794543" y="1894127"/>
            <a:ext cx="2517111" cy="21755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t">
            <a:normAutofit/>
          </a:bodyPr>
          <a:lstStyle>
            <a:defPPr>
              <a:defRPr lang="zh-CN"/>
            </a:defPPr>
            <a:lvl1pPr marL="0" marR="0" indent="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1pPr>
            <a:lvl2pPr marL="608330" marR="0" indent="-1511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2pPr>
            <a:lvl3pPr marL="1217930" marR="0" indent="-3035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3pPr>
            <a:lvl4pPr marL="1827530" marR="0" indent="-4559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4pPr>
            <a:lvl5pPr marL="2437130" marR="0" indent="-608330" algn="l" defTabSz="121729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幼圆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="0" i="0">
                <a:solidFill>
                  <a:schemeClr val="tx1"/>
                </a:solidFill>
                <a:latin typeface="宋体"/>
                <a:ea typeface="幼圆" panose="02010509060101010101" pitchFamily="49" charset="-122"/>
                <a:sym typeface="宋体"/>
              </a:rPr>
              <a:t>通过自我认知，可以明确自己的职业方向和目标，从而制定更加符合自己实际情况的成长计划</a:t>
            </a:r>
          </a:p>
        </p:txBody>
      </p:sp>
      <p:sp>
        <p:nvSpPr>
          <p:cNvPr id="40" name="KSO_Shape"/>
          <p:cNvSpPr/>
          <p:nvPr/>
        </p:nvSpPr>
        <p:spPr>
          <a:xfrm>
            <a:off x="1855776" y="4712991"/>
            <a:ext cx="1161473" cy="693012"/>
          </a:xfrm>
          <a:custGeom>
            <a:gdLst>
              <a:gd name="T0" fmla="*/ 0 w 5915"/>
              <a:gd name="T1" fmla="*/ 708054 h 3525"/>
              <a:gd name="T2" fmla="*/ 142674 w 5915"/>
              <a:gd name="T3" fmla="*/ 659390 h 3525"/>
              <a:gd name="T4" fmla="*/ 1350730 w 5915"/>
              <a:gd name="T5" fmla="*/ 604602 h 3525"/>
              <a:gd name="T6" fmla="*/ 1307574 w 5915"/>
              <a:gd name="T7" fmla="*/ 647787 h 3525"/>
              <a:gd name="T8" fmla="*/ 1130440 w 5915"/>
              <a:gd name="T9" fmla="*/ 614592 h 3525"/>
              <a:gd name="T10" fmla="*/ 1355239 w 5915"/>
              <a:gd name="T11" fmla="*/ 1009388 h 3525"/>
              <a:gd name="T12" fmla="*/ 1590023 w 5915"/>
              <a:gd name="T13" fmla="*/ 1024858 h 3525"/>
              <a:gd name="T14" fmla="*/ 1856691 w 5915"/>
              <a:gd name="T15" fmla="*/ 840512 h 3525"/>
              <a:gd name="T16" fmla="*/ 1904678 w 5915"/>
              <a:gd name="T17" fmla="*/ 869840 h 3525"/>
              <a:gd name="T18" fmla="*/ 1664097 w 5915"/>
              <a:gd name="T19" fmla="*/ 1062242 h 3525"/>
              <a:gd name="T20" fmla="*/ 1385513 w 5915"/>
              <a:gd name="T21" fmla="*/ 1094148 h 3525"/>
              <a:gd name="T22" fmla="*/ 1084385 w 5915"/>
              <a:gd name="T23" fmla="*/ 894978 h 3525"/>
              <a:gd name="T24" fmla="*/ 919811 w 5915"/>
              <a:gd name="T25" fmla="*/ 912381 h 3525"/>
              <a:gd name="T26" fmla="*/ 837041 w 5915"/>
              <a:gd name="T27" fmla="*/ 816986 h 3525"/>
              <a:gd name="T28" fmla="*/ 674399 w 5915"/>
              <a:gd name="T29" fmla="*/ 752851 h 3525"/>
              <a:gd name="T30" fmla="*/ 959746 w 5915"/>
              <a:gd name="T31" fmla="*/ 727391 h 3525"/>
              <a:gd name="T32" fmla="*/ 1019006 w 5915"/>
              <a:gd name="T33" fmla="*/ 614915 h 3525"/>
              <a:gd name="T34" fmla="*/ 615784 w 5915"/>
              <a:gd name="T35" fmla="*/ 517585 h 3525"/>
              <a:gd name="T36" fmla="*/ 735913 w 5915"/>
              <a:gd name="T37" fmla="*/ 453451 h 3525"/>
              <a:gd name="T38" fmla="*/ 1075689 w 5915"/>
              <a:gd name="T39" fmla="*/ 577852 h 3525"/>
              <a:gd name="T40" fmla="*/ 706283 w 5915"/>
              <a:gd name="T41" fmla="*/ 230110 h 3525"/>
              <a:gd name="T42" fmla="*/ 925930 w 5915"/>
              <a:gd name="T43" fmla="*/ 239778 h 3525"/>
              <a:gd name="T44" fmla="*/ 1478589 w 5915"/>
              <a:gd name="T45" fmla="*/ 279096 h 3525"/>
              <a:gd name="T46" fmla="*/ 1630603 w 5915"/>
              <a:gd name="T47" fmla="*/ 689039 h 3525"/>
              <a:gd name="T48" fmla="*/ 1862166 w 5915"/>
              <a:gd name="T49" fmla="*/ 578819 h 3525"/>
              <a:gd name="T50" fmla="*/ 1903068 w 5915"/>
              <a:gd name="T51" fmla="*/ 617493 h 3525"/>
              <a:gd name="T52" fmla="*/ 1642197 w 5915"/>
              <a:gd name="T53" fmla="*/ 749306 h 3525"/>
              <a:gd name="T54" fmla="*/ 1462486 w 5915"/>
              <a:gd name="T55" fmla="*/ 850181 h 3525"/>
              <a:gd name="T56" fmla="*/ 1728832 w 5915"/>
              <a:gd name="T57" fmla="*/ 810540 h 3525"/>
              <a:gd name="T58" fmla="*/ 1880845 w 5915"/>
              <a:gd name="T59" fmla="*/ 706120 h 3525"/>
              <a:gd name="T60" fmla="*/ 1883100 w 5915"/>
              <a:gd name="T61" fmla="*/ 771544 h 3525"/>
              <a:gd name="T62" fmla="*/ 1541069 w 5915"/>
              <a:gd name="T63" fmla="*/ 925272 h 3525"/>
              <a:gd name="T64" fmla="*/ 1277944 w 5915"/>
              <a:gd name="T65" fmla="*/ 847602 h 3525"/>
              <a:gd name="T66" fmla="*/ 1130440 w 5915"/>
              <a:gd name="T67" fmla="*/ 690651 h 3525"/>
              <a:gd name="T68" fmla="*/ 371660 w 5915"/>
              <a:gd name="T69" fmla="*/ 927851 h 3525"/>
              <a:gd name="T70" fmla="*/ 255396 w 5915"/>
              <a:gd name="T71" fmla="*/ 927851 h 3525"/>
              <a:gd name="T72" fmla="*/ 233817 w 5915"/>
              <a:gd name="T73" fmla="*/ 1067077 h 3525"/>
              <a:gd name="T74" fmla="*/ 385509 w 5915"/>
              <a:gd name="T75" fmla="*/ 1128955 h 3525"/>
              <a:gd name="T76" fmla="*/ 474398 w 5915"/>
              <a:gd name="T77" fmla="*/ 863716 h 3525"/>
              <a:gd name="T78" fmla="*/ 624157 w 5915"/>
              <a:gd name="T79" fmla="*/ 749306 h 3525"/>
              <a:gd name="T80" fmla="*/ 589052 w 5915"/>
              <a:gd name="T81" fmla="*/ 559804 h 3525"/>
              <a:gd name="T82" fmla="*/ 512724 w 5915"/>
              <a:gd name="T83" fmla="*/ 327439 h 3525"/>
              <a:gd name="T84" fmla="*/ 587442 w 5915"/>
              <a:gd name="T85" fmla="*/ 90239 h 3525"/>
              <a:gd name="T86" fmla="*/ 505960 w 5915"/>
              <a:gd name="T87" fmla="*/ 0 h 3525"/>
              <a:gd name="T88" fmla="*/ 408053 w 5915"/>
              <a:gd name="T89" fmla="*/ 137937 h 3525"/>
              <a:gd name="T90" fmla="*/ 218358 w 5915"/>
              <a:gd name="T91" fmla="*/ 556259 h 3525"/>
              <a:gd name="T92" fmla="*/ 208697 w 5915"/>
              <a:gd name="T93" fmla="*/ 737382 h 3525"/>
              <a:gd name="T94" fmla="*/ 345573 w 5915"/>
              <a:gd name="T95" fmla="*/ 853403 h 3525"/>
              <a:gd name="T96" fmla="*/ 370050 w 5915"/>
              <a:gd name="T97" fmla="*/ 550136 h 3525"/>
              <a:gd name="T98" fmla="*/ 310468 w 5915"/>
              <a:gd name="T99" fmla="*/ 763487 h 3525"/>
              <a:gd name="T100" fmla="*/ 257972 w 5915"/>
              <a:gd name="T101" fmla="*/ 639086 h 3525"/>
              <a:gd name="T102" fmla="*/ 474076 w 5915"/>
              <a:gd name="T103" fmla="*/ 797649 h 3525"/>
              <a:gd name="T104" fmla="*/ 570051 w 5915"/>
              <a:gd name="T105" fmla="*/ 681627 h 3525"/>
              <a:gd name="T106" fmla="*/ 490501 w 5915"/>
              <a:gd name="T107" fmla="*/ 577208 h 3525"/>
              <a:gd name="T108" fmla="*/ 494044 w 5915"/>
              <a:gd name="T109" fmla="*/ 77992 h 3525"/>
              <a:gd name="T110" fmla="*/ 523996 w 5915"/>
              <a:gd name="T111" fmla="*/ 153406 h 3525"/>
              <a:gd name="T112" fmla="*/ 29952 w 5915"/>
              <a:gd name="T113" fmla="*/ 1111552 h 3525"/>
              <a:gd name="T114" fmla="*/ 9340 w 5915"/>
              <a:gd name="T115" fmla="*/ 1059342 h 3525"/>
              <a:gd name="T116" fmla="*/ 49598 w 5915"/>
              <a:gd name="T117" fmla="*/ 1105106 h 3525"/>
              <a:gd name="T118" fmla="*/ 644 w 5915"/>
              <a:gd name="T119" fmla="*/ 331951 h 3525"/>
              <a:gd name="T120" fmla="*/ 321096 w 5915"/>
              <a:gd name="T121" fmla="*/ 195948 h 3525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</a:gdLst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0" t="0" r="r" b="b"/>
            <a:pathLst>
              <a:path w="5915" h="3525">
                <a:moveTo>
                  <a:pt x="148" y="2277"/>
                </a:moveTo>
                <a:lnTo>
                  <a:pt x="148" y="2277"/>
                </a:lnTo>
                <a:lnTo>
                  <a:pt x="139" y="2282"/>
                </a:lnTo>
                <a:lnTo>
                  <a:pt x="131" y="2286"/>
                </a:lnTo>
                <a:lnTo>
                  <a:pt x="122" y="2289"/>
                </a:lnTo>
                <a:lnTo>
                  <a:pt x="112" y="2291"/>
                </a:lnTo>
                <a:lnTo>
                  <a:pt x="103" y="2292"/>
                </a:lnTo>
                <a:lnTo>
                  <a:pt x="94" y="2292"/>
                </a:lnTo>
                <a:lnTo>
                  <a:pt x="85" y="2292"/>
                </a:lnTo>
                <a:lnTo>
                  <a:pt x="76" y="2290"/>
                </a:lnTo>
                <a:lnTo>
                  <a:pt x="67" y="2288"/>
                </a:lnTo>
                <a:lnTo>
                  <a:pt x="58" y="2285"/>
                </a:lnTo>
                <a:lnTo>
                  <a:pt x="51" y="2281"/>
                </a:lnTo>
                <a:lnTo>
                  <a:pt x="43" y="2276"/>
                </a:lnTo>
                <a:lnTo>
                  <a:pt x="35" y="2270"/>
                </a:lnTo>
                <a:lnTo>
                  <a:pt x="28" y="2265"/>
                </a:lnTo>
                <a:lnTo>
                  <a:pt x="22" y="2257"/>
                </a:lnTo>
                <a:lnTo>
                  <a:pt x="16" y="2249"/>
                </a:lnTo>
                <a:lnTo>
                  <a:pt x="12" y="2241"/>
                </a:lnTo>
                <a:lnTo>
                  <a:pt x="7" y="2232"/>
                </a:lnTo>
                <a:lnTo>
                  <a:pt x="4" y="2223"/>
                </a:lnTo>
                <a:lnTo>
                  <a:pt x="2" y="2214"/>
                </a:lnTo>
                <a:lnTo>
                  <a:pt x="0" y="2206"/>
                </a:lnTo>
                <a:lnTo>
                  <a:pt x="0" y="2197"/>
                </a:lnTo>
                <a:lnTo>
                  <a:pt x="0" y="2187"/>
                </a:lnTo>
                <a:lnTo>
                  <a:pt x="3" y="2178"/>
                </a:lnTo>
                <a:lnTo>
                  <a:pt x="5" y="2169"/>
                </a:lnTo>
                <a:lnTo>
                  <a:pt x="8" y="2161"/>
                </a:lnTo>
                <a:lnTo>
                  <a:pt x="12" y="2152"/>
                </a:lnTo>
                <a:lnTo>
                  <a:pt x="16" y="2144"/>
                </a:lnTo>
                <a:lnTo>
                  <a:pt x="22" y="2136"/>
                </a:lnTo>
                <a:lnTo>
                  <a:pt x="28" y="2130"/>
                </a:lnTo>
                <a:lnTo>
                  <a:pt x="35" y="2124"/>
                </a:lnTo>
                <a:lnTo>
                  <a:pt x="44" y="2117"/>
                </a:lnTo>
                <a:lnTo>
                  <a:pt x="73" y="2099"/>
                </a:lnTo>
                <a:lnTo>
                  <a:pt x="109" y="2076"/>
                </a:lnTo>
                <a:lnTo>
                  <a:pt x="157" y="2047"/>
                </a:lnTo>
                <a:lnTo>
                  <a:pt x="217" y="2013"/>
                </a:lnTo>
                <a:lnTo>
                  <a:pt x="287" y="1973"/>
                </a:lnTo>
                <a:lnTo>
                  <a:pt x="368" y="1928"/>
                </a:lnTo>
                <a:lnTo>
                  <a:pt x="460" y="1880"/>
                </a:lnTo>
                <a:lnTo>
                  <a:pt x="454" y="1908"/>
                </a:lnTo>
                <a:lnTo>
                  <a:pt x="450" y="1936"/>
                </a:lnTo>
                <a:lnTo>
                  <a:pt x="446" y="1964"/>
                </a:lnTo>
                <a:lnTo>
                  <a:pt x="444" y="1990"/>
                </a:lnTo>
                <a:lnTo>
                  <a:pt x="443" y="2018"/>
                </a:lnTo>
                <a:lnTo>
                  <a:pt x="443" y="2046"/>
                </a:lnTo>
                <a:lnTo>
                  <a:pt x="444" y="2074"/>
                </a:lnTo>
                <a:lnTo>
                  <a:pt x="445" y="2102"/>
                </a:lnTo>
                <a:lnTo>
                  <a:pt x="380" y="2138"/>
                </a:lnTo>
                <a:lnTo>
                  <a:pt x="322" y="2171"/>
                </a:lnTo>
                <a:lnTo>
                  <a:pt x="270" y="2201"/>
                </a:lnTo>
                <a:lnTo>
                  <a:pt x="228" y="2227"/>
                </a:lnTo>
                <a:lnTo>
                  <a:pt x="169" y="2263"/>
                </a:lnTo>
                <a:lnTo>
                  <a:pt x="148" y="2277"/>
                </a:lnTo>
                <a:close/>
                <a:moveTo>
                  <a:pt x="4592" y="2112"/>
                </a:moveTo>
                <a:lnTo>
                  <a:pt x="4592" y="1225"/>
                </a:lnTo>
                <a:lnTo>
                  <a:pt x="3694" y="1356"/>
                </a:lnTo>
                <a:lnTo>
                  <a:pt x="3744" y="1404"/>
                </a:lnTo>
                <a:lnTo>
                  <a:pt x="3792" y="1451"/>
                </a:lnTo>
                <a:lnTo>
                  <a:pt x="3836" y="1496"/>
                </a:lnTo>
                <a:lnTo>
                  <a:pt x="3879" y="1540"/>
                </a:lnTo>
                <a:lnTo>
                  <a:pt x="3958" y="1624"/>
                </a:lnTo>
                <a:lnTo>
                  <a:pt x="4030" y="1702"/>
                </a:lnTo>
                <a:lnTo>
                  <a:pt x="4098" y="1776"/>
                </a:lnTo>
                <a:lnTo>
                  <a:pt x="4131" y="1811"/>
                </a:lnTo>
                <a:lnTo>
                  <a:pt x="4163" y="1844"/>
                </a:lnTo>
                <a:lnTo>
                  <a:pt x="4194" y="1876"/>
                </a:lnTo>
                <a:lnTo>
                  <a:pt x="4227" y="1906"/>
                </a:lnTo>
                <a:lnTo>
                  <a:pt x="4258" y="1934"/>
                </a:lnTo>
                <a:lnTo>
                  <a:pt x="4290" y="1960"/>
                </a:lnTo>
                <a:lnTo>
                  <a:pt x="4322" y="1985"/>
                </a:lnTo>
                <a:lnTo>
                  <a:pt x="4356" y="2008"/>
                </a:lnTo>
                <a:lnTo>
                  <a:pt x="4392" y="2031"/>
                </a:lnTo>
                <a:lnTo>
                  <a:pt x="4427" y="2049"/>
                </a:lnTo>
                <a:lnTo>
                  <a:pt x="4465" y="2068"/>
                </a:lnTo>
                <a:lnTo>
                  <a:pt x="4505" y="2084"/>
                </a:lnTo>
                <a:lnTo>
                  <a:pt x="4548" y="2099"/>
                </a:lnTo>
                <a:lnTo>
                  <a:pt x="4592" y="2112"/>
                </a:lnTo>
                <a:close/>
                <a:moveTo>
                  <a:pt x="3510" y="1444"/>
                </a:moveTo>
                <a:lnTo>
                  <a:pt x="3510" y="1444"/>
                </a:lnTo>
                <a:lnTo>
                  <a:pt x="3568" y="1499"/>
                </a:lnTo>
                <a:lnTo>
                  <a:pt x="3622" y="1550"/>
                </a:lnTo>
                <a:lnTo>
                  <a:pt x="3674" y="1601"/>
                </a:lnTo>
                <a:lnTo>
                  <a:pt x="3723" y="1650"/>
                </a:lnTo>
                <a:lnTo>
                  <a:pt x="3767" y="1697"/>
                </a:lnTo>
                <a:lnTo>
                  <a:pt x="3811" y="1743"/>
                </a:lnTo>
                <a:lnTo>
                  <a:pt x="3890" y="1830"/>
                </a:lnTo>
                <a:lnTo>
                  <a:pt x="3961" y="1907"/>
                </a:lnTo>
                <a:lnTo>
                  <a:pt x="4028" y="1978"/>
                </a:lnTo>
                <a:lnTo>
                  <a:pt x="4060" y="2010"/>
                </a:lnTo>
                <a:lnTo>
                  <a:pt x="4094" y="2043"/>
                </a:lnTo>
                <a:lnTo>
                  <a:pt x="4126" y="2073"/>
                </a:lnTo>
                <a:lnTo>
                  <a:pt x="4160" y="2102"/>
                </a:lnTo>
                <a:lnTo>
                  <a:pt x="4120" y="2109"/>
                </a:lnTo>
                <a:lnTo>
                  <a:pt x="4082" y="2119"/>
                </a:lnTo>
                <a:lnTo>
                  <a:pt x="4045" y="2131"/>
                </a:lnTo>
                <a:lnTo>
                  <a:pt x="4009" y="2144"/>
                </a:lnTo>
                <a:lnTo>
                  <a:pt x="3994" y="2152"/>
                </a:lnTo>
                <a:lnTo>
                  <a:pt x="3977" y="2161"/>
                </a:lnTo>
                <a:lnTo>
                  <a:pt x="3961" y="2169"/>
                </a:lnTo>
                <a:lnTo>
                  <a:pt x="3947" y="2179"/>
                </a:lnTo>
                <a:lnTo>
                  <a:pt x="3932" y="2188"/>
                </a:lnTo>
                <a:lnTo>
                  <a:pt x="3919" y="2198"/>
                </a:lnTo>
                <a:lnTo>
                  <a:pt x="3905" y="2208"/>
                </a:lnTo>
                <a:lnTo>
                  <a:pt x="3893" y="2219"/>
                </a:lnTo>
                <a:lnTo>
                  <a:pt x="3854" y="2183"/>
                </a:lnTo>
                <a:lnTo>
                  <a:pt x="3812" y="2146"/>
                </a:lnTo>
                <a:lnTo>
                  <a:pt x="3768" y="2109"/>
                </a:lnTo>
                <a:lnTo>
                  <a:pt x="3723" y="2070"/>
                </a:lnTo>
                <a:lnTo>
                  <a:pt x="3674" y="2029"/>
                </a:lnTo>
                <a:lnTo>
                  <a:pt x="3622" y="1989"/>
                </a:lnTo>
                <a:lnTo>
                  <a:pt x="3568" y="1949"/>
                </a:lnTo>
                <a:lnTo>
                  <a:pt x="3510" y="1907"/>
                </a:lnTo>
                <a:lnTo>
                  <a:pt x="3510" y="1444"/>
                </a:lnTo>
                <a:close/>
                <a:moveTo>
                  <a:pt x="3510" y="2143"/>
                </a:moveTo>
                <a:lnTo>
                  <a:pt x="3510" y="2557"/>
                </a:lnTo>
                <a:lnTo>
                  <a:pt x="3510" y="2572"/>
                </a:lnTo>
                <a:lnTo>
                  <a:pt x="3508" y="2587"/>
                </a:lnTo>
                <a:lnTo>
                  <a:pt x="3505" y="2601"/>
                </a:lnTo>
                <a:lnTo>
                  <a:pt x="3501" y="2616"/>
                </a:lnTo>
                <a:lnTo>
                  <a:pt x="3544" y="2640"/>
                </a:lnTo>
                <a:lnTo>
                  <a:pt x="3586" y="2666"/>
                </a:lnTo>
                <a:lnTo>
                  <a:pt x="3625" y="2690"/>
                </a:lnTo>
                <a:lnTo>
                  <a:pt x="3662" y="2715"/>
                </a:lnTo>
                <a:lnTo>
                  <a:pt x="3734" y="2764"/>
                </a:lnTo>
                <a:lnTo>
                  <a:pt x="3800" y="2811"/>
                </a:lnTo>
                <a:lnTo>
                  <a:pt x="3861" y="2858"/>
                </a:lnTo>
                <a:lnTo>
                  <a:pt x="3918" y="2902"/>
                </a:lnTo>
                <a:lnTo>
                  <a:pt x="3971" y="2946"/>
                </a:lnTo>
                <a:lnTo>
                  <a:pt x="4021" y="2987"/>
                </a:lnTo>
                <a:lnTo>
                  <a:pt x="4098" y="3050"/>
                </a:lnTo>
                <a:lnTo>
                  <a:pt x="4135" y="3079"/>
                </a:lnTo>
                <a:lnTo>
                  <a:pt x="4172" y="3106"/>
                </a:lnTo>
                <a:lnTo>
                  <a:pt x="4208" y="3132"/>
                </a:lnTo>
                <a:lnTo>
                  <a:pt x="4244" y="3154"/>
                </a:lnTo>
                <a:lnTo>
                  <a:pt x="4281" y="3175"/>
                </a:lnTo>
                <a:lnTo>
                  <a:pt x="4299" y="3184"/>
                </a:lnTo>
                <a:lnTo>
                  <a:pt x="4318" y="3193"/>
                </a:lnTo>
                <a:lnTo>
                  <a:pt x="4338" y="3201"/>
                </a:lnTo>
                <a:lnTo>
                  <a:pt x="4358" y="3209"/>
                </a:lnTo>
                <a:lnTo>
                  <a:pt x="4378" y="3215"/>
                </a:lnTo>
                <a:lnTo>
                  <a:pt x="4398" y="3221"/>
                </a:lnTo>
                <a:lnTo>
                  <a:pt x="4419" y="3226"/>
                </a:lnTo>
                <a:lnTo>
                  <a:pt x="4442" y="3231"/>
                </a:lnTo>
                <a:lnTo>
                  <a:pt x="4464" y="3234"/>
                </a:lnTo>
                <a:lnTo>
                  <a:pt x="4487" y="3238"/>
                </a:lnTo>
                <a:lnTo>
                  <a:pt x="4511" y="3240"/>
                </a:lnTo>
                <a:lnTo>
                  <a:pt x="4535" y="3241"/>
                </a:lnTo>
                <a:lnTo>
                  <a:pt x="4561" y="3242"/>
                </a:lnTo>
                <a:lnTo>
                  <a:pt x="4588" y="3241"/>
                </a:lnTo>
                <a:lnTo>
                  <a:pt x="4614" y="3240"/>
                </a:lnTo>
                <a:lnTo>
                  <a:pt x="4643" y="3239"/>
                </a:lnTo>
                <a:lnTo>
                  <a:pt x="4672" y="3235"/>
                </a:lnTo>
                <a:lnTo>
                  <a:pt x="4703" y="3232"/>
                </a:lnTo>
                <a:lnTo>
                  <a:pt x="4764" y="3222"/>
                </a:lnTo>
                <a:lnTo>
                  <a:pt x="4823" y="3210"/>
                </a:lnTo>
                <a:lnTo>
                  <a:pt x="4881" y="3195"/>
                </a:lnTo>
                <a:lnTo>
                  <a:pt x="4937" y="3180"/>
                </a:lnTo>
                <a:lnTo>
                  <a:pt x="4991" y="3162"/>
                </a:lnTo>
                <a:lnTo>
                  <a:pt x="5044" y="3142"/>
                </a:lnTo>
                <a:lnTo>
                  <a:pt x="5094" y="3121"/>
                </a:lnTo>
                <a:lnTo>
                  <a:pt x="5143" y="3098"/>
                </a:lnTo>
                <a:lnTo>
                  <a:pt x="5191" y="3076"/>
                </a:lnTo>
                <a:lnTo>
                  <a:pt x="5235" y="3051"/>
                </a:lnTo>
                <a:lnTo>
                  <a:pt x="5280" y="3026"/>
                </a:lnTo>
                <a:lnTo>
                  <a:pt x="5321" y="3000"/>
                </a:lnTo>
                <a:lnTo>
                  <a:pt x="5361" y="2975"/>
                </a:lnTo>
                <a:lnTo>
                  <a:pt x="5399" y="2949"/>
                </a:lnTo>
                <a:lnTo>
                  <a:pt x="5436" y="2922"/>
                </a:lnTo>
                <a:lnTo>
                  <a:pt x="5469" y="2897"/>
                </a:lnTo>
                <a:lnTo>
                  <a:pt x="5503" y="2870"/>
                </a:lnTo>
                <a:lnTo>
                  <a:pt x="5533" y="2844"/>
                </a:lnTo>
                <a:lnTo>
                  <a:pt x="5561" y="2820"/>
                </a:lnTo>
                <a:lnTo>
                  <a:pt x="5588" y="2795"/>
                </a:lnTo>
                <a:lnTo>
                  <a:pt x="5634" y="2751"/>
                </a:lnTo>
                <a:lnTo>
                  <a:pt x="5673" y="2710"/>
                </a:lnTo>
                <a:lnTo>
                  <a:pt x="5705" y="2676"/>
                </a:lnTo>
                <a:lnTo>
                  <a:pt x="5726" y="2650"/>
                </a:lnTo>
                <a:lnTo>
                  <a:pt x="5745" y="2628"/>
                </a:lnTo>
                <a:lnTo>
                  <a:pt x="5750" y="2620"/>
                </a:lnTo>
                <a:lnTo>
                  <a:pt x="5757" y="2613"/>
                </a:lnTo>
                <a:lnTo>
                  <a:pt x="5765" y="2608"/>
                </a:lnTo>
                <a:lnTo>
                  <a:pt x="5773" y="2603"/>
                </a:lnTo>
                <a:lnTo>
                  <a:pt x="5780" y="2599"/>
                </a:lnTo>
                <a:lnTo>
                  <a:pt x="5789" y="2596"/>
                </a:lnTo>
                <a:lnTo>
                  <a:pt x="5798" y="2593"/>
                </a:lnTo>
                <a:lnTo>
                  <a:pt x="5807" y="2591"/>
                </a:lnTo>
                <a:lnTo>
                  <a:pt x="5816" y="2590"/>
                </a:lnTo>
                <a:lnTo>
                  <a:pt x="5825" y="2590"/>
                </a:lnTo>
                <a:lnTo>
                  <a:pt x="5834" y="2591"/>
                </a:lnTo>
                <a:lnTo>
                  <a:pt x="5843" y="2593"/>
                </a:lnTo>
                <a:lnTo>
                  <a:pt x="5852" y="2596"/>
                </a:lnTo>
                <a:lnTo>
                  <a:pt x="5861" y="2600"/>
                </a:lnTo>
                <a:lnTo>
                  <a:pt x="5870" y="2605"/>
                </a:lnTo>
                <a:lnTo>
                  <a:pt x="5877" y="2609"/>
                </a:lnTo>
                <a:lnTo>
                  <a:pt x="5885" y="2616"/>
                </a:lnTo>
                <a:lnTo>
                  <a:pt x="5892" y="2622"/>
                </a:lnTo>
                <a:lnTo>
                  <a:pt x="5898" y="2630"/>
                </a:lnTo>
                <a:lnTo>
                  <a:pt x="5902" y="2638"/>
                </a:lnTo>
                <a:lnTo>
                  <a:pt x="5906" y="2646"/>
                </a:lnTo>
                <a:lnTo>
                  <a:pt x="5910" y="2655"/>
                </a:lnTo>
                <a:lnTo>
                  <a:pt x="5912" y="2664"/>
                </a:lnTo>
                <a:lnTo>
                  <a:pt x="5914" y="2673"/>
                </a:lnTo>
                <a:lnTo>
                  <a:pt x="5915" y="2681"/>
                </a:lnTo>
                <a:lnTo>
                  <a:pt x="5915" y="2690"/>
                </a:lnTo>
                <a:lnTo>
                  <a:pt x="5914" y="2699"/>
                </a:lnTo>
                <a:lnTo>
                  <a:pt x="5912" y="2708"/>
                </a:lnTo>
                <a:lnTo>
                  <a:pt x="5910" y="2717"/>
                </a:lnTo>
                <a:lnTo>
                  <a:pt x="5906" y="2726"/>
                </a:lnTo>
                <a:lnTo>
                  <a:pt x="5901" y="2735"/>
                </a:lnTo>
                <a:lnTo>
                  <a:pt x="5896" y="2743"/>
                </a:lnTo>
                <a:lnTo>
                  <a:pt x="5875" y="2767"/>
                </a:lnTo>
                <a:lnTo>
                  <a:pt x="5851" y="2796"/>
                </a:lnTo>
                <a:lnTo>
                  <a:pt x="5817" y="2834"/>
                </a:lnTo>
                <a:lnTo>
                  <a:pt x="5773" y="2880"/>
                </a:lnTo>
                <a:lnTo>
                  <a:pt x="5748" y="2904"/>
                </a:lnTo>
                <a:lnTo>
                  <a:pt x="5720" y="2930"/>
                </a:lnTo>
                <a:lnTo>
                  <a:pt x="5690" y="2958"/>
                </a:lnTo>
                <a:lnTo>
                  <a:pt x="5659" y="2986"/>
                </a:lnTo>
                <a:lnTo>
                  <a:pt x="5624" y="3014"/>
                </a:lnTo>
                <a:lnTo>
                  <a:pt x="5589" y="3044"/>
                </a:lnTo>
                <a:lnTo>
                  <a:pt x="5550" y="3073"/>
                </a:lnTo>
                <a:lnTo>
                  <a:pt x="5510" y="3102"/>
                </a:lnTo>
                <a:lnTo>
                  <a:pt x="5466" y="3132"/>
                </a:lnTo>
                <a:lnTo>
                  <a:pt x="5422" y="3161"/>
                </a:lnTo>
                <a:lnTo>
                  <a:pt x="5375" y="3190"/>
                </a:lnTo>
                <a:lnTo>
                  <a:pt x="5326" y="3218"/>
                </a:lnTo>
                <a:lnTo>
                  <a:pt x="5274" y="3244"/>
                </a:lnTo>
                <a:lnTo>
                  <a:pt x="5222" y="3271"/>
                </a:lnTo>
                <a:lnTo>
                  <a:pt x="5167" y="3296"/>
                </a:lnTo>
                <a:lnTo>
                  <a:pt x="5111" y="3319"/>
                </a:lnTo>
                <a:lnTo>
                  <a:pt x="5051" y="3341"/>
                </a:lnTo>
                <a:lnTo>
                  <a:pt x="4990" y="3361"/>
                </a:lnTo>
                <a:lnTo>
                  <a:pt x="4928" y="3379"/>
                </a:lnTo>
                <a:lnTo>
                  <a:pt x="4896" y="3388"/>
                </a:lnTo>
                <a:lnTo>
                  <a:pt x="4863" y="3395"/>
                </a:lnTo>
                <a:lnTo>
                  <a:pt x="4831" y="3403"/>
                </a:lnTo>
                <a:lnTo>
                  <a:pt x="4797" y="3409"/>
                </a:lnTo>
                <a:lnTo>
                  <a:pt x="4764" y="3415"/>
                </a:lnTo>
                <a:lnTo>
                  <a:pt x="4729" y="3419"/>
                </a:lnTo>
                <a:lnTo>
                  <a:pt x="4691" y="3425"/>
                </a:lnTo>
                <a:lnTo>
                  <a:pt x="4655" y="3428"/>
                </a:lnTo>
                <a:lnTo>
                  <a:pt x="4619" y="3430"/>
                </a:lnTo>
                <a:lnTo>
                  <a:pt x="4585" y="3433"/>
                </a:lnTo>
                <a:lnTo>
                  <a:pt x="4552" y="3433"/>
                </a:lnTo>
                <a:lnTo>
                  <a:pt x="4521" y="3433"/>
                </a:lnTo>
                <a:lnTo>
                  <a:pt x="4490" y="3432"/>
                </a:lnTo>
                <a:lnTo>
                  <a:pt x="4461" y="3429"/>
                </a:lnTo>
                <a:lnTo>
                  <a:pt x="4432" y="3425"/>
                </a:lnTo>
                <a:lnTo>
                  <a:pt x="4405" y="3421"/>
                </a:lnTo>
                <a:lnTo>
                  <a:pt x="4378" y="3416"/>
                </a:lnTo>
                <a:lnTo>
                  <a:pt x="4351" y="3409"/>
                </a:lnTo>
                <a:lnTo>
                  <a:pt x="4327" y="3403"/>
                </a:lnTo>
                <a:lnTo>
                  <a:pt x="4302" y="3395"/>
                </a:lnTo>
                <a:lnTo>
                  <a:pt x="4278" y="3386"/>
                </a:lnTo>
                <a:lnTo>
                  <a:pt x="4254" y="3377"/>
                </a:lnTo>
                <a:lnTo>
                  <a:pt x="4231" y="3367"/>
                </a:lnTo>
                <a:lnTo>
                  <a:pt x="4209" y="3356"/>
                </a:lnTo>
                <a:lnTo>
                  <a:pt x="4186" y="3343"/>
                </a:lnTo>
                <a:lnTo>
                  <a:pt x="4165" y="3331"/>
                </a:lnTo>
                <a:lnTo>
                  <a:pt x="4143" y="3318"/>
                </a:lnTo>
                <a:lnTo>
                  <a:pt x="4122" y="3304"/>
                </a:lnTo>
                <a:lnTo>
                  <a:pt x="4078" y="3274"/>
                </a:lnTo>
                <a:lnTo>
                  <a:pt x="4035" y="3243"/>
                </a:lnTo>
                <a:lnTo>
                  <a:pt x="3991" y="3209"/>
                </a:lnTo>
                <a:lnTo>
                  <a:pt x="3900" y="3133"/>
                </a:lnTo>
                <a:lnTo>
                  <a:pt x="3850" y="3093"/>
                </a:lnTo>
                <a:lnTo>
                  <a:pt x="3797" y="3049"/>
                </a:lnTo>
                <a:lnTo>
                  <a:pt x="3742" y="3006"/>
                </a:lnTo>
                <a:lnTo>
                  <a:pt x="3681" y="2960"/>
                </a:lnTo>
                <a:lnTo>
                  <a:pt x="3616" y="2913"/>
                </a:lnTo>
                <a:lnTo>
                  <a:pt x="3544" y="2865"/>
                </a:lnTo>
                <a:lnTo>
                  <a:pt x="3506" y="2841"/>
                </a:lnTo>
                <a:lnTo>
                  <a:pt x="3467" y="2816"/>
                </a:lnTo>
                <a:lnTo>
                  <a:pt x="3426" y="2792"/>
                </a:lnTo>
                <a:lnTo>
                  <a:pt x="3384" y="2767"/>
                </a:lnTo>
                <a:lnTo>
                  <a:pt x="3367" y="2777"/>
                </a:lnTo>
                <a:lnTo>
                  <a:pt x="3350" y="2787"/>
                </a:lnTo>
                <a:lnTo>
                  <a:pt x="3334" y="2797"/>
                </a:lnTo>
                <a:lnTo>
                  <a:pt x="3315" y="2806"/>
                </a:lnTo>
                <a:lnTo>
                  <a:pt x="3296" y="2814"/>
                </a:lnTo>
                <a:lnTo>
                  <a:pt x="3277" y="2822"/>
                </a:lnTo>
                <a:lnTo>
                  <a:pt x="3257" y="2830"/>
                </a:lnTo>
                <a:lnTo>
                  <a:pt x="3236" y="2835"/>
                </a:lnTo>
                <a:lnTo>
                  <a:pt x="3214" y="2842"/>
                </a:lnTo>
                <a:lnTo>
                  <a:pt x="3193" y="2846"/>
                </a:lnTo>
                <a:lnTo>
                  <a:pt x="3171" y="2851"/>
                </a:lnTo>
                <a:lnTo>
                  <a:pt x="3149" y="2854"/>
                </a:lnTo>
                <a:lnTo>
                  <a:pt x="3125" y="2858"/>
                </a:lnTo>
                <a:lnTo>
                  <a:pt x="3102" y="2860"/>
                </a:lnTo>
                <a:lnTo>
                  <a:pt x="3078" y="2861"/>
                </a:lnTo>
                <a:lnTo>
                  <a:pt x="3054" y="2861"/>
                </a:lnTo>
                <a:lnTo>
                  <a:pt x="3030" y="2861"/>
                </a:lnTo>
                <a:lnTo>
                  <a:pt x="3007" y="2860"/>
                </a:lnTo>
                <a:lnTo>
                  <a:pt x="2985" y="2858"/>
                </a:lnTo>
                <a:lnTo>
                  <a:pt x="2961" y="2855"/>
                </a:lnTo>
                <a:lnTo>
                  <a:pt x="2940" y="2852"/>
                </a:lnTo>
                <a:lnTo>
                  <a:pt x="2918" y="2847"/>
                </a:lnTo>
                <a:lnTo>
                  <a:pt x="2897" y="2843"/>
                </a:lnTo>
                <a:lnTo>
                  <a:pt x="2877" y="2837"/>
                </a:lnTo>
                <a:lnTo>
                  <a:pt x="2856" y="2831"/>
                </a:lnTo>
                <a:lnTo>
                  <a:pt x="2836" y="2824"/>
                </a:lnTo>
                <a:lnTo>
                  <a:pt x="2817" y="2817"/>
                </a:lnTo>
                <a:lnTo>
                  <a:pt x="2799" y="2810"/>
                </a:lnTo>
                <a:lnTo>
                  <a:pt x="2781" y="2801"/>
                </a:lnTo>
                <a:lnTo>
                  <a:pt x="2764" y="2792"/>
                </a:lnTo>
                <a:lnTo>
                  <a:pt x="2747" y="2782"/>
                </a:lnTo>
                <a:lnTo>
                  <a:pt x="2732" y="2772"/>
                </a:lnTo>
                <a:lnTo>
                  <a:pt x="2716" y="2762"/>
                </a:lnTo>
                <a:lnTo>
                  <a:pt x="2702" y="2751"/>
                </a:lnTo>
                <a:lnTo>
                  <a:pt x="2688" y="2739"/>
                </a:lnTo>
                <a:lnTo>
                  <a:pt x="2676" y="2727"/>
                </a:lnTo>
                <a:lnTo>
                  <a:pt x="2664" y="2715"/>
                </a:lnTo>
                <a:lnTo>
                  <a:pt x="2652" y="2701"/>
                </a:lnTo>
                <a:lnTo>
                  <a:pt x="2642" y="2689"/>
                </a:lnTo>
                <a:lnTo>
                  <a:pt x="2634" y="2675"/>
                </a:lnTo>
                <a:lnTo>
                  <a:pt x="2626" y="2661"/>
                </a:lnTo>
                <a:lnTo>
                  <a:pt x="2618" y="2647"/>
                </a:lnTo>
                <a:lnTo>
                  <a:pt x="2612" y="2632"/>
                </a:lnTo>
                <a:lnTo>
                  <a:pt x="2607" y="2618"/>
                </a:lnTo>
                <a:lnTo>
                  <a:pt x="2602" y="2603"/>
                </a:lnTo>
                <a:lnTo>
                  <a:pt x="2600" y="2588"/>
                </a:lnTo>
                <a:lnTo>
                  <a:pt x="2598" y="2572"/>
                </a:lnTo>
                <a:lnTo>
                  <a:pt x="2598" y="2557"/>
                </a:lnTo>
                <a:lnTo>
                  <a:pt x="2599" y="2535"/>
                </a:lnTo>
                <a:lnTo>
                  <a:pt x="2602" y="2513"/>
                </a:lnTo>
                <a:lnTo>
                  <a:pt x="2608" y="2493"/>
                </a:lnTo>
                <a:lnTo>
                  <a:pt x="2616" y="2472"/>
                </a:lnTo>
                <a:lnTo>
                  <a:pt x="2580" y="2467"/>
                </a:lnTo>
                <a:lnTo>
                  <a:pt x="2543" y="2464"/>
                </a:lnTo>
                <a:lnTo>
                  <a:pt x="2506" y="2462"/>
                </a:lnTo>
                <a:lnTo>
                  <a:pt x="2471" y="2461"/>
                </a:lnTo>
                <a:lnTo>
                  <a:pt x="2434" y="2460"/>
                </a:lnTo>
                <a:lnTo>
                  <a:pt x="2397" y="2460"/>
                </a:lnTo>
                <a:lnTo>
                  <a:pt x="2359" y="2461"/>
                </a:lnTo>
                <a:lnTo>
                  <a:pt x="2323" y="2462"/>
                </a:lnTo>
                <a:lnTo>
                  <a:pt x="2286" y="2464"/>
                </a:lnTo>
                <a:lnTo>
                  <a:pt x="2248" y="2467"/>
                </a:lnTo>
                <a:lnTo>
                  <a:pt x="2211" y="2471"/>
                </a:lnTo>
                <a:lnTo>
                  <a:pt x="2173" y="2475"/>
                </a:lnTo>
                <a:lnTo>
                  <a:pt x="2098" y="2486"/>
                </a:lnTo>
                <a:lnTo>
                  <a:pt x="2023" y="2500"/>
                </a:lnTo>
                <a:lnTo>
                  <a:pt x="2040" y="2470"/>
                </a:lnTo>
                <a:lnTo>
                  <a:pt x="2055" y="2440"/>
                </a:lnTo>
                <a:lnTo>
                  <a:pt x="2069" y="2407"/>
                </a:lnTo>
                <a:lnTo>
                  <a:pt x="2082" y="2375"/>
                </a:lnTo>
                <a:lnTo>
                  <a:pt x="2094" y="2336"/>
                </a:lnTo>
                <a:lnTo>
                  <a:pt x="2104" y="2297"/>
                </a:lnTo>
                <a:lnTo>
                  <a:pt x="2148" y="2290"/>
                </a:lnTo>
                <a:lnTo>
                  <a:pt x="2191" y="2286"/>
                </a:lnTo>
                <a:lnTo>
                  <a:pt x="2234" y="2281"/>
                </a:lnTo>
                <a:lnTo>
                  <a:pt x="2278" y="2277"/>
                </a:lnTo>
                <a:lnTo>
                  <a:pt x="2321" y="2275"/>
                </a:lnTo>
                <a:lnTo>
                  <a:pt x="2364" y="2272"/>
                </a:lnTo>
                <a:lnTo>
                  <a:pt x="2407" y="2272"/>
                </a:lnTo>
                <a:lnTo>
                  <a:pt x="2450" y="2272"/>
                </a:lnTo>
                <a:lnTo>
                  <a:pt x="2493" y="2274"/>
                </a:lnTo>
                <a:lnTo>
                  <a:pt x="2535" y="2276"/>
                </a:lnTo>
                <a:lnTo>
                  <a:pt x="2578" y="2278"/>
                </a:lnTo>
                <a:lnTo>
                  <a:pt x="2620" y="2282"/>
                </a:lnTo>
                <a:lnTo>
                  <a:pt x="2661" y="2288"/>
                </a:lnTo>
                <a:lnTo>
                  <a:pt x="2704" y="2295"/>
                </a:lnTo>
                <a:lnTo>
                  <a:pt x="2745" y="2302"/>
                </a:lnTo>
                <a:lnTo>
                  <a:pt x="2786" y="2310"/>
                </a:lnTo>
                <a:lnTo>
                  <a:pt x="2815" y="2298"/>
                </a:lnTo>
                <a:lnTo>
                  <a:pt x="2845" y="2287"/>
                </a:lnTo>
                <a:lnTo>
                  <a:pt x="2878" y="2277"/>
                </a:lnTo>
                <a:lnTo>
                  <a:pt x="2911" y="2268"/>
                </a:lnTo>
                <a:lnTo>
                  <a:pt x="2945" y="2261"/>
                </a:lnTo>
                <a:lnTo>
                  <a:pt x="2980" y="2257"/>
                </a:lnTo>
                <a:lnTo>
                  <a:pt x="3017" y="2253"/>
                </a:lnTo>
                <a:lnTo>
                  <a:pt x="3054" y="2253"/>
                </a:lnTo>
                <a:lnTo>
                  <a:pt x="3078" y="2253"/>
                </a:lnTo>
                <a:lnTo>
                  <a:pt x="3102" y="2255"/>
                </a:lnTo>
                <a:lnTo>
                  <a:pt x="3125" y="2257"/>
                </a:lnTo>
                <a:lnTo>
                  <a:pt x="3149" y="2259"/>
                </a:lnTo>
                <a:lnTo>
                  <a:pt x="3171" y="2263"/>
                </a:lnTo>
                <a:lnTo>
                  <a:pt x="3193" y="2268"/>
                </a:lnTo>
                <a:lnTo>
                  <a:pt x="3214" y="2272"/>
                </a:lnTo>
                <a:lnTo>
                  <a:pt x="3236" y="2278"/>
                </a:lnTo>
                <a:lnTo>
                  <a:pt x="3257" y="2285"/>
                </a:lnTo>
                <a:lnTo>
                  <a:pt x="3277" y="2291"/>
                </a:lnTo>
                <a:lnTo>
                  <a:pt x="3296" y="2299"/>
                </a:lnTo>
                <a:lnTo>
                  <a:pt x="3315" y="2308"/>
                </a:lnTo>
                <a:lnTo>
                  <a:pt x="3334" y="2317"/>
                </a:lnTo>
                <a:lnTo>
                  <a:pt x="3350" y="2326"/>
                </a:lnTo>
                <a:lnTo>
                  <a:pt x="3367" y="2336"/>
                </a:lnTo>
                <a:lnTo>
                  <a:pt x="3384" y="2347"/>
                </a:lnTo>
                <a:lnTo>
                  <a:pt x="3384" y="2051"/>
                </a:lnTo>
                <a:lnTo>
                  <a:pt x="3332" y="2016"/>
                </a:lnTo>
                <a:lnTo>
                  <a:pt x="3279" y="1980"/>
                </a:lnTo>
                <a:lnTo>
                  <a:pt x="3223" y="1945"/>
                </a:lnTo>
                <a:lnTo>
                  <a:pt x="3164" y="1908"/>
                </a:lnTo>
                <a:lnTo>
                  <a:pt x="3103" y="1872"/>
                </a:lnTo>
                <a:lnTo>
                  <a:pt x="3038" y="1835"/>
                </a:lnTo>
                <a:lnTo>
                  <a:pt x="2970" y="1798"/>
                </a:lnTo>
                <a:lnTo>
                  <a:pt x="2900" y="1761"/>
                </a:lnTo>
                <a:lnTo>
                  <a:pt x="2871" y="1746"/>
                </a:lnTo>
                <a:lnTo>
                  <a:pt x="2842" y="1733"/>
                </a:lnTo>
                <a:lnTo>
                  <a:pt x="2813" y="1720"/>
                </a:lnTo>
                <a:lnTo>
                  <a:pt x="2784" y="1707"/>
                </a:lnTo>
                <a:lnTo>
                  <a:pt x="2754" y="1695"/>
                </a:lnTo>
                <a:lnTo>
                  <a:pt x="2725" y="1685"/>
                </a:lnTo>
                <a:lnTo>
                  <a:pt x="2695" y="1674"/>
                </a:lnTo>
                <a:lnTo>
                  <a:pt x="2665" y="1665"/>
                </a:lnTo>
                <a:lnTo>
                  <a:pt x="2603" y="1647"/>
                </a:lnTo>
                <a:lnTo>
                  <a:pt x="2542" y="1633"/>
                </a:lnTo>
                <a:lnTo>
                  <a:pt x="2481" y="1620"/>
                </a:lnTo>
                <a:lnTo>
                  <a:pt x="2418" y="1610"/>
                </a:lnTo>
                <a:lnTo>
                  <a:pt x="2356" y="1603"/>
                </a:lnTo>
                <a:lnTo>
                  <a:pt x="2294" y="1597"/>
                </a:lnTo>
                <a:lnTo>
                  <a:pt x="2230" y="1594"/>
                </a:lnTo>
                <a:lnTo>
                  <a:pt x="2166" y="1593"/>
                </a:lnTo>
                <a:lnTo>
                  <a:pt x="2103" y="1594"/>
                </a:lnTo>
                <a:lnTo>
                  <a:pt x="2039" y="1596"/>
                </a:lnTo>
                <a:lnTo>
                  <a:pt x="1976" y="1600"/>
                </a:lnTo>
                <a:lnTo>
                  <a:pt x="1912" y="1606"/>
                </a:lnTo>
                <a:lnTo>
                  <a:pt x="1889" y="1585"/>
                </a:lnTo>
                <a:lnTo>
                  <a:pt x="1864" y="1565"/>
                </a:lnTo>
                <a:lnTo>
                  <a:pt x="1839" y="1547"/>
                </a:lnTo>
                <a:lnTo>
                  <a:pt x="1813" y="1529"/>
                </a:lnTo>
                <a:lnTo>
                  <a:pt x="1785" y="1513"/>
                </a:lnTo>
                <a:lnTo>
                  <a:pt x="1757" y="1499"/>
                </a:lnTo>
                <a:lnTo>
                  <a:pt x="1729" y="1486"/>
                </a:lnTo>
                <a:lnTo>
                  <a:pt x="1700" y="1474"/>
                </a:lnTo>
                <a:lnTo>
                  <a:pt x="1673" y="1464"/>
                </a:lnTo>
                <a:lnTo>
                  <a:pt x="1645" y="1457"/>
                </a:lnTo>
                <a:lnTo>
                  <a:pt x="1728" y="1441"/>
                </a:lnTo>
                <a:lnTo>
                  <a:pt x="1814" y="1429"/>
                </a:lnTo>
                <a:lnTo>
                  <a:pt x="1899" y="1419"/>
                </a:lnTo>
                <a:lnTo>
                  <a:pt x="1941" y="1414"/>
                </a:lnTo>
                <a:lnTo>
                  <a:pt x="1985" y="1411"/>
                </a:lnTo>
                <a:lnTo>
                  <a:pt x="2027" y="1407"/>
                </a:lnTo>
                <a:lnTo>
                  <a:pt x="2071" y="1406"/>
                </a:lnTo>
                <a:lnTo>
                  <a:pt x="2113" y="1405"/>
                </a:lnTo>
                <a:lnTo>
                  <a:pt x="2156" y="1404"/>
                </a:lnTo>
                <a:lnTo>
                  <a:pt x="2199" y="1404"/>
                </a:lnTo>
                <a:lnTo>
                  <a:pt x="2242" y="1406"/>
                </a:lnTo>
                <a:lnTo>
                  <a:pt x="2285" y="1407"/>
                </a:lnTo>
                <a:lnTo>
                  <a:pt x="2327" y="1411"/>
                </a:lnTo>
                <a:lnTo>
                  <a:pt x="2369" y="1414"/>
                </a:lnTo>
                <a:lnTo>
                  <a:pt x="2413" y="1419"/>
                </a:lnTo>
                <a:lnTo>
                  <a:pt x="2455" y="1424"/>
                </a:lnTo>
                <a:lnTo>
                  <a:pt x="2496" y="1431"/>
                </a:lnTo>
                <a:lnTo>
                  <a:pt x="2539" y="1439"/>
                </a:lnTo>
                <a:lnTo>
                  <a:pt x="2581" y="1448"/>
                </a:lnTo>
                <a:lnTo>
                  <a:pt x="2622" y="1457"/>
                </a:lnTo>
                <a:lnTo>
                  <a:pt x="2664" y="1468"/>
                </a:lnTo>
                <a:lnTo>
                  <a:pt x="2705" y="1479"/>
                </a:lnTo>
                <a:lnTo>
                  <a:pt x="2746" y="1491"/>
                </a:lnTo>
                <a:lnTo>
                  <a:pt x="2787" y="1506"/>
                </a:lnTo>
                <a:lnTo>
                  <a:pt x="2828" y="1520"/>
                </a:lnTo>
                <a:lnTo>
                  <a:pt x="2868" y="1537"/>
                </a:lnTo>
                <a:lnTo>
                  <a:pt x="2908" y="1554"/>
                </a:lnTo>
                <a:lnTo>
                  <a:pt x="2948" y="1572"/>
                </a:lnTo>
                <a:lnTo>
                  <a:pt x="2987" y="1591"/>
                </a:lnTo>
                <a:lnTo>
                  <a:pt x="3043" y="1621"/>
                </a:lnTo>
                <a:lnTo>
                  <a:pt x="3096" y="1650"/>
                </a:lnTo>
                <a:lnTo>
                  <a:pt x="3149" y="1679"/>
                </a:lnTo>
                <a:lnTo>
                  <a:pt x="3199" y="1708"/>
                </a:lnTo>
                <a:lnTo>
                  <a:pt x="3248" y="1736"/>
                </a:lnTo>
                <a:lnTo>
                  <a:pt x="3295" y="1765"/>
                </a:lnTo>
                <a:lnTo>
                  <a:pt x="3340" y="1793"/>
                </a:lnTo>
                <a:lnTo>
                  <a:pt x="3384" y="1821"/>
                </a:lnTo>
                <a:lnTo>
                  <a:pt x="3384" y="1357"/>
                </a:lnTo>
                <a:lnTo>
                  <a:pt x="3384" y="1335"/>
                </a:lnTo>
                <a:lnTo>
                  <a:pt x="3331" y="1293"/>
                </a:lnTo>
                <a:lnTo>
                  <a:pt x="3278" y="1249"/>
                </a:lnTo>
                <a:lnTo>
                  <a:pt x="3221" y="1206"/>
                </a:lnTo>
                <a:lnTo>
                  <a:pt x="3161" y="1161"/>
                </a:lnTo>
                <a:lnTo>
                  <a:pt x="3098" y="1115"/>
                </a:lnTo>
                <a:lnTo>
                  <a:pt x="3033" y="1069"/>
                </a:lnTo>
                <a:lnTo>
                  <a:pt x="2964" y="1022"/>
                </a:lnTo>
                <a:lnTo>
                  <a:pt x="2892" y="974"/>
                </a:lnTo>
                <a:lnTo>
                  <a:pt x="2836" y="941"/>
                </a:lnTo>
                <a:lnTo>
                  <a:pt x="2781" y="908"/>
                </a:lnTo>
                <a:lnTo>
                  <a:pt x="2724" y="879"/>
                </a:lnTo>
                <a:lnTo>
                  <a:pt x="2667" y="852"/>
                </a:lnTo>
                <a:lnTo>
                  <a:pt x="2609" y="828"/>
                </a:lnTo>
                <a:lnTo>
                  <a:pt x="2551" y="806"/>
                </a:lnTo>
                <a:lnTo>
                  <a:pt x="2492" y="784"/>
                </a:lnTo>
                <a:lnTo>
                  <a:pt x="2433" y="767"/>
                </a:lnTo>
                <a:lnTo>
                  <a:pt x="2374" y="751"/>
                </a:lnTo>
                <a:lnTo>
                  <a:pt x="2314" y="737"/>
                </a:lnTo>
                <a:lnTo>
                  <a:pt x="2253" y="724"/>
                </a:lnTo>
                <a:lnTo>
                  <a:pt x="2193" y="714"/>
                </a:lnTo>
                <a:lnTo>
                  <a:pt x="2132" y="705"/>
                </a:lnTo>
                <a:lnTo>
                  <a:pt x="2072" y="699"/>
                </a:lnTo>
                <a:lnTo>
                  <a:pt x="2010" y="693"/>
                </a:lnTo>
                <a:lnTo>
                  <a:pt x="1950" y="690"/>
                </a:lnTo>
                <a:lnTo>
                  <a:pt x="1961" y="648"/>
                </a:lnTo>
                <a:lnTo>
                  <a:pt x="1970" y="607"/>
                </a:lnTo>
                <a:lnTo>
                  <a:pt x="1977" y="565"/>
                </a:lnTo>
                <a:lnTo>
                  <a:pt x="1983" y="523"/>
                </a:lnTo>
                <a:lnTo>
                  <a:pt x="1985" y="502"/>
                </a:lnTo>
                <a:lnTo>
                  <a:pt x="2049" y="507"/>
                </a:lnTo>
                <a:lnTo>
                  <a:pt x="2114" y="514"/>
                </a:lnTo>
                <a:lnTo>
                  <a:pt x="2179" y="521"/>
                </a:lnTo>
                <a:lnTo>
                  <a:pt x="2243" y="531"/>
                </a:lnTo>
                <a:lnTo>
                  <a:pt x="2308" y="543"/>
                </a:lnTo>
                <a:lnTo>
                  <a:pt x="2373" y="556"/>
                </a:lnTo>
                <a:lnTo>
                  <a:pt x="2437" y="572"/>
                </a:lnTo>
                <a:lnTo>
                  <a:pt x="2501" y="589"/>
                </a:lnTo>
                <a:lnTo>
                  <a:pt x="2564" y="609"/>
                </a:lnTo>
                <a:lnTo>
                  <a:pt x="2628" y="632"/>
                </a:lnTo>
                <a:lnTo>
                  <a:pt x="2690" y="656"/>
                </a:lnTo>
                <a:lnTo>
                  <a:pt x="2753" y="683"/>
                </a:lnTo>
                <a:lnTo>
                  <a:pt x="2814" y="712"/>
                </a:lnTo>
                <a:lnTo>
                  <a:pt x="2875" y="744"/>
                </a:lnTo>
                <a:lnTo>
                  <a:pt x="2936" y="779"/>
                </a:lnTo>
                <a:lnTo>
                  <a:pt x="2966" y="797"/>
                </a:lnTo>
                <a:lnTo>
                  <a:pt x="2995" y="816"/>
                </a:lnTo>
                <a:lnTo>
                  <a:pt x="3053" y="854"/>
                </a:lnTo>
                <a:lnTo>
                  <a:pt x="3107" y="890"/>
                </a:lnTo>
                <a:lnTo>
                  <a:pt x="3161" y="927"/>
                </a:lnTo>
                <a:lnTo>
                  <a:pt x="3212" y="964"/>
                </a:lnTo>
                <a:lnTo>
                  <a:pt x="3262" y="1000"/>
                </a:lnTo>
                <a:lnTo>
                  <a:pt x="3309" y="1035"/>
                </a:lnTo>
                <a:lnTo>
                  <a:pt x="3400" y="1104"/>
                </a:lnTo>
                <a:lnTo>
                  <a:pt x="3409" y="1089"/>
                </a:lnTo>
                <a:lnTo>
                  <a:pt x="3421" y="1074"/>
                </a:lnTo>
                <a:lnTo>
                  <a:pt x="3434" y="1061"/>
                </a:lnTo>
                <a:lnTo>
                  <a:pt x="3451" y="1050"/>
                </a:lnTo>
                <a:lnTo>
                  <a:pt x="3470" y="1039"/>
                </a:lnTo>
                <a:lnTo>
                  <a:pt x="3491" y="1030"/>
                </a:lnTo>
                <a:lnTo>
                  <a:pt x="3515" y="1022"/>
                </a:lnTo>
                <a:lnTo>
                  <a:pt x="3542" y="1016"/>
                </a:lnTo>
                <a:lnTo>
                  <a:pt x="4544" y="869"/>
                </a:lnTo>
                <a:lnTo>
                  <a:pt x="4569" y="867"/>
                </a:lnTo>
                <a:lnTo>
                  <a:pt x="4591" y="866"/>
                </a:lnTo>
                <a:lnTo>
                  <a:pt x="4611" y="867"/>
                </a:lnTo>
                <a:lnTo>
                  <a:pt x="4629" y="871"/>
                </a:lnTo>
                <a:lnTo>
                  <a:pt x="4645" y="877"/>
                </a:lnTo>
                <a:lnTo>
                  <a:pt x="4659" y="885"/>
                </a:lnTo>
                <a:lnTo>
                  <a:pt x="4671" y="894"/>
                </a:lnTo>
                <a:lnTo>
                  <a:pt x="4681" y="905"/>
                </a:lnTo>
                <a:lnTo>
                  <a:pt x="4690" y="917"/>
                </a:lnTo>
                <a:lnTo>
                  <a:pt x="4698" y="932"/>
                </a:lnTo>
                <a:lnTo>
                  <a:pt x="4704" y="946"/>
                </a:lnTo>
                <a:lnTo>
                  <a:pt x="4709" y="963"/>
                </a:lnTo>
                <a:lnTo>
                  <a:pt x="4713" y="981"/>
                </a:lnTo>
                <a:lnTo>
                  <a:pt x="4715" y="1000"/>
                </a:lnTo>
                <a:lnTo>
                  <a:pt x="4717" y="1019"/>
                </a:lnTo>
                <a:lnTo>
                  <a:pt x="4718" y="1040"/>
                </a:lnTo>
                <a:lnTo>
                  <a:pt x="4718" y="1162"/>
                </a:lnTo>
                <a:lnTo>
                  <a:pt x="4718" y="2136"/>
                </a:lnTo>
                <a:lnTo>
                  <a:pt x="4727" y="2138"/>
                </a:lnTo>
                <a:lnTo>
                  <a:pt x="4787" y="2143"/>
                </a:lnTo>
                <a:lnTo>
                  <a:pt x="4846" y="2146"/>
                </a:lnTo>
                <a:lnTo>
                  <a:pt x="4903" y="2148"/>
                </a:lnTo>
                <a:lnTo>
                  <a:pt x="4958" y="2146"/>
                </a:lnTo>
                <a:lnTo>
                  <a:pt x="5011" y="2143"/>
                </a:lnTo>
                <a:lnTo>
                  <a:pt x="5063" y="2138"/>
                </a:lnTo>
                <a:lnTo>
                  <a:pt x="5113" y="2131"/>
                </a:lnTo>
                <a:lnTo>
                  <a:pt x="5162" y="2122"/>
                </a:lnTo>
                <a:lnTo>
                  <a:pt x="5208" y="2111"/>
                </a:lnTo>
                <a:lnTo>
                  <a:pt x="5252" y="2100"/>
                </a:lnTo>
                <a:lnTo>
                  <a:pt x="5296" y="2086"/>
                </a:lnTo>
                <a:lnTo>
                  <a:pt x="5337" y="2072"/>
                </a:lnTo>
                <a:lnTo>
                  <a:pt x="5376" y="2057"/>
                </a:lnTo>
                <a:lnTo>
                  <a:pt x="5414" y="2042"/>
                </a:lnTo>
                <a:lnTo>
                  <a:pt x="5448" y="2025"/>
                </a:lnTo>
                <a:lnTo>
                  <a:pt x="5483" y="2008"/>
                </a:lnTo>
                <a:lnTo>
                  <a:pt x="5514" y="1992"/>
                </a:lnTo>
                <a:lnTo>
                  <a:pt x="5544" y="1975"/>
                </a:lnTo>
                <a:lnTo>
                  <a:pt x="5572" y="1957"/>
                </a:lnTo>
                <a:lnTo>
                  <a:pt x="5598" y="1940"/>
                </a:lnTo>
                <a:lnTo>
                  <a:pt x="5622" y="1925"/>
                </a:lnTo>
                <a:lnTo>
                  <a:pt x="5644" y="1909"/>
                </a:lnTo>
                <a:lnTo>
                  <a:pt x="5682" y="1880"/>
                </a:lnTo>
                <a:lnTo>
                  <a:pt x="5711" y="1854"/>
                </a:lnTo>
                <a:lnTo>
                  <a:pt x="5734" y="1835"/>
                </a:lnTo>
                <a:lnTo>
                  <a:pt x="5752" y="1818"/>
                </a:lnTo>
                <a:lnTo>
                  <a:pt x="5758" y="1811"/>
                </a:lnTo>
                <a:lnTo>
                  <a:pt x="5766" y="1805"/>
                </a:lnTo>
                <a:lnTo>
                  <a:pt x="5774" y="1800"/>
                </a:lnTo>
                <a:lnTo>
                  <a:pt x="5782" y="1796"/>
                </a:lnTo>
                <a:lnTo>
                  <a:pt x="5791" y="1793"/>
                </a:lnTo>
                <a:lnTo>
                  <a:pt x="5799" y="1790"/>
                </a:lnTo>
                <a:lnTo>
                  <a:pt x="5808" y="1789"/>
                </a:lnTo>
                <a:lnTo>
                  <a:pt x="5817" y="1788"/>
                </a:lnTo>
                <a:lnTo>
                  <a:pt x="5826" y="1788"/>
                </a:lnTo>
                <a:lnTo>
                  <a:pt x="5835" y="1789"/>
                </a:lnTo>
                <a:lnTo>
                  <a:pt x="5844" y="1791"/>
                </a:lnTo>
                <a:lnTo>
                  <a:pt x="5853" y="1794"/>
                </a:lnTo>
                <a:lnTo>
                  <a:pt x="5862" y="1798"/>
                </a:lnTo>
                <a:lnTo>
                  <a:pt x="5870" y="1802"/>
                </a:lnTo>
                <a:lnTo>
                  <a:pt x="5877" y="1808"/>
                </a:lnTo>
                <a:lnTo>
                  <a:pt x="5885" y="1814"/>
                </a:lnTo>
                <a:lnTo>
                  <a:pt x="5892" y="1821"/>
                </a:lnTo>
                <a:lnTo>
                  <a:pt x="5898" y="1829"/>
                </a:lnTo>
                <a:lnTo>
                  <a:pt x="5903" y="1837"/>
                </a:lnTo>
                <a:lnTo>
                  <a:pt x="5906" y="1844"/>
                </a:lnTo>
                <a:lnTo>
                  <a:pt x="5910" y="1853"/>
                </a:lnTo>
                <a:lnTo>
                  <a:pt x="5913" y="1862"/>
                </a:lnTo>
                <a:lnTo>
                  <a:pt x="5914" y="1871"/>
                </a:lnTo>
                <a:lnTo>
                  <a:pt x="5915" y="1880"/>
                </a:lnTo>
                <a:lnTo>
                  <a:pt x="5915" y="1889"/>
                </a:lnTo>
                <a:lnTo>
                  <a:pt x="5914" y="1898"/>
                </a:lnTo>
                <a:lnTo>
                  <a:pt x="5912" y="1907"/>
                </a:lnTo>
                <a:lnTo>
                  <a:pt x="5909" y="1916"/>
                </a:lnTo>
                <a:lnTo>
                  <a:pt x="5905" y="1925"/>
                </a:lnTo>
                <a:lnTo>
                  <a:pt x="5901" y="1932"/>
                </a:lnTo>
                <a:lnTo>
                  <a:pt x="5895" y="1940"/>
                </a:lnTo>
                <a:lnTo>
                  <a:pt x="5890" y="1948"/>
                </a:lnTo>
                <a:lnTo>
                  <a:pt x="5869" y="1968"/>
                </a:lnTo>
                <a:lnTo>
                  <a:pt x="5844" y="1990"/>
                </a:lnTo>
                <a:lnTo>
                  <a:pt x="5809" y="2019"/>
                </a:lnTo>
                <a:lnTo>
                  <a:pt x="5766" y="2054"/>
                </a:lnTo>
                <a:lnTo>
                  <a:pt x="5740" y="2072"/>
                </a:lnTo>
                <a:lnTo>
                  <a:pt x="5712" y="2091"/>
                </a:lnTo>
                <a:lnTo>
                  <a:pt x="5682" y="2111"/>
                </a:lnTo>
                <a:lnTo>
                  <a:pt x="5650" y="2131"/>
                </a:lnTo>
                <a:lnTo>
                  <a:pt x="5616" y="2151"/>
                </a:lnTo>
                <a:lnTo>
                  <a:pt x="5580" y="2170"/>
                </a:lnTo>
                <a:lnTo>
                  <a:pt x="5541" y="2190"/>
                </a:lnTo>
                <a:lnTo>
                  <a:pt x="5500" y="2209"/>
                </a:lnTo>
                <a:lnTo>
                  <a:pt x="5457" y="2228"/>
                </a:lnTo>
                <a:lnTo>
                  <a:pt x="5413" y="2246"/>
                </a:lnTo>
                <a:lnTo>
                  <a:pt x="5365" y="2262"/>
                </a:lnTo>
                <a:lnTo>
                  <a:pt x="5316" y="2278"/>
                </a:lnTo>
                <a:lnTo>
                  <a:pt x="5264" y="2291"/>
                </a:lnTo>
                <a:lnTo>
                  <a:pt x="5212" y="2305"/>
                </a:lnTo>
                <a:lnTo>
                  <a:pt x="5156" y="2316"/>
                </a:lnTo>
                <a:lnTo>
                  <a:pt x="5099" y="2325"/>
                </a:lnTo>
                <a:lnTo>
                  <a:pt x="5040" y="2331"/>
                </a:lnTo>
                <a:lnTo>
                  <a:pt x="4980" y="2336"/>
                </a:lnTo>
                <a:lnTo>
                  <a:pt x="4918" y="2338"/>
                </a:lnTo>
                <a:lnTo>
                  <a:pt x="4885" y="2338"/>
                </a:lnTo>
                <a:lnTo>
                  <a:pt x="4853" y="2337"/>
                </a:lnTo>
                <a:lnTo>
                  <a:pt x="4820" y="2336"/>
                </a:lnTo>
                <a:lnTo>
                  <a:pt x="4786" y="2334"/>
                </a:lnTo>
                <a:lnTo>
                  <a:pt x="4753" y="2331"/>
                </a:lnTo>
                <a:lnTo>
                  <a:pt x="4718" y="2327"/>
                </a:lnTo>
                <a:lnTo>
                  <a:pt x="4718" y="2397"/>
                </a:lnTo>
                <a:lnTo>
                  <a:pt x="4717" y="2418"/>
                </a:lnTo>
                <a:lnTo>
                  <a:pt x="4714" y="2438"/>
                </a:lnTo>
                <a:lnTo>
                  <a:pt x="4709" y="2459"/>
                </a:lnTo>
                <a:lnTo>
                  <a:pt x="4703" y="2479"/>
                </a:lnTo>
                <a:lnTo>
                  <a:pt x="4694" y="2498"/>
                </a:lnTo>
                <a:lnTo>
                  <a:pt x="4682" y="2515"/>
                </a:lnTo>
                <a:lnTo>
                  <a:pt x="4670" y="2533"/>
                </a:lnTo>
                <a:lnTo>
                  <a:pt x="4656" y="2551"/>
                </a:lnTo>
                <a:lnTo>
                  <a:pt x="4640" y="2568"/>
                </a:lnTo>
                <a:lnTo>
                  <a:pt x="4623" y="2583"/>
                </a:lnTo>
                <a:lnTo>
                  <a:pt x="4604" y="2598"/>
                </a:lnTo>
                <a:lnTo>
                  <a:pt x="4585" y="2612"/>
                </a:lnTo>
                <a:lnTo>
                  <a:pt x="4564" y="2626"/>
                </a:lnTo>
                <a:lnTo>
                  <a:pt x="4541" y="2638"/>
                </a:lnTo>
                <a:lnTo>
                  <a:pt x="4517" y="2649"/>
                </a:lnTo>
                <a:lnTo>
                  <a:pt x="4493" y="2660"/>
                </a:lnTo>
                <a:lnTo>
                  <a:pt x="4517" y="2666"/>
                </a:lnTo>
                <a:lnTo>
                  <a:pt x="4543" y="2670"/>
                </a:lnTo>
                <a:lnTo>
                  <a:pt x="4569" y="2675"/>
                </a:lnTo>
                <a:lnTo>
                  <a:pt x="4597" y="2678"/>
                </a:lnTo>
                <a:lnTo>
                  <a:pt x="4624" y="2680"/>
                </a:lnTo>
                <a:lnTo>
                  <a:pt x="4653" y="2683"/>
                </a:lnTo>
                <a:lnTo>
                  <a:pt x="4685" y="2684"/>
                </a:lnTo>
                <a:lnTo>
                  <a:pt x="4716" y="2684"/>
                </a:lnTo>
                <a:lnTo>
                  <a:pt x="4776" y="2683"/>
                </a:lnTo>
                <a:lnTo>
                  <a:pt x="4835" y="2678"/>
                </a:lnTo>
                <a:lnTo>
                  <a:pt x="4892" y="2671"/>
                </a:lnTo>
                <a:lnTo>
                  <a:pt x="4948" y="2662"/>
                </a:lnTo>
                <a:lnTo>
                  <a:pt x="5001" y="2652"/>
                </a:lnTo>
                <a:lnTo>
                  <a:pt x="5053" y="2640"/>
                </a:lnTo>
                <a:lnTo>
                  <a:pt x="5104" y="2626"/>
                </a:lnTo>
                <a:lnTo>
                  <a:pt x="5152" y="2610"/>
                </a:lnTo>
                <a:lnTo>
                  <a:pt x="5199" y="2593"/>
                </a:lnTo>
                <a:lnTo>
                  <a:pt x="5244" y="2576"/>
                </a:lnTo>
                <a:lnTo>
                  <a:pt x="5287" y="2557"/>
                </a:lnTo>
                <a:lnTo>
                  <a:pt x="5329" y="2537"/>
                </a:lnTo>
                <a:lnTo>
                  <a:pt x="5368" y="2515"/>
                </a:lnTo>
                <a:lnTo>
                  <a:pt x="5406" y="2495"/>
                </a:lnTo>
                <a:lnTo>
                  <a:pt x="5442" y="2474"/>
                </a:lnTo>
                <a:lnTo>
                  <a:pt x="5476" y="2452"/>
                </a:lnTo>
                <a:lnTo>
                  <a:pt x="5507" y="2431"/>
                </a:lnTo>
                <a:lnTo>
                  <a:pt x="5539" y="2409"/>
                </a:lnTo>
                <a:lnTo>
                  <a:pt x="5566" y="2388"/>
                </a:lnTo>
                <a:lnTo>
                  <a:pt x="5592" y="2368"/>
                </a:lnTo>
                <a:lnTo>
                  <a:pt x="5617" y="2348"/>
                </a:lnTo>
                <a:lnTo>
                  <a:pt x="5639" y="2329"/>
                </a:lnTo>
                <a:lnTo>
                  <a:pt x="5678" y="2295"/>
                </a:lnTo>
                <a:lnTo>
                  <a:pt x="5708" y="2266"/>
                </a:lnTo>
                <a:lnTo>
                  <a:pt x="5729" y="2243"/>
                </a:lnTo>
                <a:lnTo>
                  <a:pt x="5747" y="2223"/>
                </a:lnTo>
                <a:lnTo>
                  <a:pt x="5754" y="2216"/>
                </a:lnTo>
                <a:lnTo>
                  <a:pt x="5762" y="2210"/>
                </a:lnTo>
                <a:lnTo>
                  <a:pt x="5769" y="2204"/>
                </a:lnTo>
                <a:lnTo>
                  <a:pt x="5777" y="2200"/>
                </a:lnTo>
                <a:lnTo>
                  <a:pt x="5785" y="2195"/>
                </a:lnTo>
                <a:lnTo>
                  <a:pt x="5794" y="2193"/>
                </a:lnTo>
                <a:lnTo>
                  <a:pt x="5803" y="2191"/>
                </a:lnTo>
                <a:lnTo>
                  <a:pt x="5812" y="2190"/>
                </a:lnTo>
                <a:lnTo>
                  <a:pt x="5821" y="2189"/>
                </a:lnTo>
                <a:lnTo>
                  <a:pt x="5830" y="2190"/>
                </a:lnTo>
                <a:lnTo>
                  <a:pt x="5840" y="2191"/>
                </a:lnTo>
                <a:lnTo>
                  <a:pt x="5848" y="2193"/>
                </a:lnTo>
                <a:lnTo>
                  <a:pt x="5856" y="2197"/>
                </a:lnTo>
                <a:lnTo>
                  <a:pt x="5865" y="2200"/>
                </a:lnTo>
                <a:lnTo>
                  <a:pt x="5873" y="2206"/>
                </a:lnTo>
                <a:lnTo>
                  <a:pt x="5881" y="2211"/>
                </a:lnTo>
                <a:lnTo>
                  <a:pt x="5889" y="2218"/>
                </a:lnTo>
                <a:lnTo>
                  <a:pt x="5894" y="2224"/>
                </a:lnTo>
                <a:lnTo>
                  <a:pt x="5900" y="2232"/>
                </a:lnTo>
                <a:lnTo>
                  <a:pt x="5904" y="2241"/>
                </a:lnTo>
                <a:lnTo>
                  <a:pt x="5909" y="2249"/>
                </a:lnTo>
                <a:lnTo>
                  <a:pt x="5912" y="2258"/>
                </a:lnTo>
                <a:lnTo>
                  <a:pt x="5913" y="2267"/>
                </a:lnTo>
                <a:lnTo>
                  <a:pt x="5914" y="2276"/>
                </a:lnTo>
                <a:lnTo>
                  <a:pt x="5915" y="2285"/>
                </a:lnTo>
                <a:lnTo>
                  <a:pt x="5914" y="2294"/>
                </a:lnTo>
                <a:lnTo>
                  <a:pt x="5913" y="2302"/>
                </a:lnTo>
                <a:lnTo>
                  <a:pt x="5911" y="2311"/>
                </a:lnTo>
                <a:lnTo>
                  <a:pt x="5908" y="2320"/>
                </a:lnTo>
                <a:lnTo>
                  <a:pt x="5904" y="2329"/>
                </a:lnTo>
                <a:lnTo>
                  <a:pt x="5899" y="2337"/>
                </a:lnTo>
                <a:lnTo>
                  <a:pt x="5893" y="2345"/>
                </a:lnTo>
                <a:lnTo>
                  <a:pt x="5873" y="2368"/>
                </a:lnTo>
                <a:lnTo>
                  <a:pt x="5847" y="2394"/>
                </a:lnTo>
                <a:lnTo>
                  <a:pt x="5813" y="2427"/>
                </a:lnTo>
                <a:lnTo>
                  <a:pt x="5769" y="2467"/>
                </a:lnTo>
                <a:lnTo>
                  <a:pt x="5744" y="2489"/>
                </a:lnTo>
                <a:lnTo>
                  <a:pt x="5716" y="2511"/>
                </a:lnTo>
                <a:lnTo>
                  <a:pt x="5686" y="2534"/>
                </a:lnTo>
                <a:lnTo>
                  <a:pt x="5653" y="2559"/>
                </a:lnTo>
                <a:lnTo>
                  <a:pt x="5619" y="2583"/>
                </a:lnTo>
                <a:lnTo>
                  <a:pt x="5582" y="2608"/>
                </a:lnTo>
                <a:lnTo>
                  <a:pt x="5544" y="2632"/>
                </a:lnTo>
                <a:lnTo>
                  <a:pt x="5503" y="2657"/>
                </a:lnTo>
                <a:lnTo>
                  <a:pt x="5459" y="2680"/>
                </a:lnTo>
                <a:lnTo>
                  <a:pt x="5415" y="2704"/>
                </a:lnTo>
                <a:lnTo>
                  <a:pt x="5367" y="2727"/>
                </a:lnTo>
                <a:lnTo>
                  <a:pt x="5318" y="2748"/>
                </a:lnTo>
                <a:lnTo>
                  <a:pt x="5267" y="2769"/>
                </a:lnTo>
                <a:lnTo>
                  <a:pt x="5213" y="2788"/>
                </a:lnTo>
                <a:lnTo>
                  <a:pt x="5157" y="2806"/>
                </a:lnTo>
                <a:lnTo>
                  <a:pt x="5100" y="2823"/>
                </a:lnTo>
                <a:lnTo>
                  <a:pt x="5041" y="2836"/>
                </a:lnTo>
                <a:lnTo>
                  <a:pt x="4980" y="2849"/>
                </a:lnTo>
                <a:lnTo>
                  <a:pt x="4917" y="2859"/>
                </a:lnTo>
                <a:lnTo>
                  <a:pt x="4884" y="2863"/>
                </a:lnTo>
                <a:lnTo>
                  <a:pt x="4852" y="2866"/>
                </a:lnTo>
                <a:lnTo>
                  <a:pt x="4818" y="2869"/>
                </a:lnTo>
                <a:lnTo>
                  <a:pt x="4785" y="2871"/>
                </a:lnTo>
                <a:lnTo>
                  <a:pt x="4750" y="2872"/>
                </a:lnTo>
                <a:lnTo>
                  <a:pt x="4716" y="2873"/>
                </a:lnTo>
                <a:lnTo>
                  <a:pt x="4666" y="2873"/>
                </a:lnTo>
                <a:lnTo>
                  <a:pt x="4618" y="2871"/>
                </a:lnTo>
                <a:lnTo>
                  <a:pt x="4572" y="2866"/>
                </a:lnTo>
                <a:lnTo>
                  <a:pt x="4529" y="2862"/>
                </a:lnTo>
                <a:lnTo>
                  <a:pt x="4487" y="2855"/>
                </a:lnTo>
                <a:lnTo>
                  <a:pt x="4447" y="2846"/>
                </a:lnTo>
                <a:lnTo>
                  <a:pt x="4410" y="2836"/>
                </a:lnTo>
                <a:lnTo>
                  <a:pt x="4374" y="2825"/>
                </a:lnTo>
                <a:lnTo>
                  <a:pt x="4339" y="2813"/>
                </a:lnTo>
                <a:lnTo>
                  <a:pt x="4306" y="2800"/>
                </a:lnTo>
                <a:lnTo>
                  <a:pt x="4273" y="2784"/>
                </a:lnTo>
                <a:lnTo>
                  <a:pt x="4242" y="2767"/>
                </a:lnTo>
                <a:lnTo>
                  <a:pt x="4212" y="2749"/>
                </a:lnTo>
                <a:lnTo>
                  <a:pt x="4182" y="2729"/>
                </a:lnTo>
                <a:lnTo>
                  <a:pt x="4153" y="2709"/>
                </a:lnTo>
                <a:lnTo>
                  <a:pt x="4124" y="2687"/>
                </a:lnTo>
                <a:lnTo>
                  <a:pt x="4089" y="2679"/>
                </a:lnTo>
                <a:lnTo>
                  <a:pt x="4057" y="2669"/>
                </a:lnTo>
                <a:lnTo>
                  <a:pt x="4026" y="2658"/>
                </a:lnTo>
                <a:lnTo>
                  <a:pt x="3996" y="2645"/>
                </a:lnTo>
                <a:lnTo>
                  <a:pt x="3968" y="2630"/>
                </a:lnTo>
                <a:lnTo>
                  <a:pt x="3942" y="2615"/>
                </a:lnTo>
                <a:lnTo>
                  <a:pt x="3918" y="2597"/>
                </a:lnTo>
                <a:lnTo>
                  <a:pt x="3895" y="2579"/>
                </a:lnTo>
                <a:lnTo>
                  <a:pt x="3875" y="2559"/>
                </a:lnTo>
                <a:lnTo>
                  <a:pt x="3858" y="2539"/>
                </a:lnTo>
                <a:lnTo>
                  <a:pt x="3843" y="2518"/>
                </a:lnTo>
                <a:lnTo>
                  <a:pt x="3836" y="2506"/>
                </a:lnTo>
                <a:lnTo>
                  <a:pt x="3830" y="2494"/>
                </a:lnTo>
                <a:lnTo>
                  <a:pt x="3824" y="2483"/>
                </a:lnTo>
                <a:lnTo>
                  <a:pt x="3820" y="2472"/>
                </a:lnTo>
                <a:lnTo>
                  <a:pt x="3815" y="2460"/>
                </a:lnTo>
                <a:lnTo>
                  <a:pt x="3812" y="2447"/>
                </a:lnTo>
                <a:lnTo>
                  <a:pt x="3810" y="2435"/>
                </a:lnTo>
                <a:lnTo>
                  <a:pt x="3807" y="2423"/>
                </a:lnTo>
                <a:lnTo>
                  <a:pt x="3806" y="2411"/>
                </a:lnTo>
                <a:lnTo>
                  <a:pt x="3806" y="2397"/>
                </a:lnTo>
                <a:lnTo>
                  <a:pt x="3742" y="2337"/>
                </a:lnTo>
                <a:lnTo>
                  <a:pt x="3671" y="2275"/>
                </a:lnTo>
                <a:lnTo>
                  <a:pt x="3633" y="2243"/>
                </a:lnTo>
                <a:lnTo>
                  <a:pt x="3594" y="2210"/>
                </a:lnTo>
                <a:lnTo>
                  <a:pt x="3553" y="2177"/>
                </a:lnTo>
                <a:lnTo>
                  <a:pt x="3510" y="2143"/>
                </a:lnTo>
                <a:close/>
                <a:moveTo>
                  <a:pt x="1226" y="3231"/>
                </a:moveTo>
                <a:lnTo>
                  <a:pt x="1226" y="3231"/>
                </a:lnTo>
                <a:lnTo>
                  <a:pt x="1232" y="3216"/>
                </a:lnTo>
                <a:lnTo>
                  <a:pt x="1239" y="3201"/>
                </a:lnTo>
                <a:lnTo>
                  <a:pt x="1245" y="3184"/>
                </a:lnTo>
                <a:lnTo>
                  <a:pt x="1250" y="3167"/>
                </a:lnTo>
                <a:lnTo>
                  <a:pt x="1253" y="3151"/>
                </a:lnTo>
                <a:lnTo>
                  <a:pt x="1256" y="3134"/>
                </a:lnTo>
                <a:lnTo>
                  <a:pt x="1258" y="3116"/>
                </a:lnTo>
                <a:lnTo>
                  <a:pt x="1258" y="3098"/>
                </a:lnTo>
                <a:lnTo>
                  <a:pt x="1258" y="3084"/>
                </a:lnTo>
                <a:lnTo>
                  <a:pt x="1257" y="3069"/>
                </a:lnTo>
                <a:lnTo>
                  <a:pt x="1255" y="3055"/>
                </a:lnTo>
                <a:lnTo>
                  <a:pt x="1252" y="3041"/>
                </a:lnTo>
                <a:lnTo>
                  <a:pt x="1249" y="3027"/>
                </a:lnTo>
                <a:lnTo>
                  <a:pt x="1246" y="3014"/>
                </a:lnTo>
                <a:lnTo>
                  <a:pt x="1241" y="3000"/>
                </a:lnTo>
                <a:lnTo>
                  <a:pt x="1236" y="2988"/>
                </a:lnTo>
                <a:lnTo>
                  <a:pt x="1230" y="2975"/>
                </a:lnTo>
                <a:lnTo>
                  <a:pt x="1224" y="2962"/>
                </a:lnTo>
                <a:lnTo>
                  <a:pt x="1210" y="2939"/>
                </a:lnTo>
                <a:lnTo>
                  <a:pt x="1193" y="2918"/>
                </a:lnTo>
                <a:lnTo>
                  <a:pt x="1175" y="2898"/>
                </a:lnTo>
                <a:lnTo>
                  <a:pt x="1154" y="2879"/>
                </a:lnTo>
                <a:lnTo>
                  <a:pt x="1133" y="2862"/>
                </a:lnTo>
                <a:lnTo>
                  <a:pt x="1110" y="2849"/>
                </a:lnTo>
                <a:lnTo>
                  <a:pt x="1097" y="2842"/>
                </a:lnTo>
                <a:lnTo>
                  <a:pt x="1085" y="2836"/>
                </a:lnTo>
                <a:lnTo>
                  <a:pt x="1072" y="2831"/>
                </a:lnTo>
                <a:lnTo>
                  <a:pt x="1058" y="2826"/>
                </a:lnTo>
                <a:lnTo>
                  <a:pt x="1045" y="2823"/>
                </a:lnTo>
                <a:lnTo>
                  <a:pt x="1032" y="2820"/>
                </a:lnTo>
                <a:lnTo>
                  <a:pt x="1017" y="2817"/>
                </a:lnTo>
                <a:lnTo>
                  <a:pt x="1003" y="2815"/>
                </a:lnTo>
                <a:lnTo>
                  <a:pt x="988" y="2814"/>
                </a:lnTo>
                <a:lnTo>
                  <a:pt x="974" y="2814"/>
                </a:lnTo>
                <a:lnTo>
                  <a:pt x="959" y="2814"/>
                </a:lnTo>
                <a:lnTo>
                  <a:pt x="945" y="2815"/>
                </a:lnTo>
                <a:lnTo>
                  <a:pt x="930" y="2817"/>
                </a:lnTo>
                <a:lnTo>
                  <a:pt x="917" y="2820"/>
                </a:lnTo>
                <a:lnTo>
                  <a:pt x="902" y="2823"/>
                </a:lnTo>
                <a:lnTo>
                  <a:pt x="889" y="2826"/>
                </a:lnTo>
                <a:lnTo>
                  <a:pt x="877" y="2831"/>
                </a:lnTo>
                <a:lnTo>
                  <a:pt x="863" y="2836"/>
                </a:lnTo>
                <a:lnTo>
                  <a:pt x="851" y="2842"/>
                </a:lnTo>
                <a:lnTo>
                  <a:pt x="839" y="2849"/>
                </a:lnTo>
                <a:lnTo>
                  <a:pt x="815" y="2862"/>
                </a:lnTo>
                <a:lnTo>
                  <a:pt x="793" y="2879"/>
                </a:lnTo>
                <a:lnTo>
                  <a:pt x="773" y="2898"/>
                </a:lnTo>
                <a:lnTo>
                  <a:pt x="754" y="2918"/>
                </a:lnTo>
                <a:lnTo>
                  <a:pt x="738" y="2939"/>
                </a:lnTo>
                <a:lnTo>
                  <a:pt x="724" y="2962"/>
                </a:lnTo>
                <a:lnTo>
                  <a:pt x="717" y="2975"/>
                </a:lnTo>
                <a:lnTo>
                  <a:pt x="712" y="2988"/>
                </a:lnTo>
                <a:lnTo>
                  <a:pt x="707" y="3000"/>
                </a:lnTo>
                <a:lnTo>
                  <a:pt x="703" y="3014"/>
                </a:lnTo>
                <a:lnTo>
                  <a:pt x="698" y="3027"/>
                </a:lnTo>
                <a:lnTo>
                  <a:pt x="695" y="3041"/>
                </a:lnTo>
                <a:lnTo>
                  <a:pt x="693" y="3055"/>
                </a:lnTo>
                <a:lnTo>
                  <a:pt x="691" y="3069"/>
                </a:lnTo>
                <a:lnTo>
                  <a:pt x="689" y="3084"/>
                </a:lnTo>
                <a:lnTo>
                  <a:pt x="689" y="3098"/>
                </a:lnTo>
                <a:lnTo>
                  <a:pt x="691" y="3123"/>
                </a:lnTo>
                <a:lnTo>
                  <a:pt x="682" y="3124"/>
                </a:lnTo>
                <a:lnTo>
                  <a:pt x="684" y="3153"/>
                </a:lnTo>
                <a:lnTo>
                  <a:pt x="687" y="3181"/>
                </a:lnTo>
                <a:lnTo>
                  <a:pt x="692" y="3209"/>
                </a:lnTo>
                <a:lnTo>
                  <a:pt x="698" y="3235"/>
                </a:lnTo>
                <a:lnTo>
                  <a:pt x="706" y="3261"/>
                </a:lnTo>
                <a:lnTo>
                  <a:pt x="715" y="3287"/>
                </a:lnTo>
                <a:lnTo>
                  <a:pt x="726" y="3311"/>
                </a:lnTo>
                <a:lnTo>
                  <a:pt x="738" y="3335"/>
                </a:lnTo>
                <a:lnTo>
                  <a:pt x="753" y="3357"/>
                </a:lnTo>
                <a:lnTo>
                  <a:pt x="769" y="3379"/>
                </a:lnTo>
                <a:lnTo>
                  <a:pt x="785" y="3399"/>
                </a:lnTo>
                <a:lnTo>
                  <a:pt x="804" y="3419"/>
                </a:lnTo>
                <a:lnTo>
                  <a:pt x="823" y="3437"/>
                </a:lnTo>
                <a:lnTo>
                  <a:pt x="845" y="3454"/>
                </a:lnTo>
                <a:lnTo>
                  <a:pt x="868" y="3468"/>
                </a:lnTo>
                <a:lnTo>
                  <a:pt x="892" y="3483"/>
                </a:lnTo>
                <a:lnTo>
                  <a:pt x="918" y="3495"/>
                </a:lnTo>
                <a:lnTo>
                  <a:pt x="938" y="3503"/>
                </a:lnTo>
                <a:lnTo>
                  <a:pt x="959" y="3510"/>
                </a:lnTo>
                <a:lnTo>
                  <a:pt x="980" y="3515"/>
                </a:lnTo>
                <a:lnTo>
                  <a:pt x="1002" y="3520"/>
                </a:lnTo>
                <a:lnTo>
                  <a:pt x="1023" y="3523"/>
                </a:lnTo>
                <a:lnTo>
                  <a:pt x="1044" y="3525"/>
                </a:lnTo>
                <a:lnTo>
                  <a:pt x="1066" y="3525"/>
                </a:lnTo>
                <a:lnTo>
                  <a:pt x="1087" y="3525"/>
                </a:lnTo>
                <a:lnTo>
                  <a:pt x="1111" y="3523"/>
                </a:lnTo>
                <a:lnTo>
                  <a:pt x="1132" y="3520"/>
                </a:lnTo>
                <a:lnTo>
                  <a:pt x="1154" y="3515"/>
                </a:lnTo>
                <a:lnTo>
                  <a:pt x="1175" y="3510"/>
                </a:lnTo>
                <a:lnTo>
                  <a:pt x="1197" y="3503"/>
                </a:lnTo>
                <a:lnTo>
                  <a:pt x="1218" y="3494"/>
                </a:lnTo>
                <a:lnTo>
                  <a:pt x="1238" y="3485"/>
                </a:lnTo>
                <a:lnTo>
                  <a:pt x="1258" y="3474"/>
                </a:lnTo>
                <a:lnTo>
                  <a:pt x="1272" y="3465"/>
                </a:lnTo>
                <a:lnTo>
                  <a:pt x="1286" y="3456"/>
                </a:lnTo>
                <a:lnTo>
                  <a:pt x="1300" y="3446"/>
                </a:lnTo>
                <a:lnTo>
                  <a:pt x="1313" y="3435"/>
                </a:lnTo>
                <a:lnTo>
                  <a:pt x="1325" y="3425"/>
                </a:lnTo>
                <a:lnTo>
                  <a:pt x="1337" y="3414"/>
                </a:lnTo>
                <a:lnTo>
                  <a:pt x="1359" y="3389"/>
                </a:lnTo>
                <a:lnTo>
                  <a:pt x="1378" y="3365"/>
                </a:lnTo>
                <a:lnTo>
                  <a:pt x="1396" y="3338"/>
                </a:lnTo>
                <a:lnTo>
                  <a:pt x="1412" y="3310"/>
                </a:lnTo>
                <a:lnTo>
                  <a:pt x="1426" y="3281"/>
                </a:lnTo>
                <a:lnTo>
                  <a:pt x="1439" y="3251"/>
                </a:lnTo>
                <a:lnTo>
                  <a:pt x="1449" y="3221"/>
                </a:lnTo>
                <a:lnTo>
                  <a:pt x="1456" y="3189"/>
                </a:lnTo>
                <a:lnTo>
                  <a:pt x="1463" y="3157"/>
                </a:lnTo>
                <a:lnTo>
                  <a:pt x="1469" y="3125"/>
                </a:lnTo>
                <a:lnTo>
                  <a:pt x="1472" y="3092"/>
                </a:lnTo>
                <a:lnTo>
                  <a:pt x="1474" y="3059"/>
                </a:lnTo>
                <a:lnTo>
                  <a:pt x="1474" y="3026"/>
                </a:lnTo>
                <a:lnTo>
                  <a:pt x="1473" y="2680"/>
                </a:lnTo>
                <a:lnTo>
                  <a:pt x="1505" y="2674"/>
                </a:lnTo>
                <a:lnTo>
                  <a:pt x="1539" y="2667"/>
                </a:lnTo>
                <a:lnTo>
                  <a:pt x="1571" y="2658"/>
                </a:lnTo>
                <a:lnTo>
                  <a:pt x="1604" y="2648"/>
                </a:lnTo>
                <a:lnTo>
                  <a:pt x="1635" y="2636"/>
                </a:lnTo>
                <a:lnTo>
                  <a:pt x="1665" y="2622"/>
                </a:lnTo>
                <a:lnTo>
                  <a:pt x="1695" y="2607"/>
                </a:lnTo>
                <a:lnTo>
                  <a:pt x="1724" y="2590"/>
                </a:lnTo>
                <a:lnTo>
                  <a:pt x="1743" y="2578"/>
                </a:lnTo>
                <a:lnTo>
                  <a:pt x="1761" y="2566"/>
                </a:lnTo>
                <a:lnTo>
                  <a:pt x="1779" y="2552"/>
                </a:lnTo>
                <a:lnTo>
                  <a:pt x="1794" y="2538"/>
                </a:lnTo>
                <a:lnTo>
                  <a:pt x="1811" y="2523"/>
                </a:lnTo>
                <a:lnTo>
                  <a:pt x="1825" y="2508"/>
                </a:lnTo>
                <a:lnTo>
                  <a:pt x="1841" y="2492"/>
                </a:lnTo>
                <a:lnTo>
                  <a:pt x="1854" y="2476"/>
                </a:lnTo>
                <a:lnTo>
                  <a:pt x="1868" y="2459"/>
                </a:lnTo>
                <a:lnTo>
                  <a:pt x="1880" y="2442"/>
                </a:lnTo>
                <a:lnTo>
                  <a:pt x="1891" y="2423"/>
                </a:lnTo>
                <a:lnTo>
                  <a:pt x="1902" y="2405"/>
                </a:lnTo>
                <a:lnTo>
                  <a:pt x="1912" y="2385"/>
                </a:lnTo>
                <a:lnTo>
                  <a:pt x="1922" y="2366"/>
                </a:lnTo>
                <a:lnTo>
                  <a:pt x="1930" y="2345"/>
                </a:lnTo>
                <a:lnTo>
                  <a:pt x="1938" y="2325"/>
                </a:lnTo>
                <a:lnTo>
                  <a:pt x="1949" y="2291"/>
                </a:lnTo>
                <a:lnTo>
                  <a:pt x="1957" y="2258"/>
                </a:lnTo>
                <a:lnTo>
                  <a:pt x="1964" y="2223"/>
                </a:lnTo>
                <a:lnTo>
                  <a:pt x="1968" y="2189"/>
                </a:lnTo>
                <a:lnTo>
                  <a:pt x="1970" y="2154"/>
                </a:lnTo>
                <a:lnTo>
                  <a:pt x="1971" y="2120"/>
                </a:lnTo>
                <a:lnTo>
                  <a:pt x="1971" y="2085"/>
                </a:lnTo>
                <a:lnTo>
                  <a:pt x="1969" y="2051"/>
                </a:lnTo>
                <a:lnTo>
                  <a:pt x="1967" y="2027"/>
                </a:lnTo>
                <a:lnTo>
                  <a:pt x="1964" y="2004"/>
                </a:lnTo>
                <a:lnTo>
                  <a:pt x="1959" y="1981"/>
                </a:lnTo>
                <a:lnTo>
                  <a:pt x="1954" y="1959"/>
                </a:lnTo>
                <a:lnTo>
                  <a:pt x="1947" y="1936"/>
                </a:lnTo>
                <a:lnTo>
                  <a:pt x="1939" y="1915"/>
                </a:lnTo>
                <a:lnTo>
                  <a:pt x="1930" y="1892"/>
                </a:lnTo>
                <a:lnTo>
                  <a:pt x="1921" y="1871"/>
                </a:lnTo>
                <a:lnTo>
                  <a:pt x="1910" y="1850"/>
                </a:lnTo>
                <a:lnTo>
                  <a:pt x="1899" y="1830"/>
                </a:lnTo>
                <a:lnTo>
                  <a:pt x="1887" y="1810"/>
                </a:lnTo>
                <a:lnTo>
                  <a:pt x="1873" y="1791"/>
                </a:lnTo>
                <a:lnTo>
                  <a:pt x="1859" y="1772"/>
                </a:lnTo>
                <a:lnTo>
                  <a:pt x="1844" y="1754"/>
                </a:lnTo>
                <a:lnTo>
                  <a:pt x="1829" y="1737"/>
                </a:lnTo>
                <a:lnTo>
                  <a:pt x="1812" y="1721"/>
                </a:lnTo>
                <a:lnTo>
                  <a:pt x="1793" y="1704"/>
                </a:lnTo>
                <a:lnTo>
                  <a:pt x="1774" y="1688"/>
                </a:lnTo>
                <a:lnTo>
                  <a:pt x="1755" y="1674"/>
                </a:lnTo>
                <a:lnTo>
                  <a:pt x="1734" y="1661"/>
                </a:lnTo>
                <a:lnTo>
                  <a:pt x="1714" y="1647"/>
                </a:lnTo>
                <a:lnTo>
                  <a:pt x="1692" y="1636"/>
                </a:lnTo>
                <a:lnTo>
                  <a:pt x="1669" y="1626"/>
                </a:lnTo>
                <a:lnTo>
                  <a:pt x="1647" y="1617"/>
                </a:lnTo>
                <a:lnTo>
                  <a:pt x="1625" y="1609"/>
                </a:lnTo>
                <a:lnTo>
                  <a:pt x="1604" y="1603"/>
                </a:lnTo>
                <a:lnTo>
                  <a:pt x="1581" y="1597"/>
                </a:lnTo>
                <a:lnTo>
                  <a:pt x="1559" y="1593"/>
                </a:lnTo>
                <a:lnTo>
                  <a:pt x="1536" y="1590"/>
                </a:lnTo>
                <a:lnTo>
                  <a:pt x="1513" y="1588"/>
                </a:lnTo>
                <a:lnTo>
                  <a:pt x="1490" y="1587"/>
                </a:lnTo>
                <a:lnTo>
                  <a:pt x="1468" y="1587"/>
                </a:lnTo>
                <a:lnTo>
                  <a:pt x="1465" y="1158"/>
                </a:lnTo>
                <a:lnTo>
                  <a:pt x="1498" y="1123"/>
                </a:lnTo>
                <a:lnTo>
                  <a:pt x="1530" y="1089"/>
                </a:lnTo>
                <a:lnTo>
                  <a:pt x="1562" y="1053"/>
                </a:lnTo>
                <a:lnTo>
                  <a:pt x="1592" y="1016"/>
                </a:lnTo>
                <a:lnTo>
                  <a:pt x="1622" y="978"/>
                </a:lnTo>
                <a:lnTo>
                  <a:pt x="1651" y="941"/>
                </a:lnTo>
                <a:lnTo>
                  <a:pt x="1679" y="901"/>
                </a:lnTo>
                <a:lnTo>
                  <a:pt x="1705" y="862"/>
                </a:lnTo>
                <a:lnTo>
                  <a:pt x="1728" y="821"/>
                </a:lnTo>
                <a:lnTo>
                  <a:pt x="1751" y="780"/>
                </a:lnTo>
                <a:lnTo>
                  <a:pt x="1771" y="738"/>
                </a:lnTo>
                <a:lnTo>
                  <a:pt x="1780" y="715"/>
                </a:lnTo>
                <a:lnTo>
                  <a:pt x="1789" y="693"/>
                </a:lnTo>
                <a:lnTo>
                  <a:pt x="1796" y="672"/>
                </a:lnTo>
                <a:lnTo>
                  <a:pt x="1803" y="648"/>
                </a:lnTo>
                <a:lnTo>
                  <a:pt x="1810" y="626"/>
                </a:lnTo>
                <a:lnTo>
                  <a:pt x="1815" y="603"/>
                </a:lnTo>
                <a:lnTo>
                  <a:pt x="1821" y="579"/>
                </a:lnTo>
                <a:lnTo>
                  <a:pt x="1825" y="556"/>
                </a:lnTo>
                <a:lnTo>
                  <a:pt x="1829" y="533"/>
                </a:lnTo>
                <a:lnTo>
                  <a:pt x="1831" y="508"/>
                </a:lnTo>
                <a:lnTo>
                  <a:pt x="1834" y="463"/>
                </a:lnTo>
                <a:lnTo>
                  <a:pt x="1835" y="418"/>
                </a:lnTo>
                <a:lnTo>
                  <a:pt x="1834" y="372"/>
                </a:lnTo>
                <a:lnTo>
                  <a:pt x="1833" y="349"/>
                </a:lnTo>
                <a:lnTo>
                  <a:pt x="1831" y="325"/>
                </a:lnTo>
                <a:lnTo>
                  <a:pt x="1829" y="302"/>
                </a:lnTo>
                <a:lnTo>
                  <a:pt x="1824" y="280"/>
                </a:lnTo>
                <a:lnTo>
                  <a:pt x="1820" y="257"/>
                </a:lnTo>
                <a:lnTo>
                  <a:pt x="1815" y="235"/>
                </a:lnTo>
                <a:lnTo>
                  <a:pt x="1809" y="213"/>
                </a:lnTo>
                <a:lnTo>
                  <a:pt x="1802" y="192"/>
                </a:lnTo>
                <a:lnTo>
                  <a:pt x="1793" y="170"/>
                </a:lnTo>
                <a:lnTo>
                  <a:pt x="1784" y="149"/>
                </a:lnTo>
                <a:lnTo>
                  <a:pt x="1770" y="122"/>
                </a:lnTo>
                <a:lnTo>
                  <a:pt x="1762" y="109"/>
                </a:lnTo>
                <a:lnTo>
                  <a:pt x="1753" y="97"/>
                </a:lnTo>
                <a:lnTo>
                  <a:pt x="1743" y="85"/>
                </a:lnTo>
                <a:lnTo>
                  <a:pt x="1733" y="73"/>
                </a:lnTo>
                <a:lnTo>
                  <a:pt x="1723" y="62"/>
                </a:lnTo>
                <a:lnTo>
                  <a:pt x="1712" y="51"/>
                </a:lnTo>
                <a:lnTo>
                  <a:pt x="1700" y="42"/>
                </a:lnTo>
                <a:lnTo>
                  <a:pt x="1688" y="33"/>
                </a:lnTo>
                <a:lnTo>
                  <a:pt x="1675" y="25"/>
                </a:lnTo>
                <a:lnTo>
                  <a:pt x="1661" y="18"/>
                </a:lnTo>
                <a:lnTo>
                  <a:pt x="1648" y="12"/>
                </a:lnTo>
                <a:lnTo>
                  <a:pt x="1634" y="7"/>
                </a:lnTo>
                <a:lnTo>
                  <a:pt x="1618" y="3"/>
                </a:lnTo>
                <a:lnTo>
                  <a:pt x="1602" y="1"/>
                </a:lnTo>
                <a:lnTo>
                  <a:pt x="1587" y="0"/>
                </a:lnTo>
                <a:lnTo>
                  <a:pt x="1571" y="0"/>
                </a:lnTo>
                <a:lnTo>
                  <a:pt x="1556" y="1"/>
                </a:lnTo>
                <a:lnTo>
                  <a:pt x="1541" y="3"/>
                </a:lnTo>
                <a:lnTo>
                  <a:pt x="1527" y="7"/>
                </a:lnTo>
                <a:lnTo>
                  <a:pt x="1512" y="11"/>
                </a:lnTo>
                <a:lnTo>
                  <a:pt x="1499" y="17"/>
                </a:lnTo>
                <a:lnTo>
                  <a:pt x="1485" y="22"/>
                </a:lnTo>
                <a:lnTo>
                  <a:pt x="1473" y="30"/>
                </a:lnTo>
                <a:lnTo>
                  <a:pt x="1461" y="38"/>
                </a:lnTo>
                <a:lnTo>
                  <a:pt x="1449" y="47"/>
                </a:lnTo>
                <a:lnTo>
                  <a:pt x="1437" y="57"/>
                </a:lnTo>
                <a:lnTo>
                  <a:pt x="1426" y="67"/>
                </a:lnTo>
                <a:lnTo>
                  <a:pt x="1415" y="78"/>
                </a:lnTo>
                <a:lnTo>
                  <a:pt x="1395" y="101"/>
                </a:lnTo>
                <a:lnTo>
                  <a:pt x="1376" y="126"/>
                </a:lnTo>
                <a:lnTo>
                  <a:pt x="1358" y="153"/>
                </a:lnTo>
                <a:lnTo>
                  <a:pt x="1343" y="180"/>
                </a:lnTo>
                <a:lnTo>
                  <a:pt x="1328" y="208"/>
                </a:lnTo>
                <a:lnTo>
                  <a:pt x="1316" y="237"/>
                </a:lnTo>
                <a:lnTo>
                  <a:pt x="1305" y="265"/>
                </a:lnTo>
                <a:lnTo>
                  <a:pt x="1296" y="293"/>
                </a:lnTo>
                <a:lnTo>
                  <a:pt x="1287" y="320"/>
                </a:lnTo>
                <a:lnTo>
                  <a:pt x="1278" y="355"/>
                </a:lnTo>
                <a:lnTo>
                  <a:pt x="1271" y="391"/>
                </a:lnTo>
                <a:lnTo>
                  <a:pt x="1267" y="428"/>
                </a:lnTo>
                <a:lnTo>
                  <a:pt x="1264" y="465"/>
                </a:lnTo>
                <a:lnTo>
                  <a:pt x="1261" y="501"/>
                </a:lnTo>
                <a:lnTo>
                  <a:pt x="1260" y="539"/>
                </a:lnTo>
                <a:lnTo>
                  <a:pt x="1260" y="613"/>
                </a:lnTo>
                <a:lnTo>
                  <a:pt x="1261" y="723"/>
                </a:lnTo>
                <a:lnTo>
                  <a:pt x="1264" y="1075"/>
                </a:lnTo>
                <a:lnTo>
                  <a:pt x="1200" y="1137"/>
                </a:lnTo>
                <a:lnTo>
                  <a:pt x="1138" y="1198"/>
                </a:lnTo>
                <a:lnTo>
                  <a:pt x="1024" y="1308"/>
                </a:lnTo>
                <a:lnTo>
                  <a:pt x="967" y="1364"/>
                </a:lnTo>
                <a:lnTo>
                  <a:pt x="912" y="1422"/>
                </a:lnTo>
                <a:lnTo>
                  <a:pt x="859" y="1481"/>
                </a:lnTo>
                <a:lnTo>
                  <a:pt x="833" y="1511"/>
                </a:lnTo>
                <a:lnTo>
                  <a:pt x="808" y="1541"/>
                </a:lnTo>
                <a:lnTo>
                  <a:pt x="783" y="1572"/>
                </a:lnTo>
                <a:lnTo>
                  <a:pt x="759" y="1604"/>
                </a:lnTo>
                <a:lnTo>
                  <a:pt x="735" y="1636"/>
                </a:lnTo>
                <a:lnTo>
                  <a:pt x="713" y="1668"/>
                </a:lnTo>
                <a:lnTo>
                  <a:pt x="701" y="1687"/>
                </a:lnTo>
                <a:lnTo>
                  <a:pt x="689" y="1706"/>
                </a:lnTo>
                <a:lnTo>
                  <a:pt x="678" y="1726"/>
                </a:lnTo>
                <a:lnTo>
                  <a:pt x="667" y="1746"/>
                </a:lnTo>
                <a:lnTo>
                  <a:pt x="657" y="1767"/>
                </a:lnTo>
                <a:lnTo>
                  <a:pt x="648" y="1788"/>
                </a:lnTo>
                <a:lnTo>
                  <a:pt x="639" y="1809"/>
                </a:lnTo>
                <a:lnTo>
                  <a:pt x="631" y="1830"/>
                </a:lnTo>
                <a:lnTo>
                  <a:pt x="624" y="1856"/>
                </a:lnTo>
                <a:lnTo>
                  <a:pt x="616" y="1880"/>
                </a:lnTo>
                <a:lnTo>
                  <a:pt x="610" y="1906"/>
                </a:lnTo>
                <a:lnTo>
                  <a:pt x="605" y="1931"/>
                </a:lnTo>
                <a:lnTo>
                  <a:pt x="601" y="1957"/>
                </a:lnTo>
                <a:lnTo>
                  <a:pt x="598" y="1983"/>
                </a:lnTo>
                <a:lnTo>
                  <a:pt x="596" y="2009"/>
                </a:lnTo>
                <a:lnTo>
                  <a:pt x="595" y="2035"/>
                </a:lnTo>
                <a:lnTo>
                  <a:pt x="596" y="2061"/>
                </a:lnTo>
                <a:lnTo>
                  <a:pt x="597" y="2086"/>
                </a:lnTo>
                <a:lnTo>
                  <a:pt x="599" y="2112"/>
                </a:lnTo>
                <a:lnTo>
                  <a:pt x="602" y="2138"/>
                </a:lnTo>
                <a:lnTo>
                  <a:pt x="608" y="2163"/>
                </a:lnTo>
                <a:lnTo>
                  <a:pt x="614" y="2189"/>
                </a:lnTo>
                <a:lnTo>
                  <a:pt x="620" y="2214"/>
                </a:lnTo>
                <a:lnTo>
                  <a:pt x="629" y="2239"/>
                </a:lnTo>
                <a:lnTo>
                  <a:pt x="638" y="2263"/>
                </a:lnTo>
                <a:lnTo>
                  <a:pt x="648" y="2288"/>
                </a:lnTo>
                <a:lnTo>
                  <a:pt x="659" y="2311"/>
                </a:lnTo>
                <a:lnTo>
                  <a:pt x="672" y="2334"/>
                </a:lnTo>
                <a:lnTo>
                  <a:pt x="685" y="2356"/>
                </a:lnTo>
                <a:lnTo>
                  <a:pt x="698" y="2377"/>
                </a:lnTo>
                <a:lnTo>
                  <a:pt x="713" y="2398"/>
                </a:lnTo>
                <a:lnTo>
                  <a:pt x="728" y="2420"/>
                </a:lnTo>
                <a:lnTo>
                  <a:pt x="745" y="2438"/>
                </a:lnTo>
                <a:lnTo>
                  <a:pt x="762" y="2457"/>
                </a:lnTo>
                <a:lnTo>
                  <a:pt x="780" y="2476"/>
                </a:lnTo>
                <a:lnTo>
                  <a:pt x="799" y="2494"/>
                </a:lnTo>
                <a:lnTo>
                  <a:pt x="819" y="2511"/>
                </a:lnTo>
                <a:lnTo>
                  <a:pt x="839" y="2528"/>
                </a:lnTo>
                <a:lnTo>
                  <a:pt x="859" y="2543"/>
                </a:lnTo>
                <a:lnTo>
                  <a:pt x="880" y="2558"/>
                </a:lnTo>
                <a:lnTo>
                  <a:pt x="900" y="2570"/>
                </a:lnTo>
                <a:lnTo>
                  <a:pt x="920" y="2582"/>
                </a:lnTo>
                <a:lnTo>
                  <a:pt x="940" y="2593"/>
                </a:lnTo>
                <a:lnTo>
                  <a:pt x="960" y="2603"/>
                </a:lnTo>
                <a:lnTo>
                  <a:pt x="981" y="2613"/>
                </a:lnTo>
                <a:lnTo>
                  <a:pt x="1003" y="2622"/>
                </a:lnTo>
                <a:lnTo>
                  <a:pt x="1024" y="2631"/>
                </a:lnTo>
                <a:lnTo>
                  <a:pt x="1045" y="2639"/>
                </a:lnTo>
                <a:lnTo>
                  <a:pt x="1073" y="2648"/>
                </a:lnTo>
                <a:lnTo>
                  <a:pt x="1101" y="2657"/>
                </a:lnTo>
                <a:lnTo>
                  <a:pt x="1129" y="2664"/>
                </a:lnTo>
                <a:lnTo>
                  <a:pt x="1156" y="2670"/>
                </a:lnTo>
                <a:lnTo>
                  <a:pt x="1185" y="2676"/>
                </a:lnTo>
                <a:lnTo>
                  <a:pt x="1214" y="2680"/>
                </a:lnTo>
                <a:lnTo>
                  <a:pt x="1242" y="2684"/>
                </a:lnTo>
                <a:lnTo>
                  <a:pt x="1271" y="2687"/>
                </a:lnTo>
                <a:lnTo>
                  <a:pt x="1274" y="3027"/>
                </a:lnTo>
                <a:lnTo>
                  <a:pt x="1272" y="3053"/>
                </a:lnTo>
                <a:lnTo>
                  <a:pt x="1271" y="3079"/>
                </a:lnTo>
                <a:lnTo>
                  <a:pt x="1268" y="3105"/>
                </a:lnTo>
                <a:lnTo>
                  <a:pt x="1264" y="3132"/>
                </a:lnTo>
                <a:lnTo>
                  <a:pt x="1257" y="3158"/>
                </a:lnTo>
                <a:lnTo>
                  <a:pt x="1248" y="3183"/>
                </a:lnTo>
                <a:lnTo>
                  <a:pt x="1238" y="3207"/>
                </a:lnTo>
                <a:lnTo>
                  <a:pt x="1232" y="3220"/>
                </a:lnTo>
                <a:lnTo>
                  <a:pt x="1226" y="3231"/>
                </a:lnTo>
                <a:close/>
                <a:moveTo>
                  <a:pt x="1266" y="1636"/>
                </a:moveTo>
                <a:lnTo>
                  <a:pt x="1266" y="1636"/>
                </a:lnTo>
                <a:lnTo>
                  <a:pt x="1236" y="1652"/>
                </a:lnTo>
                <a:lnTo>
                  <a:pt x="1206" y="1668"/>
                </a:lnTo>
                <a:lnTo>
                  <a:pt x="1177" y="1687"/>
                </a:lnTo>
                <a:lnTo>
                  <a:pt x="1149" y="1707"/>
                </a:lnTo>
                <a:lnTo>
                  <a:pt x="1121" y="1728"/>
                </a:lnTo>
                <a:lnTo>
                  <a:pt x="1095" y="1751"/>
                </a:lnTo>
                <a:lnTo>
                  <a:pt x="1070" y="1774"/>
                </a:lnTo>
                <a:lnTo>
                  <a:pt x="1046" y="1799"/>
                </a:lnTo>
                <a:lnTo>
                  <a:pt x="1026" y="1820"/>
                </a:lnTo>
                <a:lnTo>
                  <a:pt x="1172" y="1958"/>
                </a:lnTo>
                <a:lnTo>
                  <a:pt x="1192" y="1938"/>
                </a:lnTo>
                <a:lnTo>
                  <a:pt x="1210" y="1920"/>
                </a:lnTo>
                <a:lnTo>
                  <a:pt x="1228" y="1902"/>
                </a:lnTo>
                <a:lnTo>
                  <a:pt x="1248" y="1886"/>
                </a:lnTo>
                <a:lnTo>
                  <a:pt x="1268" y="1870"/>
                </a:lnTo>
                <a:lnTo>
                  <a:pt x="1270" y="2484"/>
                </a:lnTo>
                <a:lnTo>
                  <a:pt x="1230" y="2479"/>
                </a:lnTo>
                <a:lnTo>
                  <a:pt x="1190" y="2471"/>
                </a:lnTo>
                <a:lnTo>
                  <a:pt x="1151" y="2461"/>
                </a:lnTo>
                <a:lnTo>
                  <a:pt x="1112" y="2448"/>
                </a:lnTo>
                <a:lnTo>
                  <a:pt x="1081" y="2437"/>
                </a:lnTo>
                <a:lnTo>
                  <a:pt x="1049" y="2423"/>
                </a:lnTo>
                <a:lnTo>
                  <a:pt x="1020" y="2407"/>
                </a:lnTo>
                <a:lnTo>
                  <a:pt x="992" y="2389"/>
                </a:lnTo>
                <a:lnTo>
                  <a:pt x="964" y="2369"/>
                </a:lnTo>
                <a:lnTo>
                  <a:pt x="936" y="2346"/>
                </a:lnTo>
                <a:lnTo>
                  <a:pt x="924" y="2335"/>
                </a:lnTo>
                <a:lnTo>
                  <a:pt x="911" y="2321"/>
                </a:lnTo>
                <a:lnTo>
                  <a:pt x="899" y="2309"/>
                </a:lnTo>
                <a:lnTo>
                  <a:pt x="888" y="2296"/>
                </a:lnTo>
                <a:lnTo>
                  <a:pt x="877" y="2281"/>
                </a:lnTo>
                <a:lnTo>
                  <a:pt x="867" y="2268"/>
                </a:lnTo>
                <a:lnTo>
                  <a:pt x="858" y="2252"/>
                </a:lnTo>
                <a:lnTo>
                  <a:pt x="849" y="2238"/>
                </a:lnTo>
                <a:lnTo>
                  <a:pt x="840" y="2222"/>
                </a:lnTo>
                <a:lnTo>
                  <a:pt x="832" y="2207"/>
                </a:lnTo>
                <a:lnTo>
                  <a:pt x="825" y="2190"/>
                </a:lnTo>
                <a:lnTo>
                  <a:pt x="820" y="2173"/>
                </a:lnTo>
                <a:lnTo>
                  <a:pt x="814" y="2156"/>
                </a:lnTo>
                <a:lnTo>
                  <a:pt x="809" y="2139"/>
                </a:lnTo>
                <a:lnTo>
                  <a:pt x="805" y="2122"/>
                </a:lnTo>
                <a:lnTo>
                  <a:pt x="802" y="2104"/>
                </a:lnTo>
                <a:lnTo>
                  <a:pt x="800" y="2087"/>
                </a:lnTo>
                <a:lnTo>
                  <a:pt x="798" y="2070"/>
                </a:lnTo>
                <a:lnTo>
                  <a:pt x="796" y="2052"/>
                </a:lnTo>
                <a:lnTo>
                  <a:pt x="796" y="2035"/>
                </a:lnTo>
                <a:lnTo>
                  <a:pt x="798" y="2017"/>
                </a:lnTo>
                <a:lnTo>
                  <a:pt x="799" y="1999"/>
                </a:lnTo>
                <a:lnTo>
                  <a:pt x="801" y="1983"/>
                </a:lnTo>
                <a:lnTo>
                  <a:pt x="803" y="1965"/>
                </a:lnTo>
                <a:lnTo>
                  <a:pt x="808" y="1948"/>
                </a:lnTo>
                <a:lnTo>
                  <a:pt x="811" y="1930"/>
                </a:lnTo>
                <a:lnTo>
                  <a:pt x="816" y="1914"/>
                </a:lnTo>
                <a:lnTo>
                  <a:pt x="822" y="1897"/>
                </a:lnTo>
                <a:lnTo>
                  <a:pt x="834" y="1866"/>
                </a:lnTo>
                <a:lnTo>
                  <a:pt x="848" y="1837"/>
                </a:lnTo>
                <a:lnTo>
                  <a:pt x="863" y="1808"/>
                </a:lnTo>
                <a:lnTo>
                  <a:pt x="881" y="1780"/>
                </a:lnTo>
                <a:lnTo>
                  <a:pt x="901" y="1751"/>
                </a:lnTo>
                <a:lnTo>
                  <a:pt x="922" y="1722"/>
                </a:lnTo>
                <a:lnTo>
                  <a:pt x="944" y="1693"/>
                </a:lnTo>
                <a:lnTo>
                  <a:pt x="966" y="1665"/>
                </a:lnTo>
                <a:lnTo>
                  <a:pt x="989" y="1638"/>
                </a:lnTo>
                <a:lnTo>
                  <a:pt x="1013" y="1610"/>
                </a:lnTo>
                <a:lnTo>
                  <a:pt x="1062" y="1557"/>
                </a:lnTo>
                <a:lnTo>
                  <a:pt x="1112" y="1506"/>
                </a:lnTo>
                <a:lnTo>
                  <a:pt x="1162" y="1454"/>
                </a:lnTo>
                <a:lnTo>
                  <a:pt x="1265" y="1355"/>
                </a:lnTo>
                <a:lnTo>
                  <a:pt x="1266" y="1636"/>
                </a:lnTo>
                <a:close/>
                <a:moveTo>
                  <a:pt x="1469" y="1789"/>
                </a:moveTo>
                <a:lnTo>
                  <a:pt x="1472" y="2475"/>
                </a:lnTo>
                <a:lnTo>
                  <a:pt x="1491" y="2471"/>
                </a:lnTo>
                <a:lnTo>
                  <a:pt x="1510" y="2466"/>
                </a:lnTo>
                <a:lnTo>
                  <a:pt x="1529" y="2460"/>
                </a:lnTo>
                <a:lnTo>
                  <a:pt x="1548" y="2453"/>
                </a:lnTo>
                <a:lnTo>
                  <a:pt x="1566" y="2446"/>
                </a:lnTo>
                <a:lnTo>
                  <a:pt x="1583" y="2437"/>
                </a:lnTo>
                <a:lnTo>
                  <a:pt x="1601" y="2428"/>
                </a:lnTo>
                <a:lnTo>
                  <a:pt x="1618" y="2418"/>
                </a:lnTo>
                <a:lnTo>
                  <a:pt x="1640" y="2404"/>
                </a:lnTo>
                <a:lnTo>
                  <a:pt x="1660" y="2387"/>
                </a:lnTo>
                <a:lnTo>
                  <a:pt x="1679" y="2369"/>
                </a:lnTo>
                <a:lnTo>
                  <a:pt x="1697" y="2349"/>
                </a:lnTo>
                <a:lnTo>
                  <a:pt x="1713" y="2329"/>
                </a:lnTo>
                <a:lnTo>
                  <a:pt x="1726" y="2307"/>
                </a:lnTo>
                <a:lnTo>
                  <a:pt x="1738" y="2282"/>
                </a:lnTo>
                <a:lnTo>
                  <a:pt x="1748" y="2258"/>
                </a:lnTo>
                <a:lnTo>
                  <a:pt x="1755" y="2234"/>
                </a:lnTo>
                <a:lnTo>
                  <a:pt x="1761" y="2211"/>
                </a:lnTo>
                <a:lnTo>
                  <a:pt x="1765" y="2188"/>
                </a:lnTo>
                <a:lnTo>
                  <a:pt x="1768" y="2163"/>
                </a:lnTo>
                <a:lnTo>
                  <a:pt x="1770" y="2139"/>
                </a:lnTo>
                <a:lnTo>
                  <a:pt x="1770" y="2115"/>
                </a:lnTo>
                <a:lnTo>
                  <a:pt x="1770" y="2091"/>
                </a:lnTo>
                <a:lnTo>
                  <a:pt x="1768" y="2066"/>
                </a:lnTo>
                <a:lnTo>
                  <a:pt x="1764" y="2038"/>
                </a:lnTo>
                <a:lnTo>
                  <a:pt x="1758" y="2010"/>
                </a:lnTo>
                <a:lnTo>
                  <a:pt x="1750" y="1984"/>
                </a:lnTo>
                <a:lnTo>
                  <a:pt x="1738" y="1958"/>
                </a:lnTo>
                <a:lnTo>
                  <a:pt x="1725" y="1932"/>
                </a:lnTo>
                <a:lnTo>
                  <a:pt x="1709" y="1909"/>
                </a:lnTo>
                <a:lnTo>
                  <a:pt x="1693" y="1887"/>
                </a:lnTo>
                <a:lnTo>
                  <a:pt x="1673" y="1867"/>
                </a:lnTo>
                <a:lnTo>
                  <a:pt x="1663" y="1857"/>
                </a:lnTo>
                <a:lnTo>
                  <a:pt x="1651" y="1848"/>
                </a:lnTo>
                <a:lnTo>
                  <a:pt x="1639" y="1839"/>
                </a:lnTo>
                <a:lnTo>
                  <a:pt x="1628" y="1831"/>
                </a:lnTo>
                <a:lnTo>
                  <a:pt x="1616" y="1823"/>
                </a:lnTo>
                <a:lnTo>
                  <a:pt x="1602" y="1817"/>
                </a:lnTo>
                <a:lnTo>
                  <a:pt x="1590" y="1811"/>
                </a:lnTo>
                <a:lnTo>
                  <a:pt x="1577" y="1805"/>
                </a:lnTo>
                <a:lnTo>
                  <a:pt x="1563" y="1801"/>
                </a:lnTo>
                <a:lnTo>
                  <a:pt x="1550" y="1796"/>
                </a:lnTo>
                <a:lnTo>
                  <a:pt x="1537" y="1794"/>
                </a:lnTo>
                <a:lnTo>
                  <a:pt x="1523" y="1791"/>
                </a:lnTo>
                <a:lnTo>
                  <a:pt x="1510" y="1790"/>
                </a:lnTo>
                <a:lnTo>
                  <a:pt x="1495" y="1789"/>
                </a:lnTo>
                <a:lnTo>
                  <a:pt x="1482" y="1789"/>
                </a:lnTo>
                <a:lnTo>
                  <a:pt x="1469" y="1789"/>
                </a:lnTo>
                <a:close/>
                <a:moveTo>
                  <a:pt x="1464" y="851"/>
                </a:moveTo>
                <a:lnTo>
                  <a:pt x="1463" y="723"/>
                </a:lnTo>
                <a:lnTo>
                  <a:pt x="1462" y="611"/>
                </a:lnTo>
                <a:lnTo>
                  <a:pt x="1461" y="557"/>
                </a:lnTo>
                <a:lnTo>
                  <a:pt x="1462" y="504"/>
                </a:lnTo>
                <a:lnTo>
                  <a:pt x="1463" y="476"/>
                </a:lnTo>
                <a:lnTo>
                  <a:pt x="1465" y="449"/>
                </a:lnTo>
                <a:lnTo>
                  <a:pt x="1469" y="423"/>
                </a:lnTo>
                <a:lnTo>
                  <a:pt x="1474" y="398"/>
                </a:lnTo>
                <a:lnTo>
                  <a:pt x="1485" y="359"/>
                </a:lnTo>
                <a:lnTo>
                  <a:pt x="1494" y="329"/>
                </a:lnTo>
                <a:lnTo>
                  <a:pt x="1507" y="297"/>
                </a:lnTo>
                <a:lnTo>
                  <a:pt x="1513" y="282"/>
                </a:lnTo>
                <a:lnTo>
                  <a:pt x="1520" y="267"/>
                </a:lnTo>
                <a:lnTo>
                  <a:pt x="1527" y="254"/>
                </a:lnTo>
                <a:lnTo>
                  <a:pt x="1534" y="242"/>
                </a:lnTo>
                <a:lnTo>
                  <a:pt x="1542" y="232"/>
                </a:lnTo>
                <a:lnTo>
                  <a:pt x="1550" y="225"/>
                </a:lnTo>
                <a:lnTo>
                  <a:pt x="1553" y="223"/>
                </a:lnTo>
                <a:lnTo>
                  <a:pt x="1558" y="221"/>
                </a:lnTo>
                <a:lnTo>
                  <a:pt x="1562" y="219"/>
                </a:lnTo>
                <a:lnTo>
                  <a:pt x="1566" y="219"/>
                </a:lnTo>
                <a:lnTo>
                  <a:pt x="1570" y="221"/>
                </a:lnTo>
                <a:lnTo>
                  <a:pt x="1573" y="223"/>
                </a:lnTo>
                <a:lnTo>
                  <a:pt x="1581" y="228"/>
                </a:lnTo>
                <a:lnTo>
                  <a:pt x="1588" y="237"/>
                </a:lnTo>
                <a:lnTo>
                  <a:pt x="1595" y="248"/>
                </a:lnTo>
                <a:lnTo>
                  <a:pt x="1600" y="258"/>
                </a:lnTo>
                <a:lnTo>
                  <a:pt x="1605" y="270"/>
                </a:lnTo>
                <a:lnTo>
                  <a:pt x="1610" y="286"/>
                </a:lnTo>
                <a:lnTo>
                  <a:pt x="1617" y="310"/>
                </a:lnTo>
                <a:lnTo>
                  <a:pt x="1621" y="332"/>
                </a:lnTo>
                <a:lnTo>
                  <a:pt x="1626" y="356"/>
                </a:lnTo>
                <a:lnTo>
                  <a:pt x="1628" y="380"/>
                </a:lnTo>
                <a:lnTo>
                  <a:pt x="1629" y="404"/>
                </a:lnTo>
                <a:lnTo>
                  <a:pt x="1629" y="429"/>
                </a:lnTo>
                <a:lnTo>
                  <a:pt x="1628" y="452"/>
                </a:lnTo>
                <a:lnTo>
                  <a:pt x="1627" y="476"/>
                </a:lnTo>
                <a:lnTo>
                  <a:pt x="1624" y="502"/>
                </a:lnTo>
                <a:lnTo>
                  <a:pt x="1619" y="528"/>
                </a:lnTo>
                <a:lnTo>
                  <a:pt x="1615" y="554"/>
                </a:lnTo>
                <a:lnTo>
                  <a:pt x="1608" y="578"/>
                </a:lnTo>
                <a:lnTo>
                  <a:pt x="1600" y="603"/>
                </a:lnTo>
                <a:lnTo>
                  <a:pt x="1592" y="627"/>
                </a:lnTo>
                <a:lnTo>
                  <a:pt x="1582" y="652"/>
                </a:lnTo>
                <a:lnTo>
                  <a:pt x="1572" y="675"/>
                </a:lnTo>
                <a:lnTo>
                  <a:pt x="1561" y="699"/>
                </a:lnTo>
                <a:lnTo>
                  <a:pt x="1549" y="721"/>
                </a:lnTo>
                <a:lnTo>
                  <a:pt x="1537" y="744"/>
                </a:lnTo>
                <a:lnTo>
                  <a:pt x="1523" y="766"/>
                </a:lnTo>
                <a:lnTo>
                  <a:pt x="1509" y="788"/>
                </a:lnTo>
                <a:lnTo>
                  <a:pt x="1494" y="809"/>
                </a:lnTo>
                <a:lnTo>
                  <a:pt x="1464" y="851"/>
                </a:lnTo>
                <a:close/>
                <a:moveTo>
                  <a:pt x="154" y="3429"/>
                </a:moveTo>
                <a:lnTo>
                  <a:pt x="154" y="3429"/>
                </a:lnTo>
                <a:lnTo>
                  <a:pt x="147" y="3435"/>
                </a:lnTo>
                <a:lnTo>
                  <a:pt x="138" y="3439"/>
                </a:lnTo>
                <a:lnTo>
                  <a:pt x="130" y="3443"/>
                </a:lnTo>
                <a:lnTo>
                  <a:pt x="121" y="3446"/>
                </a:lnTo>
                <a:lnTo>
                  <a:pt x="112" y="3448"/>
                </a:lnTo>
                <a:lnTo>
                  <a:pt x="103" y="3449"/>
                </a:lnTo>
                <a:lnTo>
                  <a:pt x="93" y="3449"/>
                </a:lnTo>
                <a:lnTo>
                  <a:pt x="84" y="3448"/>
                </a:lnTo>
                <a:lnTo>
                  <a:pt x="75" y="3447"/>
                </a:lnTo>
                <a:lnTo>
                  <a:pt x="66" y="3445"/>
                </a:lnTo>
                <a:lnTo>
                  <a:pt x="58" y="3442"/>
                </a:lnTo>
                <a:lnTo>
                  <a:pt x="50" y="3438"/>
                </a:lnTo>
                <a:lnTo>
                  <a:pt x="42" y="3433"/>
                </a:lnTo>
                <a:lnTo>
                  <a:pt x="35" y="3427"/>
                </a:lnTo>
                <a:lnTo>
                  <a:pt x="27" y="3420"/>
                </a:lnTo>
                <a:lnTo>
                  <a:pt x="22" y="3414"/>
                </a:lnTo>
                <a:lnTo>
                  <a:pt x="16" y="3406"/>
                </a:lnTo>
                <a:lnTo>
                  <a:pt x="11" y="3397"/>
                </a:lnTo>
                <a:lnTo>
                  <a:pt x="7" y="3389"/>
                </a:lnTo>
                <a:lnTo>
                  <a:pt x="4" y="3380"/>
                </a:lnTo>
                <a:lnTo>
                  <a:pt x="2" y="3371"/>
                </a:lnTo>
                <a:lnTo>
                  <a:pt x="0" y="3361"/>
                </a:lnTo>
                <a:lnTo>
                  <a:pt x="0" y="3352"/>
                </a:lnTo>
                <a:lnTo>
                  <a:pt x="2" y="3343"/>
                </a:lnTo>
                <a:lnTo>
                  <a:pt x="3" y="3335"/>
                </a:lnTo>
                <a:lnTo>
                  <a:pt x="5" y="3326"/>
                </a:lnTo>
                <a:lnTo>
                  <a:pt x="8" y="3318"/>
                </a:lnTo>
                <a:lnTo>
                  <a:pt x="13" y="3309"/>
                </a:lnTo>
                <a:lnTo>
                  <a:pt x="17" y="3301"/>
                </a:lnTo>
                <a:lnTo>
                  <a:pt x="23" y="3293"/>
                </a:lnTo>
                <a:lnTo>
                  <a:pt x="29" y="3287"/>
                </a:lnTo>
                <a:lnTo>
                  <a:pt x="37" y="3280"/>
                </a:lnTo>
                <a:lnTo>
                  <a:pt x="76" y="3250"/>
                </a:lnTo>
                <a:lnTo>
                  <a:pt x="123" y="3215"/>
                </a:lnTo>
                <a:lnTo>
                  <a:pt x="187" y="3168"/>
                </a:lnTo>
                <a:lnTo>
                  <a:pt x="265" y="3114"/>
                </a:lnTo>
                <a:lnTo>
                  <a:pt x="357" y="3050"/>
                </a:lnTo>
                <a:lnTo>
                  <a:pt x="463" y="2981"/>
                </a:lnTo>
                <a:lnTo>
                  <a:pt x="520" y="2946"/>
                </a:lnTo>
                <a:lnTo>
                  <a:pt x="581" y="2908"/>
                </a:lnTo>
                <a:lnTo>
                  <a:pt x="572" y="2926"/>
                </a:lnTo>
                <a:lnTo>
                  <a:pt x="566" y="2943"/>
                </a:lnTo>
                <a:lnTo>
                  <a:pt x="559" y="2962"/>
                </a:lnTo>
                <a:lnTo>
                  <a:pt x="553" y="2981"/>
                </a:lnTo>
                <a:lnTo>
                  <a:pt x="519" y="2983"/>
                </a:lnTo>
                <a:lnTo>
                  <a:pt x="532" y="3162"/>
                </a:lnTo>
                <a:lnTo>
                  <a:pt x="450" y="3216"/>
                </a:lnTo>
                <a:lnTo>
                  <a:pt x="375" y="3267"/>
                </a:lnTo>
                <a:lnTo>
                  <a:pt x="312" y="3312"/>
                </a:lnTo>
                <a:lnTo>
                  <a:pt x="257" y="3351"/>
                </a:lnTo>
                <a:lnTo>
                  <a:pt x="181" y="3408"/>
                </a:lnTo>
                <a:lnTo>
                  <a:pt x="154" y="3429"/>
                </a:lnTo>
                <a:close/>
                <a:moveTo>
                  <a:pt x="140" y="1124"/>
                </a:moveTo>
                <a:lnTo>
                  <a:pt x="140" y="1124"/>
                </a:lnTo>
                <a:lnTo>
                  <a:pt x="131" y="1129"/>
                </a:lnTo>
                <a:lnTo>
                  <a:pt x="122" y="1131"/>
                </a:lnTo>
                <a:lnTo>
                  <a:pt x="113" y="1133"/>
                </a:lnTo>
                <a:lnTo>
                  <a:pt x="103" y="1134"/>
                </a:lnTo>
                <a:lnTo>
                  <a:pt x="94" y="1136"/>
                </a:lnTo>
                <a:lnTo>
                  <a:pt x="85" y="1134"/>
                </a:lnTo>
                <a:lnTo>
                  <a:pt x="76" y="1133"/>
                </a:lnTo>
                <a:lnTo>
                  <a:pt x="67" y="1131"/>
                </a:lnTo>
                <a:lnTo>
                  <a:pt x="58" y="1128"/>
                </a:lnTo>
                <a:lnTo>
                  <a:pt x="51" y="1124"/>
                </a:lnTo>
                <a:lnTo>
                  <a:pt x="43" y="1119"/>
                </a:lnTo>
                <a:lnTo>
                  <a:pt x="35" y="1113"/>
                </a:lnTo>
                <a:lnTo>
                  <a:pt x="28" y="1108"/>
                </a:lnTo>
                <a:lnTo>
                  <a:pt x="22" y="1101"/>
                </a:lnTo>
                <a:lnTo>
                  <a:pt x="16" y="1093"/>
                </a:lnTo>
                <a:lnTo>
                  <a:pt x="12" y="1084"/>
                </a:lnTo>
                <a:lnTo>
                  <a:pt x="7" y="1075"/>
                </a:lnTo>
                <a:lnTo>
                  <a:pt x="4" y="1066"/>
                </a:lnTo>
                <a:lnTo>
                  <a:pt x="2" y="1058"/>
                </a:lnTo>
                <a:lnTo>
                  <a:pt x="0" y="1049"/>
                </a:lnTo>
                <a:lnTo>
                  <a:pt x="0" y="1040"/>
                </a:lnTo>
                <a:lnTo>
                  <a:pt x="2" y="1030"/>
                </a:lnTo>
                <a:lnTo>
                  <a:pt x="3" y="1021"/>
                </a:lnTo>
                <a:lnTo>
                  <a:pt x="5" y="1012"/>
                </a:lnTo>
                <a:lnTo>
                  <a:pt x="8" y="1004"/>
                </a:lnTo>
                <a:lnTo>
                  <a:pt x="12" y="995"/>
                </a:lnTo>
                <a:lnTo>
                  <a:pt x="16" y="987"/>
                </a:lnTo>
                <a:lnTo>
                  <a:pt x="22" y="981"/>
                </a:lnTo>
                <a:lnTo>
                  <a:pt x="28" y="973"/>
                </a:lnTo>
                <a:lnTo>
                  <a:pt x="35" y="967"/>
                </a:lnTo>
                <a:lnTo>
                  <a:pt x="43" y="962"/>
                </a:lnTo>
                <a:lnTo>
                  <a:pt x="51" y="956"/>
                </a:lnTo>
                <a:lnTo>
                  <a:pt x="73" y="945"/>
                </a:lnTo>
                <a:lnTo>
                  <a:pt x="133" y="916"/>
                </a:lnTo>
                <a:lnTo>
                  <a:pt x="177" y="895"/>
                </a:lnTo>
                <a:lnTo>
                  <a:pt x="228" y="871"/>
                </a:lnTo>
                <a:lnTo>
                  <a:pt x="288" y="846"/>
                </a:lnTo>
                <a:lnTo>
                  <a:pt x="355" y="818"/>
                </a:lnTo>
                <a:lnTo>
                  <a:pt x="429" y="789"/>
                </a:lnTo>
                <a:lnTo>
                  <a:pt x="510" y="758"/>
                </a:lnTo>
                <a:lnTo>
                  <a:pt x="597" y="727"/>
                </a:lnTo>
                <a:lnTo>
                  <a:pt x="689" y="695"/>
                </a:lnTo>
                <a:lnTo>
                  <a:pt x="788" y="665"/>
                </a:lnTo>
                <a:lnTo>
                  <a:pt x="890" y="636"/>
                </a:lnTo>
                <a:lnTo>
                  <a:pt x="942" y="622"/>
                </a:lnTo>
                <a:lnTo>
                  <a:pt x="997" y="608"/>
                </a:lnTo>
                <a:lnTo>
                  <a:pt x="1052" y="595"/>
                </a:lnTo>
                <a:lnTo>
                  <a:pt x="1107" y="582"/>
                </a:lnTo>
                <a:lnTo>
                  <a:pt x="1109" y="614"/>
                </a:lnTo>
                <a:lnTo>
                  <a:pt x="1110" y="724"/>
                </a:lnTo>
                <a:lnTo>
                  <a:pt x="1110" y="774"/>
                </a:lnTo>
                <a:lnTo>
                  <a:pt x="1058" y="787"/>
                </a:lnTo>
                <a:lnTo>
                  <a:pt x="1007" y="799"/>
                </a:lnTo>
                <a:lnTo>
                  <a:pt x="909" y="826"/>
                </a:lnTo>
                <a:lnTo>
                  <a:pt x="815" y="854"/>
                </a:lnTo>
                <a:lnTo>
                  <a:pt x="725" y="883"/>
                </a:lnTo>
                <a:lnTo>
                  <a:pt x="640" y="912"/>
                </a:lnTo>
                <a:lnTo>
                  <a:pt x="560" y="941"/>
                </a:lnTo>
                <a:lnTo>
                  <a:pt x="487" y="969"/>
                </a:lnTo>
                <a:lnTo>
                  <a:pt x="419" y="996"/>
                </a:lnTo>
                <a:lnTo>
                  <a:pt x="356" y="1023"/>
                </a:lnTo>
                <a:lnTo>
                  <a:pt x="301" y="1046"/>
                </a:lnTo>
                <a:lnTo>
                  <a:pt x="255" y="1069"/>
                </a:lnTo>
                <a:lnTo>
                  <a:pt x="215" y="1087"/>
                </a:lnTo>
                <a:lnTo>
                  <a:pt x="159" y="1114"/>
                </a:lnTo>
                <a:lnTo>
                  <a:pt x="140" y="11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KSO_Shape"/>
          <p:cNvSpPr/>
          <p:nvPr/>
        </p:nvSpPr>
        <p:spPr>
          <a:xfrm>
            <a:off x="5510785" y="4607813"/>
            <a:ext cx="973107" cy="903368"/>
          </a:xfrm>
          <a:custGeom>
            <a:gdLst>
              <a:gd name="T0" fmla="*/ 0 w 99"/>
              <a:gd name="T1" fmla="*/ 2147483646 h 92"/>
              <a:gd name="T2" fmla="*/ 0 w 99"/>
              <a:gd name="T3" fmla="*/ 2147483646 h 92"/>
              <a:gd name="T4" fmla="*/ 2147483646 w 99"/>
              <a:gd name="T5" fmla="*/ 2147483646 h 92"/>
              <a:gd name="T6" fmla="*/ 2147483646 w 99"/>
              <a:gd name="T7" fmla="*/ 2147483646 h 92"/>
              <a:gd name="T8" fmla="*/ 2147483646 w 99"/>
              <a:gd name="T9" fmla="*/ 2147483646 h 92"/>
              <a:gd name="T10" fmla="*/ 2147483646 w 99"/>
              <a:gd name="T11" fmla="*/ 2147483646 h 92"/>
              <a:gd name="T12" fmla="*/ 2147483646 w 99"/>
              <a:gd name="T13" fmla="*/ 2147483646 h 92"/>
              <a:gd name="T14" fmla="*/ 2147483646 w 99"/>
              <a:gd name="T15" fmla="*/ 2147483646 h 92"/>
              <a:gd name="T16" fmla="*/ 2147483646 w 99"/>
              <a:gd name="T17" fmla="*/ 2147483646 h 92"/>
              <a:gd name="T18" fmla="*/ 2147483646 w 99"/>
              <a:gd name="T19" fmla="*/ 2147483646 h 92"/>
              <a:gd name="T20" fmla="*/ 2147483646 w 99"/>
              <a:gd name="T21" fmla="*/ 2147483646 h 92"/>
              <a:gd name="T22" fmla="*/ 0 w 99"/>
              <a:gd name="T23" fmla="*/ 2147483646 h 92"/>
              <a:gd name="T24" fmla="*/ 2147483646 w 99"/>
              <a:gd name="T25" fmla="*/ 2147483646 h 92"/>
              <a:gd name="T26" fmla="*/ 2147483646 w 99"/>
              <a:gd name="T27" fmla="*/ 2147483646 h 92"/>
              <a:gd name="T28" fmla="*/ 2147483646 w 99"/>
              <a:gd name="T29" fmla="*/ 2147483646 h 92"/>
              <a:gd name="T30" fmla="*/ 2147483646 w 99"/>
              <a:gd name="T31" fmla="*/ 2147483646 h 92"/>
              <a:gd name="T32" fmla="*/ 2147483646 w 99"/>
              <a:gd name="T33" fmla="*/ 2147483646 h 92"/>
              <a:gd name="T34" fmla="*/ 2147483646 w 99"/>
              <a:gd name="T35" fmla="*/ 2147483646 h 92"/>
              <a:gd name="T36" fmla="*/ 2147483646 w 99"/>
              <a:gd name="T37" fmla="*/ 2147483646 h 92"/>
              <a:gd name="T38" fmla="*/ 2147483646 w 99"/>
              <a:gd name="T39" fmla="*/ 2147483646 h 92"/>
              <a:gd name="T40" fmla="*/ 2147483646 w 99"/>
              <a:gd name="T41" fmla="*/ 2147483646 h 92"/>
              <a:gd name="T42" fmla="*/ 2147483646 w 99"/>
              <a:gd name="T43" fmla="*/ 2147483646 h 92"/>
              <a:gd name="T44" fmla="*/ 2147483646 w 99"/>
              <a:gd name="T45" fmla="*/ 2147483646 h 92"/>
              <a:gd name="T46" fmla="*/ 2147483646 w 99"/>
              <a:gd name="T47" fmla="*/ 2147483646 h 92"/>
              <a:gd name="T48" fmla="*/ 2147483646 w 99"/>
              <a:gd name="T49" fmla="*/ 2147483646 h 92"/>
              <a:gd name="T50" fmla="*/ 2147483646 w 99"/>
              <a:gd name="T51" fmla="*/ 2147483646 h 92"/>
              <a:gd name="T52" fmla="*/ 2147483646 w 99"/>
              <a:gd name="T53" fmla="*/ 2147483646 h 92"/>
              <a:gd name="T54" fmla="*/ 2147483646 w 99"/>
              <a:gd name="T55" fmla="*/ 2147483646 h 92"/>
              <a:gd name="T56" fmla="*/ 2147483646 w 99"/>
              <a:gd name="T57" fmla="*/ 2147483646 h 92"/>
              <a:gd name="T58" fmla="*/ 2147483646 w 99"/>
              <a:gd name="T59" fmla="*/ 2147483646 h 92"/>
              <a:gd name="T60" fmla="*/ 2147483646 w 99"/>
              <a:gd name="T61" fmla="*/ 2147483646 h 92"/>
              <a:gd name="T62" fmla="*/ 2147483646 w 99"/>
              <a:gd name="T63" fmla="*/ 2147483646 h 92"/>
              <a:gd name="T64" fmla="*/ 2147483646 w 99"/>
              <a:gd name="T65" fmla="*/ 2147483646 h 92"/>
              <a:gd name="T66" fmla="*/ 2147483646 w 99"/>
              <a:gd name="T67" fmla="*/ 2147483646 h 92"/>
              <a:gd name="T68" fmla="*/ 2147483646 w 99"/>
              <a:gd name="T69" fmla="*/ 2147483646 h 92"/>
              <a:gd name="T70" fmla="*/ 2147483646 w 99"/>
              <a:gd name="T71" fmla="*/ 2147483646 h 92"/>
              <a:gd name="T72" fmla="*/ 2147483646 w 99"/>
              <a:gd name="T73" fmla="*/ 2147483646 h 92"/>
              <a:gd name="T74" fmla="*/ 2147483646 w 99"/>
              <a:gd name="T75" fmla="*/ 2147483646 h 92"/>
              <a:gd name="T76" fmla="*/ 2147483646 w 99"/>
              <a:gd name="T77" fmla="*/ 2147483646 h 92"/>
              <a:gd name="T78" fmla="*/ 2147483646 w 99"/>
              <a:gd name="T79" fmla="*/ 2147483646 h 92"/>
              <a:gd name="T80" fmla="*/ 2147483646 w 99"/>
              <a:gd name="T81" fmla="*/ 2147483646 h 92"/>
              <a:gd name="T82" fmla="*/ 2147483646 w 99"/>
              <a:gd name="T83" fmla="*/ 2147483646 h 92"/>
              <a:gd name="T84" fmla="*/ 2147483646 w 99"/>
              <a:gd name="T85" fmla="*/ 2147483646 h 92"/>
              <a:gd name="T86" fmla="*/ 2147483646 w 99"/>
              <a:gd name="T87" fmla="*/ 2147483646 h 92"/>
              <a:gd name="T88" fmla="*/ 2147483646 w 99"/>
              <a:gd name="T89" fmla="*/ 2147483646 h 92"/>
              <a:gd name="T90" fmla="*/ 2147483646 w 99"/>
              <a:gd name="T91" fmla="*/ 2147483646 h 92"/>
              <a:gd name="T92" fmla="*/ 2147483646 w 99"/>
              <a:gd name="T93" fmla="*/ 2147483646 h 92"/>
              <a:gd name="T94" fmla="*/ 2147483646 w 99"/>
              <a:gd name="T95" fmla="*/ 2147483646 h 92"/>
              <a:gd name="T96" fmla="*/ 2147483646 w 99"/>
              <a:gd name="T97" fmla="*/ 2147483646 h 92"/>
              <a:gd name="T98" fmla="*/ 2147483646 w 99"/>
              <a:gd name="T99" fmla="*/ 2147483646 h 92"/>
              <a:gd name="T100" fmla="*/ 2147483646 w 99"/>
              <a:gd name="T101" fmla="*/ 2147483646 h 92"/>
              <a:gd name="T102" fmla="*/ 2147483646 w 99"/>
              <a:gd name="T103" fmla="*/ 2147483646 h 92"/>
              <a:gd name="T104" fmla="*/ 2147483646 w 99"/>
              <a:gd name="T105" fmla="*/ 2147483646 h 92"/>
              <a:gd name="T106" fmla="*/ 2147483646 w 99"/>
              <a:gd name="T107" fmla="*/ 2147483646 h 92"/>
              <a:gd name="T108" fmla="*/ 2147483646 w 99"/>
              <a:gd name="T109" fmla="*/ 2147483646 h 92"/>
              <a:gd name="T110" fmla="*/ 2147483646 w 99"/>
              <a:gd name="T111" fmla="*/ 2147483646 h 92"/>
              <a:gd name="T112" fmla="*/ 2147483646 w 99"/>
              <a:gd name="T113" fmla="*/ 2147483646 h 92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</a:gdLst>
            <a:cxnLst>
              <a:cxn ang="T114">
                <a:pos x="T0" y="T1"/>
              </a:cxn>
              <a:cxn ang="T115">
                <a:pos x="T2" y="T3"/>
              </a:cxn>
              <a:cxn ang="T116">
                <a:pos x="T4" y="T5"/>
              </a:cxn>
              <a:cxn ang="T117">
                <a:pos x="T6" y="T7"/>
              </a:cxn>
              <a:cxn ang="T118">
                <a:pos x="T8" y="T9"/>
              </a:cxn>
              <a:cxn ang="T119">
                <a:pos x="T10" y="T11"/>
              </a:cxn>
              <a:cxn ang="T120">
                <a:pos x="T12" y="T13"/>
              </a:cxn>
              <a:cxn ang="T121">
                <a:pos x="T14" y="T15"/>
              </a:cxn>
              <a:cxn ang="T122">
                <a:pos x="T16" y="T17"/>
              </a:cxn>
              <a:cxn ang="T123">
                <a:pos x="T18" y="T19"/>
              </a:cxn>
              <a:cxn ang="T124">
                <a:pos x="T20" y="T21"/>
              </a:cxn>
              <a:cxn ang="T125">
                <a:pos x="T22" y="T23"/>
              </a:cxn>
              <a:cxn ang="T126">
                <a:pos x="T24" y="T25"/>
              </a:cxn>
              <a:cxn ang="T127">
                <a:pos x="T26" y="T27"/>
              </a:cxn>
              <a:cxn ang="T128">
                <a:pos x="T28" y="T29"/>
              </a:cxn>
              <a:cxn ang="T129">
                <a:pos x="T30" y="T31"/>
              </a:cxn>
              <a:cxn ang="T130">
                <a:pos x="T32" y="T33"/>
              </a:cxn>
              <a:cxn ang="T131">
                <a:pos x="T34" y="T35"/>
              </a:cxn>
              <a:cxn ang="T132">
                <a:pos x="T36" y="T37"/>
              </a:cxn>
              <a:cxn ang="T133">
                <a:pos x="T38" y="T39"/>
              </a:cxn>
              <a:cxn ang="T134">
                <a:pos x="T40" y="T41"/>
              </a:cxn>
              <a:cxn ang="T135">
                <a:pos x="T42" y="T43"/>
              </a:cxn>
              <a:cxn ang="T136">
                <a:pos x="T44" y="T45"/>
              </a:cxn>
              <a:cxn ang="T137">
                <a:pos x="T46" y="T47"/>
              </a:cxn>
              <a:cxn ang="T138">
                <a:pos x="T48" y="T49"/>
              </a:cxn>
              <a:cxn ang="T139">
                <a:pos x="T50" y="T51"/>
              </a:cxn>
              <a:cxn ang="T140">
                <a:pos x="T52" y="T53"/>
              </a:cxn>
              <a:cxn ang="T141">
                <a:pos x="T54" y="T55"/>
              </a:cxn>
              <a:cxn ang="T142">
                <a:pos x="T56" y="T57"/>
              </a:cxn>
              <a:cxn ang="T143">
                <a:pos x="T58" y="T59"/>
              </a:cxn>
              <a:cxn ang="T144">
                <a:pos x="T60" y="T61"/>
              </a:cxn>
              <a:cxn ang="T145">
                <a:pos x="T62" y="T63"/>
              </a:cxn>
              <a:cxn ang="T146">
                <a:pos x="T64" y="T65"/>
              </a:cxn>
              <a:cxn ang="T147">
                <a:pos x="T66" y="T67"/>
              </a:cxn>
              <a:cxn ang="T148">
                <a:pos x="T68" y="T69"/>
              </a:cxn>
              <a:cxn ang="T149">
                <a:pos x="T70" y="T71"/>
              </a:cxn>
              <a:cxn ang="T150">
                <a:pos x="T72" y="T73"/>
              </a:cxn>
              <a:cxn ang="T151">
                <a:pos x="T74" y="T75"/>
              </a:cxn>
              <a:cxn ang="T152">
                <a:pos x="T76" y="T77"/>
              </a:cxn>
              <a:cxn ang="T153">
                <a:pos x="T78" y="T79"/>
              </a:cxn>
              <a:cxn ang="T154">
                <a:pos x="T80" y="T81"/>
              </a:cxn>
              <a:cxn ang="T155">
                <a:pos x="T82" y="T83"/>
              </a:cxn>
              <a:cxn ang="T156">
                <a:pos x="T84" y="T85"/>
              </a:cxn>
              <a:cxn ang="T157">
                <a:pos x="T86" y="T87"/>
              </a:cxn>
              <a:cxn ang="T158">
                <a:pos x="T88" y="T89"/>
              </a:cxn>
              <a:cxn ang="T159">
                <a:pos x="T90" y="T91"/>
              </a:cxn>
              <a:cxn ang="T160">
                <a:pos x="T92" y="T93"/>
              </a:cxn>
              <a:cxn ang="T161">
                <a:pos x="T94" y="T95"/>
              </a:cxn>
              <a:cxn ang="T162">
                <a:pos x="T96" y="T97"/>
              </a:cxn>
              <a:cxn ang="T163">
                <a:pos x="T98" y="T99"/>
              </a:cxn>
              <a:cxn ang="T164">
                <a:pos x="T100" y="T101"/>
              </a:cxn>
              <a:cxn ang="T165">
                <a:pos x="T102" y="T103"/>
              </a:cxn>
              <a:cxn ang="T166">
                <a:pos x="T104" y="T105"/>
              </a:cxn>
              <a:cxn ang="T167">
                <a:pos x="T106" y="T107"/>
              </a:cxn>
              <a:cxn ang="T168">
                <a:pos x="T108" y="T109"/>
              </a:cxn>
              <a:cxn ang="T169">
                <a:pos x="T110" y="T111"/>
              </a:cxn>
              <a:cxn ang="T170">
                <a:pos x="T112" y="T113"/>
              </a:cxn>
            </a:cxnLst>
            <a:rect l="0" t="0" r="r" b="b"/>
            <a:pathLst>
              <a:path w="99" h="92">
                <a:moveTo>
                  <a:pt x="0" y="89"/>
                </a:moveTo>
                <a:cubicBezTo>
                  <a:pt x="0" y="92"/>
                  <a:pt x="0" y="92"/>
                  <a:pt x="0" y="92"/>
                </a:cubicBezTo>
                <a:cubicBezTo>
                  <a:pt x="3" y="92"/>
                  <a:pt x="3" y="92"/>
                  <a:pt x="3" y="92"/>
                </a:cubicBezTo>
                <a:cubicBezTo>
                  <a:pt x="96" y="92"/>
                  <a:pt x="96" y="92"/>
                  <a:pt x="96" y="92"/>
                </a:cubicBezTo>
                <a:cubicBezTo>
                  <a:pt x="99" y="92"/>
                  <a:pt x="99" y="92"/>
                  <a:pt x="99" y="92"/>
                </a:cubicBezTo>
                <a:cubicBezTo>
                  <a:pt x="99" y="89"/>
                  <a:pt x="99" y="89"/>
                  <a:pt x="99" y="89"/>
                </a:cubicBezTo>
                <a:cubicBezTo>
                  <a:pt x="99" y="52"/>
                  <a:pt x="99" y="52"/>
                  <a:pt x="99" y="52"/>
                </a:cubicBezTo>
                <a:cubicBezTo>
                  <a:pt x="99" y="46"/>
                  <a:pt x="94" y="42"/>
                  <a:pt x="89" y="41"/>
                </a:cubicBezTo>
                <a:cubicBezTo>
                  <a:pt x="75" y="38"/>
                  <a:pt x="64" y="42"/>
                  <a:pt x="55" y="31"/>
                </a:cubicBezTo>
                <a:cubicBezTo>
                  <a:pt x="52" y="28"/>
                  <a:pt x="49" y="23"/>
                  <a:pt x="45" y="19"/>
                </a:cubicBezTo>
                <a:cubicBezTo>
                  <a:pt x="29" y="0"/>
                  <a:pt x="1" y="13"/>
                  <a:pt x="1" y="32"/>
                </a:cubicBezTo>
                <a:cubicBezTo>
                  <a:pt x="0" y="89"/>
                  <a:pt x="0" y="89"/>
                  <a:pt x="0" y="89"/>
                </a:cubicBezTo>
                <a:close/>
                <a:moveTo>
                  <a:pt x="88" y="73"/>
                </a:moveTo>
                <a:cubicBezTo>
                  <a:pt x="93" y="73"/>
                  <a:pt x="93" y="73"/>
                  <a:pt x="93" y="73"/>
                </a:cubicBezTo>
                <a:cubicBezTo>
                  <a:pt x="93" y="87"/>
                  <a:pt x="93" y="87"/>
                  <a:pt x="93" y="87"/>
                </a:cubicBezTo>
                <a:cubicBezTo>
                  <a:pt x="6" y="87"/>
                  <a:pt x="6" y="87"/>
                  <a:pt x="6" y="87"/>
                </a:cubicBezTo>
                <a:cubicBezTo>
                  <a:pt x="6" y="73"/>
                  <a:pt x="6" y="73"/>
                  <a:pt x="6" y="73"/>
                </a:cubicBezTo>
                <a:cubicBezTo>
                  <a:pt x="12" y="73"/>
                  <a:pt x="12" y="73"/>
                  <a:pt x="12" y="73"/>
                </a:cubicBezTo>
                <a:cubicBezTo>
                  <a:pt x="12" y="81"/>
                  <a:pt x="12" y="81"/>
                  <a:pt x="12" y="81"/>
                </a:cubicBezTo>
                <a:cubicBezTo>
                  <a:pt x="16" y="81"/>
                  <a:pt x="16" y="81"/>
                  <a:pt x="16" y="81"/>
                </a:cubicBezTo>
                <a:cubicBezTo>
                  <a:pt x="16" y="73"/>
                  <a:pt x="16" y="73"/>
                  <a:pt x="16" y="73"/>
                </a:cubicBezTo>
                <a:cubicBezTo>
                  <a:pt x="18" y="73"/>
                  <a:pt x="18" y="73"/>
                  <a:pt x="18" y="73"/>
                </a:cubicBezTo>
                <a:cubicBezTo>
                  <a:pt x="18" y="81"/>
                  <a:pt x="18" y="81"/>
                  <a:pt x="18" y="81"/>
                </a:cubicBezTo>
                <a:cubicBezTo>
                  <a:pt x="22" y="81"/>
                  <a:pt x="22" y="81"/>
                  <a:pt x="22" y="81"/>
                </a:cubicBezTo>
                <a:cubicBezTo>
                  <a:pt x="22" y="73"/>
                  <a:pt x="22" y="73"/>
                  <a:pt x="22" y="73"/>
                </a:cubicBezTo>
                <a:cubicBezTo>
                  <a:pt x="29" y="73"/>
                  <a:pt x="29" y="73"/>
                  <a:pt x="29" y="73"/>
                </a:cubicBezTo>
                <a:cubicBezTo>
                  <a:pt x="29" y="81"/>
                  <a:pt x="29" y="81"/>
                  <a:pt x="29" y="81"/>
                </a:cubicBezTo>
                <a:cubicBezTo>
                  <a:pt x="33" y="81"/>
                  <a:pt x="33" y="81"/>
                  <a:pt x="33" y="81"/>
                </a:cubicBezTo>
                <a:cubicBezTo>
                  <a:pt x="33" y="73"/>
                  <a:pt x="33" y="73"/>
                  <a:pt x="33" y="73"/>
                </a:cubicBezTo>
                <a:cubicBezTo>
                  <a:pt x="35" y="73"/>
                  <a:pt x="35" y="73"/>
                  <a:pt x="35" y="73"/>
                </a:cubicBezTo>
                <a:cubicBezTo>
                  <a:pt x="35" y="81"/>
                  <a:pt x="35" y="81"/>
                  <a:pt x="35" y="81"/>
                </a:cubicBezTo>
                <a:cubicBezTo>
                  <a:pt x="39" y="81"/>
                  <a:pt x="39" y="81"/>
                  <a:pt x="39" y="81"/>
                </a:cubicBezTo>
                <a:cubicBezTo>
                  <a:pt x="39" y="73"/>
                  <a:pt x="39" y="73"/>
                  <a:pt x="39" y="73"/>
                </a:cubicBezTo>
                <a:cubicBezTo>
                  <a:pt x="41" y="73"/>
                  <a:pt x="41" y="73"/>
                  <a:pt x="41" y="73"/>
                </a:cubicBezTo>
                <a:cubicBezTo>
                  <a:pt x="41" y="81"/>
                  <a:pt x="41" y="81"/>
                  <a:pt x="41" y="81"/>
                </a:cubicBezTo>
                <a:cubicBezTo>
                  <a:pt x="45" y="81"/>
                  <a:pt x="45" y="81"/>
                  <a:pt x="45" y="81"/>
                </a:cubicBezTo>
                <a:cubicBezTo>
                  <a:pt x="45" y="73"/>
                  <a:pt x="45" y="73"/>
                  <a:pt x="45" y="73"/>
                </a:cubicBezTo>
                <a:cubicBezTo>
                  <a:pt x="55" y="73"/>
                  <a:pt x="55" y="73"/>
                  <a:pt x="55" y="73"/>
                </a:cubicBezTo>
                <a:cubicBezTo>
                  <a:pt x="55" y="81"/>
                  <a:pt x="55" y="81"/>
                  <a:pt x="55" y="81"/>
                </a:cubicBezTo>
                <a:cubicBezTo>
                  <a:pt x="59" y="81"/>
                  <a:pt x="59" y="81"/>
                  <a:pt x="59" y="81"/>
                </a:cubicBezTo>
                <a:cubicBezTo>
                  <a:pt x="59" y="73"/>
                  <a:pt x="59" y="73"/>
                  <a:pt x="59" y="73"/>
                </a:cubicBezTo>
                <a:cubicBezTo>
                  <a:pt x="61" y="73"/>
                  <a:pt x="61" y="73"/>
                  <a:pt x="61" y="73"/>
                </a:cubicBezTo>
                <a:cubicBezTo>
                  <a:pt x="61" y="81"/>
                  <a:pt x="61" y="81"/>
                  <a:pt x="61" y="81"/>
                </a:cubicBezTo>
                <a:cubicBezTo>
                  <a:pt x="65" y="81"/>
                  <a:pt x="65" y="81"/>
                  <a:pt x="65" y="81"/>
                </a:cubicBezTo>
                <a:cubicBezTo>
                  <a:pt x="65" y="73"/>
                  <a:pt x="65" y="73"/>
                  <a:pt x="65" y="73"/>
                </a:cubicBezTo>
                <a:cubicBezTo>
                  <a:pt x="72" y="73"/>
                  <a:pt x="72" y="73"/>
                  <a:pt x="72" y="73"/>
                </a:cubicBezTo>
                <a:cubicBezTo>
                  <a:pt x="72" y="81"/>
                  <a:pt x="72" y="81"/>
                  <a:pt x="72" y="81"/>
                </a:cubicBezTo>
                <a:cubicBezTo>
                  <a:pt x="75" y="81"/>
                  <a:pt x="75" y="81"/>
                  <a:pt x="75" y="81"/>
                </a:cubicBezTo>
                <a:cubicBezTo>
                  <a:pt x="75" y="73"/>
                  <a:pt x="75" y="73"/>
                  <a:pt x="75" y="73"/>
                </a:cubicBezTo>
                <a:cubicBezTo>
                  <a:pt x="78" y="73"/>
                  <a:pt x="78" y="73"/>
                  <a:pt x="78" y="73"/>
                </a:cubicBezTo>
                <a:cubicBezTo>
                  <a:pt x="78" y="81"/>
                  <a:pt x="78" y="81"/>
                  <a:pt x="78" y="81"/>
                </a:cubicBezTo>
                <a:cubicBezTo>
                  <a:pt x="82" y="81"/>
                  <a:pt x="82" y="81"/>
                  <a:pt x="82" y="81"/>
                </a:cubicBezTo>
                <a:cubicBezTo>
                  <a:pt x="82" y="73"/>
                  <a:pt x="82" y="73"/>
                  <a:pt x="82" y="73"/>
                </a:cubicBezTo>
                <a:cubicBezTo>
                  <a:pt x="84" y="73"/>
                  <a:pt x="84" y="73"/>
                  <a:pt x="84" y="73"/>
                </a:cubicBezTo>
                <a:cubicBezTo>
                  <a:pt x="84" y="81"/>
                  <a:pt x="84" y="81"/>
                  <a:pt x="84" y="81"/>
                </a:cubicBezTo>
                <a:cubicBezTo>
                  <a:pt x="88" y="81"/>
                  <a:pt x="88" y="81"/>
                  <a:pt x="88" y="81"/>
                </a:cubicBezTo>
                <a:lnTo>
                  <a:pt x="88" y="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KSO_Shape"/>
          <p:cNvSpPr/>
          <p:nvPr/>
        </p:nvSpPr>
        <p:spPr>
          <a:xfrm>
            <a:off x="9175161" y="4612629"/>
            <a:ext cx="766008" cy="1005701"/>
          </a:xfrm>
          <a:custGeom>
            <a:gdLst>
              <a:gd name="connsiteX0" fmla="*/ 306323 w 328394"/>
              <a:gd name="connsiteY0" fmla="*/ 0 h 431419"/>
              <a:gd name="connsiteX1" fmla="*/ 306331 w 328394"/>
              <a:gd name="connsiteY1" fmla="*/ 36 h 431419"/>
              <a:gd name="connsiteX2" fmla="*/ 325544 w 328394"/>
              <a:gd name="connsiteY2" fmla="*/ 36 h 431419"/>
              <a:gd name="connsiteX3" fmla="*/ 325544 w 328394"/>
              <a:gd name="connsiteY3" fmla="*/ 317821 h 431419"/>
              <a:gd name="connsiteX4" fmla="*/ 328111 w 328394"/>
              <a:gd name="connsiteY4" fmla="*/ 323780 h 431419"/>
              <a:gd name="connsiteX5" fmla="*/ 325545 w 328394"/>
              <a:gd name="connsiteY5" fmla="*/ 340266 h 431419"/>
              <a:gd name="connsiteX6" fmla="*/ 325544 w 328394"/>
              <a:gd name="connsiteY6" fmla="*/ 346202 h 431419"/>
              <a:gd name="connsiteX7" fmla="*/ 321479 w 328394"/>
              <a:gd name="connsiteY7" fmla="*/ 346202 h 431419"/>
              <a:gd name="connsiteX8" fmla="*/ 281040 w 328394"/>
              <a:gd name="connsiteY8" fmla="*/ 369925 h 431419"/>
              <a:gd name="connsiteX9" fmla="*/ 223073 w 328394"/>
              <a:gd name="connsiteY9" fmla="*/ 338542 h 431419"/>
              <a:gd name="connsiteX10" fmla="*/ 270144 w 328394"/>
              <a:gd name="connsiteY10" fmla="*/ 292398 h 431419"/>
              <a:gd name="connsiteX11" fmla="*/ 299582 w 328394"/>
              <a:gd name="connsiteY11" fmla="*/ 295430 h 431419"/>
              <a:gd name="connsiteX12" fmla="*/ 299582 w 328394"/>
              <a:gd name="connsiteY12" fmla="*/ 87758 h 431419"/>
              <a:gd name="connsiteX13" fmla="*/ 128591 w 328394"/>
              <a:gd name="connsiteY13" fmla="*/ 125907 h 431419"/>
              <a:gd name="connsiteX14" fmla="*/ 128590 w 328394"/>
              <a:gd name="connsiteY14" fmla="*/ 398933 h 431419"/>
              <a:gd name="connsiteX15" fmla="*/ 121924 w 328394"/>
              <a:gd name="connsiteY15" fmla="*/ 398933 h 431419"/>
              <a:gd name="connsiteX16" fmla="*/ 70841 w 328394"/>
              <a:gd name="connsiteY16" fmla="*/ 430564 h 431419"/>
              <a:gd name="connsiteX17" fmla="*/ 348 w 328394"/>
              <a:gd name="connsiteY17" fmla="*/ 392399 h 431419"/>
              <a:gd name="connsiteX18" fmla="*/ 57591 w 328394"/>
              <a:gd name="connsiteY18" fmla="*/ 336282 h 431419"/>
              <a:gd name="connsiteX19" fmla="*/ 93974 w 328394"/>
              <a:gd name="connsiteY19" fmla="*/ 340165 h 431419"/>
              <a:gd name="connsiteX20" fmla="*/ 93974 w 328394"/>
              <a:gd name="connsiteY20" fmla="*/ 48639 h 431419"/>
              <a:gd name="connsiteX21" fmla="*/ 104368 w 328394"/>
              <a:gd name="connsiteY21" fmla="*/ 48639 h 431419"/>
              <a:gd name="connsiteX22" fmla="*/ 103607 w 328394"/>
              <a:gd name="connsiteY22" fmla="*/ 45227 h 431419"/>
              <a:gd name="connsiteX23" fmla="*/ 299582 w 328394"/>
              <a:gd name="connsiteY23" fmla="*/ 1504 h 431419"/>
              <a:gd name="connsiteX24" fmla="*/ 299582 w 328394"/>
              <a:gd name="connsiteY24" fmla="*/ 36 h 431419"/>
              <a:gd name="connsiteX25" fmla="*/ 306163 w 328394"/>
              <a:gd name="connsiteY25" fmla="*/ 36 h 431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28394" h="431419">
                <a:moveTo>
                  <a:pt x="306323" y="0"/>
                </a:moveTo>
                <a:lnTo>
                  <a:pt x="306331" y="36"/>
                </a:lnTo>
                <a:lnTo>
                  <a:pt x="325544" y="36"/>
                </a:lnTo>
                <a:lnTo>
                  <a:pt x="325544" y="317821"/>
                </a:lnTo>
                <a:cubicBezTo>
                  <a:pt x="327257" y="319484"/>
                  <a:pt x="327803" y="321594"/>
                  <a:pt x="328111" y="323780"/>
                </a:cubicBezTo>
                <a:cubicBezTo>
                  <a:pt x="328908" y="329453"/>
                  <a:pt x="328014" y="335074"/>
                  <a:pt x="325545" y="340266"/>
                </a:cubicBezTo>
                <a:lnTo>
                  <a:pt x="325544" y="346202"/>
                </a:lnTo>
                <a:lnTo>
                  <a:pt x="321479" y="346202"/>
                </a:lnTo>
                <a:cubicBezTo>
                  <a:pt x="314214" y="358342"/>
                  <a:pt x="299178" y="367376"/>
                  <a:pt x="281040" y="369925"/>
                </a:cubicBezTo>
                <a:cubicBezTo>
                  <a:pt x="252034" y="374002"/>
                  <a:pt x="226082" y="359951"/>
                  <a:pt x="223073" y="338542"/>
                </a:cubicBezTo>
                <a:cubicBezTo>
                  <a:pt x="220064" y="317134"/>
                  <a:pt x="241139" y="296474"/>
                  <a:pt x="270144" y="292398"/>
                </a:cubicBezTo>
                <a:cubicBezTo>
                  <a:pt x="280773" y="290904"/>
                  <a:pt x="290991" y="291844"/>
                  <a:pt x="299582" y="295430"/>
                </a:cubicBezTo>
                <a:lnTo>
                  <a:pt x="299582" y="87758"/>
                </a:lnTo>
                <a:lnTo>
                  <a:pt x="128591" y="125907"/>
                </a:lnTo>
                <a:lnTo>
                  <a:pt x="128590" y="398933"/>
                </a:lnTo>
                <a:lnTo>
                  <a:pt x="121924" y="398933"/>
                </a:lnTo>
                <a:cubicBezTo>
                  <a:pt x="113631" y="414962"/>
                  <a:pt x="94384" y="427255"/>
                  <a:pt x="70841" y="430564"/>
                </a:cubicBezTo>
                <a:cubicBezTo>
                  <a:pt x="35568" y="435521"/>
                  <a:pt x="4007" y="418434"/>
                  <a:pt x="348" y="392399"/>
                </a:cubicBezTo>
                <a:cubicBezTo>
                  <a:pt x="-3311" y="366364"/>
                  <a:pt x="22318" y="341240"/>
                  <a:pt x="57591" y="336282"/>
                </a:cubicBezTo>
                <a:cubicBezTo>
                  <a:pt x="70754" y="334432"/>
                  <a:pt x="83402" y="335653"/>
                  <a:pt x="93974" y="340165"/>
                </a:cubicBezTo>
                <a:lnTo>
                  <a:pt x="93974" y="48639"/>
                </a:lnTo>
                <a:lnTo>
                  <a:pt x="104368" y="48639"/>
                </a:lnTo>
                <a:lnTo>
                  <a:pt x="103607" y="45227"/>
                </a:lnTo>
                <a:lnTo>
                  <a:pt x="299582" y="1504"/>
                </a:lnTo>
                <a:lnTo>
                  <a:pt x="299582" y="36"/>
                </a:lnTo>
                <a:lnTo>
                  <a:pt x="306163" y="3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1pPr>
            <a:lvl2pPr marL="608330" indent="-1511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2pPr>
            <a:lvl3pPr marL="1217930" indent="-3035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3pPr>
            <a:lvl4pPr marL="1827530" indent="-4559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4pPr>
            <a:lvl5pPr marL="2437130" indent="-608330" algn="l" defTabSz="1217295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幼圆" panose="020105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1587500" y="3014345"/>
            <a:ext cx="9152890" cy="19989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i="1" kern="0">
                <a:ln w="3175">
                  <a:noFill/>
                </a:ln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确定职业目标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5068512" y="1634312"/>
            <a:ext cx="2467647" cy="1476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9000" b="1" i="1">
                <a:solidFill>
                  <a:srgbClr val="497C7D"/>
                </a:solidFill>
                <a:latin typeface="宋体"/>
                <a:ea typeface="字魂创中黑" panose="00000500000000000000" charset="-122"/>
                <a:cs typeface="Arial" pitchFamily="34" charset="0"/>
                <a:sym typeface="宋体"/>
              </a:rPr>
              <a:t>3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22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确定职业目标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503491" y="3039286"/>
            <a:ext cx="11182795" cy="982853"/>
          </a:xfrm>
          <a:custGeom>
            <a:rect l="l" t="t" r="r" b="b"/>
            <a:pathLst>
              <a:path w="22365589" h="1965706">
                <a:moveTo>
                  <a:pt x="0" y="1932178"/>
                </a:moveTo>
                <a:cubicBezTo>
                  <a:pt x="1397000" y="1185418"/>
                  <a:pt x="2797683" y="436372"/>
                  <a:pt x="4824730" y="426212"/>
                </a:cubicBezTo>
                <a:lnTo>
                  <a:pt x="4824857" y="445262"/>
                </a:lnTo>
                <a:lnTo>
                  <a:pt x="4824730" y="426212"/>
                </a:lnTo>
                <a:cubicBezTo>
                  <a:pt x="5731383" y="421640"/>
                  <a:pt x="6707251" y="724408"/>
                  <a:pt x="7766939" y="1052957"/>
                </a:cubicBezTo>
                <a:cubicBezTo>
                  <a:pt x="9037955" y="1447038"/>
                  <a:pt x="10431907" y="1879092"/>
                  <a:pt x="11982323" y="1871218"/>
                </a:cubicBezTo>
                <a:cubicBezTo>
                  <a:pt x="12034520" y="1870964"/>
                  <a:pt x="12086971" y="1870202"/>
                  <a:pt x="12139549" y="1868932"/>
                </a:cubicBezTo>
                <a:lnTo>
                  <a:pt x="12140057" y="1887982"/>
                </a:lnTo>
                <a:lnTo>
                  <a:pt x="12139549" y="1868932"/>
                </a:lnTo>
                <a:cubicBezTo>
                  <a:pt x="15059661" y="1797812"/>
                  <a:pt x="18706592" y="899414"/>
                  <a:pt x="22356445" y="0"/>
                </a:cubicBezTo>
                <a:lnTo>
                  <a:pt x="22365589" y="36957"/>
                </a:lnTo>
                <a:cubicBezTo>
                  <a:pt x="18717132" y="935990"/>
                  <a:pt x="15065755" y="1835785"/>
                  <a:pt x="12140565" y="1907032"/>
                </a:cubicBezTo>
                <a:cubicBezTo>
                  <a:pt x="12087733" y="1908302"/>
                  <a:pt x="12035028" y="1909064"/>
                  <a:pt x="11982577" y="1909318"/>
                </a:cubicBezTo>
                <a:cubicBezTo>
                  <a:pt x="10425430" y="1917192"/>
                  <a:pt x="9026144" y="1483106"/>
                  <a:pt x="7755763" y="1089279"/>
                </a:cubicBezTo>
                <a:cubicBezTo>
                  <a:pt x="6694297" y="760222"/>
                  <a:pt x="5724652" y="459740"/>
                  <a:pt x="4824984" y="464312"/>
                </a:cubicBezTo>
                <a:cubicBezTo>
                  <a:pt x="2808351" y="474472"/>
                  <a:pt x="1415034" y="1218946"/>
                  <a:pt x="18034" y="1965706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046781" y="2918151"/>
            <a:ext cx="827278" cy="827278"/>
          </a:xfrm>
          <a:custGeom>
            <a:rect l="l" t="t" r="r" b="b"/>
            <a:pathLst>
              <a:path w="1654556" h="1654556">
                <a:moveTo>
                  <a:pt x="0" y="827278"/>
                </a:moveTo>
                <a:cubicBezTo>
                  <a:pt x="0" y="370332"/>
                  <a:pt x="370332" y="0"/>
                  <a:pt x="827278" y="0"/>
                </a:cubicBezTo>
                <a:cubicBezTo>
                  <a:pt x="1284224" y="0"/>
                  <a:pt x="1654556" y="370332"/>
                  <a:pt x="1654556" y="827278"/>
                </a:cubicBezTo>
                <a:cubicBezTo>
                  <a:pt x="1654556" y="1284224"/>
                  <a:pt x="1284224" y="1654556"/>
                  <a:pt x="827278" y="1654556"/>
                </a:cubicBezTo>
                <a:cubicBezTo>
                  <a:pt x="370332" y="1654556"/>
                  <a:pt x="0" y="1284097"/>
                  <a:pt x="0" y="827278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2040482" y="2900680"/>
            <a:ext cx="839978" cy="839978"/>
          </a:xfrm>
          <a:custGeom>
            <a:rect l="l" t="t" r="r" b="b"/>
            <a:pathLst>
              <a:path w="1679956" h="1679956">
                <a:moveTo>
                  <a:pt x="0" y="839978"/>
                </a:moveTo>
                <a:cubicBezTo>
                  <a:pt x="0" y="376047"/>
                  <a:pt x="376047" y="0"/>
                  <a:pt x="839978" y="0"/>
                </a:cubicBezTo>
                <a:lnTo>
                  <a:pt x="839978" y="12700"/>
                </a:lnTo>
                <a:lnTo>
                  <a:pt x="839978" y="0"/>
                </a:lnTo>
                <a:cubicBezTo>
                  <a:pt x="1303909" y="0"/>
                  <a:pt x="1679956" y="376047"/>
                  <a:pt x="1679956" y="839978"/>
                </a:cubicBezTo>
                <a:lnTo>
                  <a:pt x="1667256" y="839978"/>
                </a:lnTo>
                <a:lnTo>
                  <a:pt x="1679956" y="839978"/>
                </a:lnTo>
                <a:cubicBezTo>
                  <a:pt x="1679956" y="1303909"/>
                  <a:pt x="1303909" y="1679956"/>
                  <a:pt x="839978" y="1679956"/>
                </a:cubicBezTo>
                <a:lnTo>
                  <a:pt x="839978" y="1667256"/>
                </a:lnTo>
                <a:lnTo>
                  <a:pt x="839978" y="1679956"/>
                </a:lnTo>
                <a:cubicBezTo>
                  <a:pt x="376047" y="1679829"/>
                  <a:pt x="0" y="1303782"/>
                  <a:pt x="0" y="839978"/>
                </a:cubicBezTo>
                <a:lnTo>
                  <a:pt x="12700" y="839978"/>
                </a:lnTo>
                <a:lnTo>
                  <a:pt x="23495" y="846709"/>
                </a:lnTo>
                <a:cubicBezTo>
                  <a:pt x="20447" y="851535"/>
                  <a:pt x="14605" y="853694"/>
                  <a:pt x="9271" y="852170"/>
                </a:cubicBezTo>
                <a:cubicBezTo>
                  <a:pt x="3937" y="850646"/>
                  <a:pt x="0" y="845566"/>
                  <a:pt x="0" y="839978"/>
                </a:cubicBezTo>
                <a:moveTo>
                  <a:pt x="25400" y="839978"/>
                </a:moveTo>
                <a:lnTo>
                  <a:pt x="12700" y="839978"/>
                </a:lnTo>
                <a:lnTo>
                  <a:pt x="1905" y="833120"/>
                </a:lnTo>
                <a:cubicBezTo>
                  <a:pt x="4953" y="828294"/>
                  <a:pt x="10795" y="826135"/>
                  <a:pt x="16129" y="827659"/>
                </a:cubicBezTo>
                <a:cubicBezTo>
                  <a:pt x="21463" y="829183"/>
                  <a:pt x="25273" y="834263"/>
                  <a:pt x="25273" y="839851"/>
                </a:cubicBezTo>
                <a:cubicBezTo>
                  <a:pt x="25273" y="1289685"/>
                  <a:pt x="389890" y="1654429"/>
                  <a:pt x="839851" y="1654429"/>
                </a:cubicBezTo>
                <a:cubicBezTo>
                  <a:pt x="1289812" y="1654429"/>
                  <a:pt x="1654429" y="1289812"/>
                  <a:pt x="1654429" y="839851"/>
                </a:cubicBezTo>
                <a:cubicBezTo>
                  <a:pt x="1654429" y="389890"/>
                  <a:pt x="1289812" y="25400"/>
                  <a:pt x="839978" y="25400"/>
                </a:cubicBezTo>
                <a:lnTo>
                  <a:pt x="839978" y="12700"/>
                </a:lnTo>
                <a:lnTo>
                  <a:pt x="839978" y="25400"/>
                </a:lnTo>
                <a:cubicBezTo>
                  <a:pt x="390017" y="25400"/>
                  <a:pt x="25400" y="390017"/>
                  <a:pt x="25400" y="839978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2040481" y="3120292"/>
            <a:ext cx="839928" cy="400050"/>
          </a:xfrm>
          <a:prstGeom prst="rect">
            <a:avLst/>
          </a:prstGeom>
        </p:spPr>
        <p:txBody>
          <a:bodyPr lIns="0" tIns="0" rIns="0" bIns="0" rtlCol="0" anchor="t">
            <a:normAutofit fontScale="25000"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  <a:spcBef>
                <a:spcPct val="0"/>
              </a:spcBef>
            </a:pPr>
            <a:r>
              <a:rPr lang="zh-CN" altLang="zh-CN" sz="2667" spc="74">
                <a:solidFill>
                  <a:srgbClr val="E8E7E3"/>
                </a:solidFill>
                <a:latin typeface="宋体"/>
                <a:sym typeface="宋体"/>
              </a:rPr>
              <a:t>1</a:t>
            </a:r>
          </a:p>
        </p:txBody>
      </p:sp>
      <p:sp>
        <p:nvSpPr>
          <p:cNvPr id="11" name="Freeform 11"/>
          <p:cNvSpPr/>
          <p:nvPr/>
        </p:nvSpPr>
        <p:spPr>
          <a:xfrm>
            <a:off x="5682386" y="3435350"/>
            <a:ext cx="827278" cy="827278"/>
          </a:xfrm>
          <a:custGeom>
            <a:rect l="l" t="t" r="r" b="b"/>
            <a:pathLst>
              <a:path w="1654556" h="1654556">
                <a:moveTo>
                  <a:pt x="0" y="827278"/>
                </a:moveTo>
                <a:cubicBezTo>
                  <a:pt x="0" y="370332"/>
                  <a:pt x="370332" y="0"/>
                  <a:pt x="827278" y="0"/>
                </a:cubicBezTo>
                <a:cubicBezTo>
                  <a:pt x="1284224" y="0"/>
                  <a:pt x="1654556" y="370332"/>
                  <a:pt x="1654556" y="827278"/>
                </a:cubicBezTo>
                <a:cubicBezTo>
                  <a:pt x="1654556" y="1284224"/>
                  <a:pt x="1284224" y="1654556"/>
                  <a:pt x="827278" y="1654556"/>
                </a:cubicBezTo>
                <a:cubicBezTo>
                  <a:pt x="370332" y="1654556"/>
                  <a:pt x="0" y="1284097"/>
                  <a:pt x="0" y="827278"/>
                </a:cubicBezTo>
                <a:close/>
              </a:path>
            </a:pathLst>
          </a:custGeom>
          <a:solidFill>
            <a:srgbClr val="E8E7E3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676036" y="3429000"/>
            <a:ext cx="839978" cy="839978"/>
          </a:xfrm>
          <a:custGeom>
            <a:rect l="l" t="t" r="r" b="b"/>
            <a:pathLst>
              <a:path w="1679956" h="1679956">
                <a:moveTo>
                  <a:pt x="0" y="839978"/>
                </a:moveTo>
                <a:cubicBezTo>
                  <a:pt x="0" y="376047"/>
                  <a:pt x="376047" y="0"/>
                  <a:pt x="839978" y="0"/>
                </a:cubicBezTo>
                <a:lnTo>
                  <a:pt x="839978" y="12700"/>
                </a:lnTo>
                <a:lnTo>
                  <a:pt x="839978" y="0"/>
                </a:lnTo>
                <a:cubicBezTo>
                  <a:pt x="1303909" y="0"/>
                  <a:pt x="1679956" y="376047"/>
                  <a:pt x="1679956" y="839978"/>
                </a:cubicBezTo>
                <a:lnTo>
                  <a:pt x="1667256" y="839978"/>
                </a:lnTo>
                <a:lnTo>
                  <a:pt x="1679956" y="839978"/>
                </a:lnTo>
                <a:cubicBezTo>
                  <a:pt x="1679956" y="1303909"/>
                  <a:pt x="1303909" y="1679956"/>
                  <a:pt x="839978" y="1679956"/>
                </a:cubicBezTo>
                <a:lnTo>
                  <a:pt x="839978" y="1667256"/>
                </a:lnTo>
                <a:lnTo>
                  <a:pt x="839978" y="1679956"/>
                </a:lnTo>
                <a:cubicBezTo>
                  <a:pt x="376047" y="1679829"/>
                  <a:pt x="0" y="1303782"/>
                  <a:pt x="0" y="839978"/>
                </a:cubicBezTo>
                <a:lnTo>
                  <a:pt x="12700" y="839978"/>
                </a:lnTo>
                <a:lnTo>
                  <a:pt x="23495" y="846709"/>
                </a:lnTo>
                <a:cubicBezTo>
                  <a:pt x="20447" y="851535"/>
                  <a:pt x="14605" y="853694"/>
                  <a:pt x="9271" y="852170"/>
                </a:cubicBezTo>
                <a:cubicBezTo>
                  <a:pt x="3937" y="850646"/>
                  <a:pt x="0" y="845566"/>
                  <a:pt x="0" y="839978"/>
                </a:cubicBezTo>
                <a:moveTo>
                  <a:pt x="25400" y="839978"/>
                </a:moveTo>
                <a:lnTo>
                  <a:pt x="12700" y="839978"/>
                </a:lnTo>
                <a:lnTo>
                  <a:pt x="1905" y="833120"/>
                </a:lnTo>
                <a:cubicBezTo>
                  <a:pt x="4953" y="828294"/>
                  <a:pt x="10795" y="826135"/>
                  <a:pt x="16129" y="827659"/>
                </a:cubicBezTo>
                <a:cubicBezTo>
                  <a:pt x="21463" y="829183"/>
                  <a:pt x="25273" y="834263"/>
                  <a:pt x="25273" y="839851"/>
                </a:cubicBezTo>
                <a:cubicBezTo>
                  <a:pt x="25273" y="1289685"/>
                  <a:pt x="389890" y="1654429"/>
                  <a:pt x="839851" y="1654429"/>
                </a:cubicBezTo>
                <a:cubicBezTo>
                  <a:pt x="1289812" y="1654429"/>
                  <a:pt x="1654429" y="1289812"/>
                  <a:pt x="1654429" y="839851"/>
                </a:cubicBezTo>
                <a:cubicBezTo>
                  <a:pt x="1654429" y="389890"/>
                  <a:pt x="1289812" y="25400"/>
                  <a:pt x="839978" y="25400"/>
                </a:cubicBezTo>
                <a:lnTo>
                  <a:pt x="839978" y="12700"/>
                </a:lnTo>
                <a:lnTo>
                  <a:pt x="839978" y="25400"/>
                </a:lnTo>
                <a:cubicBezTo>
                  <a:pt x="390017" y="25400"/>
                  <a:pt x="25400" y="390017"/>
                  <a:pt x="25400" y="839978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5676036" y="3648612"/>
            <a:ext cx="839928" cy="400050"/>
          </a:xfrm>
          <a:prstGeom prst="rect">
            <a:avLst/>
          </a:prstGeom>
        </p:spPr>
        <p:txBody>
          <a:bodyPr lIns="0" tIns="0" rIns="0" bIns="0" rtlCol="0" anchor="t">
            <a:normAutofit fontScale="25000"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  <a:spcBef>
                <a:spcPct val="0"/>
              </a:spcBef>
            </a:pPr>
            <a:r>
              <a:rPr lang="zh-CN" sz="2667" spc="74">
                <a:solidFill>
                  <a:srgbClr val="000000"/>
                </a:solidFill>
                <a:latin typeface="宋体"/>
                <a:sym typeface="宋体"/>
              </a:rPr>
              <a:t>2</a:t>
            </a:r>
          </a:p>
        </p:txBody>
      </p:sp>
      <p:sp>
        <p:nvSpPr>
          <p:cNvPr id="15" name="Freeform 15"/>
          <p:cNvSpPr/>
          <p:nvPr/>
        </p:nvSpPr>
        <p:spPr>
          <a:xfrm>
            <a:off x="9317941" y="3021736"/>
            <a:ext cx="827278" cy="827278"/>
          </a:xfrm>
          <a:custGeom>
            <a:rect l="l" t="t" r="r" b="b"/>
            <a:pathLst>
              <a:path w="1654556" h="1654556">
                <a:moveTo>
                  <a:pt x="0" y="827278"/>
                </a:moveTo>
                <a:cubicBezTo>
                  <a:pt x="0" y="370332"/>
                  <a:pt x="370332" y="0"/>
                  <a:pt x="827278" y="0"/>
                </a:cubicBezTo>
                <a:cubicBezTo>
                  <a:pt x="1284224" y="0"/>
                  <a:pt x="1654556" y="370332"/>
                  <a:pt x="1654556" y="827278"/>
                </a:cubicBezTo>
                <a:cubicBezTo>
                  <a:pt x="1654556" y="1284224"/>
                  <a:pt x="1284224" y="1654556"/>
                  <a:pt x="827278" y="1654556"/>
                </a:cubicBezTo>
                <a:cubicBezTo>
                  <a:pt x="370332" y="1654556"/>
                  <a:pt x="0" y="1284097"/>
                  <a:pt x="0" y="827278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11591" y="3015386"/>
            <a:ext cx="839978" cy="839978"/>
          </a:xfrm>
          <a:custGeom>
            <a:rect l="l" t="t" r="r" b="b"/>
            <a:pathLst>
              <a:path w="1679956" h="1679956">
                <a:moveTo>
                  <a:pt x="0" y="839978"/>
                </a:moveTo>
                <a:cubicBezTo>
                  <a:pt x="0" y="376047"/>
                  <a:pt x="376047" y="0"/>
                  <a:pt x="839978" y="0"/>
                </a:cubicBezTo>
                <a:lnTo>
                  <a:pt x="839978" y="12700"/>
                </a:lnTo>
                <a:lnTo>
                  <a:pt x="839978" y="0"/>
                </a:lnTo>
                <a:cubicBezTo>
                  <a:pt x="1303909" y="0"/>
                  <a:pt x="1679956" y="376047"/>
                  <a:pt x="1679956" y="839978"/>
                </a:cubicBezTo>
                <a:lnTo>
                  <a:pt x="1667256" y="839978"/>
                </a:lnTo>
                <a:lnTo>
                  <a:pt x="1679956" y="839978"/>
                </a:lnTo>
                <a:cubicBezTo>
                  <a:pt x="1679956" y="1303909"/>
                  <a:pt x="1303909" y="1679956"/>
                  <a:pt x="839978" y="1679956"/>
                </a:cubicBezTo>
                <a:lnTo>
                  <a:pt x="839978" y="1667256"/>
                </a:lnTo>
                <a:lnTo>
                  <a:pt x="839978" y="1679956"/>
                </a:lnTo>
                <a:cubicBezTo>
                  <a:pt x="376047" y="1679829"/>
                  <a:pt x="0" y="1303782"/>
                  <a:pt x="0" y="839978"/>
                </a:cubicBezTo>
                <a:lnTo>
                  <a:pt x="12700" y="839978"/>
                </a:lnTo>
                <a:lnTo>
                  <a:pt x="23495" y="846709"/>
                </a:lnTo>
                <a:cubicBezTo>
                  <a:pt x="20447" y="851535"/>
                  <a:pt x="14605" y="853694"/>
                  <a:pt x="9271" y="852170"/>
                </a:cubicBezTo>
                <a:cubicBezTo>
                  <a:pt x="3937" y="850646"/>
                  <a:pt x="0" y="845566"/>
                  <a:pt x="0" y="839978"/>
                </a:cubicBezTo>
                <a:moveTo>
                  <a:pt x="25400" y="839978"/>
                </a:moveTo>
                <a:lnTo>
                  <a:pt x="12700" y="839978"/>
                </a:lnTo>
                <a:lnTo>
                  <a:pt x="1905" y="833120"/>
                </a:lnTo>
                <a:cubicBezTo>
                  <a:pt x="4953" y="828294"/>
                  <a:pt x="10795" y="826135"/>
                  <a:pt x="16129" y="827659"/>
                </a:cubicBezTo>
                <a:cubicBezTo>
                  <a:pt x="21463" y="829183"/>
                  <a:pt x="25273" y="834263"/>
                  <a:pt x="25273" y="839851"/>
                </a:cubicBezTo>
                <a:cubicBezTo>
                  <a:pt x="25273" y="1289685"/>
                  <a:pt x="389890" y="1654429"/>
                  <a:pt x="839851" y="1654429"/>
                </a:cubicBezTo>
                <a:cubicBezTo>
                  <a:pt x="1289812" y="1654429"/>
                  <a:pt x="1654429" y="1289812"/>
                  <a:pt x="1654429" y="839851"/>
                </a:cubicBezTo>
                <a:cubicBezTo>
                  <a:pt x="1654429" y="389890"/>
                  <a:pt x="1289812" y="25400"/>
                  <a:pt x="839978" y="25400"/>
                </a:cubicBezTo>
                <a:lnTo>
                  <a:pt x="839978" y="12700"/>
                </a:lnTo>
                <a:lnTo>
                  <a:pt x="839978" y="25400"/>
                </a:lnTo>
                <a:cubicBezTo>
                  <a:pt x="390017" y="25400"/>
                  <a:pt x="25400" y="390017"/>
                  <a:pt x="25400" y="839978"/>
                </a:cubicBezTo>
                <a:close/>
              </a:path>
            </a:pathLst>
          </a:custGeom>
          <a:solidFill>
            <a:srgbClr val="F9F8F4"/>
          </a:solidFill>
        </p:spPr>
        <p:txBody>
          <a:bodyPr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311591" y="3234998"/>
            <a:ext cx="839928" cy="400050"/>
          </a:xfrm>
          <a:prstGeom prst="rect">
            <a:avLst/>
          </a:prstGeom>
        </p:spPr>
        <p:txBody>
          <a:bodyPr lIns="0" tIns="0" rIns="0" bIns="0" rtlCol="0" anchor="t">
            <a:normAutofit fontScale="25000"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200"/>
              </a:lnSpc>
              <a:spcBef>
                <a:spcPct val="0"/>
              </a:spcBef>
            </a:pPr>
            <a:r>
              <a:rPr lang="zh-CN" sz="2667" spc="74">
                <a:solidFill>
                  <a:srgbClr val="E8E7E3"/>
                </a:solidFill>
                <a:latin typeface="宋体"/>
                <a:sym typeface="宋体"/>
              </a:rPr>
              <a:t>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165507" y="4099219"/>
            <a:ext cx="2589875" cy="1119468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  <a:spcBef>
                <a:spcPct val="0"/>
              </a:spcBef>
            </a:pPr>
            <a:r>
              <a:rPr lang="zh-CN" altLang="en-US">
                <a:solidFill>
                  <a:srgbClr val="000000"/>
                </a:solidFill>
                <a:latin typeface="宋体"/>
                <a:ea typeface="思源黑体 2"/>
                <a:sym typeface="宋体"/>
              </a:rPr>
              <a:t>在了解自己的基础上，需要进一步确定自己的职业目标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801063" y="2168700"/>
            <a:ext cx="2589875" cy="1066298"/>
          </a:xfrm>
          <a:prstGeom prst="rect">
            <a:avLst/>
          </a:prstGeom>
        </p:spPr>
        <p:txBody>
          <a:bodyPr lIns="0" tIns="0" rIns="0" bIns="0" rtlCol="0" anchor="b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  <a:spcBef>
                <a:spcPct val="0"/>
              </a:spcBef>
            </a:pPr>
            <a:r>
              <a:rPr lang="zh-CN" altLang="en-US">
                <a:solidFill>
                  <a:srgbClr val="000000"/>
                </a:solidFill>
                <a:latin typeface="宋体"/>
                <a:ea typeface="思源黑体 2"/>
                <a:sym typeface="宋体"/>
              </a:rPr>
              <a:t>职业目标需要具体、明确，可以量化，以便于自己在大学期间不断地向这个目标努力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36618" y="4099220"/>
            <a:ext cx="2589875" cy="1329498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  <a:spcBef>
                <a:spcPct val="0"/>
              </a:spcBef>
            </a:pPr>
            <a:r>
              <a:rPr lang="zh-CN" altLang="en-US">
                <a:solidFill>
                  <a:srgbClr val="000000"/>
                </a:solidFill>
                <a:latin typeface="宋体"/>
                <a:ea typeface="思源黑体 2"/>
                <a:sym typeface="宋体"/>
              </a:rPr>
              <a:t>同时，职业目标也需要具有一定的挑战性，以激发自己的潜力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1587500" y="3014345"/>
            <a:ext cx="9152890" cy="19989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i="1" kern="0">
                <a:ln w="3175">
                  <a:noFill/>
                </a:ln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制定成长计划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5068512" y="1634312"/>
            <a:ext cx="2467647" cy="1476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9000" b="1" i="1">
                <a:solidFill>
                  <a:srgbClr val="497C7D"/>
                </a:solidFill>
                <a:latin typeface="宋体"/>
                <a:ea typeface="字魂创中黑" panose="00000500000000000000" charset="-122"/>
                <a:cs typeface="Arial" pitchFamily="34" charset="0"/>
                <a:sym typeface="宋体"/>
              </a:rPr>
              <a:t>4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11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制定成长计划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28433" y="1905000"/>
            <a:ext cx="5933440" cy="2953597"/>
          </a:xfrm>
          <a:prstGeom prst="rect">
            <a:avLst/>
          </a:prstGeom>
        </p:spPr>
        <p:txBody>
          <a:bodyPr lIns="0" tIns="0" rIns="0" bIns="0" rtlCol="0" anchor="ctr" anchorCtr="0">
            <a:normAutofit fontScale="65000" lnSpcReduction="200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>
                <a:latin typeface="宋体"/>
                <a:ea typeface="思源黑体-超粗体 2 Heavy"/>
                <a:sym typeface="宋体"/>
              </a:rPr>
              <a:t>在确定职业目标之后，需要制定一份具体的成长计划。成长计划需要包括以下几个方面</a:t>
            </a:r>
          </a:p>
        </p:txBody>
      </p:sp>
      <p:sp>
        <p:nvSpPr>
          <p:cNvPr id="7" name="Freeform 7"/>
          <p:cNvSpPr/>
          <p:nvPr/>
        </p:nvSpPr>
        <p:spPr>
          <a:xfrm>
            <a:off x="-1321468" y="5061016"/>
            <a:ext cx="4815520" cy="4815520"/>
          </a:xfrm>
          <a:custGeom>
            <a:rect l="l" t="t" r="r" b="b"/>
            <a:pathLst>
              <a:path w="7223280" h="7223280">
                <a:moveTo>
                  <a:pt x="0" y="0"/>
                </a:moveTo>
                <a:lnTo>
                  <a:pt x="7223280" y="0"/>
                </a:lnTo>
                <a:lnTo>
                  <a:pt x="7223280" y="7223280"/>
                </a:lnTo>
                <a:lnTo>
                  <a:pt x="0" y="722328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7283437" y="-1701089"/>
            <a:ext cx="2830003" cy="2830003"/>
          </a:xfrm>
          <a:custGeom>
            <a:rect l="l" t="t" r="r" b="b"/>
            <a:pathLst>
              <a:path w="4245004" h="4245004">
                <a:moveTo>
                  <a:pt x="0" y="0"/>
                </a:moveTo>
                <a:lnTo>
                  <a:pt x="4245004" y="0"/>
                </a:lnTo>
                <a:lnTo>
                  <a:pt x="4245004" y="4245004"/>
                </a:lnTo>
                <a:lnTo>
                  <a:pt x="0" y="424500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855236" y="-3682758"/>
            <a:ext cx="5649279" cy="5649279"/>
          </a:xfrm>
          <a:custGeom>
            <a:rect l="l" t="t" r="r" b="b"/>
            <a:pathLst>
              <a:path w="8473919" h="8473919">
                <a:moveTo>
                  <a:pt x="0" y="0"/>
                </a:moveTo>
                <a:lnTo>
                  <a:pt x="8473920" y="0"/>
                </a:lnTo>
                <a:lnTo>
                  <a:pt x="8473920" y="8473919"/>
                </a:lnTo>
                <a:lnTo>
                  <a:pt x="0" y="847391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  <a:ln>
            <a:noFill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54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制定成长计划</a:t>
            </a:r>
          </a:p>
        </p:txBody>
      </p:sp>
      <p:sp>
        <p:nvSpPr>
          <p:cNvPr id="12" name="千图PPT彼岸天：ID 8661124库_等腰三角形 1"/>
          <p:cNvSpPr/>
          <p:nvPr>
            <p:custDataLst>
              <p:tags r:id="rId3"/>
            </p:custDataLst>
          </p:nvPr>
        </p:nvSpPr>
        <p:spPr>
          <a:xfrm>
            <a:off x="3113099" y="5984087"/>
            <a:ext cx="5921829" cy="873913"/>
          </a:xfrm>
          <a:prstGeom prst="triangle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千图PPT彼岸天：ID 8661124库_Arrow: Pentagon 2"/>
          <p:cNvSpPr/>
          <p:nvPr>
            <p:custDataLst>
              <p:tags r:id="rId4"/>
            </p:custDataLst>
          </p:nvPr>
        </p:nvSpPr>
        <p:spPr>
          <a:xfrm rot="16200000">
            <a:off x="3749038" y="3563409"/>
            <a:ext cx="4699228" cy="407229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 panose="020f0502020204030204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21"/>
          <p:cNvGrpSpPr/>
          <p:nvPr/>
        </p:nvGrpSpPr>
        <p:grpSpPr>
          <a:xfrm>
            <a:off x="5821386" y="5063085"/>
            <a:ext cx="2987330" cy="509034"/>
            <a:chOff x="5779770" y="4818415"/>
            <a:chExt cx="3407148" cy="580570"/>
          </a:xfrm>
        </p:grpSpPr>
        <p:sp>
          <p:nvSpPr>
            <p:cNvPr id="19" name="Arrow: Chevron 18"/>
            <p:cNvSpPr/>
            <p:nvPr/>
          </p:nvSpPr>
          <p:spPr>
            <a:xfrm flipH="1">
              <a:off x="6004740" y="4818415"/>
              <a:ext cx="3182178" cy="580570"/>
            </a:xfrm>
            <a:prstGeom prst="chevron">
              <a:avLst>
                <a:gd name="adj" fmla="val 31308"/>
              </a:avLst>
            </a:prstGeom>
            <a:solidFill>
              <a:srgbClr val="9AB896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Rectangle: Rounded Corners 19"/>
            <p:cNvSpPr/>
            <p:nvPr/>
          </p:nvSpPr>
          <p:spPr>
            <a:xfrm flipH="1">
              <a:off x="5779770" y="4818415"/>
              <a:ext cx="1231900" cy="580570"/>
            </a:xfrm>
            <a:prstGeom prst="roundRect">
              <a:avLst>
                <a:gd name="adj" fmla="val 50000"/>
              </a:avLst>
            </a:prstGeom>
            <a:solidFill>
              <a:srgbClr val="9AB896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Oval 20"/>
            <p:cNvSpPr/>
            <p:nvPr/>
          </p:nvSpPr>
          <p:spPr>
            <a:xfrm flipH="1">
              <a:off x="5825579" y="4861050"/>
              <a:ext cx="495300" cy="495300"/>
            </a:xfrm>
            <a:prstGeom prst="ellipse">
              <a:avLst/>
            </a:prstGeom>
            <a:solidFill>
              <a:schemeClr val="bg1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Rectangle 31"/>
          <p:cNvSpPr/>
          <p:nvPr/>
        </p:nvSpPr>
        <p:spPr>
          <a:xfrm>
            <a:off x="6306799" y="5100467"/>
            <a:ext cx="2314812" cy="421023"/>
          </a:xfrm>
          <a:prstGeom prst="rect">
            <a:avLst/>
          </a:prstGeom>
        </p:spPr>
        <p:txBody>
          <a:bodyPr wrap="none" lIns="72000" tIns="0" rIns="7200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378">
              <a:defRPr/>
            </a:pPr>
            <a:r>
              <a:rPr lang="zh-CN" altLang="zh-CN" b="1">
                <a:solidFill>
                  <a:schemeClr val="bg1"/>
                </a:solidFill>
                <a:latin typeface="宋体"/>
                <a:sym typeface="宋体"/>
              </a:rPr>
              <a:t>反馈调整计划</a:t>
            </a:r>
          </a:p>
        </p:txBody>
      </p:sp>
      <p:grpSp>
        <p:nvGrpSpPr>
          <p:cNvPr id="23" name="Group 8"/>
          <p:cNvGrpSpPr/>
          <p:nvPr/>
        </p:nvGrpSpPr>
        <p:grpSpPr>
          <a:xfrm>
            <a:off x="3510680" y="1809238"/>
            <a:ext cx="2888620" cy="509034"/>
            <a:chOff x="3144334" y="1810329"/>
            <a:chExt cx="3294566" cy="580570"/>
          </a:xfrm>
        </p:grpSpPr>
        <p:sp>
          <p:nvSpPr>
            <p:cNvPr id="27" name="Arrow: Chevron 3"/>
            <p:cNvSpPr/>
            <p:nvPr/>
          </p:nvSpPr>
          <p:spPr>
            <a:xfrm>
              <a:off x="3144334" y="1810329"/>
              <a:ext cx="3069596" cy="580570"/>
            </a:xfrm>
            <a:prstGeom prst="chevron">
              <a:avLst>
                <a:gd name="adj" fmla="val 31308"/>
              </a:avLst>
            </a:prstGeom>
            <a:solidFill>
              <a:srgbClr val="557B7C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Rectangle: Rounded Corners 6"/>
            <p:cNvSpPr/>
            <p:nvPr/>
          </p:nvSpPr>
          <p:spPr>
            <a:xfrm>
              <a:off x="5207000" y="1810329"/>
              <a:ext cx="1231900" cy="580570"/>
            </a:xfrm>
            <a:prstGeom prst="roundRect">
              <a:avLst>
                <a:gd name="adj" fmla="val 50000"/>
              </a:avLst>
            </a:prstGeom>
            <a:solidFill>
              <a:srgbClr val="557B7C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Oval 7"/>
            <p:cNvSpPr/>
            <p:nvPr/>
          </p:nvSpPr>
          <p:spPr>
            <a:xfrm>
              <a:off x="5897791" y="1852964"/>
              <a:ext cx="495300" cy="495300"/>
            </a:xfrm>
            <a:prstGeom prst="ellipse">
              <a:avLst/>
            </a:prstGeom>
            <a:solidFill>
              <a:schemeClr val="bg1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4" name="TextBox 28"/>
          <p:cNvSpPr txBox="1"/>
          <p:nvPr/>
        </p:nvSpPr>
        <p:spPr>
          <a:xfrm>
            <a:off x="6467065" y="1479876"/>
            <a:ext cx="4489900" cy="1171603"/>
          </a:xfrm>
          <a:prstGeom prst="rect">
            <a:avLst/>
          </a:prstGeom>
          <a:noFill/>
        </p:spPr>
        <p:txBody>
          <a:bodyPr wrap="square" lIns="72000" tIns="0" rIns="72000" bIns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8">
              <a:lnSpc>
                <a:spcPct val="120000"/>
              </a:lnSpc>
              <a:defRPr/>
            </a:pPr>
            <a:r>
              <a:rPr lang="zh-CN" altLang="zh-CN" sz="1600">
                <a:latin typeface="宋体"/>
                <a:sym typeface="宋体"/>
              </a:rPr>
              <a:t>根据自己的职业目标，制定相应的学习计划。包括需要学习的课程、技能、证书等。学习计划需要具有系统性、全面性，可以让自己在大学期间不断地提升自己的知识储备和技能水平</a:t>
            </a:r>
          </a:p>
        </p:txBody>
      </p:sp>
      <p:sp>
        <p:nvSpPr>
          <p:cNvPr id="25" name="Rectangle 29"/>
          <p:cNvSpPr/>
          <p:nvPr/>
        </p:nvSpPr>
        <p:spPr>
          <a:xfrm>
            <a:off x="3733800" y="1885563"/>
            <a:ext cx="2157421" cy="338486"/>
          </a:xfrm>
          <a:prstGeom prst="rect">
            <a:avLst/>
          </a:prstGeom>
        </p:spPr>
        <p:txBody>
          <a:bodyPr wrap="none" lIns="72000" tIns="0" rIns="7200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378">
              <a:defRPr/>
            </a:pPr>
            <a:r>
              <a:rPr lang="zh-CN" altLang="zh-CN" b="1">
                <a:solidFill>
                  <a:schemeClr val="bg1"/>
                </a:solidFill>
                <a:latin typeface="宋体"/>
                <a:sym typeface="宋体"/>
              </a:rPr>
              <a:t>学习计划</a:t>
            </a:r>
          </a:p>
        </p:txBody>
      </p:sp>
      <p:grpSp>
        <p:nvGrpSpPr>
          <p:cNvPr id="31" name="Group 22"/>
          <p:cNvGrpSpPr/>
          <p:nvPr/>
        </p:nvGrpSpPr>
        <p:grpSpPr>
          <a:xfrm>
            <a:off x="3510680" y="3978470"/>
            <a:ext cx="2888620" cy="509034"/>
            <a:chOff x="3144334" y="3581375"/>
            <a:chExt cx="3294566" cy="580570"/>
          </a:xfrm>
        </p:grpSpPr>
        <p:sp>
          <p:nvSpPr>
            <p:cNvPr id="35" name="Arrow: Chevron 10"/>
            <p:cNvSpPr/>
            <p:nvPr/>
          </p:nvSpPr>
          <p:spPr>
            <a:xfrm>
              <a:off x="3144334" y="3581375"/>
              <a:ext cx="3069596" cy="580570"/>
            </a:xfrm>
            <a:prstGeom prst="chevron">
              <a:avLst>
                <a:gd name="adj" fmla="val 31308"/>
              </a:avLst>
            </a:prstGeom>
            <a:solidFill>
              <a:srgbClr val="A3BFC3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Rectangle: Rounded Corners 11"/>
            <p:cNvSpPr/>
            <p:nvPr/>
          </p:nvSpPr>
          <p:spPr>
            <a:xfrm>
              <a:off x="5207000" y="3581375"/>
              <a:ext cx="1231900" cy="580570"/>
            </a:xfrm>
            <a:prstGeom prst="roundRect">
              <a:avLst>
                <a:gd name="adj" fmla="val 50000"/>
              </a:avLst>
            </a:prstGeom>
            <a:solidFill>
              <a:srgbClr val="A3BFC3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Oval 12"/>
            <p:cNvSpPr/>
            <p:nvPr/>
          </p:nvSpPr>
          <p:spPr>
            <a:xfrm>
              <a:off x="5897791" y="3624010"/>
              <a:ext cx="495300" cy="495300"/>
            </a:xfrm>
            <a:prstGeom prst="ellipse">
              <a:avLst/>
            </a:prstGeom>
            <a:solidFill>
              <a:schemeClr val="bg1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2" name="Rectangle 30"/>
          <p:cNvSpPr/>
          <p:nvPr/>
        </p:nvSpPr>
        <p:spPr>
          <a:xfrm>
            <a:off x="3680460" y="4015852"/>
            <a:ext cx="2210761" cy="415080"/>
          </a:xfrm>
          <a:prstGeom prst="rect">
            <a:avLst/>
          </a:prstGeom>
        </p:spPr>
        <p:txBody>
          <a:bodyPr wrap="none" lIns="72000" tIns="0" rIns="7200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defTabSz="914378">
              <a:defRPr/>
            </a:pPr>
            <a:r>
              <a:rPr lang="zh-CN" altLang="zh-CN" b="1">
                <a:solidFill>
                  <a:schemeClr val="bg1"/>
                </a:solidFill>
                <a:latin typeface="宋体"/>
                <a:sym typeface="宋体"/>
              </a:rPr>
              <a:t>自我提升计划</a:t>
            </a:r>
          </a:p>
        </p:txBody>
      </p:sp>
      <p:grpSp>
        <p:nvGrpSpPr>
          <p:cNvPr id="39" name="Group 23"/>
          <p:cNvGrpSpPr/>
          <p:nvPr/>
        </p:nvGrpSpPr>
        <p:grpSpPr>
          <a:xfrm>
            <a:off x="5821389" y="2893854"/>
            <a:ext cx="2987332" cy="509034"/>
            <a:chOff x="5779770" y="2344334"/>
            <a:chExt cx="3407149" cy="580570"/>
          </a:xfrm>
        </p:grpSpPr>
        <p:sp>
          <p:nvSpPr>
            <p:cNvPr id="43" name="Arrow: Chevron 14"/>
            <p:cNvSpPr/>
            <p:nvPr/>
          </p:nvSpPr>
          <p:spPr>
            <a:xfrm flipH="1">
              <a:off x="6004740" y="2344334"/>
              <a:ext cx="3182179" cy="580570"/>
            </a:xfrm>
            <a:prstGeom prst="chevron">
              <a:avLst>
                <a:gd name="adj" fmla="val 31308"/>
              </a:avLst>
            </a:prstGeom>
            <a:solidFill>
              <a:srgbClr val="B3C2AD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Rectangle: Rounded Corners 15"/>
            <p:cNvSpPr/>
            <p:nvPr/>
          </p:nvSpPr>
          <p:spPr>
            <a:xfrm flipH="1">
              <a:off x="5779770" y="2344334"/>
              <a:ext cx="1231900" cy="580570"/>
            </a:xfrm>
            <a:prstGeom prst="roundRect">
              <a:avLst>
                <a:gd name="adj" fmla="val 50000"/>
              </a:avLst>
            </a:prstGeom>
            <a:solidFill>
              <a:srgbClr val="B3C2AD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Oval 16"/>
            <p:cNvSpPr/>
            <p:nvPr/>
          </p:nvSpPr>
          <p:spPr>
            <a:xfrm flipH="1">
              <a:off x="5825579" y="2386969"/>
              <a:ext cx="495300" cy="495300"/>
            </a:xfrm>
            <a:prstGeom prst="ellipse">
              <a:avLst/>
            </a:prstGeom>
            <a:solidFill>
              <a:schemeClr val="bg1"/>
            </a:solidFill>
            <a:ln w="762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1" name="Rectangle 26"/>
          <p:cNvSpPr/>
          <p:nvPr/>
        </p:nvSpPr>
        <p:spPr>
          <a:xfrm>
            <a:off x="6306798" y="2931236"/>
            <a:ext cx="2270667" cy="404765"/>
          </a:xfrm>
          <a:prstGeom prst="rect">
            <a:avLst/>
          </a:prstGeom>
        </p:spPr>
        <p:txBody>
          <a:bodyPr wrap="none" lIns="72000" tIns="0" rIns="7200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914378">
              <a:defRPr/>
            </a:pPr>
            <a:r>
              <a:rPr lang="zh-CN" altLang="zh-CN" b="1">
                <a:solidFill>
                  <a:schemeClr val="bg1"/>
                </a:solidFill>
                <a:latin typeface="宋体"/>
                <a:sym typeface="宋体"/>
              </a:rPr>
              <a:t>实践计划</a:t>
            </a:r>
          </a:p>
        </p:txBody>
      </p:sp>
      <p:sp>
        <p:nvSpPr>
          <p:cNvPr id="42" name="Freeform: Shape 37"/>
          <p:cNvSpPr>
            <a:spLocks noChangeAspect="1"/>
          </p:cNvSpPr>
          <p:nvPr/>
        </p:nvSpPr>
        <p:spPr>
          <a:xfrm>
            <a:off x="5945637" y="3015608"/>
            <a:ext cx="265802" cy="265523"/>
          </a:xfrm>
          <a:custGeom>
            <a:gdLst>
              <a:gd name="T0" fmla="*/ 374 w 400"/>
              <a:gd name="T1" fmla="*/ 100 h 400"/>
              <a:gd name="T2" fmla="*/ 301 w 400"/>
              <a:gd name="T3" fmla="*/ 27 h 400"/>
              <a:gd name="T4" fmla="*/ 200 w 400"/>
              <a:gd name="T5" fmla="*/ 0 h 400"/>
              <a:gd name="T6" fmla="*/ 100 w 400"/>
              <a:gd name="T7" fmla="*/ 27 h 400"/>
              <a:gd name="T8" fmla="*/ 27 w 400"/>
              <a:gd name="T9" fmla="*/ 100 h 400"/>
              <a:gd name="T10" fmla="*/ 0 w 400"/>
              <a:gd name="T11" fmla="*/ 200 h 400"/>
              <a:gd name="T12" fmla="*/ 27 w 400"/>
              <a:gd name="T13" fmla="*/ 301 h 400"/>
              <a:gd name="T14" fmla="*/ 100 w 400"/>
              <a:gd name="T15" fmla="*/ 374 h 400"/>
              <a:gd name="T16" fmla="*/ 200 w 400"/>
              <a:gd name="T17" fmla="*/ 400 h 400"/>
              <a:gd name="T18" fmla="*/ 301 w 400"/>
              <a:gd name="T19" fmla="*/ 374 h 400"/>
              <a:gd name="T20" fmla="*/ 374 w 400"/>
              <a:gd name="T21" fmla="*/ 301 h 400"/>
              <a:gd name="T22" fmla="*/ 400 w 400"/>
              <a:gd name="T23" fmla="*/ 200 h 400"/>
              <a:gd name="T24" fmla="*/ 374 w 400"/>
              <a:gd name="T25" fmla="*/ 100 h 400"/>
              <a:gd name="T26" fmla="*/ 330 w 400"/>
              <a:gd name="T27" fmla="*/ 170 h 400"/>
              <a:gd name="T28" fmla="*/ 188 w 400"/>
              <a:gd name="T29" fmla="*/ 311 h 400"/>
              <a:gd name="T30" fmla="*/ 176 w 400"/>
              <a:gd name="T31" fmla="*/ 316 h 400"/>
              <a:gd name="T32" fmla="*/ 165 w 400"/>
              <a:gd name="T33" fmla="*/ 311 h 400"/>
              <a:gd name="T34" fmla="*/ 70 w 400"/>
              <a:gd name="T35" fmla="*/ 217 h 400"/>
              <a:gd name="T36" fmla="*/ 66 w 400"/>
              <a:gd name="T37" fmla="*/ 205 h 400"/>
              <a:gd name="T38" fmla="*/ 70 w 400"/>
              <a:gd name="T39" fmla="*/ 193 h 400"/>
              <a:gd name="T40" fmla="*/ 94 w 400"/>
              <a:gd name="T41" fmla="*/ 170 h 400"/>
              <a:gd name="T42" fmla="*/ 106 w 400"/>
              <a:gd name="T43" fmla="*/ 165 h 400"/>
              <a:gd name="T44" fmla="*/ 118 w 400"/>
              <a:gd name="T45" fmla="*/ 170 h 400"/>
              <a:gd name="T46" fmla="*/ 176 w 400"/>
              <a:gd name="T47" fmla="*/ 229 h 400"/>
              <a:gd name="T48" fmla="*/ 283 w 400"/>
              <a:gd name="T49" fmla="*/ 123 h 400"/>
              <a:gd name="T50" fmla="*/ 295 w 400"/>
              <a:gd name="T51" fmla="*/ 118 h 400"/>
              <a:gd name="T52" fmla="*/ 306 w 400"/>
              <a:gd name="T53" fmla="*/ 123 h 400"/>
              <a:gd name="T54" fmla="*/ 330 w 400"/>
              <a:gd name="T55" fmla="*/ 146 h 400"/>
              <a:gd name="T56" fmla="*/ 335 w 400"/>
              <a:gd name="T57" fmla="*/ 158 h 400"/>
              <a:gd name="T58" fmla="*/ 330 w 400"/>
              <a:gd name="T59" fmla="*/ 170 h 400"/>
              <a:gd name="T60" fmla="*/ 330 w 400"/>
              <a:gd name="T61" fmla="*/ 170 h 400"/>
              <a:gd name="T62" fmla="*/ 330 w 400"/>
              <a:gd name="T63" fmla="*/ 170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400" h="400">
                <a:moveTo>
                  <a:pt x="374" y="100"/>
                </a:moveTo>
                <a:cubicBezTo>
                  <a:pt x="356" y="69"/>
                  <a:pt x="331" y="45"/>
                  <a:pt x="301" y="27"/>
                </a:cubicBezTo>
                <a:cubicBezTo>
                  <a:pt x="270" y="9"/>
                  <a:pt x="237" y="0"/>
                  <a:pt x="200" y="0"/>
                </a:cubicBezTo>
                <a:cubicBezTo>
                  <a:pt x="164" y="0"/>
                  <a:pt x="130" y="9"/>
                  <a:pt x="100" y="27"/>
                </a:cubicBezTo>
                <a:cubicBezTo>
                  <a:pt x="69" y="45"/>
                  <a:pt x="45" y="69"/>
                  <a:pt x="27" y="100"/>
                </a:cubicBezTo>
                <a:cubicBezTo>
                  <a:pt x="9" y="130"/>
                  <a:pt x="0" y="164"/>
                  <a:pt x="0" y="200"/>
                </a:cubicBezTo>
                <a:cubicBezTo>
                  <a:pt x="0" y="237"/>
                  <a:pt x="9" y="270"/>
                  <a:pt x="27" y="301"/>
                </a:cubicBezTo>
                <a:cubicBezTo>
                  <a:pt x="45" y="331"/>
                  <a:pt x="69" y="356"/>
                  <a:pt x="100" y="374"/>
                </a:cubicBezTo>
                <a:cubicBezTo>
                  <a:pt x="130" y="391"/>
                  <a:pt x="164" y="400"/>
                  <a:pt x="200" y="400"/>
                </a:cubicBezTo>
                <a:cubicBezTo>
                  <a:pt x="237" y="400"/>
                  <a:pt x="270" y="391"/>
                  <a:pt x="301" y="374"/>
                </a:cubicBezTo>
                <a:cubicBezTo>
                  <a:pt x="331" y="356"/>
                  <a:pt x="356" y="331"/>
                  <a:pt x="374" y="301"/>
                </a:cubicBezTo>
                <a:cubicBezTo>
                  <a:pt x="392" y="270"/>
                  <a:pt x="400" y="237"/>
                  <a:pt x="400" y="200"/>
                </a:cubicBezTo>
                <a:cubicBezTo>
                  <a:pt x="400" y="164"/>
                  <a:pt x="392" y="130"/>
                  <a:pt x="374" y="100"/>
                </a:cubicBezTo>
                <a:close/>
                <a:moveTo>
                  <a:pt x="330" y="170"/>
                </a:moveTo>
                <a:cubicBezTo>
                  <a:pt x="188" y="311"/>
                  <a:pt x="188" y="311"/>
                  <a:pt x="188" y="311"/>
                </a:cubicBezTo>
                <a:cubicBezTo>
                  <a:pt x="185" y="315"/>
                  <a:pt x="181" y="316"/>
                  <a:pt x="176" y="316"/>
                </a:cubicBezTo>
                <a:cubicBezTo>
                  <a:pt x="172" y="316"/>
                  <a:pt x="168" y="315"/>
                  <a:pt x="165" y="311"/>
                </a:cubicBezTo>
                <a:cubicBezTo>
                  <a:pt x="70" y="217"/>
                  <a:pt x="70" y="217"/>
                  <a:pt x="70" y="217"/>
                </a:cubicBezTo>
                <a:cubicBezTo>
                  <a:pt x="67" y="214"/>
                  <a:pt x="66" y="210"/>
                  <a:pt x="66" y="205"/>
                </a:cubicBezTo>
                <a:cubicBezTo>
                  <a:pt x="66" y="200"/>
                  <a:pt x="67" y="196"/>
                  <a:pt x="70" y="193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7" y="166"/>
                  <a:pt x="101" y="165"/>
                  <a:pt x="106" y="165"/>
                </a:cubicBezTo>
                <a:cubicBezTo>
                  <a:pt x="110" y="165"/>
                  <a:pt x="114" y="166"/>
                  <a:pt x="118" y="170"/>
                </a:cubicBezTo>
                <a:cubicBezTo>
                  <a:pt x="176" y="229"/>
                  <a:pt x="176" y="229"/>
                  <a:pt x="176" y="229"/>
                </a:cubicBezTo>
                <a:cubicBezTo>
                  <a:pt x="283" y="123"/>
                  <a:pt x="283" y="123"/>
                  <a:pt x="283" y="123"/>
                </a:cubicBezTo>
                <a:cubicBezTo>
                  <a:pt x="286" y="119"/>
                  <a:pt x="290" y="118"/>
                  <a:pt x="295" y="118"/>
                </a:cubicBezTo>
                <a:cubicBezTo>
                  <a:pt x="299" y="118"/>
                  <a:pt x="303" y="119"/>
                  <a:pt x="306" y="123"/>
                </a:cubicBezTo>
                <a:cubicBezTo>
                  <a:pt x="330" y="146"/>
                  <a:pt x="330" y="146"/>
                  <a:pt x="330" y="146"/>
                </a:cubicBezTo>
                <a:cubicBezTo>
                  <a:pt x="333" y="149"/>
                  <a:pt x="335" y="153"/>
                  <a:pt x="335" y="158"/>
                </a:cubicBezTo>
                <a:cubicBezTo>
                  <a:pt x="335" y="163"/>
                  <a:pt x="333" y="167"/>
                  <a:pt x="330" y="170"/>
                </a:cubicBezTo>
                <a:close/>
                <a:moveTo>
                  <a:pt x="330" y="170"/>
                </a:moveTo>
                <a:cubicBezTo>
                  <a:pt x="330" y="170"/>
                  <a:pt x="330" y="170"/>
                  <a:pt x="330" y="170"/>
                </a:cubicBezTo>
              </a:path>
            </a:pathLst>
          </a:custGeom>
          <a:solidFill>
            <a:srgbClr val="B3C2AD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: Shape 37"/>
          <p:cNvSpPr>
            <a:spLocks noChangeAspect="1"/>
          </p:cNvSpPr>
          <p:nvPr/>
        </p:nvSpPr>
        <p:spPr>
          <a:xfrm>
            <a:off x="6017134" y="1934436"/>
            <a:ext cx="265802" cy="265523"/>
          </a:xfrm>
          <a:custGeom>
            <a:gdLst>
              <a:gd name="T0" fmla="*/ 374 w 400"/>
              <a:gd name="T1" fmla="*/ 100 h 400"/>
              <a:gd name="T2" fmla="*/ 301 w 400"/>
              <a:gd name="T3" fmla="*/ 27 h 400"/>
              <a:gd name="T4" fmla="*/ 200 w 400"/>
              <a:gd name="T5" fmla="*/ 0 h 400"/>
              <a:gd name="T6" fmla="*/ 100 w 400"/>
              <a:gd name="T7" fmla="*/ 27 h 400"/>
              <a:gd name="T8" fmla="*/ 27 w 400"/>
              <a:gd name="T9" fmla="*/ 100 h 400"/>
              <a:gd name="T10" fmla="*/ 0 w 400"/>
              <a:gd name="T11" fmla="*/ 200 h 400"/>
              <a:gd name="T12" fmla="*/ 27 w 400"/>
              <a:gd name="T13" fmla="*/ 301 h 400"/>
              <a:gd name="T14" fmla="*/ 100 w 400"/>
              <a:gd name="T15" fmla="*/ 374 h 400"/>
              <a:gd name="T16" fmla="*/ 200 w 400"/>
              <a:gd name="T17" fmla="*/ 400 h 400"/>
              <a:gd name="T18" fmla="*/ 301 w 400"/>
              <a:gd name="T19" fmla="*/ 374 h 400"/>
              <a:gd name="T20" fmla="*/ 374 w 400"/>
              <a:gd name="T21" fmla="*/ 301 h 400"/>
              <a:gd name="T22" fmla="*/ 400 w 400"/>
              <a:gd name="T23" fmla="*/ 200 h 400"/>
              <a:gd name="T24" fmla="*/ 374 w 400"/>
              <a:gd name="T25" fmla="*/ 100 h 400"/>
              <a:gd name="T26" fmla="*/ 330 w 400"/>
              <a:gd name="T27" fmla="*/ 170 h 400"/>
              <a:gd name="T28" fmla="*/ 188 w 400"/>
              <a:gd name="T29" fmla="*/ 311 h 400"/>
              <a:gd name="T30" fmla="*/ 176 w 400"/>
              <a:gd name="T31" fmla="*/ 316 h 400"/>
              <a:gd name="T32" fmla="*/ 165 w 400"/>
              <a:gd name="T33" fmla="*/ 311 h 400"/>
              <a:gd name="T34" fmla="*/ 70 w 400"/>
              <a:gd name="T35" fmla="*/ 217 h 400"/>
              <a:gd name="T36" fmla="*/ 66 w 400"/>
              <a:gd name="T37" fmla="*/ 205 h 400"/>
              <a:gd name="T38" fmla="*/ 70 w 400"/>
              <a:gd name="T39" fmla="*/ 193 h 400"/>
              <a:gd name="T40" fmla="*/ 94 w 400"/>
              <a:gd name="T41" fmla="*/ 170 h 400"/>
              <a:gd name="T42" fmla="*/ 106 w 400"/>
              <a:gd name="T43" fmla="*/ 165 h 400"/>
              <a:gd name="T44" fmla="*/ 118 w 400"/>
              <a:gd name="T45" fmla="*/ 170 h 400"/>
              <a:gd name="T46" fmla="*/ 176 w 400"/>
              <a:gd name="T47" fmla="*/ 229 h 400"/>
              <a:gd name="T48" fmla="*/ 283 w 400"/>
              <a:gd name="T49" fmla="*/ 123 h 400"/>
              <a:gd name="T50" fmla="*/ 295 w 400"/>
              <a:gd name="T51" fmla="*/ 118 h 400"/>
              <a:gd name="T52" fmla="*/ 306 w 400"/>
              <a:gd name="T53" fmla="*/ 123 h 400"/>
              <a:gd name="T54" fmla="*/ 330 w 400"/>
              <a:gd name="T55" fmla="*/ 146 h 400"/>
              <a:gd name="T56" fmla="*/ 335 w 400"/>
              <a:gd name="T57" fmla="*/ 158 h 400"/>
              <a:gd name="T58" fmla="*/ 330 w 400"/>
              <a:gd name="T59" fmla="*/ 170 h 400"/>
              <a:gd name="T60" fmla="*/ 330 w 400"/>
              <a:gd name="T61" fmla="*/ 170 h 400"/>
              <a:gd name="T62" fmla="*/ 330 w 400"/>
              <a:gd name="T63" fmla="*/ 170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400" h="400">
                <a:moveTo>
                  <a:pt x="374" y="100"/>
                </a:moveTo>
                <a:cubicBezTo>
                  <a:pt x="356" y="69"/>
                  <a:pt x="331" y="45"/>
                  <a:pt x="301" y="27"/>
                </a:cubicBezTo>
                <a:cubicBezTo>
                  <a:pt x="270" y="9"/>
                  <a:pt x="237" y="0"/>
                  <a:pt x="200" y="0"/>
                </a:cubicBezTo>
                <a:cubicBezTo>
                  <a:pt x="164" y="0"/>
                  <a:pt x="130" y="9"/>
                  <a:pt x="100" y="27"/>
                </a:cubicBezTo>
                <a:cubicBezTo>
                  <a:pt x="69" y="45"/>
                  <a:pt x="45" y="69"/>
                  <a:pt x="27" y="100"/>
                </a:cubicBezTo>
                <a:cubicBezTo>
                  <a:pt x="9" y="130"/>
                  <a:pt x="0" y="164"/>
                  <a:pt x="0" y="200"/>
                </a:cubicBezTo>
                <a:cubicBezTo>
                  <a:pt x="0" y="237"/>
                  <a:pt x="9" y="270"/>
                  <a:pt x="27" y="301"/>
                </a:cubicBezTo>
                <a:cubicBezTo>
                  <a:pt x="45" y="331"/>
                  <a:pt x="69" y="356"/>
                  <a:pt x="100" y="374"/>
                </a:cubicBezTo>
                <a:cubicBezTo>
                  <a:pt x="130" y="391"/>
                  <a:pt x="164" y="400"/>
                  <a:pt x="200" y="400"/>
                </a:cubicBezTo>
                <a:cubicBezTo>
                  <a:pt x="237" y="400"/>
                  <a:pt x="270" y="391"/>
                  <a:pt x="301" y="374"/>
                </a:cubicBezTo>
                <a:cubicBezTo>
                  <a:pt x="331" y="356"/>
                  <a:pt x="356" y="331"/>
                  <a:pt x="374" y="301"/>
                </a:cubicBezTo>
                <a:cubicBezTo>
                  <a:pt x="392" y="270"/>
                  <a:pt x="400" y="237"/>
                  <a:pt x="400" y="200"/>
                </a:cubicBezTo>
                <a:cubicBezTo>
                  <a:pt x="400" y="164"/>
                  <a:pt x="392" y="130"/>
                  <a:pt x="374" y="100"/>
                </a:cubicBezTo>
                <a:close/>
                <a:moveTo>
                  <a:pt x="330" y="170"/>
                </a:moveTo>
                <a:cubicBezTo>
                  <a:pt x="188" y="311"/>
                  <a:pt x="188" y="311"/>
                  <a:pt x="188" y="311"/>
                </a:cubicBezTo>
                <a:cubicBezTo>
                  <a:pt x="185" y="315"/>
                  <a:pt x="181" y="316"/>
                  <a:pt x="176" y="316"/>
                </a:cubicBezTo>
                <a:cubicBezTo>
                  <a:pt x="172" y="316"/>
                  <a:pt x="168" y="315"/>
                  <a:pt x="165" y="311"/>
                </a:cubicBezTo>
                <a:cubicBezTo>
                  <a:pt x="70" y="217"/>
                  <a:pt x="70" y="217"/>
                  <a:pt x="70" y="217"/>
                </a:cubicBezTo>
                <a:cubicBezTo>
                  <a:pt x="67" y="214"/>
                  <a:pt x="66" y="210"/>
                  <a:pt x="66" y="205"/>
                </a:cubicBezTo>
                <a:cubicBezTo>
                  <a:pt x="66" y="200"/>
                  <a:pt x="67" y="196"/>
                  <a:pt x="70" y="193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7" y="166"/>
                  <a:pt x="101" y="165"/>
                  <a:pt x="106" y="165"/>
                </a:cubicBezTo>
                <a:cubicBezTo>
                  <a:pt x="110" y="165"/>
                  <a:pt x="114" y="166"/>
                  <a:pt x="118" y="170"/>
                </a:cubicBezTo>
                <a:cubicBezTo>
                  <a:pt x="176" y="229"/>
                  <a:pt x="176" y="229"/>
                  <a:pt x="176" y="229"/>
                </a:cubicBezTo>
                <a:cubicBezTo>
                  <a:pt x="283" y="123"/>
                  <a:pt x="283" y="123"/>
                  <a:pt x="283" y="123"/>
                </a:cubicBezTo>
                <a:cubicBezTo>
                  <a:pt x="286" y="119"/>
                  <a:pt x="290" y="118"/>
                  <a:pt x="295" y="118"/>
                </a:cubicBezTo>
                <a:cubicBezTo>
                  <a:pt x="299" y="118"/>
                  <a:pt x="303" y="119"/>
                  <a:pt x="306" y="123"/>
                </a:cubicBezTo>
                <a:cubicBezTo>
                  <a:pt x="330" y="146"/>
                  <a:pt x="330" y="146"/>
                  <a:pt x="330" y="146"/>
                </a:cubicBezTo>
                <a:cubicBezTo>
                  <a:pt x="333" y="149"/>
                  <a:pt x="335" y="153"/>
                  <a:pt x="335" y="158"/>
                </a:cubicBezTo>
                <a:cubicBezTo>
                  <a:pt x="335" y="163"/>
                  <a:pt x="333" y="167"/>
                  <a:pt x="330" y="170"/>
                </a:cubicBezTo>
                <a:close/>
                <a:moveTo>
                  <a:pt x="330" y="170"/>
                </a:moveTo>
                <a:cubicBezTo>
                  <a:pt x="330" y="170"/>
                  <a:pt x="330" y="170"/>
                  <a:pt x="330" y="170"/>
                </a:cubicBezTo>
              </a:path>
            </a:pathLst>
          </a:custGeom>
          <a:solidFill>
            <a:srgbClr val="557B7C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Freeform: Shape 37"/>
          <p:cNvSpPr>
            <a:spLocks noChangeAspect="1"/>
          </p:cNvSpPr>
          <p:nvPr/>
        </p:nvSpPr>
        <p:spPr>
          <a:xfrm>
            <a:off x="5941113" y="5192525"/>
            <a:ext cx="265802" cy="265523"/>
          </a:xfrm>
          <a:custGeom>
            <a:gdLst>
              <a:gd name="T0" fmla="*/ 374 w 400"/>
              <a:gd name="T1" fmla="*/ 100 h 400"/>
              <a:gd name="T2" fmla="*/ 301 w 400"/>
              <a:gd name="T3" fmla="*/ 27 h 400"/>
              <a:gd name="T4" fmla="*/ 200 w 400"/>
              <a:gd name="T5" fmla="*/ 0 h 400"/>
              <a:gd name="T6" fmla="*/ 100 w 400"/>
              <a:gd name="T7" fmla="*/ 27 h 400"/>
              <a:gd name="T8" fmla="*/ 27 w 400"/>
              <a:gd name="T9" fmla="*/ 100 h 400"/>
              <a:gd name="T10" fmla="*/ 0 w 400"/>
              <a:gd name="T11" fmla="*/ 200 h 400"/>
              <a:gd name="T12" fmla="*/ 27 w 400"/>
              <a:gd name="T13" fmla="*/ 301 h 400"/>
              <a:gd name="T14" fmla="*/ 100 w 400"/>
              <a:gd name="T15" fmla="*/ 374 h 400"/>
              <a:gd name="T16" fmla="*/ 200 w 400"/>
              <a:gd name="T17" fmla="*/ 400 h 400"/>
              <a:gd name="T18" fmla="*/ 301 w 400"/>
              <a:gd name="T19" fmla="*/ 374 h 400"/>
              <a:gd name="T20" fmla="*/ 374 w 400"/>
              <a:gd name="T21" fmla="*/ 301 h 400"/>
              <a:gd name="T22" fmla="*/ 400 w 400"/>
              <a:gd name="T23" fmla="*/ 200 h 400"/>
              <a:gd name="T24" fmla="*/ 374 w 400"/>
              <a:gd name="T25" fmla="*/ 100 h 400"/>
              <a:gd name="T26" fmla="*/ 330 w 400"/>
              <a:gd name="T27" fmla="*/ 170 h 400"/>
              <a:gd name="T28" fmla="*/ 188 w 400"/>
              <a:gd name="T29" fmla="*/ 311 h 400"/>
              <a:gd name="T30" fmla="*/ 176 w 400"/>
              <a:gd name="T31" fmla="*/ 316 h 400"/>
              <a:gd name="T32" fmla="*/ 165 w 400"/>
              <a:gd name="T33" fmla="*/ 311 h 400"/>
              <a:gd name="T34" fmla="*/ 70 w 400"/>
              <a:gd name="T35" fmla="*/ 217 h 400"/>
              <a:gd name="T36" fmla="*/ 66 w 400"/>
              <a:gd name="T37" fmla="*/ 205 h 400"/>
              <a:gd name="T38" fmla="*/ 70 w 400"/>
              <a:gd name="T39" fmla="*/ 193 h 400"/>
              <a:gd name="T40" fmla="*/ 94 w 400"/>
              <a:gd name="T41" fmla="*/ 170 h 400"/>
              <a:gd name="T42" fmla="*/ 106 w 400"/>
              <a:gd name="T43" fmla="*/ 165 h 400"/>
              <a:gd name="T44" fmla="*/ 118 w 400"/>
              <a:gd name="T45" fmla="*/ 170 h 400"/>
              <a:gd name="T46" fmla="*/ 176 w 400"/>
              <a:gd name="T47" fmla="*/ 229 h 400"/>
              <a:gd name="T48" fmla="*/ 283 w 400"/>
              <a:gd name="T49" fmla="*/ 123 h 400"/>
              <a:gd name="T50" fmla="*/ 295 w 400"/>
              <a:gd name="T51" fmla="*/ 118 h 400"/>
              <a:gd name="T52" fmla="*/ 306 w 400"/>
              <a:gd name="T53" fmla="*/ 123 h 400"/>
              <a:gd name="T54" fmla="*/ 330 w 400"/>
              <a:gd name="T55" fmla="*/ 146 h 400"/>
              <a:gd name="T56" fmla="*/ 335 w 400"/>
              <a:gd name="T57" fmla="*/ 158 h 400"/>
              <a:gd name="T58" fmla="*/ 330 w 400"/>
              <a:gd name="T59" fmla="*/ 170 h 400"/>
              <a:gd name="T60" fmla="*/ 330 w 400"/>
              <a:gd name="T61" fmla="*/ 170 h 400"/>
              <a:gd name="T62" fmla="*/ 330 w 400"/>
              <a:gd name="T63" fmla="*/ 170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400" h="400">
                <a:moveTo>
                  <a:pt x="374" y="100"/>
                </a:moveTo>
                <a:cubicBezTo>
                  <a:pt x="356" y="69"/>
                  <a:pt x="331" y="45"/>
                  <a:pt x="301" y="27"/>
                </a:cubicBezTo>
                <a:cubicBezTo>
                  <a:pt x="270" y="9"/>
                  <a:pt x="237" y="0"/>
                  <a:pt x="200" y="0"/>
                </a:cubicBezTo>
                <a:cubicBezTo>
                  <a:pt x="164" y="0"/>
                  <a:pt x="130" y="9"/>
                  <a:pt x="100" y="27"/>
                </a:cubicBezTo>
                <a:cubicBezTo>
                  <a:pt x="69" y="45"/>
                  <a:pt x="45" y="69"/>
                  <a:pt x="27" y="100"/>
                </a:cubicBezTo>
                <a:cubicBezTo>
                  <a:pt x="9" y="130"/>
                  <a:pt x="0" y="164"/>
                  <a:pt x="0" y="200"/>
                </a:cubicBezTo>
                <a:cubicBezTo>
                  <a:pt x="0" y="237"/>
                  <a:pt x="9" y="270"/>
                  <a:pt x="27" y="301"/>
                </a:cubicBezTo>
                <a:cubicBezTo>
                  <a:pt x="45" y="331"/>
                  <a:pt x="69" y="356"/>
                  <a:pt x="100" y="374"/>
                </a:cubicBezTo>
                <a:cubicBezTo>
                  <a:pt x="130" y="391"/>
                  <a:pt x="164" y="400"/>
                  <a:pt x="200" y="400"/>
                </a:cubicBezTo>
                <a:cubicBezTo>
                  <a:pt x="237" y="400"/>
                  <a:pt x="270" y="391"/>
                  <a:pt x="301" y="374"/>
                </a:cubicBezTo>
                <a:cubicBezTo>
                  <a:pt x="331" y="356"/>
                  <a:pt x="356" y="331"/>
                  <a:pt x="374" y="301"/>
                </a:cubicBezTo>
                <a:cubicBezTo>
                  <a:pt x="392" y="270"/>
                  <a:pt x="400" y="237"/>
                  <a:pt x="400" y="200"/>
                </a:cubicBezTo>
                <a:cubicBezTo>
                  <a:pt x="400" y="164"/>
                  <a:pt x="392" y="130"/>
                  <a:pt x="374" y="100"/>
                </a:cubicBezTo>
                <a:close/>
                <a:moveTo>
                  <a:pt x="330" y="170"/>
                </a:moveTo>
                <a:cubicBezTo>
                  <a:pt x="188" y="311"/>
                  <a:pt x="188" y="311"/>
                  <a:pt x="188" y="311"/>
                </a:cubicBezTo>
                <a:cubicBezTo>
                  <a:pt x="185" y="315"/>
                  <a:pt x="181" y="316"/>
                  <a:pt x="176" y="316"/>
                </a:cubicBezTo>
                <a:cubicBezTo>
                  <a:pt x="172" y="316"/>
                  <a:pt x="168" y="315"/>
                  <a:pt x="165" y="311"/>
                </a:cubicBezTo>
                <a:cubicBezTo>
                  <a:pt x="70" y="217"/>
                  <a:pt x="70" y="217"/>
                  <a:pt x="70" y="217"/>
                </a:cubicBezTo>
                <a:cubicBezTo>
                  <a:pt x="67" y="214"/>
                  <a:pt x="66" y="210"/>
                  <a:pt x="66" y="205"/>
                </a:cubicBezTo>
                <a:cubicBezTo>
                  <a:pt x="66" y="200"/>
                  <a:pt x="67" y="196"/>
                  <a:pt x="70" y="193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7" y="166"/>
                  <a:pt x="101" y="165"/>
                  <a:pt x="106" y="165"/>
                </a:cubicBezTo>
                <a:cubicBezTo>
                  <a:pt x="110" y="165"/>
                  <a:pt x="114" y="166"/>
                  <a:pt x="118" y="170"/>
                </a:cubicBezTo>
                <a:cubicBezTo>
                  <a:pt x="176" y="229"/>
                  <a:pt x="176" y="229"/>
                  <a:pt x="176" y="229"/>
                </a:cubicBezTo>
                <a:cubicBezTo>
                  <a:pt x="283" y="123"/>
                  <a:pt x="283" y="123"/>
                  <a:pt x="283" y="123"/>
                </a:cubicBezTo>
                <a:cubicBezTo>
                  <a:pt x="286" y="119"/>
                  <a:pt x="290" y="118"/>
                  <a:pt x="295" y="118"/>
                </a:cubicBezTo>
                <a:cubicBezTo>
                  <a:pt x="299" y="118"/>
                  <a:pt x="303" y="119"/>
                  <a:pt x="306" y="123"/>
                </a:cubicBezTo>
                <a:cubicBezTo>
                  <a:pt x="330" y="146"/>
                  <a:pt x="330" y="146"/>
                  <a:pt x="330" y="146"/>
                </a:cubicBezTo>
                <a:cubicBezTo>
                  <a:pt x="333" y="149"/>
                  <a:pt x="335" y="153"/>
                  <a:pt x="335" y="158"/>
                </a:cubicBezTo>
                <a:cubicBezTo>
                  <a:pt x="335" y="163"/>
                  <a:pt x="333" y="167"/>
                  <a:pt x="330" y="170"/>
                </a:cubicBezTo>
                <a:close/>
                <a:moveTo>
                  <a:pt x="330" y="170"/>
                </a:moveTo>
                <a:cubicBezTo>
                  <a:pt x="330" y="170"/>
                  <a:pt x="330" y="170"/>
                  <a:pt x="330" y="170"/>
                </a:cubicBezTo>
              </a:path>
            </a:pathLst>
          </a:custGeom>
          <a:solidFill>
            <a:srgbClr val="9AB896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: Shape 37"/>
          <p:cNvSpPr>
            <a:spLocks noChangeAspect="1"/>
          </p:cNvSpPr>
          <p:nvPr/>
        </p:nvSpPr>
        <p:spPr>
          <a:xfrm>
            <a:off x="6018142" y="4096979"/>
            <a:ext cx="265802" cy="265523"/>
          </a:xfrm>
          <a:custGeom>
            <a:gdLst>
              <a:gd name="T0" fmla="*/ 374 w 400"/>
              <a:gd name="T1" fmla="*/ 100 h 400"/>
              <a:gd name="T2" fmla="*/ 301 w 400"/>
              <a:gd name="T3" fmla="*/ 27 h 400"/>
              <a:gd name="T4" fmla="*/ 200 w 400"/>
              <a:gd name="T5" fmla="*/ 0 h 400"/>
              <a:gd name="T6" fmla="*/ 100 w 400"/>
              <a:gd name="T7" fmla="*/ 27 h 400"/>
              <a:gd name="T8" fmla="*/ 27 w 400"/>
              <a:gd name="T9" fmla="*/ 100 h 400"/>
              <a:gd name="T10" fmla="*/ 0 w 400"/>
              <a:gd name="T11" fmla="*/ 200 h 400"/>
              <a:gd name="T12" fmla="*/ 27 w 400"/>
              <a:gd name="T13" fmla="*/ 301 h 400"/>
              <a:gd name="T14" fmla="*/ 100 w 400"/>
              <a:gd name="T15" fmla="*/ 374 h 400"/>
              <a:gd name="T16" fmla="*/ 200 w 400"/>
              <a:gd name="T17" fmla="*/ 400 h 400"/>
              <a:gd name="T18" fmla="*/ 301 w 400"/>
              <a:gd name="T19" fmla="*/ 374 h 400"/>
              <a:gd name="T20" fmla="*/ 374 w 400"/>
              <a:gd name="T21" fmla="*/ 301 h 400"/>
              <a:gd name="T22" fmla="*/ 400 w 400"/>
              <a:gd name="T23" fmla="*/ 200 h 400"/>
              <a:gd name="T24" fmla="*/ 374 w 400"/>
              <a:gd name="T25" fmla="*/ 100 h 400"/>
              <a:gd name="T26" fmla="*/ 330 w 400"/>
              <a:gd name="T27" fmla="*/ 170 h 400"/>
              <a:gd name="T28" fmla="*/ 188 w 400"/>
              <a:gd name="T29" fmla="*/ 311 h 400"/>
              <a:gd name="T30" fmla="*/ 176 w 400"/>
              <a:gd name="T31" fmla="*/ 316 h 400"/>
              <a:gd name="T32" fmla="*/ 165 w 400"/>
              <a:gd name="T33" fmla="*/ 311 h 400"/>
              <a:gd name="T34" fmla="*/ 70 w 400"/>
              <a:gd name="T35" fmla="*/ 217 h 400"/>
              <a:gd name="T36" fmla="*/ 66 w 400"/>
              <a:gd name="T37" fmla="*/ 205 h 400"/>
              <a:gd name="T38" fmla="*/ 70 w 400"/>
              <a:gd name="T39" fmla="*/ 193 h 400"/>
              <a:gd name="T40" fmla="*/ 94 w 400"/>
              <a:gd name="T41" fmla="*/ 170 h 400"/>
              <a:gd name="T42" fmla="*/ 106 w 400"/>
              <a:gd name="T43" fmla="*/ 165 h 400"/>
              <a:gd name="T44" fmla="*/ 118 w 400"/>
              <a:gd name="T45" fmla="*/ 170 h 400"/>
              <a:gd name="T46" fmla="*/ 176 w 400"/>
              <a:gd name="T47" fmla="*/ 229 h 400"/>
              <a:gd name="T48" fmla="*/ 283 w 400"/>
              <a:gd name="T49" fmla="*/ 123 h 400"/>
              <a:gd name="T50" fmla="*/ 295 w 400"/>
              <a:gd name="T51" fmla="*/ 118 h 400"/>
              <a:gd name="T52" fmla="*/ 306 w 400"/>
              <a:gd name="T53" fmla="*/ 123 h 400"/>
              <a:gd name="T54" fmla="*/ 330 w 400"/>
              <a:gd name="T55" fmla="*/ 146 h 400"/>
              <a:gd name="T56" fmla="*/ 335 w 400"/>
              <a:gd name="T57" fmla="*/ 158 h 400"/>
              <a:gd name="T58" fmla="*/ 330 w 400"/>
              <a:gd name="T59" fmla="*/ 170 h 400"/>
              <a:gd name="T60" fmla="*/ 330 w 400"/>
              <a:gd name="T61" fmla="*/ 170 h 400"/>
              <a:gd name="T62" fmla="*/ 330 w 400"/>
              <a:gd name="T63" fmla="*/ 170 h 4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400" h="400">
                <a:moveTo>
                  <a:pt x="374" y="100"/>
                </a:moveTo>
                <a:cubicBezTo>
                  <a:pt x="356" y="69"/>
                  <a:pt x="331" y="45"/>
                  <a:pt x="301" y="27"/>
                </a:cubicBezTo>
                <a:cubicBezTo>
                  <a:pt x="270" y="9"/>
                  <a:pt x="237" y="0"/>
                  <a:pt x="200" y="0"/>
                </a:cubicBezTo>
                <a:cubicBezTo>
                  <a:pt x="164" y="0"/>
                  <a:pt x="130" y="9"/>
                  <a:pt x="100" y="27"/>
                </a:cubicBezTo>
                <a:cubicBezTo>
                  <a:pt x="69" y="45"/>
                  <a:pt x="45" y="69"/>
                  <a:pt x="27" y="100"/>
                </a:cubicBezTo>
                <a:cubicBezTo>
                  <a:pt x="9" y="130"/>
                  <a:pt x="0" y="164"/>
                  <a:pt x="0" y="200"/>
                </a:cubicBezTo>
                <a:cubicBezTo>
                  <a:pt x="0" y="237"/>
                  <a:pt x="9" y="270"/>
                  <a:pt x="27" y="301"/>
                </a:cubicBezTo>
                <a:cubicBezTo>
                  <a:pt x="45" y="331"/>
                  <a:pt x="69" y="356"/>
                  <a:pt x="100" y="374"/>
                </a:cubicBezTo>
                <a:cubicBezTo>
                  <a:pt x="130" y="391"/>
                  <a:pt x="164" y="400"/>
                  <a:pt x="200" y="400"/>
                </a:cubicBezTo>
                <a:cubicBezTo>
                  <a:pt x="237" y="400"/>
                  <a:pt x="270" y="391"/>
                  <a:pt x="301" y="374"/>
                </a:cubicBezTo>
                <a:cubicBezTo>
                  <a:pt x="331" y="356"/>
                  <a:pt x="356" y="331"/>
                  <a:pt x="374" y="301"/>
                </a:cubicBezTo>
                <a:cubicBezTo>
                  <a:pt x="392" y="270"/>
                  <a:pt x="400" y="237"/>
                  <a:pt x="400" y="200"/>
                </a:cubicBezTo>
                <a:cubicBezTo>
                  <a:pt x="400" y="164"/>
                  <a:pt x="392" y="130"/>
                  <a:pt x="374" y="100"/>
                </a:cubicBezTo>
                <a:close/>
                <a:moveTo>
                  <a:pt x="330" y="170"/>
                </a:moveTo>
                <a:cubicBezTo>
                  <a:pt x="188" y="311"/>
                  <a:pt x="188" y="311"/>
                  <a:pt x="188" y="311"/>
                </a:cubicBezTo>
                <a:cubicBezTo>
                  <a:pt x="185" y="315"/>
                  <a:pt x="181" y="316"/>
                  <a:pt x="176" y="316"/>
                </a:cubicBezTo>
                <a:cubicBezTo>
                  <a:pt x="172" y="316"/>
                  <a:pt x="168" y="315"/>
                  <a:pt x="165" y="311"/>
                </a:cubicBezTo>
                <a:cubicBezTo>
                  <a:pt x="70" y="217"/>
                  <a:pt x="70" y="217"/>
                  <a:pt x="70" y="217"/>
                </a:cubicBezTo>
                <a:cubicBezTo>
                  <a:pt x="67" y="214"/>
                  <a:pt x="66" y="210"/>
                  <a:pt x="66" y="205"/>
                </a:cubicBezTo>
                <a:cubicBezTo>
                  <a:pt x="66" y="200"/>
                  <a:pt x="67" y="196"/>
                  <a:pt x="70" y="193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7" y="166"/>
                  <a:pt x="101" y="165"/>
                  <a:pt x="106" y="165"/>
                </a:cubicBezTo>
                <a:cubicBezTo>
                  <a:pt x="110" y="165"/>
                  <a:pt x="114" y="166"/>
                  <a:pt x="118" y="170"/>
                </a:cubicBezTo>
                <a:cubicBezTo>
                  <a:pt x="176" y="229"/>
                  <a:pt x="176" y="229"/>
                  <a:pt x="176" y="229"/>
                </a:cubicBezTo>
                <a:cubicBezTo>
                  <a:pt x="283" y="123"/>
                  <a:pt x="283" y="123"/>
                  <a:pt x="283" y="123"/>
                </a:cubicBezTo>
                <a:cubicBezTo>
                  <a:pt x="286" y="119"/>
                  <a:pt x="290" y="118"/>
                  <a:pt x="295" y="118"/>
                </a:cubicBezTo>
                <a:cubicBezTo>
                  <a:pt x="299" y="118"/>
                  <a:pt x="303" y="119"/>
                  <a:pt x="306" y="123"/>
                </a:cubicBezTo>
                <a:cubicBezTo>
                  <a:pt x="330" y="146"/>
                  <a:pt x="330" y="146"/>
                  <a:pt x="330" y="146"/>
                </a:cubicBezTo>
                <a:cubicBezTo>
                  <a:pt x="333" y="149"/>
                  <a:pt x="335" y="153"/>
                  <a:pt x="335" y="158"/>
                </a:cubicBezTo>
                <a:cubicBezTo>
                  <a:pt x="335" y="163"/>
                  <a:pt x="333" y="167"/>
                  <a:pt x="330" y="170"/>
                </a:cubicBezTo>
                <a:close/>
                <a:moveTo>
                  <a:pt x="330" y="170"/>
                </a:moveTo>
                <a:cubicBezTo>
                  <a:pt x="330" y="170"/>
                  <a:pt x="330" y="170"/>
                  <a:pt x="330" y="170"/>
                </a:cubicBezTo>
              </a:path>
            </a:pathLst>
          </a:custGeom>
          <a:solidFill>
            <a:srgbClr val="A3BFC3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TextBox 28"/>
          <p:cNvSpPr txBox="1"/>
          <p:nvPr/>
        </p:nvSpPr>
        <p:spPr>
          <a:xfrm>
            <a:off x="6467065" y="3630981"/>
            <a:ext cx="4489900" cy="1171603"/>
          </a:xfrm>
          <a:prstGeom prst="rect">
            <a:avLst/>
          </a:prstGeom>
          <a:noFill/>
        </p:spPr>
        <p:txBody>
          <a:bodyPr wrap="square" lIns="72000" tIns="0" rIns="72000" bIns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8">
              <a:lnSpc>
                <a:spcPct val="120000"/>
              </a:lnSpc>
              <a:defRPr/>
            </a:pPr>
            <a:r>
              <a:rPr lang="zh-CN" altLang="zh-CN" sz="1600">
                <a:latin typeface="宋体"/>
                <a:sym typeface="宋体"/>
              </a:rPr>
              <a:t>在学习的过程中，也需要不断地提升自己的综合素质。这包括参加讲座、阅读相关书籍、拓展人际关系等。通过自我提升计划，可以让自己更加全面地发展自己的能力和素质</a:t>
            </a:r>
          </a:p>
        </p:txBody>
      </p:sp>
      <p:sp>
        <p:nvSpPr>
          <p:cNvPr id="51" name="TextBox 28"/>
          <p:cNvSpPr txBox="1"/>
          <p:nvPr/>
        </p:nvSpPr>
        <p:spPr>
          <a:xfrm>
            <a:off x="1247104" y="2547817"/>
            <a:ext cx="4489900" cy="1171603"/>
          </a:xfrm>
          <a:prstGeom prst="rect">
            <a:avLst/>
          </a:prstGeom>
          <a:noFill/>
        </p:spPr>
        <p:txBody>
          <a:bodyPr wrap="square" lIns="72000" tIns="0" rIns="72000" bIns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378">
              <a:lnSpc>
                <a:spcPct val="120000"/>
              </a:lnSpc>
              <a:defRPr/>
            </a:pPr>
            <a:r>
              <a:rPr lang="zh-CN" altLang="zh-CN" sz="1600">
                <a:latin typeface="宋体"/>
                <a:sym typeface="宋体"/>
              </a:rPr>
              <a:t>除了学习之外，实践也是非常重要的。通过实践，可以锻炼自己的实际操作能力、团队协作能力、沟通能力等。实践计划需要包括参加的社团、实习、社会实践等方面</a:t>
            </a:r>
          </a:p>
        </p:txBody>
      </p:sp>
      <p:sp>
        <p:nvSpPr>
          <p:cNvPr id="52" name="TextBox 28"/>
          <p:cNvSpPr txBox="1"/>
          <p:nvPr/>
        </p:nvSpPr>
        <p:spPr>
          <a:xfrm>
            <a:off x="1250450" y="4579150"/>
            <a:ext cx="4489900" cy="1464503"/>
          </a:xfrm>
          <a:prstGeom prst="rect">
            <a:avLst/>
          </a:prstGeom>
          <a:noFill/>
        </p:spPr>
        <p:txBody>
          <a:bodyPr wrap="square" lIns="72000" tIns="0" rIns="72000" bIns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14378">
              <a:lnSpc>
                <a:spcPct val="120000"/>
              </a:lnSpc>
              <a:defRPr/>
            </a:pPr>
            <a:r>
              <a:rPr lang="zh-CN" altLang="zh-CN" sz="1600">
                <a:latin typeface="宋体"/>
                <a:sym typeface="宋体"/>
              </a:rPr>
              <a:t>在制定成长计划的过程中，需要定期进行反馈和调整。这包括对自己的学习、实践、自我提升情况进行总结和评估，以便于及时发现问题并进行调整。同时，也需要根据实际情况对职业目标进行调整，以保持计划的灵活性和有效性</a:t>
            </a:r>
          </a:p>
        </p:txBody>
      </p:sp>
    </p:spTree>
    <p:extLst>
      <p:ext uri="{BB962C8B-B14F-4D97-AF65-F5344CB8AC3E}">
        <p14:creationId xmlns:p14="http://schemas.microsoft.com/office/powerpoint/2010/main" val="2403177753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 prLst="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1587500" y="3014345"/>
            <a:ext cx="9152890" cy="199898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 i="1" kern="0">
                <a:ln w="3175">
                  <a:noFill/>
                </a:ln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实施成长计划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5068512" y="1634312"/>
            <a:ext cx="2467647" cy="14763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zh-CN" sz="9000" b="1" i="1">
                <a:solidFill>
                  <a:srgbClr val="497C7D"/>
                </a:solidFill>
                <a:latin typeface="宋体"/>
                <a:ea typeface="字魂创中黑" panose="00000500000000000000" charset="-122"/>
                <a:cs typeface="Arial" pitchFamily="34" charset="0"/>
                <a:sym typeface="宋体"/>
              </a:rPr>
              <a:t>5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实施成长计划</a:t>
            </a:r>
          </a:p>
        </p:txBody>
      </p:sp>
      <p:sp>
        <p:nvSpPr>
          <p:cNvPr id="5" name="New shape"/>
          <p:cNvSpPr/>
          <p:nvPr/>
        </p:nvSpPr>
        <p:spPr>
          <a:xfrm>
            <a:off x="1117600" y="2540000"/>
            <a:ext cx="9956800" cy="1409700"/>
          </a:xfrm>
          <a:prstGeom prst="roundRect">
            <a:avLst>
              <a:gd name="adj" fmla="val 5405"/>
            </a:avLst>
          </a:prstGeom>
          <a:gradFill>
            <a:gsLst>
              <a:gs pos="100000">
                <a:srgbClr val="F2F2F2">
                  <a:alpha val="88235"/>
                </a:srgbClr>
              </a:gs>
              <a:gs pos="0">
                <a:srgbClr val="F2F2F2">
                  <a:alpha val="9804"/>
                </a:srgbClr>
              </a:gs>
            </a:gsLst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New shape"/>
          <p:cNvSpPr/>
          <p:nvPr/>
        </p:nvSpPr>
        <p:spPr>
          <a:xfrm>
            <a:off x="1168400" y="2590800"/>
            <a:ext cx="76200" cy="1308100"/>
          </a:xfrm>
          <a:prstGeom prst="roundRect">
            <a:avLst>
              <a:gd name="adj" fmla="val 50000"/>
            </a:avLst>
          </a:prstGeom>
          <a:solidFill>
            <a:srgbClr val="557B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New shape"/>
          <p:cNvSpPr/>
          <p:nvPr/>
        </p:nvSpPr>
        <p:spPr>
          <a:xfrm>
            <a:off x="1117600" y="4076700"/>
            <a:ext cx="9956800" cy="1409700"/>
          </a:xfrm>
          <a:prstGeom prst="roundRect">
            <a:avLst>
              <a:gd name="adj" fmla="val 5405"/>
            </a:avLst>
          </a:prstGeom>
          <a:gradFill>
            <a:gsLst>
              <a:gs pos="100000">
                <a:srgbClr val="F2F2F2">
                  <a:alpha val="88235"/>
                </a:srgbClr>
              </a:gs>
              <a:gs pos="0">
                <a:srgbClr val="F2F2F2">
                  <a:alpha val="9804"/>
                </a:srgbClr>
              </a:gs>
            </a:gsLst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New shape"/>
          <p:cNvSpPr/>
          <p:nvPr/>
        </p:nvSpPr>
        <p:spPr>
          <a:xfrm>
            <a:off x="1168400" y="4127500"/>
            <a:ext cx="76200" cy="1308100"/>
          </a:xfrm>
          <a:prstGeom prst="roundRect">
            <a:avLst>
              <a:gd name="adj" fmla="val 50000"/>
            </a:avLst>
          </a:prstGeom>
          <a:solidFill>
            <a:srgbClr val="557B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New shape"/>
          <p:cNvSpPr/>
          <p:nvPr/>
        </p:nvSpPr>
        <p:spPr>
          <a:xfrm>
            <a:off x="1117600" y="2006600"/>
            <a:ext cx="9956800" cy="342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在制定好成长计划之后，需要认真实施并坚持执行。这包括以下几个方面</a:t>
            </a:r>
          </a:p>
        </p:txBody>
      </p:sp>
      <p:sp>
        <p:nvSpPr>
          <p:cNvPr id="10" name="New shape"/>
          <p:cNvSpPr/>
          <p:nvPr/>
        </p:nvSpPr>
        <p:spPr>
          <a:xfrm>
            <a:off x="1435100" y="2730500"/>
            <a:ext cx="9639300" cy="9906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时间管理：在实施成长计划的过程中，需要做好时间管理。合理安排学习、实践、自我提升等方面的时间，避免时间浪费和效率低下。同时，也需要根据自己的实际情况进行灵活调整，以保持计划的可持续性</a:t>
            </a:r>
          </a:p>
        </p:txBody>
      </p:sp>
      <p:sp>
        <p:nvSpPr>
          <p:cNvPr id="11" name="New shape"/>
          <p:cNvSpPr/>
          <p:nvPr/>
        </p:nvSpPr>
        <p:spPr>
          <a:xfrm>
            <a:off x="1435100" y="4267200"/>
            <a:ext cx="9639300" cy="9906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自我激励：在成长过程中，难免会遇到挫折和困难。这时，需要学会自我激励，鼓励自己坚持下去。可以通过设定小目标、奖励自己等方式来提高自己的积极性和动力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3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5" presetID="23" presetClass="entr" presetSubtype="16" dur="300" fill="hold" grpId="2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0" presetID="23" presetClass="entr" presetSubtype="16" dur="300" fill="hold" grpId="3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3" presetClass="entr" presetSubtype="16" dur="200" fill="hold" grpId="4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400"/>
                            </p:stCondLst>
                            <p:childTnLst>
                              <p:par>
                                <p:cTn id="30" presetID="23" presetClass="entr" presetSubtype="16" dur="200" fill="hold" grpId="5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3" presetClass="entr" presetSubtype="16" dur="200" fill="hold" grpId="6" nodeType="afterEffect">
                                  <p:stCondLst>
                                    <p:cond delay="16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  <p:bldP spid="8" grpId="3"/>
      <p:bldP spid="9" grpId="4"/>
      <p:bldP spid="10" grpId="5"/>
      <p:bldP spid="11" grpId="6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</p:pic>
      <p:sp>
        <p:nvSpPr>
          <p:cNvPr id="69" name="文本框 3"/>
          <p:cNvSpPr txBox="1"/>
          <p:nvPr/>
        </p:nvSpPr>
        <p:spPr>
          <a:xfrm>
            <a:off x="313690" y="541020"/>
            <a:ext cx="11096625" cy="5638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i="1">
                <a:solidFill>
                  <a:srgbClr val="497C7D"/>
                </a:solidFill>
                <a:latin typeface="宋体"/>
                <a:ea typeface="字魂创中黑" panose="00000500000000000000" charset="-122"/>
                <a:sym typeface="宋体"/>
              </a:rPr>
              <a:t>实施成长计划</a:t>
            </a:r>
          </a:p>
        </p:txBody>
      </p:sp>
      <p:sp>
        <p:nvSpPr>
          <p:cNvPr id="29" name="平行四边形 28"/>
          <p:cNvSpPr/>
          <p:nvPr>
            <p:custDataLst>
              <p:tags r:id="rId3"/>
            </p:custDataLst>
          </p:nvPr>
        </p:nvSpPr>
        <p:spPr>
          <a:xfrm>
            <a:off x="3737928" y="1895475"/>
            <a:ext cx="2928620" cy="362585"/>
          </a:xfrm>
          <a:prstGeom prst="parallelogram">
            <a:avLst/>
          </a:prstGeom>
          <a:solidFill>
            <a:srgbClr val="9AB896"/>
          </a:soli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平行四边形 32"/>
          <p:cNvSpPr/>
          <p:nvPr>
            <p:custDataLst>
              <p:tags r:id="rId4"/>
            </p:custDataLst>
          </p:nvPr>
        </p:nvSpPr>
        <p:spPr>
          <a:xfrm>
            <a:off x="3591878" y="2103120"/>
            <a:ext cx="5139055" cy="1589405"/>
          </a:xfrm>
          <a:prstGeom prst="parallelogram">
            <a:avLst>
              <a:gd name="adj" fmla="val 14222"/>
            </a:avLst>
          </a:prstGeom>
          <a:gradFill>
            <a:gsLst>
              <a:gs pos="0">
                <a:srgbClr val="9AB896">
                  <a:lumMod val="20000"/>
                  <a:lumOff val="80000"/>
                  <a:alpha val="2000"/>
                </a:srgbClr>
              </a:gs>
              <a:gs pos="100000">
                <a:srgbClr val="9AB896">
                  <a:lumMod val="20000"/>
                  <a:lumOff val="80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平行四边形 41"/>
          <p:cNvSpPr/>
          <p:nvPr>
            <p:custDataLst>
              <p:tags r:id="rId5"/>
            </p:custDataLst>
          </p:nvPr>
        </p:nvSpPr>
        <p:spPr>
          <a:xfrm>
            <a:off x="3462973" y="1695450"/>
            <a:ext cx="3060065" cy="615315"/>
          </a:xfrm>
          <a:prstGeom prst="parallelogram">
            <a:avLst/>
          </a:prstGeom>
          <a:solidFill>
            <a:srgbClr val="9AB896"/>
          </a:soli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文本框 50"/>
          <p:cNvSpPr txBox="1"/>
          <p:nvPr>
            <p:custDataLst>
              <p:tags r:id="rId6"/>
            </p:custDataLst>
          </p:nvPr>
        </p:nvSpPr>
        <p:spPr>
          <a:xfrm>
            <a:off x="7666038" y="1810385"/>
            <a:ext cx="607695" cy="385445"/>
          </a:xfrm>
          <a:prstGeom prst="rect">
            <a:avLst/>
          </a:prstGeom>
          <a:noFill/>
        </p:spPr>
        <p:txBody>
          <a:bodyPr wrap="square" rtlCol="0" anchor="ctr" anchorCtr="0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00000"/>
              </a:lnSpc>
            </a:pPr>
            <a:r>
              <a:rPr lang="zh-CN" altLang="zh-CN" sz="2800">
                <a:ln>
                  <a:noFill/>
                </a:ln>
                <a:gradFill>
                  <a:gsLst>
                    <a:gs pos="15000">
                      <a:srgbClr val="8D41CB"/>
                    </a:gs>
                    <a:gs pos="100000">
                      <a:srgbClr val="8D41CB">
                        <a:lumMod val="20000"/>
                        <a:lumOff val="80000"/>
                        <a:alpha val="50000"/>
                      </a:srgbClr>
                    </a:gs>
                  </a:gsLst>
                  <a:lin ang="5400000" scaled="0"/>
                </a:gradFill>
                <a:latin typeface="宋体"/>
                <a:ea typeface="思源黑体 CN Bold" panose="020b0800000000000000" charset="-122"/>
                <a:cs typeface="思源黑体 CN Regular" panose="020b0500000000000000" charset="-122"/>
                <a:sym typeface="宋体"/>
              </a:rPr>
              <a:t>01</a:t>
            </a:r>
          </a:p>
        </p:txBody>
      </p:sp>
      <p:cxnSp>
        <p:nvCxnSpPr>
          <p:cNvPr id="54" name="直接箭头连接符 53"/>
          <p:cNvCxnSpPr/>
          <p:nvPr>
            <p:custDataLst>
              <p:tags r:id="rId7"/>
            </p:custDataLst>
          </p:nvPr>
        </p:nvCxnSpPr>
        <p:spPr>
          <a:xfrm>
            <a:off x="6854508" y="2047875"/>
            <a:ext cx="623570" cy="0"/>
          </a:xfrm>
          <a:prstGeom prst="straightConnector1">
            <a:avLst/>
          </a:prstGeom>
          <a:ln>
            <a:solidFill>
              <a:srgbClr val="9AB896">
                <a:alpha val="20000"/>
              </a:srgbClr>
            </a:solidFill>
            <a:tailEnd type="stealth"/>
          </a:ln>
        </p:spPr>
        <p:style>
          <a:lnRef idx="1">
            <a:srgbClr val="7D01AA"/>
          </a:lnRef>
          <a:fillRef idx="0">
            <a:srgbClr val="7D01AA"/>
          </a:fillRef>
          <a:effectRef idx="0">
            <a:srgbClr val="7D01AA"/>
          </a:effectRef>
          <a:fontRef idx="minor">
            <a:srgbClr val="000000"/>
          </a:fontRef>
        </p:style>
      </p:cxnSp>
      <p:sp>
        <p:nvSpPr>
          <p:cNvPr id="55" name="文本框 54"/>
          <p:cNvSpPr txBox="1"/>
          <p:nvPr>
            <p:custDataLst>
              <p:tags r:id="rId8"/>
            </p:custDataLst>
          </p:nvPr>
        </p:nvSpPr>
        <p:spPr>
          <a:xfrm>
            <a:off x="3829368" y="1793240"/>
            <a:ext cx="2119630" cy="41084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zh-CN" altLang="en-US" sz="2000" spc="300">
                <a:solidFill>
                  <a:srgbClr val="FFFFFF"/>
                </a:solidFill>
                <a:uFillTx/>
                <a:latin typeface="宋体"/>
                <a:ea typeface="思源黑体 CN Bold" panose="020b0800000000000000" charset="-122"/>
                <a:cs typeface="思源黑体 CN Regular" panose="020b0500000000000000" charset="-122"/>
                <a:sym typeface="宋体"/>
              </a:rPr>
              <a:t>拓展人际关系</a:t>
            </a:r>
          </a:p>
        </p:txBody>
      </p:sp>
      <p:sp>
        <p:nvSpPr>
          <p:cNvPr id="56" name="文本框 55"/>
          <p:cNvSpPr txBox="1"/>
          <p:nvPr>
            <p:custDataLst>
              <p:tags r:id="rId9"/>
            </p:custDataLst>
          </p:nvPr>
        </p:nvSpPr>
        <p:spPr>
          <a:xfrm>
            <a:off x="4169728" y="2532380"/>
            <a:ext cx="3790950" cy="105029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rgbClr val="000000">
                    <a:lumMod val="85000"/>
                    <a:lumOff val="15000"/>
                  </a:srgbClr>
                </a:solidFill>
                <a:latin typeface="宋体"/>
                <a:ea typeface="微软雅黑" panose="020b0503020204020204" charset="-122"/>
                <a:sym typeface="宋体"/>
              </a:rPr>
              <a:t>在大学期间，拓展人际关系也是非常重要的。可以通过参加社团、活动等方式结交志同道合的朋友，建立自己的人脉网络。这不仅可以提高自己的社交能力，还可以为自己未来的职业发展提供更多的机会和资源</a:t>
            </a:r>
          </a:p>
        </p:txBody>
      </p:sp>
      <p:sp>
        <p:nvSpPr>
          <p:cNvPr id="60" name="平行四边形 59"/>
          <p:cNvSpPr/>
          <p:nvPr>
            <p:custDataLst>
              <p:tags r:id="rId10"/>
            </p:custDataLst>
          </p:nvPr>
        </p:nvSpPr>
        <p:spPr>
          <a:xfrm>
            <a:off x="3737928" y="4323715"/>
            <a:ext cx="2928620" cy="362585"/>
          </a:xfrm>
          <a:prstGeom prst="parallelogram">
            <a:avLst/>
          </a:prstGeom>
          <a:solidFill>
            <a:srgbClr val="892BC0">
              <a:lumMod val="20000"/>
              <a:lumOff val="80000"/>
            </a:srgbClr>
          </a:soli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2" name="平行四边形 61"/>
          <p:cNvSpPr/>
          <p:nvPr>
            <p:custDataLst>
              <p:tags r:id="rId11"/>
            </p:custDataLst>
          </p:nvPr>
        </p:nvSpPr>
        <p:spPr>
          <a:xfrm>
            <a:off x="3591878" y="4531360"/>
            <a:ext cx="5139055" cy="1589405"/>
          </a:xfrm>
          <a:prstGeom prst="parallelogram">
            <a:avLst>
              <a:gd name="adj" fmla="val 14222"/>
            </a:avLst>
          </a:prstGeom>
          <a:gradFill>
            <a:gsLst>
              <a:gs pos="0">
                <a:srgbClr val="9AB896">
                  <a:lumMod val="20000"/>
                  <a:lumOff val="80000"/>
                  <a:alpha val="2000"/>
                </a:srgbClr>
              </a:gs>
              <a:gs pos="100000">
                <a:srgbClr val="9AB896">
                  <a:lumMod val="20000"/>
                  <a:lumOff val="80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平行四边形 62"/>
          <p:cNvSpPr/>
          <p:nvPr>
            <p:custDataLst>
              <p:tags r:id="rId12"/>
            </p:custDataLst>
          </p:nvPr>
        </p:nvSpPr>
        <p:spPr>
          <a:xfrm>
            <a:off x="3462973" y="4123690"/>
            <a:ext cx="3060065" cy="615315"/>
          </a:xfrm>
          <a:prstGeom prst="parallelogram">
            <a:avLst/>
          </a:prstGeom>
          <a:solidFill>
            <a:srgbClr val="9AB896"/>
          </a:solidFill>
          <a:ln>
            <a:noFill/>
          </a:ln>
        </p:spPr>
        <p:style>
          <a:lnRef idx="2">
            <a:srgbClr val="7D01AA">
              <a:shade val="50000"/>
            </a:srgbClr>
          </a:lnRef>
          <a:fillRef idx="1">
            <a:srgbClr val="7D01AA"/>
          </a:fillRef>
          <a:effectRef idx="0">
            <a:srgbClr val="7D01AA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文本框 63"/>
          <p:cNvSpPr txBox="1"/>
          <p:nvPr>
            <p:custDataLst>
              <p:tags r:id="rId13"/>
            </p:custDataLst>
          </p:nvPr>
        </p:nvSpPr>
        <p:spPr>
          <a:xfrm>
            <a:off x="7666038" y="4238625"/>
            <a:ext cx="607695" cy="385445"/>
          </a:xfrm>
          <a:prstGeom prst="rect">
            <a:avLst/>
          </a:prstGeom>
          <a:noFill/>
        </p:spPr>
        <p:txBody>
          <a:bodyPr wrap="square" rtlCol="0" anchor="ctr" anchorCtr="0">
            <a:normAutofit fontScale="6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00000"/>
              </a:lnSpc>
            </a:pPr>
            <a:r>
              <a:rPr lang="zh-CN" altLang="zh-CN" sz="2800">
                <a:ln>
                  <a:noFill/>
                </a:ln>
                <a:gradFill>
                  <a:gsLst>
                    <a:gs pos="15000">
                      <a:srgbClr val="8D41CB"/>
                    </a:gs>
                    <a:gs pos="100000">
                      <a:srgbClr val="8D41CB">
                        <a:lumMod val="20000"/>
                        <a:lumOff val="80000"/>
                        <a:alpha val="50000"/>
                      </a:srgbClr>
                    </a:gs>
                  </a:gsLst>
                  <a:lin ang="5400000" scaled="0"/>
                </a:gradFill>
                <a:latin typeface="宋体"/>
                <a:ea typeface="思源黑体 CN Bold" panose="020b0800000000000000" charset="-122"/>
                <a:cs typeface="思源黑体 CN Regular" panose="020b0500000000000000" charset="-122"/>
                <a:sym typeface="宋体"/>
              </a:rPr>
              <a:t>02</a:t>
            </a:r>
          </a:p>
        </p:txBody>
      </p:sp>
      <p:cxnSp>
        <p:nvCxnSpPr>
          <p:cNvPr id="65" name="直接箭头连接符 64"/>
          <p:cNvCxnSpPr/>
          <p:nvPr>
            <p:custDataLst>
              <p:tags r:id="rId14"/>
            </p:custDataLst>
          </p:nvPr>
        </p:nvCxnSpPr>
        <p:spPr>
          <a:xfrm>
            <a:off x="6854508" y="4476115"/>
            <a:ext cx="623570" cy="0"/>
          </a:xfrm>
          <a:prstGeom prst="straightConnector1">
            <a:avLst/>
          </a:prstGeom>
          <a:ln>
            <a:solidFill>
              <a:srgbClr val="9AB896">
                <a:alpha val="20000"/>
              </a:srgbClr>
            </a:solidFill>
            <a:tailEnd type="stealth"/>
          </a:ln>
        </p:spPr>
        <p:style>
          <a:lnRef idx="1">
            <a:srgbClr val="7D01AA"/>
          </a:lnRef>
          <a:fillRef idx="0">
            <a:srgbClr val="7D01AA"/>
          </a:fillRef>
          <a:effectRef idx="0">
            <a:srgbClr val="7D01AA"/>
          </a:effectRef>
          <a:fontRef idx="minor">
            <a:srgbClr val="000000"/>
          </a:fontRef>
        </p:style>
      </p:cxnSp>
      <p:sp>
        <p:nvSpPr>
          <p:cNvPr id="66" name="文本框 65"/>
          <p:cNvSpPr txBox="1"/>
          <p:nvPr>
            <p:custDataLst>
              <p:tags r:id="rId15"/>
            </p:custDataLst>
          </p:nvPr>
        </p:nvSpPr>
        <p:spPr>
          <a:xfrm>
            <a:off x="3829368" y="4221480"/>
            <a:ext cx="2119630" cy="41084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</a:pPr>
            <a:r>
              <a:rPr lang="zh-CN" altLang="en-US" sz="2000" spc="300">
                <a:solidFill>
                  <a:srgbClr val="FFFFFF"/>
                </a:solidFill>
                <a:uFillTx/>
                <a:latin typeface="宋体"/>
                <a:ea typeface="思源黑体 CN Bold" panose="020b0800000000000000" charset="-122"/>
                <a:cs typeface="思源黑体 CN Regular" panose="020b0500000000000000" charset="-122"/>
                <a:sym typeface="宋体"/>
              </a:rPr>
              <a:t>保持积极心态</a:t>
            </a:r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4169728" y="4960620"/>
            <a:ext cx="3790950" cy="105029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0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rgbClr val="000000">
                    <a:lumMod val="85000"/>
                    <a:lumOff val="15000"/>
                  </a:srgbClr>
                </a:solidFill>
                <a:latin typeface="宋体"/>
                <a:ea typeface="微软雅黑" panose="020b0503020204020204" charset="-122"/>
                <a:sym typeface="宋体"/>
              </a:rPr>
              <a:t>在成长过程中，保持积极心态是非常重要的。需要学会面对挫折和失败，从中吸取经验教训，不断提高自己的心理素质和抗挫能力。同时，也需要保持乐观、积极的态度，相信自己能够实现自己的职业目标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https://d.book118.com/605032141013011121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4.0.0"/>
</p:tagLst>
</file>

<file path=ppt/tags/tag2.xml><?xml version="1.0" encoding="utf-8"?>
<p:tagLst xmlns:p="http://schemas.openxmlformats.org/presentationml/2006/main">
  <p:tag name="PA" val="v4.0.0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83_2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83_2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83_2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i*1_1_1"/>
  <p:tag name="KSO_WM_UNIT_INDEX" val="1_1_1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i*1_1_5"/>
  <p:tag name="KSO_WM_UNIT_INDEX" val="1_1_5"/>
  <p:tag name="KSO_WM_UNIT_LAYERLEVEL" val="1_1_1"/>
  <p:tag name="KSO_WM_UNIT_LINE_FILL_TYPE" val="2"/>
  <p:tag name="KSO_WM_UNIT_LINE_FORE_SCHEMECOLOR_INDEX" val="7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请添加小标题"/>
  <p:tag name="KSO_WM_UNIT_TEXT_FILL_FORE_SCHEMECOLOR_INDEX" val="14"/>
  <p:tag name="KSO_WM_UNIT_TEXT_FILL_TYPE" val="1"/>
  <p:tag name="KSO_WM_UNIT_TYPE" val="l_h_a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TYPE" val="1"/>
  <p:tag name="KSO_WM_UNIT_TYPE" val="l_h_f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8083_2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8083_2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8083_2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i*1_2_1"/>
  <p:tag name="KSO_WM_UNIT_INDEX" val="1_2_1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i*1_2_5"/>
  <p:tag name="KSO_WM_UNIT_INDEX" val="1_2_5"/>
  <p:tag name="KSO_WM_UNIT_LAYERLEVEL" val="1_1_1"/>
  <p:tag name="KSO_WM_UNIT_LINE_FILL_TYPE" val="2"/>
  <p:tag name="KSO_WM_UNIT_LINE_FORE_SCHEMECOLOR_INDEX" val="7"/>
  <p:tag name="KSO_WM_UNIT_TYPE" val="l_h_i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请添加小标题"/>
  <p:tag name="KSO_WM_UNIT_TEXT_FILL_FORE_SCHEMECOLOR_INDEX" val="14"/>
  <p:tag name="KSO_WM_UNIT_TEXT_FILL_TYPE" val="1"/>
  <p:tag name="KSO_WM_UNIT_TYPE" val="l_h_a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83"/>
  <p:tag name="KSO_WM_UNIT_COMPATIBLE" val="0"/>
  <p:tag name="KSO_WM_UNIT_DIAGRAM_ISNUMVISUAL" val="0"/>
  <p:tag name="KSO_WM_UNIT_DIAGRAM_ISREFERUNIT" val="0"/>
  <p:tag name="KSO_WM_UNIT_HIGHLIGHT" val="0"/>
  <p:tag name="KSO_WM_UNIT_ID" val="diagram20228083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"/>
  <p:tag name="KSO_WM_UNIT_SUBTYPE" val="a"/>
  <p:tag name="KSO_WM_UNIT_TEXT_FILL_FORE_SCHEMECOLOR_INDEX" val="13"/>
  <p:tag name="KSO_WM_UNIT_TEXT_FILL_TYPE" val="1"/>
  <p:tag name="KSO_WM_UNIT_TYPE" val="l_h_f"/>
</p:tagLst>
</file>

<file path=ppt/tags/tag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32">
      <vt:lpstr>Arial</vt:lpstr>
      <vt:lpstr>Calibri</vt:lpstr>
      <vt:lpstr>Calibri Light</vt:lpstr>
      <vt:lpstr>宋体</vt:lpstr>
      <vt:lpstr>字魂创中黑</vt:lpstr>
      <vt:lpstr>思源宋体 CN Heavy</vt:lpstr>
      <vt:lpstr>Aparajita</vt:lpstr>
      <vt:lpstr>思源黑体</vt:lpstr>
      <vt:lpstr>等线</vt:lpstr>
      <vt:lpstr>思源等宽 N</vt:lpstr>
      <vt:lpstr>微软雅黑</vt:lpstr>
      <vt:lpstr>幼圆</vt:lpstr>
      <vt:lpstr>思源黑体 2</vt:lpstr>
      <vt:lpstr>思源黑体-超粗体 2 Heavy</vt:lpstr>
      <vt:lpstr>思源黑体 CN Bold</vt:lpstr>
      <vt:lpstr>思源黑体 CN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2024-09-23T19:51:29.762</cp:lastPrinted>
  <dcterms:created xsi:type="dcterms:W3CDTF">2024-09-23T11:51:29Z</dcterms:created>
  <dcterms:modified xsi:type="dcterms:W3CDTF">2024-09-23T11:51:35Z</dcterms:modified>
</cp:coreProperties>
</file>