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6" r:id="rId29"/>
  </p:sldIdLst>
  <p:sldSz cx="9144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tags" Target="tags/tag1.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442D6E-2D9E-4E57-8A9C-AC59F57DED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662777-291C-4941-93EA-E1A1F1B0D6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745FEA-9C6D-4D32-85CB-42B3FBE6E5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E21B78-CE5E-4E2C-B8CA-E66FAB6222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691EB3-7A8E-4B05-90DE-F7D738FC37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27A646-B190-4B9A-974B-107BE604FC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2B7886-B5F3-4D28-A54C-70941F78E1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83DC18-F93B-4BC9-A38F-5309F494C2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0A04FB-8A67-4B6D-AB71-EBD1FEC66F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44630C-B490-427E-B36E-121EBDA791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4E1261-3868-476A-91D8-9BAACCE47F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1221740" y="499745"/>
            <a:ext cx="4292600" cy="391159"/>
          </a:xfrm>
          <a:prstGeom prst="rect">
            <a:avLst/>
          </a:prstGeom>
        </p:spPr>
        <p:txBody>
          <a:bodyPr wrap="square" lIns="0" tIns="0" rIns="0" bIns="0">
            <a:spAutoFit/>
          </a:bodyPr>
          <a:lstStyle>
            <a:lvl1pPr>
              <a:defRPr sz="2400" b="1" i="0">
                <a:solidFill>
                  <a:schemeClr val="bg1"/>
                </a:solidFill>
                <a:latin typeface="微软雅黑"/>
                <a:cs typeface="微软雅黑"/>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1800" b="1" i="0">
                <a:solidFill>
                  <a:srgbClr val="00FF00"/>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400" b="1" i="0">
                <a:solidFill>
                  <a:schemeClr val="bg1"/>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sz="1800" b="1" i="0">
                <a:solidFill>
                  <a:srgbClr val="00FF00"/>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400" b="1" i="0">
                <a:solidFill>
                  <a:schemeClr val="bg1"/>
                </a:solidFill>
                <a:latin typeface="微软雅黑"/>
                <a:cs typeface="微软雅黑"/>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400" b="1" i="0">
                <a:solidFill>
                  <a:schemeClr val="bg1"/>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g object 16"/>
          <p:cNvSpPr/>
          <p:nvPr/>
        </p:nvSpPr>
        <p:spPr>
          <a:xfrm>
            <a:off x="655637" y="360363"/>
            <a:ext cx="8488680" cy="719455"/>
          </a:xfrm>
          <a:custGeom>
            <a:rect l="l" t="t" r="r" b="b"/>
            <a:pathLst>
              <a:path w="8488680" h="719455">
                <a:moveTo>
                  <a:pt x="0" y="0"/>
                </a:moveTo>
                <a:lnTo>
                  <a:pt x="8488362" y="0"/>
                </a:lnTo>
                <a:lnTo>
                  <a:pt x="8488362" y="719136"/>
                </a:lnTo>
                <a:lnTo>
                  <a:pt x="0" y="719136"/>
                </a:lnTo>
                <a:lnTo>
                  <a:pt x="0" y="0"/>
                </a:lnTo>
                <a:close/>
              </a:path>
            </a:pathLst>
          </a:custGeom>
          <a:solidFill>
            <a:srgbClr val="3366CC"/>
          </a:solidFill>
        </p:spPr>
        <p:txBody>
          <a:bodyPr wrap="square" lIns="0" tIns="0" rIns="0" bIns="0" rtlCol="0"/>
          <a:lstStyle/>
          <a:p/>
        </p:txBody>
      </p:sp>
      <p:sp>
        <p:nvSpPr>
          <p:cNvPr id="17" name="bg object 17"/>
          <p:cNvSpPr/>
          <p:nvPr/>
        </p:nvSpPr>
        <p:spPr>
          <a:xfrm>
            <a:off x="0" y="0"/>
            <a:ext cx="986155" cy="1081405"/>
          </a:xfrm>
          <a:custGeom>
            <a:rect l="l" t="t" r="r" b="b"/>
            <a:pathLst>
              <a:path w="986155" h="1081405">
                <a:moveTo>
                  <a:pt x="328612" y="719150"/>
                </a:moveTo>
                <a:lnTo>
                  <a:pt x="0" y="719150"/>
                </a:lnTo>
                <a:lnTo>
                  <a:pt x="0" y="1081100"/>
                </a:lnTo>
                <a:lnTo>
                  <a:pt x="328612" y="1081100"/>
                </a:lnTo>
                <a:lnTo>
                  <a:pt x="328612" y="719150"/>
                </a:lnTo>
                <a:close/>
              </a:path>
              <a:path w="986155" h="1081405">
                <a:moveTo>
                  <a:pt x="985837" y="0"/>
                </a:moveTo>
                <a:lnTo>
                  <a:pt x="657225" y="0"/>
                </a:lnTo>
                <a:lnTo>
                  <a:pt x="657225" y="357200"/>
                </a:lnTo>
                <a:lnTo>
                  <a:pt x="328612" y="357200"/>
                </a:lnTo>
                <a:lnTo>
                  <a:pt x="328612" y="719150"/>
                </a:lnTo>
                <a:lnTo>
                  <a:pt x="657225" y="719150"/>
                </a:lnTo>
                <a:lnTo>
                  <a:pt x="657225" y="361950"/>
                </a:lnTo>
                <a:lnTo>
                  <a:pt x="985837" y="361950"/>
                </a:lnTo>
                <a:lnTo>
                  <a:pt x="985837" y="0"/>
                </a:lnTo>
                <a:close/>
              </a:path>
            </a:pathLst>
          </a:custGeom>
          <a:solidFill>
            <a:srgbClr val="99CCFF"/>
          </a:solidFill>
        </p:spPr>
        <p:txBody>
          <a:bodyPr wrap="square" lIns="0" tIns="0" rIns="0" bIns="0" rtlCol="0"/>
          <a:lstStyle/>
          <a:p/>
        </p:txBody>
      </p:sp>
      <p:sp>
        <p:nvSpPr>
          <p:cNvPr id="18" name="bg object 18"/>
          <p:cNvSpPr/>
          <p:nvPr/>
        </p:nvSpPr>
        <p:spPr>
          <a:xfrm>
            <a:off x="328612" y="361949"/>
            <a:ext cx="657225" cy="719455"/>
          </a:xfrm>
          <a:custGeom>
            <a:rect l="l" t="t" r="r" b="b"/>
            <a:pathLst>
              <a:path w="657225" h="719455">
                <a:moveTo>
                  <a:pt x="657225" y="0"/>
                </a:moveTo>
                <a:lnTo>
                  <a:pt x="328612" y="0"/>
                </a:lnTo>
                <a:lnTo>
                  <a:pt x="328612" y="357200"/>
                </a:lnTo>
                <a:lnTo>
                  <a:pt x="0" y="357200"/>
                </a:lnTo>
                <a:lnTo>
                  <a:pt x="0" y="719150"/>
                </a:lnTo>
                <a:lnTo>
                  <a:pt x="328612" y="719150"/>
                </a:lnTo>
                <a:lnTo>
                  <a:pt x="328612" y="361950"/>
                </a:lnTo>
                <a:lnTo>
                  <a:pt x="657225" y="361950"/>
                </a:lnTo>
                <a:lnTo>
                  <a:pt x="657225" y="0"/>
                </a:lnTo>
                <a:close/>
              </a:path>
            </a:pathLst>
          </a:custGeom>
          <a:solidFill>
            <a:srgbClr val="6699FF"/>
          </a:solidFill>
        </p:spPr>
        <p:txBody>
          <a:bodyPr wrap="square" lIns="0" tIns="0" rIns="0" bIns="0" rtlCol="0"/>
          <a:lstStyle/>
          <a:p/>
        </p:txBody>
      </p:sp>
      <p:sp>
        <p:nvSpPr>
          <p:cNvPr id="2" name="Holder 2"/>
          <p:cNvSpPr>
            <a:spLocks noGrp="1"/>
          </p:cNvSpPr>
          <p:nvPr>
            <p:ph type="title"/>
          </p:nvPr>
        </p:nvSpPr>
        <p:spPr>
          <a:xfrm>
            <a:off x="1221740" y="499745"/>
            <a:ext cx="4292600" cy="391159"/>
          </a:xfrm>
          <a:prstGeom prst="rect">
            <a:avLst/>
          </a:prstGeom>
        </p:spPr>
        <p:txBody>
          <a:bodyPr wrap="square" lIns="0" tIns="0" rIns="0" bIns="0">
            <a:spAutoFit/>
          </a:bodyPr>
          <a:lstStyle>
            <a:lvl1pPr>
              <a:defRPr sz="2400" b="1" i="0">
                <a:solidFill>
                  <a:schemeClr val="bg1"/>
                </a:solidFill>
                <a:latin typeface="微软雅黑"/>
                <a:cs typeface="微软雅黑"/>
              </a:defRPr>
            </a:lvl1pPr>
          </a:lstStyle>
          <a:p/>
        </p:txBody>
      </p:sp>
      <p:sp>
        <p:nvSpPr>
          <p:cNvPr id="3" name="Holder 3"/>
          <p:cNvSpPr>
            <a:spLocks noGrp="1"/>
          </p:cNvSpPr>
          <p:nvPr>
            <p:ph type="body" idx="1"/>
          </p:nvPr>
        </p:nvSpPr>
        <p:spPr>
          <a:xfrm>
            <a:off x="535939" y="1322105"/>
            <a:ext cx="3948429" cy="4549140"/>
          </a:xfrm>
          <a:prstGeom prst="rect">
            <a:avLst/>
          </a:prstGeom>
        </p:spPr>
        <p:txBody>
          <a:bodyPr wrap="square" lIns="0" tIns="0" rIns="0" bIns="0">
            <a:spAutoFit/>
          </a:bodyPr>
          <a:lstStyle>
            <a:lvl1pPr>
              <a:defRPr sz="1800" b="1" i="0">
                <a:solidFill>
                  <a:srgbClr val="00FF00"/>
                </a:solidFill>
                <a:latin typeface="微软雅黑"/>
                <a:cs typeface="微软雅黑"/>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5.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6.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5100311314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0" y="0"/>
            <a:ext cx="9144000" cy="3716654"/>
            <a:chExt cx="9144000" cy="3716654"/>
          </a:xfrm>
        </p:grpSpPr>
        <p:sp>
          <p:nvSpPr>
            <p:cNvPr id="3" name="object 3"/>
            <p:cNvSpPr/>
            <p:nvPr/>
          </p:nvSpPr>
          <p:spPr>
            <a:xfrm>
              <a:off x="1143000" y="628649"/>
              <a:ext cx="8001000" cy="2513330"/>
            </a:xfrm>
            <a:custGeom>
              <a:rect l="l" t="t" r="r" b="b"/>
              <a:pathLst>
                <a:path w="8001000" h="2513330">
                  <a:moveTo>
                    <a:pt x="8001000" y="0"/>
                  </a:moveTo>
                  <a:lnTo>
                    <a:pt x="573087" y="0"/>
                  </a:lnTo>
                  <a:lnTo>
                    <a:pt x="573087" y="1657350"/>
                  </a:lnTo>
                  <a:lnTo>
                    <a:pt x="0" y="1657350"/>
                  </a:lnTo>
                  <a:lnTo>
                    <a:pt x="0" y="1901825"/>
                  </a:lnTo>
                  <a:lnTo>
                    <a:pt x="0" y="2513025"/>
                  </a:lnTo>
                  <a:lnTo>
                    <a:pt x="573087" y="2513025"/>
                  </a:lnTo>
                  <a:lnTo>
                    <a:pt x="914387" y="2513025"/>
                  </a:lnTo>
                  <a:lnTo>
                    <a:pt x="8001000" y="2513025"/>
                  </a:lnTo>
                  <a:lnTo>
                    <a:pt x="8001000" y="0"/>
                  </a:lnTo>
                  <a:close/>
                </a:path>
              </a:pathLst>
            </a:custGeom>
            <a:solidFill>
              <a:srgbClr val="3366CC"/>
            </a:solidFill>
          </p:spPr>
          <p:txBody>
            <a:bodyPr wrap="square" lIns="0" tIns="0" rIns="0" bIns="0" rtlCol="0"/>
            <a:lstStyle/>
            <a:p/>
          </p:txBody>
        </p:sp>
        <p:sp>
          <p:nvSpPr>
            <p:cNvPr id="4" name="object 4"/>
            <p:cNvSpPr/>
            <p:nvPr/>
          </p:nvSpPr>
          <p:spPr>
            <a:xfrm>
              <a:off x="1130300" y="3141663"/>
              <a:ext cx="8013700" cy="574675"/>
            </a:xfrm>
            <a:custGeom>
              <a:rect l="l" t="t" r="r" b="b"/>
              <a:pathLst>
                <a:path w="8013700" h="574675">
                  <a:moveTo>
                    <a:pt x="8013700" y="574675"/>
                  </a:moveTo>
                  <a:lnTo>
                    <a:pt x="0" y="574675"/>
                  </a:lnTo>
                  <a:lnTo>
                    <a:pt x="0" y="0"/>
                  </a:lnTo>
                  <a:lnTo>
                    <a:pt x="8013700" y="0"/>
                  </a:lnTo>
                  <a:lnTo>
                    <a:pt x="8013700" y="574675"/>
                  </a:lnTo>
                  <a:close/>
                </a:path>
              </a:pathLst>
            </a:custGeom>
            <a:solidFill>
              <a:srgbClr val="000698"/>
            </a:solidFill>
          </p:spPr>
          <p:txBody>
            <a:bodyPr wrap="square" lIns="0" tIns="0" rIns="0" bIns="0" rtlCol="0"/>
            <a:lstStyle/>
            <a:p/>
          </p:txBody>
        </p:sp>
        <p:sp>
          <p:nvSpPr>
            <p:cNvPr id="5" name="object 5"/>
            <p:cNvSpPr/>
            <p:nvPr/>
          </p:nvSpPr>
          <p:spPr>
            <a:xfrm>
              <a:off x="573087" y="2530475"/>
              <a:ext cx="576580" cy="631825"/>
            </a:xfrm>
            <a:custGeom>
              <a:rect l="l" t="t" r="r" b="b"/>
              <a:pathLst>
                <a:path w="576580" h="631825">
                  <a:moveTo>
                    <a:pt x="0" y="631825"/>
                  </a:moveTo>
                  <a:lnTo>
                    <a:pt x="576261" y="631825"/>
                  </a:lnTo>
                  <a:lnTo>
                    <a:pt x="576261" y="0"/>
                  </a:lnTo>
                  <a:lnTo>
                    <a:pt x="0" y="0"/>
                  </a:lnTo>
                  <a:lnTo>
                    <a:pt x="0" y="631825"/>
                  </a:lnTo>
                  <a:close/>
                </a:path>
              </a:pathLst>
            </a:custGeom>
            <a:solidFill>
              <a:srgbClr val="6699FF"/>
            </a:solidFill>
          </p:spPr>
          <p:txBody>
            <a:bodyPr wrap="square" lIns="0" tIns="0" rIns="0" bIns="0" rtlCol="0"/>
            <a:lstStyle/>
            <a:p/>
          </p:txBody>
        </p:sp>
        <p:sp>
          <p:nvSpPr>
            <p:cNvPr id="6" name="object 6"/>
            <p:cNvSpPr/>
            <p:nvPr/>
          </p:nvSpPr>
          <p:spPr>
            <a:xfrm>
              <a:off x="1716087" y="0"/>
              <a:ext cx="1148080" cy="1265555"/>
            </a:xfrm>
            <a:custGeom>
              <a:rect l="l" t="t" r="r" b="b"/>
              <a:pathLst>
                <a:path w="1148080" h="1265555">
                  <a:moveTo>
                    <a:pt x="1147762" y="0"/>
                  </a:moveTo>
                  <a:lnTo>
                    <a:pt x="561975" y="0"/>
                  </a:lnTo>
                  <a:lnTo>
                    <a:pt x="561975" y="628650"/>
                  </a:lnTo>
                  <a:lnTo>
                    <a:pt x="0" y="628650"/>
                  </a:lnTo>
                  <a:lnTo>
                    <a:pt x="0" y="1265250"/>
                  </a:lnTo>
                  <a:lnTo>
                    <a:pt x="566737" y="1265250"/>
                  </a:lnTo>
                  <a:lnTo>
                    <a:pt x="566737" y="628650"/>
                  </a:lnTo>
                  <a:lnTo>
                    <a:pt x="1147762" y="628650"/>
                  </a:lnTo>
                  <a:lnTo>
                    <a:pt x="1147762" y="0"/>
                  </a:lnTo>
                  <a:close/>
                </a:path>
              </a:pathLst>
            </a:custGeom>
            <a:solidFill>
              <a:srgbClr val="99CCFF"/>
            </a:solidFill>
          </p:spPr>
          <p:txBody>
            <a:bodyPr wrap="square" lIns="0" tIns="0" rIns="0" bIns="0" rtlCol="0"/>
            <a:lstStyle/>
            <a:p/>
          </p:txBody>
        </p:sp>
        <p:sp>
          <p:nvSpPr>
            <p:cNvPr id="7" name="object 7"/>
            <p:cNvSpPr/>
            <p:nvPr/>
          </p:nvSpPr>
          <p:spPr>
            <a:xfrm>
              <a:off x="2281238" y="628650"/>
              <a:ext cx="586105" cy="631825"/>
            </a:xfrm>
            <a:custGeom>
              <a:rect l="l" t="t" r="r" b="b"/>
              <a:pathLst>
                <a:path w="586105" h="631825">
                  <a:moveTo>
                    <a:pt x="585786" y="631825"/>
                  </a:moveTo>
                  <a:lnTo>
                    <a:pt x="0" y="631825"/>
                  </a:lnTo>
                  <a:lnTo>
                    <a:pt x="0" y="0"/>
                  </a:lnTo>
                  <a:lnTo>
                    <a:pt x="585786" y="0"/>
                  </a:lnTo>
                  <a:lnTo>
                    <a:pt x="585786" y="631825"/>
                  </a:lnTo>
                  <a:close/>
                </a:path>
              </a:pathLst>
            </a:custGeom>
            <a:solidFill>
              <a:srgbClr val="6699FF"/>
            </a:solidFill>
          </p:spPr>
          <p:txBody>
            <a:bodyPr wrap="square" lIns="0" tIns="0" rIns="0" bIns="0" rtlCol="0"/>
            <a:lstStyle/>
            <a:p/>
          </p:txBody>
        </p:sp>
        <p:sp>
          <p:nvSpPr>
            <p:cNvPr id="8" name="object 8"/>
            <p:cNvSpPr/>
            <p:nvPr/>
          </p:nvSpPr>
          <p:spPr>
            <a:xfrm>
              <a:off x="1141412" y="1262062"/>
              <a:ext cx="574675" cy="625475"/>
            </a:xfrm>
            <a:custGeom>
              <a:rect l="l" t="t" r="r" b="b"/>
              <a:pathLst>
                <a:path w="574675" h="625475">
                  <a:moveTo>
                    <a:pt x="574675" y="625475"/>
                  </a:moveTo>
                  <a:lnTo>
                    <a:pt x="0" y="625475"/>
                  </a:lnTo>
                  <a:lnTo>
                    <a:pt x="0" y="0"/>
                  </a:lnTo>
                  <a:lnTo>
                    <a:pt x="574675" y="0"/>
                  </a:lnTo>
                  <a:lnTo>
                    <a:pt x="574675" y="625475"/>
                  </a:lnTo>
                  <a:close/>
                </a:path>
              </a:pathLst>
            </a:custGeom>
            <a:solidFill>
              <a:srgbClr val="99CCFF"/>
            </a:solidFill>
          </p:spPr>
          <p:txBody>
            <a:bodyPr wrap="square" lIns="0" tIns="0" rIns="0" bIns="0" rtlCol="0"/>
            <a:lstStyle/>
            <a:p/>
          </p:txBody>
        </p:sp>
        <p:sp>
          <p:nvSpPr>
            <p:cNvPr id="9" name="object 9"/>
            <p:cNvSpPr/>
            <p:nvPr/>
          </p:nvSpPr>
          <p:spPr>
            <a:xfrm>
              <a:off x="1716088" y="1263650"/>
              <a:ext cx="567055" cy="622300"/>
            </a:xfrm>
            <a:custGeom>
              <a:rect l="l" t="t" r="r" b="b"/>
              <a:pathLst>
                <a:path w="567055" h="622300">
                  <a:moveTo>
                    <a:pt x="566737" y="622300"/>
                  </a:moveTo>
                  <a:lnTo>
                    <a:pt x="0" y="622300"/>
                  </a:lnTo>
                  <a:lnTo>
                    <a:pt x="0" y="0"/>
                  </a:lnTo>
                  <a:lnTo>
                    <a:pt x="566737" y="0"/>
                  </a:lnTo>
                  <a:lnTo>
                    <a:pt x="566737" y="622300"/>
                  </a:lnTo>
                  <a:close/>
                </a:path>
              </a:pathLst>
            </a:custGeom>
            <a:solidFill>
              <a:srgbClr val="6699FF"/>
            </a:solidFill>
          </p:spPr>
          <p:txBody>
            <a:bodyPr wrap="square" lIns="0" tIns="0" rIns="0" bIns="0" rtlCol="0"/>
            <a:lstStyle/>
            <a:p/>
          </p:txBody>
        </p:sp>
        <p:sp>
          <p:nvSpPr>
            <p:cNvPr id="10" name="object 10"/>
            <p:cNvSpPr/>
            <p:nvPr/>
          </p:nvSpPr>
          <p:spPr>
            <a:xfrm>
              <a:off x="573087" y="1885950"/>
              <a:ext cx="568325" cy="644525"/>
            </a:xfrm>
            <a:custGeom>
              <a:rect l="l" t="t" r="r" b="b"/>
              <a:pathLst>
                <a:path w="568325" h="644525">
                  <a:moveTo>
                    <a:pt x="0" y="644525"/>
                  </a:moveTo>
                  <a:lnTo>
                    <a:pt x="568324" y="644525"/>
                  </a:lnTo>
                  <a:lnTo>
                    <a:pt x="568324" y="0"/>
                  </a:lnTo>
                  <a:lnTo>
                    <a:pt x="0" y="0"/>
                  </a:lnTo>
                  <a:lnTo>
                    <a:pt x="0" y="644525"/>
                  </a:lnTo>
                  <a:close/>
                </a:path>
              </a:pathLst>
            </a:custGeom>
            <a:solidFill>
              <a:srgbClr val="99CCFF"/>
            </a:solidFill>
          </p:spPr>
          <p:txBody>
            <a:bodyPr wrap="square" lIns="0" tIns="0" rIns="0" bIns="0" rtlCol="0"/>
            <a:lstStyle/>
            <a:p/>
          </p:txBody>
        </p:sp>
        <p:sp>
          <p:nvSpPr>
            <p:cNvPr id="11" name="object 11"/>
            <p:cNvSpPr/>
            <p:nvPr/>
          </p:nvSpPr>
          <p:spPr>
            <a:xfrm>
              <a:off x="1141412" y="1885950"/>
              <a:ext cx="576580" cy="644525"/>
            </a:xfrm>
            <a:custGeom>
              <a:rect l="l" t="t" r="r" b="b"/>
              <a:pathLst>
                <a:path w="576580" h="644525">
                  <a:moveTo>
                    <a:pt x="576261" y="644525"/>
                  </a:moveTo>
                  <a:lnTo>
                    <a:pt x="0" y="644525"/>
                  </a:lnTo>
                  <a:lnTo>
                    <a:pt x="0" y="0"/>
                  </a:lnTo>
                  <a:lnTo>
                    <a:pt x="576261" y="0"/>
                  </a:lnTo>
                  <a:lnTo>
                    <a:pt x="576261" y="644525"/>
                  </a:lnTo>
                  <a:close/>
                </a:path>
              </a:pathLst>
            </a:custGeom>
            <a:solidFill>
              <a:srgbClr val="6699FF"/>
            </a:solidFill>
          </p:spPr>
          <p:txBody>
            <a:bodyPr wrap="square" lIns="0" tIns="0" rIns="0" bIns="0" rtlCol="0"/>
            <a:lstStyle/>
            <a:p/>
          </p:txBody>
        </p:sp>
        <p:sp>
          <p:nvSpPr>
            <p:cNvPr id="12" name="object 12"/>
            <p:cNvSpPr/>
            <p:nvPr/>
          </p:nvSpPr>
          <p:spPr>
            <a:xfrm>
              <a:off x="0" y="2528888"/>
              <a:ext cx="574675" cy="633730"/>
            </a:xfrm>
            <a:custGeom>
              <a:rect l="l" t="t" r="r" b="b"/>
              <a:pathLst>
                <a:path w="574675" h="633730">
                  <a:moveTo>
                    <a:pt x="574675" y="633411"/>
                  </a:moveTo>
                  <a:lnTo>
                    <a:pt x="0" y="633411"/>
                  </a:lnTo>
                  <a:lnTo>
                    <a:pt x="0" y="0"/>
                  </a:lnTo>
                  <a:lnTo>
                    <a:pt x="574675" y="0"/>
                  </a:lnTo>
                  <a:lnTo>
                    <a:pt x="574675" y="633411"/>
                  </a:lnTo>
                  <a:close/>
                </a:path>
              </a:pathLst>
            </a:custGeom>
            <a:solidFill>
              <a:srgbClr val="99CCFF"/>
            </a:solidFill>
          </p:spPr>
          <p:txBody>
            <a:bodyPr wrap="square" lIns="0" tIns="0" rIns="0" bIns="0" rtlCol="0"/>
            <a:lstStyle/>
            <a:p/>
          </p:txBody>
        </p:sp>
      </p:grpSp>
      <p:sp>
        <p:nvSpPr>
          <p:cNvPr id="13" name="object 13"/>
          <p:cNvSpPr txBox="1"/>
          <p:nvPr/>
        </p:nvSpPr>
        <p:spPr>
          <a:xfrm>
            <a:off x="2116136" y="2117407"/>
            <a:ext cx="6121400" cy="939800"/>
          </a:xfrm>
          <a:prstGeom prst="rect">
            <a:avLst/>
          </a:prstGeom>
        </p:spPr>
        <p:txBody>
          <a:bodyPr vert="horz" wrap="square" lIns="0" tIns="12700" rIns="0" bIns="0" rtlCol="0">
            <a:spAutoFit/>
          </a:bodyPr>
          <a:lstStyle/>
          <a:p>
            <a:pPr marL="12700">
              <a:lnSpc>
                <a:spcPct val="100000"/>
              </a:lnSpc>
              <a:spcBef>
                <a:spcPts val="100"/>
              </a:spcBef>
            </a:pPr>
            <a:r>
              <a:rPr sz="6000" b="1" spc="-10">
                <a:solidFill>
                  <a:srgbClr val="FFFFFF"/>
                </a:solidFill>
                <a:latin typeface="微软雅黑"/>
                <a:cs typeface="微软雅黑"/>
              </a:rPr>
              <a:t>汽车故障诊断技术</a:t>
            </a:r>
            <a:endParaRPr sz="6000">
              <a:latin typeface="微软雅黑"/>
              <a:cs typeface="微软雅黑"/>
            </a:endParaRPr>
          </a:p>
        </p:txBody>
      </p:sp>
      <p:sp>
        <p:nvSpPr>
          <p:cNvPr id="14" name="object 14"/>
          <p:cNvSpPr txBox="1"/>
          <p:nvPr/>
        </p:nvSpPr>
        <p:spPr>
          <a:xfrm>
            <a:off x="1460500" y="3117533"/>
            <a:ext cx="7137400" cy="635000"/>
          </a:xfrm>
          <a:prstGeom prst="rect">
            <a:avLst/>
          </a:prstGeom>
        </p:spPr>
        <p:txBody>
          <a:bodyPr vert="horz" wrap="square" lIns="0" tIns="12700" rIns="0" bIns="0" rtlCol="0">
            <a:spAutoFit/>
          </a:bodyPr>
          <a:lstStyle/>
          <a:p>
            <a:pPr marL="12700">
              <a:lnSpc>
                <a:spcPct val="100000"/>
              </a:lnSpc>
              <a:spcBef>
                <a:spcPts val="100"/>
              </a:spcBef>
            </a:pPr>
            <a:r>
              <a:rPr sz="4000" b="1" spc="-5">
                <a:solidFill>
                  <a:srgbClr val="FFFFFF"/>
                </a:solidFill>
                <a:latin typeface="微软雅黑"/>
                <a:cs typeface="微软雅黑"/>
              </a:rPr>
              <a:t>汽车电气系统的故障诊断与排除</a:t>
            </a:r>
            <a:endParaRPr sz="4000">
              <a:latin typeface="微软雅黑"/>
              <a:cs typeface="微软雅黑"/>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6090920" cy="283210"/>
            <a:chOff x="348358" y="1592741"/>
            <a:chExt cx="6090920" cy="28321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grpSp>
      <p:sp>
        <p:nvSpPr>
          <p:cNvPr id="7" name="object 7"/>
          <p:cNvSpPr txBox="1"/>
          <p:nvPr/>
        </p:nvSpPr>
        <p:spPr>
          <a:xfrm>
            <a:off x="535940" y="1322105"/>
            <a:ext cx="8382000" cy="5264785"/>
          </a:xfrm>
          <a:prstGeom prst="rect">
            <a:avLst/>
          </a:prstGeom>
        </p:spPr>
        <p:txBody>
          <a:bodyPr vert="horz" wrap="square" lIns="0" tIns="12700" rIns="0" bIns="0" rtlCol="0">
            <a:spAutoFit/>
          </a:bodyPr>
          <a:lstStyle/>
          <a:p>
            <a:pPr marL="277495">
              <a:lnSpc>
                <a:spcPct val="100000"/>
              </a:lnSpc>
              <a:spcBef>
                <a:spcPts val="100"/>
              </a:spcBef>
              <a:tabLst>
                <a:tab pos="1255395"/>
              </a:tabLst>
            </a:pPr>
            <a:r>
              <a:rPr sz="1800" b="1">
                <a:solidFill>
                  <a:srgbClr val="00FF00"/>
                </a:solidFill>
                <a:latin typeface="微软雅黑"/>
                <a:cs typeface="微软雅黑"/>
              </a:rPr>
              <a:t>活动</a:t>
            </a:r>
            <a:r>
              <a:rPr sz="1800" b="1" spc="-50">
                <a:solidFill>
                  <a:srgbClr val="00FF00"/>
                </a:solidFill>
                <a:latin typeface="微软雅黑"/>
                <a:cs typeface="微软雅黑"/>
              </a:rPr>
              <a:t>一</a:t>
            </a:r>
            <a:r>
              <a:rPr sz="1800" b="1">
                <a:solidFill>
                  <a:srgbClr val="00FF00"/>
                </a:solidFill>
                <a:latin typeface="微软雅黑"/>
                <a:cs typeface="微软雅黑"/>
              </a:rPr>
              <a:t>	电源系的故障诊断与排</a:t>
            </a:r>
            <a:r>
              <a:rPr sz="1800" b="1" spc="-50">
                <a:solidFill>
                  <a:srgbClr val="00FF00"/>
                </a:solidFill>
                <a:latin typeface="微软雅黑"/>
                <a:cs typeface="微软雅黑"/>
              </a:rPr>
              <a:t>除</a:t>
            </a:r>
            <a:endParaRPr sz="1800">
              <a:latin typeface="微软雅黑"/>
              <a:cs typeface="微软雅黑"/>
            </a:endParaRPr>
          </a:p>
          <a:p>
            <a:pPr>
              <a:lnSpc>
                <a:spcPct val="100000"/>
              </a:lnSpc>
              <a:spcBef>
                <a:spcPts val="10"/>
              </a:spcBef>
            </a:pPr>
            <a:endParaRPr sz="1150">
              <a:latin typeface="微软雅黑"/>
              <a:cs typeface="微软雅黑"/>
            </a:endParaRPr>
          </a:p>
          <a:p>
            <a:pPr marL="12700">
              <a:lnSpc>
                <a:spcPct val="100000"/>
              </a:lnSpc>
            </a:pPr>
            <a:r>
              <a:rPr sz="1400" b="1" spc="-5">
                <a:latin typeface="微软雅黑"/>
                <a:cs typeface="微软雅黑"/>
              </a:rPr>
              <a:t>一、蓄电池常见故障及其预防措施</a:t>
            </a:r>
            <a:endParaRPr sz="1400">
              <a:latin typeface="微软雅黑"/>
              <a:cs typeface="微软雅黑"/>
            </a:endParaRPr>
          </a:p>
          <a:p>
            <a:pPr marL="12700">
              <a:lnSpc>
                <a:spcPts val="1639"/>
              </a:lnSpc>
            </a:pPr>
            <a:r>
              <a:rPr sz="1400" b="1">
                <a:latin typeface="微软雅黑"/>
                <a:cs typeface="微软雅黑"/>
              </a:rPr>
              <a:t>（一）</a:t>
            </a:r>
            <a:r>
              <a:rPr sz="1400" b="1" spc="-15">
                <a:latin typeface="微软雅黑"/>
                <a:cs typeface="微软雅黑"/>
              </a:rPr>
              <a:t>极板硫化</a:t>
            </a:r>
            <a:endParaRPr sz="1400">
              <a:latin typeface="微软雅黑"/>
              <a:cs typeface="微软雅黑"/>
            </a:endParaRPr>
          </a:p>
          <a:p>
            <a:pPr marL="12700">
              <a:lnSpc>
                <a:spcPts val="1639"/>
              </a:lnSpc>
            </a:pPr>
            <a:r>
              <a:rPr sz="1400" b="1">
                <a:latin typeface="微软雅黑"/>
                <a:cs typeface="微软雅黑"/>
              </a:rPr>
              <a:t>极板上生成白色粗晶粒硫酸铅现象，称为硫酸铅硬化，简称</a:t>
            </a:r>
            <a:r>
              <a:rPr sz="1400" b="1">
                <a:latin typeface="Arial"/>
                <a:cs typeface="Arial"/>
              </a:rPr>
              <a:t>“</a:t>
            </a:r>
            <a:r>
              <a:rPr sz="1400" b="1">
                <a:latin typeface="微软雅黑"/>
                <a:cs typeface="微软雅黑"/>
              </a:rPr>
              <a:t>硫化</a:t>
            </a:r>
            <a:r>
              <a:rPr sz="1400" b="1">
                <a:latin typeface="Arial"/>
                <a:cs typeface="Arial"/>
              </a:rPr>
              <a:t>”</a:t>
            </a:r>
            <a:r>
              <a:rPr sz="1400" b="1" spc="-5">
                <a:latin typeface="微软雅黑"/>
                <a:cs typeface="微软雅黑"/>
              </a:rPr>
              <a:t>。 极板疏化主要是负极板硫化。实践证</a:t>
            </a:r>
            <a:endParaRPr sz="1400">
              <a:latin typeface="微软雅黑"/>
              <a:cs typeface="微软雅黑"/>
            </a:endParaRPr>
          </a:p>
          <a:p>
            <a:pPr marL="12700">
              <a:lnSpc>
                <a:spcPct val="100000"/>
              </a:lnSpc>
              <a:spcBef>
                <a:spcPts val="85"/>
              </a:spcBef>
            </a:pPr>
            <a:r>
              <a:rPr sz="1400" b="1" spc="-5">
                <a:latin typeface="微软雅黑"/>
                <a:cs typeface="微软雅黑"/>
              </a:rPr>
              <a:t>明，硫化是导致蓄电池寿命终止的主要原因。</a:t>
            </a:r>
            <a:endParaRPr sz="1400">
              <a:latin typeface="微软雅黑"/>
              <a:cs typeface="微软雅黑"/>
            </a:endParaRPr>
          </a:p>
          <a:p>
            <a:pPr marL="12700" marR="5080">
              <a:lnSpc>
                <a:spcPct val="98800"/>
              </a:lnSpc>
              <a:spcBef>
                <a:spcPts val="20"/>
              </a:spcBef>
            </a:pPr>
            <a:r>
              <a:rPr sz="1400" b="1" spc="-5">
                <a:latin typeface="微软雅黑"/>
                <a:cs typeface="微软雅黑"/>
              </a:rPr>
              <a:t>极板硫化的特征是：产生的粗晶粒硫酸铅导电性很差，正常充电很难还原为二氧化铅和海绵状铅。由于晶</a:t>
            </a:r>
            <a:r>
              <a:rPr sz="1400" b="1" spc="-50">
                <a:latin typeface="微软雅黑"/>
                <a:cs typeface="微软雅黑"/>
              </a:rPr>
              <a:t> </a:t>
            </a:r>
            <a:r>
              <a:rPr sz="1400" b="1" spc="-5">
                <a:latin typeface="微软雅黑"/>
                <a:cs typeface="微软雅黑"/>
              </a:rPr>
              <a:t>粒粗、体积大，会堵塞活性物质的孔隙，阻碍电解液的渗透和扩散，因此蓄电池的内阻增大。极板严重硫</a:t>
            </a:r>
            <a:r>
              <a:rPr sz="1400" b="1" spc="-50">
                <a:latin typeface="微软雅黑"/>
                <a:cs typeface="微软雅黑"/>
              </a:rPr>
              <a:t> </a:t>
            </a:r>
            <a:r>
              <a:rPr sz="1400" b="1" spc="-5">
                <a:latin typeface="微软雅黑"/>
                <a:cs typeface="微软雅黑"/>
              </a:rPr>
              <a:t>化后，在充电或放电时都会出现异常现象。放电时，由于内阻大，因此电压急剧下降，不能持续供给大电</a:t>
            </a:r>
            <a:r>
              <a:rPr sz="1400" b="1" spc="-50">
                <a:latin typeface="微软雅黑"/>
                <a:cs typeface="微软雅黑"/>
              </a:rPr>
              <a:t> </a:t>
            </a:r>
            <a:r>
              <a:rPr sz="1400" b="1">
                <a:latin typeface="微软雅黑"/>
                <a:cs typeface="微软雅黑"/>
              </a:rPr>
              <a:t>流。充电时，由于内阻大，因此单格电池的充电电压高达</a:t>
            </a:r>
            <a:r>
              <a:rPr sz="1400" b="1" spc="-35">
                <a:latin typeface="微软雅黑"/>
                <a:cs typeface="微软雅黑"/>
              </a:rPr>
              <a:t>2．8</a:t>
            </a:r>
            <a:r>
              <a:rPr sz="1400" b="1" spc="35">
                <a:latin typeface="微软雅黑"/>
                <a:cs typeface="微软雅黑"/>
              </a:rPr>
              <a:t> </a:t>
            </a:r>
            <a:r>
              <a:rPr sz="1400" b="1" spc="-315">
                <a:latin typeface="微软雅黑"/>
                <a:cs typeface="微软雅黑"/>
              </a:rPr>
              <a:t>V</a:t>
            </a:r>
            <a:r>
              <a:rPr sz="1400" b="1">
                <a:latin typeface="微软雅黑"/>
                <a:cs typeface="微软雅黑"/>
              </a:rPr>
              <a:t>以上（实测达</a:t>
            </a:r>
            <a:r>
              <a:rPr sz="1400" b="1" spc="-50">
                <a:latin typeface="微软雅黑"/>
                <a:cs typeface="微软雅黑"/>
              </a:rPr>
              <a:t>30</a:t>
            </a:r>
            <a:r>
              <a:rPr sz="1400" b="1" spc="35">
                <a:latin typeface="微软雅黑"/>
                <a:cs typeface="微软雅黑"/>
              </a:rPr>
              <a:t> </a:t>
            </a:r>
            <a:r>
              <a:rPr sz="1400" b="1" spc="-315">
                <a:latin typeface="微软雅黑"/>
                <a:cs typeface="微软雅黑"/>
              </a:rPr>
              <a:t>V</a:t>
            </a:r>
            <a:r>
              <a:rPr sz="1400" b="1">
                <a:latin typeface="微软雅黑"/>
                <a:cs typeface="微软雅黑"/>
              </a:rPr>
              <a:t>以上）；</a:t>
            </a:r>
            <a:r>
              <a:rPr sz="1400" b="1" spc="-10">
                <a:latin typeface="微软雅黑"/>
                <a:cs typeface="微软雅黑"/>
              </a:rPr>
              <a:t>又因还原性差，</a:t>
            </a:r>
            <a:r>
              <a:rPr sz="1400" b="1">
                <a:latin typeface="微软雅黑"/>
                <a:cs typeface="微软雅黑"/>
              </a:rPr>
              <a:t>所以密度上升很慢，温度上升很快，过早出现大量冒气泡（即</a:t>
            </a:r>
            <a:r>
              <a:rPr sz="1400" b="1">
                <a:latin typeface="Arial"/>
                <a:cs typeface="Arial"/>
              </a:rPr>
              <a:t>“</a:t>
            </a:r>
            <a:r>
              <a:rPr sz="1400" b="1">
                <a:latin typeface="微软雅黑"/>
                <a:cs typeface="微软雅黑"/>
              </a:rPr>
              <a:t>沸腾</a:t>
            </a:r>
            <a:r>
              <a:rPr sz="1400" b="1">
                <a:latin typeface="Arial"/>
                <a:cs typeface="Arial"/>
              </a:rPr>
              <a:t>”</a:t>
            </a:r>
            <a:r>
              <a:rPr sz="1400" b="1">
                <a:latin typeface="微软雅黑"/>
                <a:cs typeface="微软雅黑"/>
              </a:rPr>
              <a:t>）</a:t>
            </a:r>
            <a:r>
              <a:rPr sz="1400" b="1" spc="-20">
                <a:latin typeface="微软雅黑"/>
                <a:cs typeface="微软雅黑"/>
              </a:rPr>
              <a:t>现象。</a:t>
            </a:r>
            <a:endParaRPr sz="1400">
              <a:latin typeface="微软雅黑"/>
              <a:cs typeface="微软雅黑"/>
            </a:endParaRPr>
          </a:p>
          <a:p>
            <a:pPr marL="367665">
              <a:lnSpc>
                <a:spcPct val="100000"/>
              </a:lnSpc>
              <a:spcBef>
                <a:spcPts val="80"/>
              </a:spcBef>
            </a:pPr>
            <a:r>
              <a:rPr sz="1400" b="1" spc="-5">
                <a:latin typeface="微软雅黑"/>
                <a:cs typeface="微软雅黑"/>
              </a:rPr>
              <a:t>极板硫化的主要原因如下：</a:t>
            </a:r>
            <a:endParaRPr sz="1400">
              <a:latin typeface="微软雅黑"/>
              <a:cs typeface="微软雅黑"/>
            </a:endParaRPr>
          </a:p>
          <a:p>
            <a:pPr marL="12700" marR="5080" indent="355600">
              <a:lnSpc>
                <a:spcPct val="100000"/>
              </a:lnSpc>
            </a:pPr>
            <a:r>
              <a:rPr sz="1400" b="1" spc="-170">
                <a:latin typeface="微软雅黑"/>
                <a:cs typeface="微软雅黑"/>
              </a:rPr>
              <a:t>1</a:t>
            </a:r>
            <a:r>
              <a:rPr sz="1400" b="1" spc="-5">
                <a:latin typeface="微软雅黑"/>
                <a:cs typeface="微软雅黑"/>
              </a:rPr>
              <a:t>、蓄电池长期充电不足或放电后不及时充电。当温度变化时，硫酸铅发生再结晶是形成硫化的根本原因。在正常放电时，极板上生成的硫酸铅晶粒较小，导电性能相对较好，充电时能够还原为二氧化铅和铅。但是，当长期处于放电状态时，极板上的硫酸铅将部分溶解，温度越高，溶解度越大；当温度降低时，溶</a:t>
            </a:r>
            <a:r>
              <a:rPr sz="1400" b="1" spc="-50">
                <a:latin typeface="微软雅黑"/>
                <a:cs typeface="微软雅黑"/>
              </a:rPr>
              <a:t> </a:t>
            </a:r>
            <a:r>
              <a:rPr sz="1400" b="1" spc="-5">
                <a:latin typeface="微软雅黑"/>
                <a:cs typeface="微软雅黑"/>
              </a:rPr>
              <a:t>解度随之减小，以致出现过饱和现象，这时，部分硫酸铅就会从电解液中析出并再次结晶成更大晶粒的硫</a:t>
            </a:r>
            <a:r>
              <a:rPr sz="1400" b="1" spc="-50">
                <a:latin typeface="微软雅黑"/>
                <a:cs typeface="微软雅黑"/>
              </a:rPr>
              <a:t> </a:t>
            </a:r>
            <a:r>
              <a:rPr sz="1400" b="1" spc="-5">
                <a:latin typeface="微软雅黑"/>
                <a:cs typeface="微软雅黑"/>
              </a:rPr>
              <a:t>酸铅附在极板表面而形成硫化。</a:t>
            </a:r>
            <a:endParaRPr sz="1400">
              <a:latin typeface="微软雅黑"/>
              <a:cs typeface="微软雅黑"/>
            </a:endParaRPr>
          </a:p>
          <a:p>
            <a:pPr marL="12700" marR="93980" indent="355600">
              <a:lnSpc>
                <a:spcPct val="100000"/>
              </a:lnSpc>
            </a:pPr>
            <a:r>
              <a:rPr sz="1400" b="1" spc="-170">
                <a:latin typeface="微软雅黑"/>
                <a:cs typeface="微软雅黑"/>
              </a:rPr>
              <a:t>2</a:t>
            </a:r>
            <a:r>
              <a:rPr sz="1400" b="1">
                <a:latin typeface="微软雅黑"/>
                <a:cs typeface="微软雅黑"/>
              </a:rPr>
              <a:t>、蓄电池液面过低。当电解液液面过低时，在汽车行驶过程中，由于电解液上下波动，极板（</a:t>
            </a:r>
            <a:r>
              <a:rPr sz="1400" b="1" spc="-20">
                <a:latin typeface="微软雅黑"/>
                <a:cs typeface="微软雅黑"/>
              </a:rPr>
              <a:t>主要是</a:t>
            </a:r>
            <a:r>
              <a:rPr sz="1400" b="1">
                <a:latin typeface="微软雅黑"/>
                <a:cs typeface="微软雅黑"/>
              </a:rPr>
              <a:t>负极板）</a:t>
            </a:r>
            <a:r>
              <a:rPr sz="1400" b="1" spc="-5">
                <a:latin typeface="微软雅黑"/>
                <a:cs typeface="微软雅黑"/>
              </a:rPr>
              <a:t>露出液面部分与空气接触而被氧化，氧化后的极板与波动的电解液接触就会逐渐形成粗晶粒硫酸铅硬化层而使极板上部产生硫化。</a:t>
            </a:r>
            <a:endParaRPr sz="1400">
              <a:latin typeface="微软雅黑"/>
              <a:cs typeface="微软雅黑"/>
            </a:endParaRPr>
          </a:p>
          <a:p>
            <a:pPr marL="368300">
              <a:lnSpc>
                <a:spcPct val="100000"/>
              </a:lnSpc>
            </a:pPr>
            <a:r>
              <a:rPr sz="1400" b="1" spc="-170">
                <a:latin typeface="微软雅黑"/>
                <a:cs typeface="微软雅黑"/>
              </a:rPr>
              <a:t>3</a:t>
            </a:r>
            <a:r>
              <a:rPr sz="1400" b="1" spc="-5">
                <a:latin typeface="微软雅黑"/>
                <a:cs typeface="微软雅黑"/>
              </a:rPr>
              <a:t>、电解液密度过高、电液不纯和气温变化剧烈等是促使硫化形成的外部原因。</a:t>
            </a:r>
            <a:endParaRPr sz="1400">
              <a:latin typeface="微软雅黑"/>
              <a:cs typeface="微软雅黑"/>
            </a:endParaRPr>
          </a:p>
          <a:p>
            <a:pPr marL="12700" marR="93980" indent="355600">
              <a:lnSpc>
                <a:spcPct val="100000"/>
              </a:lnSpc>
            </a:pPr>
            <a:r>
              <a:rPr sz="1400" b="1" spc="-5">
                <a:latin typeface="微软雅黑"/>
                <a:cs typeface="微软雅黑"/>
              </a:rPr>
              <a:t>由此可见，避免硫化的主要措施是保持蓄电池经常处于充足电状态。蓄电池在汽车上虽有充电系统为</a:t>
            </a:r>
            <a:r>
              <a:rPr sz="1400" b="1">
                <a:latin typeface="微软雅黑"/>
                <a:cs typeface="微软雅黑"/>
              </a:rPr>
              <a:t>其充电，但只能保证基本充足，因此应当定期（每</a:t>
            </a:r>
            <a:r>
              <a:rPr sz="1400" b="1" spc="-170">
                <a:latin typeface="微软雅黑"/>
                <a:cs typeface="微软雅黑"/>
              </a:rPr>
              <a:t>2</a:t>
            </a:r>
            <a:r>
              <a:rPr sz="1400" b="1">
                <a:latin typeface="微软雅黑"/>
                <a:cs typeface="微软雅黑"/>
              </a:rPr>
              <a:t>个月）</a:t>
            </a:r>
            <a:r>
              <a:rPr sz="1400" b="1" spc="-5">
                <a:latin typeface="微软雅黑"/>
                <a:cs typeface="微软雅黑"/>
              </a:rPr>
              <a:t>取下送充电间彻底充电一次；对放完电的蓄电池</a:t>
            </a:r>
            <a:r>
              <a:rPr sz="1400" b="1">
                <a:latin typeface="微软雅黑"/>
                <a:cs typeface="微软雅黑"/>
              </a:rPr>
              <a:t>应在</a:t>
            </a:r>
            <a:r>
              <a:rPr sz="1400" b="1" spc="-190">
                <a:latin typeface="微软雅黑"/>
                <a:cs typeface="微软雅黑"/>
              </a:rPr>
              <a:t>24h</a:t>
            </a:r>
            <a:r>
              <a:rPr sz="1400" b="1" spc="-5">
                <a:latin typeface="微软雅黑"/>
                <a:cs typeface="微软雅黑"/>
              </a:rPr>
              <a:t>内送充电间充电；电解液液面高度应符合规定。</a:t>
            </a:r>
            <a:endParaRPr sz="1400">
              <a:latin typeface="微软雅黑"/>
              <a:cs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6090920" cy="283210"/>
            <a:chOff x="348358" y="1592741"/>
            <a:chExt cx="6090920" cy="28321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grpSp>
      <p:sp>
        <p:nvSpPr>
          <p:cNvPr id="7" name="object 7"/>
          <p:cNvSpPr txBox="1"/>
          <p:nvPr/>
        </p:nvSpPr>
        <p:spPr>
          <a:xfrm>
            <a:off x="535940" y="1322105"/>
            <a:ext cx="8382000" cy="5264785"/>
          </a:xfrm>
          <a:prstGeom prst="rect">
            <a:avLst/>
          </a:prstGeom>
        </p:spPr>
        <p:txBody>
          <a:bodyPr vert="horz" wrap="square" lIns="0" tIns="12700" rIns="0" bIns="0" rtlCol="0">
            <a:spAutoFit/>
          </a:bodyPr>
          <a:lstStyle/>
          <a:p>
            <a:pPr marL="277495">
              <a:lnSpc>
                <a:spcPct val="100000"/>
              </a:lnSpc>
              <a:spcBef>
                <a:spcPts val="100"/>
              </a:spcBef>
              <a:tabLst>
                <a:tab pos="1255395"/>
              </a:tabLst>
            </a:pPr>
            <a:r>
              <a:rPr sz="1800" b="1">
                <a:solidFill>
                  <a:srgbClr val="00FF00"/>
                </a:solidFill>
                <a:latin typeface="微软雅黑"/>
                <a:cs typeface="微软雅黑"/>
              </a:rPr>
              <a:t>活动</a:t>
            </a:r>
            <a:r>
              <a:rPr sz="1800" b="1" spc="-50">
                <a:solidFill>
                  <a:srgbClr val="00FF00"/>
                </a:solidFill>
                <a:latin typeface="微软雅黑"/>
                <a:cs typeface="微软雅黑"/>
              </a:rPr>
              <a:t>一</a:t>
            </a:r>
            <a:r>
              <a:rPr sz="1800" b="1">
                <a:solidFill>
                  <a:srgbClr val="00FF00"/>
                </a:solidFill>
                <a:latin typeface="微软雅黑"/>
                <a:cs typeface="微软雅黑"/>
              </a:rPr>
              <a:t>	电源系的故障诊断与排</a:t>
            </a:r>
            <a:r>
              <a:rPr sz="1800" b="1" spc="-50">
                <a:solidFill>
                  <a:srgbClr val="00FF00"/>
                </a:solidFill>
                <a:latin typeface="微软雅黑"/>
                <a:cs typeface="微软雅黑"/>
              </a:rPr>
              <a:t>除</a:t>
            </a:r>
            <a:endParaRPr sz="1800">
              <a:latin typeface="微软雅黑"/>
              <a:cs typeface="微软雅黑"/>
            </a:endParaRPr>
          </a:p>
          <a:p>
            <a:pPr>
              <a:lnSpc>
                <a:spcPct val="100000"/>
              </a:lnSpc>
              <a:spcBef>
                <a:spcPts val="10"/>
              </a:spcBef>
            </a:pPr>
            <a:endParaRPr sz="1150">
              <a:latin typeface="微软雅黑"/>
              <a:cs typeface="微软雅黑"/>
            </a:endParaRPr>
          </a:p>
          <a:p>
            <a:pPr marL="12700">
              <a:lnSpc>
                <a:spcPct val="100000"/>
              </a:lnSpc>
            </a:pPr>
            <a:r>
              <a:rPr sz="1400" b="1">
                <a:latin typeface="微软雅黑"/>
                <a:cs typeface="微软雅黑"/>
              </a:rPr>
              <a:t>（二）</a:t>
            </a:r>
            <a:r>
              <a:rPr sz="1400" b="1" spc="-10">
                <a:latin typeface="微软雅黑"/>
                <a:cs typeface="微软雅黑"/>
              </a:rPr>
              <a:t>活性物质脱落</a:t>
            </a:r>
            <a:endParaRPr sz="1400">
              <a:latin typeface="微软雅黑"/>
              <a:cs typeface="微软雅黑"/>
            </a:endParaRPr>
          </a:p>
          <a:p>
            <a:pPr marL="12700" marR="182880">
              <a:lnSpc>
                <a:spcPct val="100000"/>
              </a:lnSpc>
            </a:pPr>
            <a:r>
              <a:rPr sz="1400" b="1" spc="-5">
                <a:latin typeface="微软雅黑"/>
                <a:cs typeface="微软雅黑"/>
              </a:rPr>
              <a:t>主要是正极板上的活性物质脱落，是蓄电池过早损坏的主要原因之一。活性物质脱落故障的特征是：蓄电池输出容量减小；充电时电解液浑浊，呈棕色液体。</a:t>
            </a:r>
            <a:endParaRPr sz="1400">
              <a:latin typeface="微软雅黑"/>
              <a:cs typeface="微软雅黑"/>
            </a:endParaRPr>
          </a:p>
          <a:p>
            <a:pPr marL="12700">
              <a:lnSpc>
                <a:spcPts val="1600"/>
              </a:lnSpc>
            </a:pPr>
            <a:r>
              <a:rPr sz="1400" b="1">
                <a:latin typeface="微软雅黑"/>
                <a:cs typeface="微软雅黑"/>
              </a:rPr>
              <a:t>导致活性物质脱落的原因是：充电电流过大；</a:t>
            </a:r>
            <a:r>
              <a:rPr sz="1400" b="1">
                <a:latin typeface="Arial"/>
                <a:cs typeface="Arial"/>
              </a:rPr>
              <a:t>“</a:t>
            </a:r>
            <a:r>
              <a:rPr sz="1400" b="1">
                <a:latin typeface="微软雅黑"/>
                <a:cs typeface="微软雅黑"/>
              </a:rPr>
              <a:t>过充</a:t>
            </a:r>
            <a:r>
              <a:rPr sz="1400" b="1">
                <a:latin typeface="Arial"/>
                <a:cs typeface="Arial"/>
              </a:rPr>
              <a:t>”</a:t>
            </a:r>
            <a:r>
              <a:rPr sz="1400" b="1" spc="-5">
                <a:latin typeface="微软雅黑"/>
                <a:cs typeface="微软雅黑"/>
              </a:rPr>
              <a:t>时间长；低温大电流放电。</a:t>
            </a:r>
            <a:endParaRPr sz="1400">
              <a:latin typeface="微软雅黑"/>
              <a:cs typeface="微软雅黑"/>
            </a:endParaRPr>
          </a:p>
          <a:p>
            <a:pPr marL="12700" marR="182880" indent="355600" algn="just">
              <a:lnSpc>
                <a:spcPct val="100000"/>
              </a:lnSpc>
              <a:spcBef>
                <a:spcPts val="85"/>
              </a:spcBef>
            </a:pPr>
            <a:r>
              <a:rPr sz="1400" b="1" spc="-5">
                <a:latin typeface="微软雅黑"/>
                <a:cs typeface="微软雅黑"/>
              </a:rPr>
              <a:t>过充电会电解水，并产生大量氢气和氧气。当氢气从负极板的孔隙内向外冲出时，就会导致活性物质铅脱落；同理，当氧气从正极板的孔隙内向外冲出时，会导致活性物质二氧化铅脱落。大电流放电，特别是低温大电流放电时，极板易拱曲变形而导致活性物质脱落。因此，蓄电池充电电流不能过大。在实际充电中，当蓄电池基本充足时，应将充电电流调小一半。</a:t>
            </a:r>
            <a:endParaRPr sz="1400">
              <a:latin typeface="微软雅黑"/>
              <a:cs typeface="微软雅黑"/>
            </a:endParaRPr>
          </a:p>
          <a:p>
            <a:pPr marL="12700">
              <a:lnSpc>
                <a:spcPct val="100000"/>
              </a:lnSpc>
            </a:pPr>
            <a:r>
              <a:rPr sz="1400" b="1">
                <a:latin typeface="微软雅黑"/>
                <a:cs typeface="微软雅黑"/>
              </a:rPr>
              <a:t>（三）</a:t>
            </a:r>
            <a:r>
              <a:rPr sz="1400" b="1" spc="-15">
                <a:latin typeface="微软雅黑"/>
                <a:cs typeface="微软雅黑"/>
              </a:rPr>
              <a:t>自行放电</a:t>
            </a:r>
            <a:endParaRPr sz="1400">
              <a:latin typeface="微软雅黑"/>
              <a:cs typeface="微软雅黑"/>
            </a:endParaRPr>
          </a:p>
          <a:p>
            <a:pPr marL="12700" marR="5080">
              <a:lnSpc>
                <a:spcPct val="100000"/>
              </a:lnSpc>
            </a:pPr>
            <a:r>
              <a:rPr sz="1400" b="1" spc="-5">
                <a:latin typeface="微软雅黑"/>
                <a:cs typeface="微软雅黑"/>
              </a:rPr>
              <a:t>蓄电池在无负载状态下，电量自行消失的现象称为自行放电，简称自放电。蓄电池自行放电是不可避免的，</a:t>
            </a:r>
            <a:r>
              <a:rPr sz="1400" b="1">
                <a:latin typeface="微软雅黑"/>
                <a:cs typeface="微软雅黑"/>
              </a:rPr>
              <a:t>这是由其构造因素决定的。对于充足电的蓄电池，在</a:t>
            </a:r>
            <a:r>
              <a:rPr sz="1400" b="1" spc="-170">
                <a:latin typeface="微软雅黑"/>
                <a:cs typeface="微软雅黑"/>
              </a:rPr>
              <a:t>30</a:t>
            </a:r>
            <a:r>
              <a:rPr sz="1400" b="1">
                <a:latin typeface="微软雅黑"/>
                <a:cs typeface="微软雅黑"/>
              </a:rPr>
              <a:t>天内，若每昼夜容量降低不超过</a:t>
            </a:r>
            <a:r>
              <a:rPr sz="1400" b="1" spc="-60">
                <a:latin typeface="微软雅黑"/>
                <a:cs typeface="微软雅黑"/>
              </a:rPr>
              <a:t>1</a:t>
            </a:r>
            <a:r>
              <a:rPr sz="1400" b="1" spc="-30">
                <a:latin typeface="微软雅黑"/>
                <a:cs typeface="微软雅黑"/>
              </a:rPr>
              <a:t>％，则为正常自行</a:t>
            </a:r>
            <a:r>
              <a:rPr sz="1400" b="1">
                <a:latin typeface="微软雅黑"/>
                <a:cs typeface="微软雅黑"/>
              </a:rPr>
              <a:t>放电；若每昼夜容量降低超过</a:t>
            </a:r>
            <a:r>
              <a:rPr sz="1400" b="1" spc="-60">
                <a:latin typeface="微软雅黑"/>
                <a:cs typeface="微软雅黑"/>
              </a:rPr>
              <a:t>2</a:t>
            </a:r>
            <a:r>
              <a:rPr sz="1400" b="1" spc="-30">
                <a:latin typeface="微软雅黑"/>
                <a:cs typeface="微软雅黑"/>
              </a:rPr>
              <a:t>％，则为故障性自行放电。</a:t>
            </a:r>
            <a:endParaRPr sz="1400">
              <a:latin typeface="微软雅黑"/>
              <a:cs typeface="微软雅黑"/>
            </a:endParaRPr>
          </a:p>
          <a:p>
            <a:pPr marL="12700" marR="182880" indent="355600" algn="just">
              <a:lnSpc>
                <a:spcPct val="100000"/>
              </a:lnSpc>
            </a:pPr>
            <a:r>
              <a:rPr sz="1400" b="1" spc="-5">
                <a:latin typeface="微软雅黑"/>
                <a:cs typeface="微软雅黑"/>
              </a:rPr>
              <a:t>导致蓄电池自行放电的主要原因是使用因素，如电解液含杂质过多，电解液密度偏高，电池表面不清洁等等。其次是构造因素，如栅架中含有锑，它不仅会形成局部电池自行放电，而且还会使负极的氢过电</a:t>
            </a:r>
            <a:r>
              <a:rPr sz="1400" b="1">
                <a:latin typeface="微软雅黑"/>
                <a:cs typeface="微软雅黑"/>
              </a:rPr>
              <a:t>位降低，加速铅溶解而自行放电。免维护蓄电池的栅架改用铅</a:t>
            </a:r>
            <a:r>
              <a:rPr sz="1400" b="1">
                <a:latin typeface="Arial"/>
                <a:cs typeface="Arial"/>
              </a:rPr>
              <a:t>—</a:t>
            </a:r>
            <a:r>
              <a:rPr sz="1400" b="1">
                <a:latin typeface="微软雅黑"/>
                <a:cs typeface="微软雅黑"/>
              </a:rPr>
              <a:t>钙</a:t>
            </a:r>
            <a:r>
              <a:rPr sz="1400" b="1">
                <a:latin typeface="Arial"/>
                <a:cs typeface="Arial"/>
              </a:rPr>
              <a:t>—</a:t>
            </a:r>
            <a:r>
              <a:rPr sz="1400" b="1">
                <a:latin typeface="微软雅黑"/>
                <a:cs typeface="微软雅黑"/>
              </a:rPr>
              <a:t>低锑合金或铅</a:t>
            </a:r>
            <a:r>
              <a:rPr sz="1400" b="1">
                <a:latin typeface="Arial"/>
                <a:cs typeface="Arial"/>
              </a:rPr>
              <a:t>—</a:t>
            </a:r>
            <a:r>
              <a:rPr sz="1400" b="1">
                <a:latin typeface="微软雅黑"/>
                <a:cs typeface="微软雅黑"/>
              </a:rPr>
              <a:t>钙</a:t>
            </a:r>
            <a:r>
              <a:rPr sz="1400" b="1">
                <a:latin typeface="Arial"/>
                <a:cs typeface="Arial"/>
              </a:rPr>
              <a:t>—</a:t>
            </a:r>
            <a:r>
              <a:rPr sz="1400" b="1" spc="-10">
                <a:latin typeface="微软雅黑"/>
                <a:cs typeface="微软雅黑"/>
              </a:rPr>
              <a:t>锡合金，其自行</a:t>
            </a:r>
            <a:r>
              <a:rPr sz="1400" b="1" spc="-5">
                <a:latin typeface="微软雅黑"/>
                <a:cs typeface="微软雅黑"/>
              </a:rPr>
              <a:t>放电程度已显著减少。</a:t>
            </a:r>
            <a:endParaRPr sz="1400">
              <a:latin typeface="微软雅黑"/>
              <a:cs typeface="微软雅黑"/>
            </a:endParaRPr>
          </a:p>
          <a:p>
            <a:pPr marL="367665">
              <a:lnSpc>
                <a:spcPct val="100000"/>
              </a:lnSpc>
            </a:pPr>
            <a:r>
              <a:rPr sz="1400" b="1" spc="-5">
                <a:latin typeface="微软雅黑"/>
                <a:cs typeface="微软雅黑"/>
              </a:rPr>
              <a:t>自行放电严重的塑料槽式蓄电池只能报废。避免产生自行放电故障必须注意以下几点：</a:t>
            </a:r>
            <a:endParaRPr sz="1400">
              <a:latin typeface="微软雅黑"/>
              <a:cs typeface="微软雅黑"/>
            </a:endParaRPr>
          </a:p>
          <a:p>
            <a:pPr marL="12700" marR="182880" indent="355600">
              <a:lnSpc>
                <a:spcPct val="100000"/>
              </a:lnSpc>
            </a:pPr>
            <a:r>
              <a:rPr sz="1400" b="1" spc="-170">
                <a:latin typeface="微软雅黑"/>
                <a:cs typeface="微软雅黑"/>
              </a:rPr>
              <a:t>1</a:t>
            </a:r>
            <a:r>
              <a:rPr sz="1400" b="1">
                <a:latin typeface="微软雅黑"/>
                <a:cs typeface="微软雅黑"/>
              </a:rPr>
              <a:t>、配制电解液必须使用专用硫酸（即应符合国标</a:t>
            </a:r>
            <a:r>
              <a:rPr sz="1400" b="1" spc="-180">
                <a:latin typeface="微软雅黑"/>
                <a:cs typeface="微软雅黑"/>
              </a:rPr>
              <a:t>GB4554-84</a:t>
            </a:r>
            <a:r>
              <a:rPr sz="1400" b="1">
                <a:latin typeface="微软雅黑"/>
                <a:cs typeface="微软雅黑"/>
              </a:rPr>
              <a:t>《蓄电池用硫酸》规定），</a:t>
            </a:r>
            <a:r>
              <a:rPr sz="1400" b="1" spc="-10">
                <a:latin typeface="微软雅黑"/>
                <a:cs typeface="微软雅黑"/>
              </a:rPr>
              <a:t>所用水必须是</a:t>
            </a:r>
            <a:r>
              <a:rPr sz="1400" b="1">
                <a:latin typeface="微软雅黑"/>
                <a:cs typeface="微软雅黑"/>
              </a:rPr>
              <a:t>蒸馏水（即应符合专业标准</a:t>
            </a:r>
            <a:r>
              <a:rPr sz="1400" b="1" spc="-170">
                <a:latin typeface="微软雅黑"/>
                <a:cs typeface="微软雅黑"/>
              </a:rPr>
              <a:t>ZBK84004-89</a:t>
            </a:r>
            <a:r>
              <a:rPr sz="1400" b="1">
                <a:latin typeface="微软雅黑"/>
                <a:cs typeface="微软雅黑"/>
              </a:rPr>
              <a:t>《铅酸蓄电池用水》规定</a:t>
            </a:r>
            <a:r>
              <a:rPr sz="1400" b="1" spc="-25">
                <a:latin typeface="微软雅黑"/>
                <a:cs typeface="微软雅黑"/>
              </a:rPr>
              <a:t>）；</a:t>
            </a:r>
            <a:endParaRPr sz="1400">
              <a:latin typeface="微软雅黑"/>
              <a:cs typeface="微软雅黑"/>
            </a:endParaRPr>
          </a:p>
          <a:p>
            <a:pPr marL="368300">
              <a:lnSpc>
                <a:spcPct val="100000"/>
              </a:lnSpc>
            </a:pPr>
            <a:r>
              <a:rPr sz="1400" b="1" spc="-170">
                <a:latin typeface="微软雅黑"/>
                <a:cs typeface="微软雅黑"/>
              </a:rPr>
              <a:t>2</a:t>
            </a:r>
            <a:r>
              <a:rPr sz="1400" b="1" spc="-5">
                <a:latin typeface="微软雅黑"/>
                <a:cs typeface="微软雅黑"/>
              </a:rPr>
              <a:t>、配制电解液所用器皿必须是耐酸材料制做的，配好的电解液应妥善保管，严防掉入脏物；</a:t>
            </a:r>
            <a:endParaRPr sz="1400">
              <a:latin typeface="微软雅黑"/>
              <a:cs typeface="微软雅黑"/>
            </a:endParaRPr>
          </a:p>
          <a:p>
            <a:pPr marL="368300">
              <a:lnSpc>
                <a:spcPct val="100000"/>
              </a:lnSpc>
            </a:pPr>
            <a:r>
              <a:rPr sz="1400" b="1" spc="-170">
                <a:latin typeface="微软雅黑"/>
                <a:cs typeface="微软雅黑"/>
              </a:rPr>
              <a:t>3</a:t>
            </a:r>
            <a:r>
              <a:rPr sz="1400" b="1" spc="-5">
                <a:latin typeface="微软雅黑"/>
                <a:cs typeface="微软雅黑"/>
              </a:rPr>
              <a:t>、电池盖、塞要盖好，以免掉入杂质；</a:t>
            </a:r>
            <a:endParaRPr sz="1400">
              <a:latin typeface="微软雅黑"/>
              <a:cs typeface="微软雅黑"/>
            </a:endParaRPr>
          </a:p>
          <a:p>
            <a:pPr marL="368300">
              <a:lnSpc>
                <a:spcPct val="100000"/>
              </a:lnSpc>
            </a:pPr>
            <a:r>
              <a:rPr sz="1400" b="1" spc="-170">
                <a:latin typeface="微软雅黑"/>
                <a:cs typeface="微软雅黑"/>
              </a:rPr>
              <a:t>4</a:t>
            </a:r>
            <a:r>
              <a:rPr sz="1400" b="1" spc="-5">
                <a:latin typeface="微软雅黑"/>
                <a:cs typeface="微软雅黑"/>
              </a:rPr>
              <a:t>、电池表面如有酸泥等脏物，要用清水冲洗干净，并保持清洁、干燥。</a:t>
            </a:r>
            <a:endParaRPr sz="1400">
              <a:latin typeface="微软雅黑"/>
              <a:cs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6090920" cy="283210"/>
            <a:chOff x="348358" y="1592741"/>
            <a:chExt cx="6090920" cy="28321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grpSp>
      <p:sp>
        <p:nvSpPr>
          <p:cNvPr id="7" name="object 7"/>
          <p:cNvSpPr txBox="1"/>
          <p:nvPr/>
        </p:nvSpPr>
        <p:spPr>
          <a:xfrm>
            <a:off x="612139" y="1322105"/>
            <a:ext cx="4699000" cy="1059180"/>
          </a:xfrm>
          <a:prstGeom prst="rect">
            <a:avLst/>
          </a:prstGeom>
        </p:spPr>
        <p:txBody>
          <a:bodyPr vert="horz" wrap="square" lIns="0" tIns="12700" rIns="0" bIns="0" rtlCol="0">
            <a:spAutoFit/>
          </a:bodyPr>
          <a:lstStyle/>
          <a:p>
            <a:pPr marL="201295">
              <a:lnSpc>
                <a:spcPct val="100000"/>
              </a:lnSpc>
              <a:spcBef>
                <a:spcPts val="100"/>
              </a:spcBef>
              <a:tabLst>
                <a:tab pos="1179195"/>
              </a:tabLst>
            </a:pPr>
            <a:r>
              <a:rPr sz="1800" b="1">
                <a:solidFill>
                  <a:srgbClr val="00FF00"/>
                </a:solidFill>
                <a:latin typeface="微软雅黑"/>
                <a:cs typeface="微软雅黑"/>
              </a:rPr>
              <a:t>活动</a:t>
            </a:r>
            <a:r>
              <a:rPr sz="1800" b="1" spc="-50">
                <a:solidFill>
                  <a:srgbClr val="00FF00"/>
                </a:solidFill>
                <a:latin typeface="微软雅黑"/>
                <a:cs typeface="微软雅黑"/>
              </a:rPr>
              <a:t>一</a:t>
            </a:r>
            <a:r>
              <a:rPr sz="1800" b="1">
                <a:solidFill>
                  <a:srgbClr val="00FF00"/>
                </a:solidFill>
                <a:latin typeface="微软雅黑"/>
                <a:cs typeface="微软雅黑"/>
              </a:rPr>
              <a:t>	电源系的故障诊断与排</a:t>
            </a:r>
            <a:r>
              <a:rPr sz="1800" b="1" spc="-50">
                <a:solidFill>
                  <a:srgbClr val="00FF00"/>
                </a:solidFill>
                <a:latin typeface="微软雅黑"/>
                <a:cs typeface="微软雅黑"/>
              </a:rPr>
              <a:t>除</a:t>
            </a:r>
            <a:endParaRPr sz="1800">
              <a:latin typeface="微软雅黑"/>
              <a:cs typeface="微软雅黑"/>
            </a:endParaRPr>
          </a:p>
          <a:p>
            <a:pPr>
              <a:lnSpc>
                <a:spcPct val="100000"/>
              </a:lnSpc>
              <a:spcBef>
                <a:spcPts val="20"/>
              </a:spcBef>
            </a:pPr>
            <a:endParaRPr sz="1150">
              <a:latin typeface="微软雅黑"/>
              <a:cs typeface="微软雅黑"/>
            </a:endParaRPr>
          </a:p>
          <a:p>
            <a:pPr marL="12700">
              <a:lnSpc>
                <a:spcPct val="100000"/>
              </a:lnSpc>
            </a:pPr>
            <a:r>
              <a:rPr sz="1600" b="1">
                <a:latin typeface="微软雅黑"/>
                <a:cs typeface="微软雅黑"/>
              </a:rPr>
              <a:t>（四）</a:t>
            </a:r>
            <a:r>
              <a:rPr sz="1600" b="1" spc="-5">
                <a:latin typeface="微软雅黑"/>
                <a:cs typeface="微软雅黑"/>
              </a:rPr>
              <a:t>蓄电池在汽车不工作时放电故障的诊断</a:t>
            </a:r>
            <a:endParaRPr sz="1600">
              <a:latin typeface="微软雅黑"/>
              <a:cs typeface="微软雅黑"/>
            </a:endParaRPr>
          </a:p>
          <a:p>
            <a:pPr marL="12700">
              <a:lnSpc>
                <a:spcPct val="100000"/>
              </a:lnSpc>
            </a:pPr>
            <a:r>
              <a:rPr sz="1600" b="1" spc="-5">
                <a:latin typeface="微软雅黑"/>
                <a:cs typeface="微软雅黑"/>
              </a:rPr>
              <a:t>蓄电池在汽车不工作时放电故障的诊断见图４－１。</a:t>
            </a:r>
            <a:endParaRPr sz="1600">
              <a:latin typeface="微软雅黑"/>
              <a:cs typeface="微软雅黑"/>
            </a:endParaRPr>
          </a:p>
        </p:txBody>
      </p:sp>
      <p:pic>
        <p:nvPicPr>
          <p:cNvPr id="8" name="object 8"/>
          <p:cNvPicPr/>
          <p:nvPr/>
        </p:nvPicPr>
        <p:blipFill>
          <a:blip r:embed="rId2"/>
          <a:stretch>
            <a:fillRect/>
          </a:stretch>
        </p:blipFill>
        <p:spPr>
          <a:xfrm>
            <a:off x="1942302" y="2475708"/>
            <a:ext cx="5247226" cy="4141255"/>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6090920" cy="283210"/>
            <a:chOff x="348358" y="1592741"/>
            <a:chExt cx="6090920" cy="28321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grpSp>
      <p:sp>
        <p:nvSpPr>
          <p:cNvPr id="7" name="object 7"/>
          <p:cNvSpPr txBox="1"/>
          <p:nvPr/>
        </p:nvSpPr>
        <p:spPr>
          <a:xfrm>
            <a:off x="459740" y="1322105"/>
            <a:ext cx="8559800" cy="3131185"/>
          </a:xfrm>
          <a:prstGeom prst="rect">
            <a:avLst/>
          </a:prstGeom>
        </p:spPr>
        <p:txBody>
          <a:bodyPr vert="horz" wrap="square" lIns="0" tIns="12700" rIns="0" bIns="0" rtlCol="0">
            <a:spAutoFit/>
          </a:bodyPr>
          <a:lstStyle/>
          <a:p>
            <a:pPr marL="353695">
              <a:lnSpc>
                <a:spcPct val="100000"/>
              </a:lnSpc>
              <a:spcBef>
                <a:spcPts val="100"/>
              </a:spcBef>
              <a:tabLst>
                <a:tab pos="1331595"/>
              </a:tabLst>
            </a:pPr>
            <a:r>
              <a:rPr sz="1800" b="1">
                <a:solidFill>
                  <a:srgbClr val="00FF00"/>
                </a:solidFill>
                <a:latin typeface="微软雅黑"/>
                <a:cs typeface="微软雅黑"/>
              </a:rPr>
              <a:t>活动</a:t>
            </a:r>
            <a:r>
              <a:rPr sz="1800" b="1" spc="-50">
                <a:solidFill>
                  <a:srgbClr val="00FF00"/>
                </a:solidFill>
                <a:latin typeface="微软雅黑"/>
                <a:cs typeface="微软雅黑"/>
              </a:rPr>
              <a:t>一</a:t>
            </a:r>
            <a:r>
              <a:rPr sz="1800" b="1">
                <a:solidFill>
                  <a:srgbClr val="00FF00"/>
                </a:solidFill>
                <a:latin typeface="微软雅黑"/>
                <a:cs typeface="微软雅黑"/>
              </a:rPr>
              <a:t>	电源系的故障诊断与排</a:t>
            </a:r>
            <a:r>
              <a:rPr sz="1800" b="1" spc="-50">
                <a:solidFill>
                  <a:srgbClr val="00FF00"/>
                </a:solidFill>
                <a:latin typeface="微软雅黑"/>
                <a:cs typeface="微软雅黑"/>
              </a:rPr>
              <a:t>除</a:t>
            </a:r>
            <a:endParaRPr sz="1800">
              <a:latin typeface="微软雅黑"/>
              <a:cs typeface="微软雅黑"/>
            </a:endParaRPr>
          </a:p>
          <a:p>
            <a:pPr>
              <a:lnSpc>
                <a:spcPct val="100000"/>
              </a:lnSpc>
              <a:spcBef>
                <a:spcPts val="10"/>
              </a:spcBef>
            </a:pPr>
            <a:endParaRPr sz="1150">
              <a:latin typeface="微软雅黑"/>
              <a:cs typeface="微软雅黑"/>
            </a:endParaRPr>
          </a:p>
          <a:p>
            <a:pPr marL="12700">
              <a:lnSpc>
                <a:spcPct val="100000"/>
              </a:lnSpc>
            </a:pPr>
            <a:r>
              <a:rPr sz="1400" b="1" spc="-5">
                <a:latin typeface="微软雅黑"/>
                <a:cs typeface="微软雅黑"/>
              </a:rPr>
              <a:t>二、充电系统故障诊断与排除</a:t>
            </a:r>
            <a:endParaRPr sz="1400">
              <a:latin typeface="微软雅黑"/>
              <a:cs typeface="微软雅黑"/>
            </a:endParaRPr>
          </a:p>
          <a:p>
            <a:pPr marL="12700" marR="5080">
              <a:lnSpc>
                <a:spcPct val="100000"/>
              </a:lnSpc>
            </a:pPr>
            <a:r>
              <a:rPr sz="1400" b="1" spc="-5">
                <a:latin typeface="微软雅黑"/>
                <a:cs typeface="微软雅黑"/>
              </a:rPr>
              <a:t>通常充电警告灯亮时，驾驶员会首先知道充电系统发生故障。另外，当发动机因蓄电池电力微弱而不能起动，或前照灯亮度变暗时，也会发现充电系统不正常。</a:t>
            </a:r>
            <a:endParaRPr sz="1400">
              <a:latin typeface="微软雅黑"/>
              <a:cs typeface="微软雅黑"/>
            </a:endParaRPr>
          </a:p>
          <a:p>
            <a:pPr marL="12700">
              <a:lnSpc>
                <a:spcPct val="100000"/>
              </a:lnSpc>
            </a:pPr>
            <a:r>
              <a:rPr sz="1400" b="1">
                <a:latin typeface="微软雅黑"/>
                <a:cs typeface="微软雅黑"/>
              </a:rPr>
              <a:t>（一）</a:t>
            </a:r>
            <a:r>
              <a:rPr sz="1400" b="1" spc="-5">
                <a:latin typeface="微软雅黑"/>
                <a:cs typeface="微软雅黑"/>
              </a:rPr>
              <a:t>充电系统故障排除的一般程序</a:t>
            </a:r>
            <a:endParaRPr sz="1400">
              <a:latin typeface="微软雅黑"/>
              <a:cs typeface="微软雅黑"/>
            </a:endParaRPr>
          </a:p>
          <a:p>
            <a:pPr marL="101600">
              <a:lnSpc>
                <a:spcPct val="100000"/>
              </a:lnSpc>
            </a:pPr>
            <a:r>
              <a:rPr sz="1400" b="1" spc="-170">
                <a:latin typeface="微软雅黑"/>
                <a:cs typeface="微软雅黑"/>
              </a:rPr>
              <a:t>1</a:t>
            </a:r>
            <a:r>
              <a:rPr sz="1400" b="1" spc="-5">
                <a:latin typeface="微软雅黑"/>
                <a:cs typeface="微软雅黑"/>
              </a:rPr>
              <a:t>、故障诊断前应进行充电系电路分析</a:t>
            </a:r>
            <a:endParaRPr sz="1400">
              <a:latin typeface="微软雅黑"/>
              <a:cs typeface="微软雅黑"/>
            </a:endParaRPr>
          </a:p>
          <a:p>
            <a:pPr marL="12700" marR="93980" indent="88900">
              <a:lnSpc>
                <a:spcPct val="100000"/>
              </a:lnSpc>
            </a:pPr>
            <a:r>
              <a:rPr sz="1400" b="1" spc="-5">
                <a:latin typeface="微软雅黑"/>
                <a:cs typeface="微软雅黑"/>
              </a:rPr>
              <a:t>在线路图上画出有问题的线路，分析电流由电源流过负载的路径，对有问题的相关线路加以检查，明白这样的连接关系对分析故障的原因是有帮助的。</a:t>
            </a:r>
            <a:endParaRPr sz="1400">
              <a:latin typeface="微软雅黑"/>
              <a:cs typeface="微软雅黑"/>
            </a:endParaRPr>
          </a:p>
          <a:p>
            <a:pPr marL="101600">
              <a:lnSpc>
                <a:spcPct val="100000"/>
              </a:lnSpc>
            </a:pPr>
            <a:r>
              <a:rPr sz="1400" b="1" spc="-170">
                <a:latin typeface="微软雅黑"/>
                <a:cs typeface="微软雅黑"/>
              </a:rPr>
              <a:t>2</a:t>
            </a:r>
            <a:r>
              <a:rPr sz="1400" b="1" spc="-10">
                <a:latin typeface="微软雅黑"/>
                <a:cs typeface="微软雅黑"/>
              </a:rPr>
              <a:t>、基本检测</a:t>
            </a:r>
            <a:endParaRPr sz="1400">
              <a:latin typeface="微软雅黑"/>
              <a:cs typeface="微软雅黑"/>
            </a:endParaRPr>
          </a:p>
          <a:p>
            <a:pPr marL="101600">
              <a:lnSpc>
                <a:spcPct val="100000"/>
              </a:lnSpc>
            </a:pPr>
            <a:r>
              <a:rPr sz="1400" b="1" spc="30">
                <a:latin typeface="微软雅黑"/>
                <a:cs typeface="微软雅黑"/>
              </a:rPr>
              <a:t>⑴ 检测发电机</a:t>
            </a:r>
            <a:r>
              <a:rPr sz="1400" b="1" spc="-315">
                <a:latin typeface="微软雅黑"/>
                <a:cs typeface="微软雅黑"/>
              </a:rPr>
              <a:t>V</a:t>
            </a:r>
            <a:r>
              <a:rPr sz="1400" b="1" spc="-10">
                <a:latin typeface="微软雅黑"/>
                <a:cs typeface="微软雅黑"/>
              </a:rPr>
              <a:t>形带的张力</a:t>
            </a:r>
            <a:endParaRPr sz="1400">
              <a:latin typeface="微软雅黑"/>
              <a:cs typeface="微软雅黑"/>
            </a:endParaRPr>
          </a:p>
          <a:p>
            <a:pPr marL="12700" marR="93980" indent="88900" algn="just">
              <a:lnSpc>
                <a:spcPct val="100000"/>
              </a:lnSpc>
            </a:pPr>
            <a:r>
              <a:rPr sz="1400" b="1">
                <a:latin typeface="微软雅黑"/>
                <a:cs typeface="微软雅黑"/>
              </a:rPr>
              <a:t>经常检查发电机</a:t>
            </a:r>
            <a:r>
              <a:rPr sz="1400" b="1" spc="-315">
                <a:latin typeface="微软雅黑"/>
                <a:cs typeface="微软雅黑"/>
              </a:rPr>
              <a:t>V</a:t>
            </a:r>
            <a:r>
              <a:rPr sz="1400" b="1" spc="-5">
                <a:latin typeface="微软雅黑"/>
                <a:cs typeface="微软雅黑"/>
              </a:rPr>
              <a:t>形带的张紧程度和损坏程度，如不符合规定应进行调整。 一旦发现有损坏迹象要及时更换</a:t>
            </a:r>
            <a:r>
              <a:rPr sz="1400" b="1" spc="-50">
                <a:latin typeface="微软雅黑"/>
                <a:cs typeface="微软雅黑"/>
              </a:rPr>
              <a:t> </a:t>
            </a:r>
            <a:r>
              <a:rPr sz="1400" b="1" spc="-315">
                <a:latin typeface="微软雅黑"/>
                <a:cs typeface="微软雅黑"/>
              </a:rPr>
              <a:t>V</a:t>
            </a:r>
            <a:r>
              <a:rPr sz="1400" b="1">
                <a:latin typeface="微软雅黑"/>
                <a:cs typeface="微软雅黑"/>
              </a:rPr>
              <a:t>形带。检查</a:t>
            </a:r>
            <a:r>
              <a:rPr sz="1400" b="1" spc="-315">
                <a:latin typeface="微软雅黑"/>
                <a:cs typeface="微软雅黑"/>
              </a:rPr>
              <a:t>V</a:t>
            </a:r>
            <a:r>
              <a:rPr sz="1400" b="1">
                <a:latin typeface="微软雅黑"/>
                <a:cs typeface="微软雅黑"/>
              </a:rPr>
              <a:t>形带张紧度的方法有两种：用张力规进行检测，如图</a:t>
            </a:r>
            <a:r>
              <a:rPr sz="1400" b="1" spc="-50">
                <a:latin typeface="微软雅黑"/>
                <a:cs typeface="微软雅黑"/>
              </a:rPr>
              <a:t>4-2a)</a:t>
            </a:r>
            <a:r>
              <a:rPr sz="1400" b="1">
                <a:latin typeface="微软雅黑"/>
                <a:cs typeface="微软雅黑"/>
              </a:rPr>
              <a:t>所示，其挠度在</a:t>
            </a:r>
            <a:r>
              <a:rPr sz="1400" b="1" spc="-340">
                <a:latin typeface="微软雅黑"/>
                <a:cs typeface="微软雅黑"/>
              </a:rPr>
              <a:t>2～5mm</a:t>
            </a:r>
            <a:r>
              <a:rPr sz="1400" b="1" spc="-10">
                <a:latin typeface="微软雅黑"/>
                <a:cs typeface="微软雅黑"/>
              </a:rPr>
              <a:t>为合适；用手</a:t>
            </a:r>
            <a:r>
              <a:rPr sz="1400" b="1">
                <a:latin typeface="微软雅黑"/>
                <a:cs typeface="微软雅黑"/>
              </a:rPr>
              <a:t>进行检测，如图</a:t>
            </a:r>
            <a:r>
              <a:rPr sz="1400" b="1" spc="-75">
                <a:latin typeface="微软雅黑"/>
                <a:cs typeface="微软雅黑"/>
              </a:rPr>
              <a:t>4-</a:t>
            </a:r>
            <a:r>
              <a:rPr sz="1400" b="1" spc="-80">
                <a:latin typeface="微软雅黑"/>
                <a:cs typeface="微软雅黑"/>
              </a:rPr>
              <a:t>2b)</a:t>
            </a:r>
            <a:r>
              <a:rPr sz="1400" b="1" spc="-20">
                <a:latin typeface="微软雅黑"/>
                <a:cs typeface="微软雅黑"/>
              </a:rPr>
              <a:t>所示。</a:t>
            </a:r>
            <a:endParaRPr sz="1400">
              <a:latin typeface="微软雅黑"/>
              <a:cs typeface="微软雅黑"/>
            </a:endParaRPr>
          </a:p>
        </p:txBody>
      </p:sp>
      <p:pic>
        <p:nvPicPr>
          <p:cNvPr id="8" name="object 8"/>
          <p:cNvPicPr/>
          <p:nvPr/>
        </p:nvPicPr>
        <p:blipFill>
          <a:blip r:embed="rId2"/>
          <a:stretch>
            <a:fillRect/>
          </a:stretch>
        </p:blipFill>
        <p:spPr>
          <a:xfrm>
            <a:off x="2877839" y="4419600"/>
            <a:ext cx="3740102" cy="2343150"/>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6090920" cy="283210"/>
            <a:chOff x="348358" y="1592741"/>
            <a:chExt cx="6090920" cy="28321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grpSp>
      <p:pic>
        <p:nvPicPr>
          <p:cNvPr id="7" name="object 7"/>
          <p:cNvPicPr/>
          <p:nvPr/>
        </p:nvPicPr>
        <p:blipFill>
          <a:blip r:embed="rId2"/>
          <a:stretch>
            <a:fillRect/>
          </a:stretch>
        </p:blipFill>
        <p:spPr>
          <a:xfrm>
            <a:off x="6629400" y="1219200"/>
            <a:ext cx="2286000" cy="2057400"/>
          </a:xfrm>
          <a:prstGeom prst="rect">
            <a:avLst/>
          </a:prstGeom>
        </p:spPr>
      </p:pic>
      <p:sp>
        <p:nvSpPr>
          <p:cNvPr id="8" name="object 8"/>
          <p:cNvSpPr txBox="1"/>
          <p:nvPr/>
        </p:nvSpPr>
        <p:spPr>
          <a:xfrm>
            <a:off x="535939" y="1322105"/>
            <a:ext cx="8128000" cy="4975860"/>
          </a:xfrm>
          <a:prstGeom prst="rect">
            <a:avLst/>
          </a:prstGeom>
        </p:spPr>
        <p:txBody>
          <a:bodyPr vert="horz" wrap="square" lIns="0" tIns="12700" rIns="0" bIns="0" rtlCol="0">
            <a:spAutoFit/>
          </a:bodyPr>
          <a:lstStyle/>
          <a:p>
            <a:pPr marL="277495" algn="just">
              <a:lnSpc>
                <a:spcPct val="100000"/>
              </a:lnSpc>
              <a:spcBef>
                <a:spcPts val="100"/>
              </a:spcBef>
            </a:pPr>
            <a:r>
              <a:rPr sz="1800" b="1" spc="55">
                <a:solidFill>
                  <a:srgbClr val="00FF00"/>
                </a:solidFill>
                <a:latin typeface="微软雅黑"/>
                <a:cs typeface="微软雅黑"/>
              </a:rPr>
              <a:t>活动一  电源系的故障诊断与排除</a:t>
            </a:r>
            <a:endParaRPr sz="1800">
              <a:latin typeface="微软雅黑"/>
              <a:cs typeface="微软雅黑"/>
            </a:endParaRPr>
          </a:p>
          <a:p>
            <a:pPr>
              <a:lnSpc>
                <a:spcPct val="100000"/>
              </a:lnSpc>
              <a:spcBef>
                <a:spcPts val="65"/>
              </a:spcBef>
            </a:pPr>
            <a:endParaRPr sz="1450">
              <a:latin typeface="微软雅黑"/>
              <a:cs typeface="微软雅黑"/>
            </a:endParaRPr>
          </a:p>
          <a:p>
            <a:pPr marL="212725" algn="just">
              <a:lnSpc>
                <a:spcPct val="100000"/>
              </a:lnSpc>
            </a:pPr>
            <a:r>
              <a:rPr sz="1600" b="1" spc="25">
                <a:latin typeface="微软雅黑"/>
                <a:cs typeface="微软雅黑"/>
              </a:rPr>
              <a:t>⑵ 蓄电池电量检测</a:t>
            </a:r>
            <a:endParaRPr sz="1600">
              <a:latin typeface="微软雅黑"/>
              <a:cs typeface="微软雅黑"/>
            </a:endParaRPr>
          </a:p>
          <a:p>
            <a:pPr marL="12700" marR="2722880" indent="504825" algn="just">
              <a:lnSpc>
                <a:spcPct val="97500"/>
              </a:lnSpc>
              <a:spcBef>
                <a:spcPts val="50"/>
              </a:spcBef>
            </a:pPr>
            <a:r>
              <a:rPr sz="1600" b="1">
                <a:latin typeface="微软雅黑"/>
                <a:cs typeface="微软雅黑"/>
              </a:rPr>
              <a:t>使用图</a:t>
            </a:r>
            <a:r>
              <a:rPr sz="1600" b="1" spc="-100">
                <a:latin typeface="微软雅黑"/>
                <a:cs typeface="微软雅黑"/>
              </a:rPr>
              <a:t>4-</a:t>
            </a:r>
            <a:r>
              <a:rPr sz="1600" b="1" spc="-114">
                <a:latin typeface="微软雅黑"/>
                <a:cs typeface="微软雅黑"/>
              </a:rPr>
              <a:t>3</a:t>
            </a:r>
            <a:r>
              <a:rPr sz="1600" b="1" spc="-5">
                <a:latin typeface="微软雅黑"/>
                <a:cs typeface="微软雅黑"/>
              </a:rPr>
              <a:t>所示蓄电池测试仪器进行蓄电池负荷实验。</a:t>
            </a:r>
            <a:r>
              <a:rPr sz="1600" b="1">
                <a:latin typeface="微软雅黑"/>
                <a:cs typeface="微软雅黑"/>
              </a:rPr>
              <a:t>保持测试</a:t>
            </a:r>
            <a:r>
              <a:rPr sz="1600" b="1" spc="-95">
                <a:latin typeface="微软雅黑"/>
                <a:cs typeface="微软雅黑"/>
              </a:rPr>
              <a:t>5s</a:t>
            </a:r>
            <a:r>
              <a:rPr sz="1600" b="1" spc="-5">
                <a:latin typeface="微软雅黑"/>
                <a:cs typeface="微软雅黑"/>
              </a:rPr>
              <a:t>、如果蓄电池有故障或者充电不足的话，那么蓄</a:t>
            </a:r>
            <a:r>
              <a:rPr sz="1600" b="1">
                <a:latin typeface="微软雅黑"/>
                <a:cs typeface="微软雅黑"/>
              </a:rPr>
              <a:t>电池电压就很快地下降，即</a:t>
            </a:r>
            <a:r>
              <a:rPr sz="1600" b="1">
                <a:latin typeface="Arial"/>
                <a:cs typeface="Arial"/>
              </a:rPr>
              <a:t>“</a:t>
            </a:r>
            <a:r>
              <a:rPr sz="1600" b="1">
                <a:latin typeface="微软雅黑"/>
                <a:cs typeface="微软雅黑"/>
              </a:rPr>
              <a:t>电压崩溃</a:t>
            </a:r>
            <a:r>
              <a:rPr sz="1600" b="1">
                <a:latin typeface="Arial"/>
                <a:cs typeface="Arial"/>
              </a:rPr>
              <a:t>”</a:t>
            </a:r>
            <a:r>
              <a:rPr sz="1600" b="1">
                <a:latin typeface="微软雅黑"/>
                <a:cs typeface="微软雅黑"/>
              </a:rPr>
              <a:t>，电压值在</a:t>
            </a:r>
            <a:r>
              <a:rPr sz="1600" b="1" spc="-25">
                <a:latin typeface="微软雅黑"/>
                <a:cs typeface="微软雅黑"/>
              </a:rPr>
              <a:t>9.0</a:t>
            </a:r>
            <a:r>
              <a:rPr sz="1600" b="1" spc="-20">
                <a:latin typeface="微软雅黑"/>
                <a:cs typeface="微软雅黑"/>
              </a:rPr>
              <a:t>之下。</a:t>
            </a:r>
            <a:endParaRPr sz="1600">
              <a:latin typeface="微软雅黑"/>
              <a:cs typeface="微软雅黑"/>
            </a:endParaRPr>
          </a:p>
          <a:p>
            <a:pPr marL="288925">
              <a:lnSpc>
                <a:spcPct val="100000"/>
              </a:lnSpc>
              <a:spcBef>
                <a:spcPts val="1415"/>
              </a:spcBef>
            </a:pPr>
            <a:r>
              <a:rPr sz="1600" b="1" spc="-5">
                <a:latin typeface="微软雅黑"/>
                <a:cs typeface="微软雅黑"/>
              </a:rPr>
              <a:t>⑶ 检测发电机的搭铁线接触是否良好</a:t>
            </a:r>
            <a:endParaRPr sz="1600">
              <a:latin typeface="微软雅黑"/>
              <a:cs typeface="微软雅黑"/>
            </a:endParaRPr>
          </a:p>
          <a:p>
            <a:pPr marL="88900" marR="109855" indent="200025">
              <a:lnSpc>
                <a:spcPct val="100000"/>
              </a:lnSpc>
            </a:pPr>
            <a:r>
              <a:rPr sz="1600" b="1" spc="-5">
                <a:latin typeface="微软雅黑"/>
                <a:cs typeface="微软雅黑"/>
              </a:rPr>
              <a:t>用手持式万用表直流电压档进行测试，正表笔搭在发电机壳体上，负表笔搭在蓄电池负极上，如果显示的电压为正就表示搭铁良好，否则搭铁不良。</a:t>
            </a:r>
            <a:endParaRPr sz="1600">
              <a:latin typeface="微软雅黑"/>
              <a:cs typeface="微软雅黑"/>
            </a:endParaRPr>
          </a:p>
          <a:p>
            <a:pPr>
              <a:lnSpc>
                <a:spcPct val="100000"/>
              </a:lnSpc>
              <a:spcBef>
                <a:spcPts val="10"/>
              </a:spcBef>
            </a:pPr>
            <a:endParaRPr sz="1100">
              <a:latin typeface="微软雅黑"/>
              <a:cs typeface="微软雅黑"/>
            </a:endParaRPr>
          </a:p>
          <a:p>
            <a:pPr marL="88900">
              <a:lnSpc>
                <a:spcPct val="100000"/>
              </a:lnSpc>
            </a:pPr>
            <a:r>
              <a:rPr sz="1600" b="1">
                <a:latin typeface="微软雅黑"/>
                <a:cs typeface="微软雅黑"/>
              </a:rPr>
              <a:t>（二）</a:t>
            </a:r>
            <a:r>
              <a:rPr sz="1600" b="1" spc="-5">
                <a:latin typeface="微软雅黑"/>
                <a:cs typeface="微软雅黑"/>
              </a:rPr>
              <a:t>充电系统故障的诊断与排除</a:t>
            </a:r>
            <a:endParaRPr sz="1600">
              <a:latin typeface="微软雅黑"/>
              <a:cs typeface="微软雅黑"/>
            </a:endParaRPr>
          </a:p>
          <a:p>
            <a:pPr marL="88900" marR="106680" indent="406400">
              <a:lnSpc>
                <a:spcPct val="100000"/>
              </a:lnSpc>
            </a:pPr>
            <a:r>
              <a:rPr sz="1600" b="1">
                <a:latin typeface="微软雅黑"/>
                <a:cs typeface="微软雅黑"/>
              </a:rPr>
              <a:t>交流发电机充电系统常见故障有充电指示灯不亮、充电系统不充电、充电电流不稳</a:t>
            </a:r>
            <a:r>
              <a:rPr sz="1600" b="1" spc="-50">
                <a:latin typeface="微软雅黑"/>
                <a:cs typeface="微软雅黑"/>
              </a:rPr>
              <a:t>（</a:t>
            </a:r>
            <a:r>
              <a:rPr sz="1600" b="1" spc="-10">
                <a:latin typeface="微软雅黑"/>
                <a:cs typeface="微软雅黑"/>
              </a:rPr>
              <a:t>指示灯时亮</a:t>
            </a:r>
            <a:endParaRPr sz="1600">
              <a:latin typeface="微软雅黑"/>
              <a:cs typeface="微软雅黑"/>
            </a:endParaRPr>
          </a:p>
          <a:p>
            <a:pPr marL="88900">
              <a:lnSpc>
                <a:spcPct val="100000"/>
              </a:lnSpc>
            </a:pPr>
            <a:r>
              <a:rPr sz="1600" b="1">
                <a:latin typeface="微软雅黑"/>
                <a:cs typeface="微软雅黑"/>
              </a:rPr>
              <a:t>时灭）</a:t>
            </a:r>
            <a:r>
              <a:rPr sz="1600" b="1" spc="-50">
                <a:latin typeface="微软雅黑"/>
                <a:cs typeface="微软雅黑"/>
              </a:rPr>
              <a:t>。</a:t>
            </a:r>
            <a:endParaRPr sz="1600">
              <a:latin typeface="微软雅黑"/>
              <a:cs typeface="微软雅黑"/>
            </a:endParaRPr>
          </a:p>
          <a:p>
            <a:pPr marL="495300">
              <a:lnSpc>
                <a:spcPct val="100000"/>
              </a:lnSpc>
            </a:pPr>
            <a:r>
              <a:rPr sz="1600" b="1" spc="-195">
                <a:latin typeface="微软雅黑"/>
                <a:cs typeface="微软雅黑"/>
              </a:rPr>
              <a:t>1</a:t>
            </a:r>
            <a:r>
              <a:rPr sz="1600" b="1" spc="-5">
                <a:latin typeface="微软雅黑"/>
                <a:cs typeface="微软雅黑"/>
              </a:rPr>
              <a:t>、充电指示灯不亮的排除</a:t>
            </a:r>
            <a:endParaRPr sz="1600">
              <a:latin typeface="微软雅黑"/>
              <a:cs typeface="微软雅黑"/>
            </a:endParaRPr>
          </a:p>
          <a:p>
            <a:pPr marL="88900" marR="5080" indent="101600">
              <a:lnSpc>
                <a:spcPct val="100000"/>
              </a:lnSpc>
            </a:pPr>
            <a:r>
              <a:rPr sz="1600" b="1" spc="-5">
                <a:latin typeface="微软雅黑"/>
                <a:cs typeface="微软雅黑"/>
              </a:rPr>
              <a:t>充电指示灯不亮和充电系统不充电对驾驶员和普通修理工来说，都是十分伤脑筋的问题。</a:t>
            </a:r>
            <a:r>
              <a:rPr sz="1600" b="1">
                <a:latin typeface="微软雅黑"/>
                <a:cs typeface="微软雅黑"/>
              </a:rPr>
              <a:t>轿车的充电指示灯采用的是发光二极管，其电路为发电机的预励磁电路（</a:t>
            </a:r>
            <a:r>
              <a:rPr sz="1600" b="1" spc="-10">
                <a:latin typeface="微软雅黑"/>
                <a:cs typeface="微软雅黑"/>
              </a:rPr>
              <a:t>发电机电压低于</a:t>
            </a:r>
            <a:r>
              <a:rPr sz="1600" b="1">
                <a:latin typeface="微软雅黑"/>
                <a:cs typeface="微软雅黑"/>
              </a:rPr>
              <a:t>蓄电池电压时的励磁电路）</a:t>
            </a:r>
            <a:r>
              <a:rPr sz="1600" b="1" spc="-5">
                <a:latin typeface="微软雅黑"/>
                <a:cs typeface="微软雅黑"/>
              </a:rPr>
              <a:t>的一部分，当充电指示灯不亮时，可能导致发电机不发电，因此，了解其故障原因，掌握其排除方法很有必要。</a:t>
            </a:r>
            <a:endParaRPr sz="1600">
              <a:latin typeface="微软雅黑"/>
              <a:cs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6090920" cy="283210"/>
            <a:chOff x="348358" y="1592741"/>
            <a:chExt cx="6090920" cy="28321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grpSp>
      <p:sp>
        <p:nvSpPr>
          <p:cNvPr id="7" name="object 7"/>
          <p:cNvSpPr txBox="1"/>
          <p:nvPr/>
        </p:nvSpPr>
        <p:spPr>
          <a:xfrm>
            <a:off x="535940" y="1322105"/>
            <a:ext cx="8420100" cy="4716780"/>
          </a:xfrm>
          <a:prstGeom prst="rect">
            <a:avLst/>
          </a:prstGeom>
        </p:spPr>
        <p:txBody>
          <a:bodyPr vert="horz" wrap="square" lIns="0" tIns="12700" rIns="0" bIns="0" rtlCol="0">
            <a:spAutoFit/>
          </a:bodyPr>
          <a:lstStyle/>
          <a:p>
            <a:pPr marL="277495">
              <a:lnSpc>
                <a:spcPct val="100000"/>
              </a:lnSpc>
              <a:spcBef>
                <a:spcPts val="100"/>
              </a:spcBef>
              <a:tabLst>
                <a:tab pos="1255395"/>
              </a:tabLst>
            </a:pPr>
            <a:r>
              <a:rPr sz="1800" b="1">
                <a:solidFill>
                  <a:srgbClr val="00FF00"/>
                </a:solidFill>
                <a:latin typeface="微软雅黑"/>
                <a:cs typeface="微软雅黑"/>
              </a:rPr>
              <a:t>活动</a:t>
            </a:r>
            <a:r>
              <a:rPr sz="1800" b="1" spc="-50">
                <a:solidFill>
                  <a:srgbClr val="00FF00"/>
                </a:solidFill>
                <a:latin typeface="微软雅黑"/>
                <a:cs typeface="微软雅黑"/>
              </a:rPr>
              <a:t>一</a:t>
            </a:r>
            <a:r>
              <a:rPr sz="1800" b="1">
                <a:solidFill>
                  <a:srgbClr val="00FF00"/>
                </a:solidFill>
                <a:latin typeface="微软雅黑"/>
                <a:cs typeface="微软雅黑"/>
              </a:rPr>
              <a:t>	电源系的故障诊断与排</a:t>
            </a:r>
            <a:r>
              <a:rPr sz="1800" b="1" spc="-50">
                <a:solidFill>
                  <a:srgbClr val="00FF00"/>
                </a:solidFill>
                <a:latin typeface="微软雅黑"/>
                <a:cs typeface="微软雅黑"/>
              </a:rPr>
              <a:t>除</a:t>
            </a:r>
            <a:endParaRPr sz="1800">
              <a:latin typeface="微软雅黑"/>
              <a:cs typeface="微软雅黑"/>
            </a:endParaRPr>
          </a:p>
          <a:p>
            <a:pPr>
              <a:lnSpc>
                <a:spcPct val="100000"/>
              </a:lnSpc>
              <a:spcBef>
                <a:spcPts val="20"/>
              </a:spcBef>
            </a:pPr>
            <a:endParaRPr sz="1150">
              <a:latin typeface="微软雅黑"/>
              <a:cs typeface="微软雅黑"/>
            </a:endParaRPr>
          </a:p>
          <a:p>
            <a:pPr marL="279400">
              <a:lnSpc>
                <a:spcPct val="100000"/>
              </a:lnSpc>
            </a:pPr>
            <a:r>
              <a:rPr sz="1600" b="1" spc="30">
                <a:latin typeface="微软雅黑"/>
                <a:cs typeface="微软雅黑"/>
              </a:rPr>
              <a:t>⑴ 充电系统能否充电的诊断:</a:t>
            </a:r>
            <a:endParaRPr sz="1600">
              <a:latin typeface="微软雅黑"/>
              <a:cs typeface="微软雅黑"/>
            </a:endParaRPr>
          </a:p>
          <a:p>
            <a:pPr marL="12700" marR="68580" indent="266700">
              <a:lnSpc>
                <a:spcPct val="100000"/>
              </a:lnSpc>
            </a:pPr>
            <a:r>
              <a:rPr sz="1600" b="1" spc="-5">
                <a:latin typeface="微软雅黑"/>
                <a:cs typeface="微软雅黑"/>
              </a:rPr>
              <a:t>判断充电系统能否充电最有效的方法是用万用表检测判断，方法是：先将点火开关断开，</a:t>
            </a:r>
            <a:r>
              <a:rPr sz="1600" b="1">
                <a:latin typeface="微软雅黑"/>
                <a:cs typeface="微软雅黑"/>
              </a:rPr>
              <a:t>用万用表检测发电机</a:t>
            </a:r>
            <a:r>
              <a:rPr sz="1600" b="1" spc="-185">
                <a:latin typeface="Arial"/>
                <a:cs typeface="Arial"/>
              </a:rPr>
              <a:t>“</a:t>
            </a:r>
            <a:r>
              <a:rPr sz="1600" b="1" spc="-185">
                <a:latin typeface="微软雅黑"/>
                <a:cs typeface="微软雅黑"/>
              </a:rPr>
              <a:t>B+</a:t>
            </a:r>
            <a:r>
              <a:rPr sz="1600" b="1" spc="-185">
                <a:latin typeface="Arial"/>
                <a:cs typeface="Arial"/>
              </a:rPr>
              <a:t>”</a:t>
            </a:r>
            <a:r>
              <a:rPr sz="1600" b="1">
                <a:latin typeface="微软雅黑"/>
                <a:cs typeface="微软雅黑"/>
              </a:rPr>
              <a:t>端子与发电机壳体间的电压应为</a:t>
            </a:r>
            <a:r>
              <a:rPr sz="1600" b="1" spc="-55">
                <a:latin typeface="微软雅黑"/>
                <a:cs typeface="微软雅黑"/>
              </a:rPr>
              <a:t>12</a:t>
            </a:r>
            <a:r>
              <a:rPr sz="1600" b="1" spc="75">
                <a:latin typeface="微软雅黑"/>
                <a:cs typeface="微软雅黑"/>
              </a:rPr>
              <a:t> </a:t>
            </a:r>
            <a:r>
              <a:rPr sz="1600" b="1" spc="-355">
                <a:latin typeface="微软雅黑"/>
                <a:cs typeface="微软雅黑"/>
              </a:rPr>
              <a:t>V</a:t>
            </a:r>
            <a:r>
              <a:rPr sz="1600" b="1">
                <a:latin typeface="微软雅黑"/>
                <a:cs typeface="微软雅黑"/>
              </a:rPr>
              <a:t>左右（</a:t>
            </a:r>
            <a:r>
              <a:rPr sz="1600" b="1" spc="-5">
                <a:latin typeface="微软雅黑"/>
                <a:cs typeface="微软雅黑"/>
              </a:rPr>
              <a:t>如电压为零或过低，说明</a:t>
            </a:r>
            <a:r>
              <a:rPr sz="1600" b="1" spc="-50">
                <a:latin typeface="微软雅黑"/>
                <a:cs typeface="微软雅黑"/>
              </a:rPr>
              <a:t> </a:t>
            </a:r>
            <a:r>
              <a:rPr sz="1600" b="1" spc="-185">
                <a:latin typeface="Arial"/>
                <a:cs typeface="Arial"/>
              </a:rPr>
              <a:t>“</a:t>
            </a:r>
            <a:r>
              <a:rPr sz="1600" b="1" spc="-185">
                <a:latin typeface="微软雅黑"/>
                <a:cs typeface="微软雅黑"/>
              </a:rPr>
              <a:t>B+</a:t>
            </a:r>
            <a:r>
              <a:rPr sz="1600" b="1" spc="-185">
                <a:latin typeface="Arial"/>
                <a:cs typeface="Arial"/>
              </a:rPr>
              <a:t>”</a:t>
            </a:r>
            <a:r>
              <a:rPr sz="1600" b="1">
                <a:latin typeface="微软雅黑"/>
                <a:cs typeface="微软雅黑"/>
              </a:rPr>
              <a:t>端子至蓄电池正极柱间线路断路、端子接触不良或蓄电池故障），</a:t>
            </a:r>
            <a:r>
              <a:rPr sz="1600" b="1" spc="-5">
                <a:latin typeface="微软雅黑"/>
                <a:cs typeface="微软雅黑"/>
              </a:rPr>
              <a:t>然后起动发动机并将其</a:t>
            </a:r>
            <a:r>
              <a:rPr sz="1600" b="1">
                <a:latin typeface="微软雅黑"/>
                <a:cs typeface="微软雅黑"/>
              </a:rPr>
              <a:t>转速逐渐升高到比怠速稍高</a:t>
            </a:r>
            <a:r>
              <a:rPr sz="1600" b="1" spc="-135">
                <a:latin typeface="微软雅黑"/>
                <a:cs typeface="微软雅黑"/>
              </a:rPr>
              <a:t>（3000r/min</a:t>
            </a:r>
            <a:r>
              <a:rPr sz="1600" b="1">
                <a:latin typeface="微软雅黑"/>
                <a:cs typeface="微软雅黑"/>
              </a:rPr>
              <a:t>左右），</a:t>
            </a:r>
            <a:r>
              <a:rPr sz="1600" b="1" spc="-5">
                <a:latin typeface="微软雅黑"/>
                <a:cs typeface="微软雅黑"/>
              </a:rPr>
              <a:t>如万用表指示的电压高于点火开关断开时测</a:t>
            </a:r>
            <a:r>
              <a:rPr sz="1600" b="1">
                <a:latin typeface="微软雅黑"/>
                <a:cs typeface="微软雅黑"/>
              </a:rPr>
              <a:t>得的电压</a:t>
            </a:r>
            <a:r>
              <a:rPr sz="1600" b="1" spc="-130">
                <a:latin typeface="微软雅黑"/>
                <a:cs typeface="微软雅黑"/>
              </a:rPr>
              <a:t>（12V），</a:t>
            </a:r>
            <a:r>
              <a:rPr sz="1600" b="1" spc="-5">
                <a:latin typeface="微软雅黑"/>
                <a:cs typeface="微软雅黑"/>
              </a:rPr>
              <a:t>说明充电系统能充电；如电压低于或等于点火开关断开时测得的电压，则</a:t>
            </a:r>
            <a:r>
              <a:rPr sz="1600" b="1">
                <a:latin typeface="微软雅黑"/>
                <a:cs typeface="微软雅黑"/>
              </a:rPr>
              <a:t>说明充电系统不充电，判断程序如图</a:t>
            </a:r>
            <a:r>
              <a:rPr sz="1600" b="1" spc="-100">
                <a:latin typeface="微软雅黑"/>
                <a:cs typeface="微软雅黑"/>
              </a:rPr>
              <a:t>4-</a:t>
            </a:r>
            <a:r>
              <a:rPr sz="1600" b="1" spc="-114">
                <a:latin typeface="微软雅黑"/>
                <a:cs typeface="微软雅黑"/>
              </a:rPr>
              <a:t>4</a:t>
            </a:r>
            <a:r>
              <a:rPr sz="1600" b="1" spc="-20">
                <a:latin typeface="微软雅黑"/>
                <a:cs typeface="微软雅黑"/>
              </a:rPr>
              <a:t>所示。</a:t>
            </a:r>
            <a:endParaRPr sz="1600">
              <a:latin typeface="微软雅黑"/>
              <a:cs typeface="微软雅黑"/>
            </a:endParaRPr>
          </a:p>
          <a:p>
            <a:pPr marL="279400">
              <a:lnSpc>
                <a:spcPct val="100000"/>
              </a:lnSpc>
            </a:pPr>
            <a:r>
              <a:rPr sz="1600" b="1" spc="10">
                <a:latin typeface="微软雅黑"/>
                <a:cs typeface="微软雅黑"/>
              </a:rPr>
              <a:t>⑵ 充电指示灯不亮的原因：</a:t>
            </a:r>
            <a:endParaRPr sz="1600">
              <a:latin typeface="微软雅黑"/>
              <a:cs typeface="微软雅黑"/>
            </a:endParaRPr>
          </a:p>
          <a:p>
            <a:pPr marL="279400">
              <a:lnSpc>
                <a:spcPct val="100000"/>
              </a:lnSpc>
            </a:pPr>
            <a:r>
              <a:rPr sz="1600" b="1" spc="-5">
                <a:latin typeface="微软雅黑"/>
                <a:cs typeface="微软雅黑"/>
              </a:rPr>
              <a:t>充电指示灯不亮的具体原因如下：</a:t>
            </a:r>
            <a:endParaRPr sz="1600">
              <a:latin typeface="微软雅黑"/>
              <a:cs typeface="微软雅黑"/>
            </a:endParaRPr>
          </a:p>
          <a:p>
            <a:pPr marL="279400">
              <a:lnSpc>
                <a:spcPct val="100000"/>
              </a:lnSpc>
            </a:pPr>
            <a:r>
              <a:rPr sz="1600" b="1" spc="-5">
                <a:latin typeface="微软雅黑"/>
                <a:cs typeface="微软雅黑"/>
              </a:rPr>
              <a:t>① 充电指示灯或与之串联的电阻断路；</a:t>
            </a:r>
            <a:endParaRPr sz="1600">
              <a:latin typeface="微软雅黑"/>
              <a:cs typeface="微软雅黑"/>
            </a:endParaRPr>
          </a:p>
          <a:p>
            <a:pPr marL="685800">
              <a:lnSpc>
                <a:spcPct val="100000"/>
              </a:lnSpc>
            </a:pPr>
            <a:r>
              <a:rPr sz="1600" b="1" spc="-5">
                <a:latin typeface="微软雅黑"/>
                <a:cs typeface="微软雅黑"/>
              </a:rPr>
              <a:t>② 指示灯线路断路或线路中的二极管断路；</a:t>
            </a:r>
            <a:endParaRPr sz="1600">
              <a:latin typeface="微软雅黑"/>
              <a:cs typeface="微软雅黑"/>
            </a:endParaRPr>
          </a:p>
          <a:p>
            <a:pPr marL="279400">
              <a:lnSpc>
                <a:spcPct val="100000"/>
              </a:lnSpc>
            </a:pPr>
            <a:r>
              <a:rPr sz="1600" b="1" spc="25">
                <a:latin typeface="微软雅黑"/>
                <a:cs typeface="微软雅黑"/>
              </a:rPr>
              <a:t>③ 点火开关故障；</a:t>
            </a:r>
            <a:endParaRPr sz="1600">
              <a:latin typeface="微软雅黑"/>
              <a:cs typeface="微软雅黑"/>
            </a:endParaRPr>
          </a:p>
          <a:p>
            <a:pPr marL="279400">
              <a:lnSpc>
                <a:spcPct val="100000"/>
              </a:lnSpc>
            </a:pPr>
            <a:r>
              <a:rPr sz="1600" b="1" spc="10">
                <a:latin typeface="微软雅黑"/>
                <a:cs typeface="微软雅黑"/>
              </a:rPr>
              <a:t>④ 发电机磁场绕组断路；</a:t>
            </a:r>
            <a:endParaRPr sz="1600">
              <a:latin typeface="微软雅黑"/>
              <a:cs typeface="微软雅黑"/>
            </a:endParaRPr>
          </a:p>
          <a:p>
            <a:pPr marL="279400">
              <a:lnSpc>
                <a:spcPct val="100000"/>
              </a:lnSpc>
            </a:pPr>
            <a:r>
              <a:rPr sz="1600" b="1" spc="160">
                <a:latin typeface="微软雅黑"/>
                <a:cs typeface="微软雅黑"/>
              </a:rPr>
              <a:t>⑤ </a:t>
            </a:r>
            <a:r>
              <a:rPr sz="1600" b="1" spc="-10">
                <a:latin typeface="微软雅黑"/>
                <a:cs typeface="微软雅黑"/>
              </a:rPr>
              <a:t>IC调节器故障。</a:t>
            </a:r>
            <a:endParaRPr sz="1600">
              <a:latin typeface="微软雅黑"/>
              <a:cs typeface="微软雅黑"/>
            </a:endParaRPr>
          </a:p>
          <a:p>
            <a:pPr marL="279400">
              <a:lnSpc>
                <a:spcPct val="100000"/>
              </a:lnSpc>
            </a:pPr>
            <a:r>
              <a:rPr sz="1600" b="1" spc="10">
                <a:latin typeface="微软雅黑"/>
                <a:cs typeface="微软雅黑"/>
              </a:rPr>
              <a:t>⑶ 充电指示灯不亮的排除：</a:t>
            </a:r>
            <a:endParaRPr sz="1600">
              <a:latin typeface="微软雅黑"/>
              <a:cs typeface="微软雅黑"/>
            </a:endParaRPr>
          </a:p>
          <a:p>
            <a:pPr marL="12700" marR="5080" indent="266700">
              <a:lnSpc>
                <a:spcPct val="100000"/>
              </a:lnSpc>
            </a:pPr>
            <a:r>
              <a:rPr sz="1600" b="1" spc="-5">
                <a:latin typeface="微软雅黑"/>
                <a:cs typeface="微软雅黑"/>
              </a:rPr>
              <a:t>当接通点火开关时充电指示灯不亮，起动发动机后发电机又能发电，说明磁场电路能接通，电流经电阻向发电机预励磁，故障原因是充电指示灯或电阻断路。</a:t>
            </a:r>
            <a:endParaRPr sz="1600">
              <a:latin typeface="微软雅黑"/>
              <a:cs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7764145" cy="2522220"/>
            <a:chOff x="348358" y="1592741"/>
            <a:chExt cx="7764145" cy="252222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pic>
          <p:nvPicPr>
            <p:cNvPr id="7" name="object 7"/>
            <p:cNvPicPr/>
            <p:nvPr/>
          </p:nvPicPr>
          <p:blipFill>
            <a:blip r:embed="rId2"/>
            <a:stretch>
              <a:fillRect/>
            </a:stretch>
          </p:blipFill>
          <p:spPr>
            <a:xfrm>
              <a:off x="1066800" y="1752599"/>
              <a:ext cx="7045325" cy="2362200"/>
            </a:xfrm>
            <a:prstGeom prst="rect">
              <a:avLst/>
            </a:prstGeom>
          </p:spPr>
        </p:pic>
      </p:grpSp>
      <p:sp>
        <p:nvSpPr>
          <p:cNvPr id="8" name="object 8"/>
          <p:cNvSpPr txBox="1"/>
          <p:nvPr/>
        </p:nvSpPr>
        <p:spPr>
          <a:xfrm>
            <a:off x="800926" y="1322105"/>
            <a:ext cx="3518535" cy="299720"/>
          </a:xfrm>
          <a:prstGeom prst="rect">
            <a:avLst/>
          </a:prstGeom>
        </p:spPr>
        <p:txBody>
          <a:bodyPr vert="horz" wrap="square" lIns="0" tIns="12700" rIns="0" bIns="0" rtlCol="0">
            <a:spAutoFit/>
          </a:bodyPr>
          <a:lstStyle/>
          <a:p>
            <a:pPr marL="12700">
              <a:lnSpc>
                <a:spcPct val="100000"/>
              </a:lnSpc>
              <a:spcBef>
                <a:spcPts val="100"/>
              </a:spcBef>
              <a:tabLst>
                <a:tab pos="989965"/>
              </a:tabLst>
            </a:pPr>
            <a:r>
              <a:rPr sz="1800" b="1">
                <a:solidFill>
                  <a:srgbClr val="00FF00"/>
                </a:solidFill>
                <a:latin typeface="微软雅黑"/>
                <a:cs typeface="微软雅黑"/>
              </a:rPr>
              <a:t>活动</a:t>
            </a:r>
            <a:r>
              <a:rPr sz="1800" b="1" spc="-50">
                <a:solidFill>
                  <a:srgbClr val="00FF00"/>
                </a:solidFill>
                <a:latin typeface="微软雅黑"/>
                <a:cs typeface="微软雅黑"/>
              </a:rPr>
              <a:t>一</a:t>
            </a:r>
            <a:r>
              <a:rPr sz="1800" b="1">
                <a:solidFill>
                  <a:srgbClr val="00FF00"/>
                </a:solidFill>
                <a:latin typeface="微软雅黑"/>
                <a:cs typeface="微软雅黑"/>
              </a:rPr>
              <a:t>	电源系的故障诊断与排</a:t>
            </a:r>
            <a:r>
              <a:rPr sz="1800" b="1" spc="-50">
                <a:solidFill>
                  <a:srgbClr val="00FF00"/>
                </a:solidFill>
                <a:latin typeface="微软雅黑"/>
                <a:cs typeface="微软雅黑"/>
              </a:rPr>
              <a:t>除</a:t>
            </a:r>
            <a:endParaRPr sz="1800">
              <a:latin typeface="微软雅黑"/>
              <a:cs typeface="微软雅黑"/>
            </a:endParaRPr>
          </a:p>
        </p:txBody>
      </p:sp>
      <p:sp>
        <p:nvSpPr>
          <p:cNvPr id="9" name="object 9"/>
          <p:cNvSpPr txBox="1"/>
          <p:nvPr/>
        </p:nvSpPr>
        <p:spPr>
          <a:xfrm>
            <a:off x="688340" y="4066007"/>
            <a:ext cx="8051800" cy="2232025"/>
          </a:xfrm>
          <a:prstGeom prst="rect">
            <a:avLst/>
          </a:prstGeom>
        </p:spPr>
        <p:txBody>
          <a:bodyPr vert="horz" wrap="square" lIns="0" tIns="8890" rIns="0" bIns="0" rtlCol="0">
            <a:spAutoFit/>
          </a:bodyPr>
          <a:lstStyle/>
          <a:p>
            <a:pPr marL="12700" marR="310515" indent="276225">
              <a:lnSpc>
                <a:spcPct val="101600"/>
              </a:lnSpc>
              <a:spcBef>
                <a:spcPts val="70"/>
              </a:spcBef>
            </a:pPr>
            <a:r>
              <a:rPr sz="1600" b="1">
                <a:latin typeface="微软雅黑"/>
                <a:cs typeface="微软雅黑"/>
              </a:rPr>
              <a:t>① 断开点火开关，检测其</a:t>
            </a:r>
            <a:r>
              <a:rPr sz="1600" b="1" spc="-100">
                <a:latin typeface="Arial"/>
                <a:cs typeface="Arial"/>
              </a:rPr>
              <a:t>“</a:t>
            </a:r>
            <a:r>
              <a:rPr sz="1600" b="1" spc="-100">
                <a:latin typeface="微软雅黑"/>
                <a:cs typeface="微软雅黑"/>
              </a:rPr>
              <a:t>30</a:t>
            </a:r>
            <a:r>
              <a:rPr sz="1600" b="1" spc="-100">
                <a:latin typeface="Arial"/>
                <a:cs typeface="Arial"/>
              </a:rPr>
              <a:t>”</a:t>
            </a:r>
            <a:r>
              <a:rPr sz="1600" b="1">
                <a:latin typeface="微软雅黑"/>
                <a:cs typeface="微软雅黑"/>
              </a:rPr>
              <a:t>端子与发电机壳体问的电压，如电压为</a:t>
            </a:r>
            <a:r>
              <a:rPr sz="1600" b="1" spc="-55">
                <a:latin typeface="微软雅黑"/>
                <a:cs typeface="微软雅黑"/>
              </a:rPr>
              <a:t>12</a:t>
            </a:r>
            <a:r>
              <a:rPr sz="1600" b="1" spc="195">
                <a:latin typeface="微软雅黑"/>
                <a:cs typeface="微软雅黑"/>
              </a:rPr>
              <a:t> </a:t>
            </a:r>
            <a:r>
              <a:rPr sz="1600" b="1" spc="-355">
                <a:latin typeface="微软雅黑"/>
                <a:cs typeface="微软雅黑"/>
              </a:rPr>
              <a:t>V</a:t>
            </a:r>
            <a:r>
              <a:rPr sz="1600" b="1" spc="-15">
                <a:latin typeface="微软雅黑"/>
                <a:cs typeface="微软雅黑"/>
              </a:rPr>
              <a:t>左右，则</a:t>
            </a:r>
            <a:r>
              <a:rPr sz="1600" b="1">
                <a:latin typeface="微软雅黑"/>
                <a:cs typeface="微软雅黑"/>
              </a:rPr>
              <a:t>继续检查；如</a:t>
            </a:r>
            <a:r>
              <a:rPr sz="1600" b="1" spc="-100">
                <a:latin typeface="Arial"/>
                <a:cs typeface="Arial"/>
              </a:rPr>
              <a:t>“</a:t>
            </a:r>
            <a:r>
              <a:rPr sz="1600" b="1" spc="-100">
                <a:latin typeface="微软雅黑"/>
                <a:cs typeface="微软雅黑"/>
              </a:rPr>
              <a:t>30</a:t>
            </a:r>
            <a:r>
              <a:rPr sz="1600" b="1" spc="-100">
                <a:latin typeface="Arial"/>
                <a:cs typeface="Arial"/>
              </a:rPr>
              <a:t>”</a:t>
            </a:r>
            <a:r>
              <a:rPr sz="1600" b="1" spc="-5">
                <a:latin typeface="微软雅黑"/>
                <a:cs typeface="微软雅黑"/>
              </a:rPr>
              <a:t>端子电压为零或过低，说明该端子至蓄电池正极柱之间连线断路、端</a:t>
            </a:r>
            <a:r>
              <a:rPr sz="1600" b="1">
                <a:latin typeface="微软雅黑"/>
                <a:cs typeface="微软雅黑"/>
              </a:rPr>
              <a:t>子松脱或蓄电池故障。检查断路故障时，可用</a:t>
            </a:r>
            <a:r>
              <a:rPr sz="1600" b="1" spc="-254">
                <a:latin typeface="微软雅黑"/>
                <a:cs typeface="微软雅黑"/>
              </a:rPr>
              <a:t>12V</a:t>
            </a:r>
            <a:r>
              <a:rPr sz="1600" b="1">
                <a:latin typeface="微软雅黑"/>
                <a:cs typeface="微软雅黑"/>
              </a:rPr>
              <a:t>试灯（该车仪表灯亦可）</a:t>
            </a:r>
            <a:r>
              <a:rPr sz="1600" b="1" spc="-10">
                <a:latin typeface="微软雅黑"/>
                <a:cs typeface="微软雅黑"/>
              </a:rPr>
              <a:t>一端搭铁，</a:t>
            </a:r>
            <a:r>
              <a:rPr sz="1600" b="1" spc="-5">
                <a:latin typeface="微软雅黑"/>
                <a:cs typeface="微软雅黑"/>
              </a:rPr>
              <a:t>另一端接检测部位进行检查。试灯发亮为线路良好；试灯不亮说明有断路故障。</a:t>
            </a:r>
            <a:endParaRPr sz="1600">
              <a:latin typeface="微软雅黑"/>
              <a:cs typeface="微软雅黑"/>
            </a:endParaRPr>
          </a:p>
          <a:p>
            <a:pPr marL="288925">
              <a:lnSpc>
                <a:spcPts val="1825"/>
              </a:lnSpc>
            </a:pPr>
            <a:r>
              <a:rPr sz="1600" b="1" spc="35">
                <a:latin typeface="微软雅黑"/>
                <a:cs typeface="微软雅黑"/>
              </a:rPr>
              <a:t>② 接通点火开关</a:t>
            </a:r>
            <a:r>
              <a:rPr sz="1600" b="1">
                <a:latin typeface="微软雅黑"/>
                <a:cs typeface="微软雅黑"/>
              </a:rPr>
              <a:t>（发动机不起动），检测其</a:t>
            </a:r>
            <a:r>
              <a:rPr sz="1600" b="1" spc="-100">
                <a:latin typeface="Arial"/>
                <a:cs typeface="Arial"/>
              </a:rPr>
              <a:t>“</a:t>
            </a:r>
            <a:r>
              <a:rPr sz="1600" b="1" spc="-100">
                <a:latin typeface="微软雅黑"/>
                <a:cs typeface="微软雅黑"/>
              </a:rPr>
              <a:t>15</a:t>
            </a:r>
            <a:r>
              <a:rPr sz="1600" b="1" spc="-100">
                <a:latin typeface="Arial"/>
                <a:cs typeface="Arial"/>
              </a:rPr>
              <a:t>”</a:t>
            </a:r>
            <a:r>
              <a:rPr sz="1600" b="1" spc="-5">
                <a:latin typeface="微软雅黑"/>
                <a:cs typeface="微软雅黑"/>
              </a:rPr>
              <a:t>端子与发电机壳体间的电压，如电</a:t>
            </a:r>
            <a:endParaRPr sz="1600">
              <a:latin typeface="微软雅黑"/>
              <a:cs typeface="微软雅黑"/>
            </a:endParaRPr>
          </a:p>
          <a:p>
            <a:pPr marL="12700">
              <a:lnSpc>
                <a:spcPct val="100000"/>
              </a:lnSpc>
            </a:pPr>
            <a:r>
              <a:rPr sz="1600" b="1">
                <a:latin typeface="微软雅黑"/>
                <a:cs typeface="微软雅黑"/>
              </a:rPr>
              <a:t>压为</a:t>
            </a:r>
            <a:r>
              <a:rPr sz="1600" b="1" spc="-254">
                <a:latin typeface="微软雅黑"/>
                <a:cs typeface="微软雅黑"/>
              </a:rPr>
              <a:t>12V</a:t>
            </a:r>
            <a:r>
              <a:rPr sz="1600" b="1">
                <a:latin typeface="微软雅黑"/>
                <a:cs typeface="微软雅黑"/>
              </a:rPr>
              <a:t>左右，则继续检查；如</a:t>
            </a:r>
            <a:r>
              <a:rPr sz="1600" b="1" spc="-100">
                <a:latin typeface="Arial"/>
                <a:cs typeface="Arial"/>
              </a:rPr>
              <a:t>“</a:t>
            </a:r>
            <a:r>
              <a:rPr sz="1600" b="1" spc="-100">
                <a:latin typeface="微软雅黑"/>
                <a:cs typeface="微软雅黑"/>
              </a:rPr>
              <a:t>15</a:t>
            </a:r>
            <a:r>
              <a:rPr sz="1600" b="1" spc="-100">
                <a:latin typeface="Arial"/>
                <a:cs typeface="Arial"/>
              </a:rPr>
              <a:t>”</a:t>
            </a:r>
            <a:r>
              <a:rPr sz="1600" b="1" spc="-5">
                <a:latin typeface="微软雅黑"/>
                <a:cs typeface="微软雅黑"/>
              </a:rPr>
              <a:t>端子电压为零，说明点火开关故障，应予检修或更换。</a:t>
            </a:r>
            <a:endParaRPr sz="1600">
              <a:latin typeface="微软雅黑"/>
              <a:cs typeface="微软雅黑"/>
            </a:endParaRPr>
          </a:p>
          <a:p>
            <a:pPr marL="12700" marR="309880" indent="276225">
              <a:lnSpc>
                <a:spcPct val="100000"/>
              </a:lnSpc>
            </a:pPr>
            <a:r>
              <a:rPr sz="1600" b="1" spc="15">
                <a:latin typeface="微软雅黑"/>
                <a:cs typeface="微软雅黑"/>
              </a:rPr>
              <a:t>③ 在点火开关</a:t>
            </a:r>
            <a:r>
              <a:rPr sz="1600" b="1" spc="-100">
                <a:latin typeface="Arial"/>
                <a:cs typeface="Arial"/>
              </a:rPr>
              <a:t>“</a:t>
            </a:r>
            <a:r>
              <a:rPr sz="1600" b="1" spc="-100">
                <a:latin typeface="微软雅黑"/>
                <a:cs typeface="微软雅黑"/>
              </a:rPr>
              <a:t>15</a:t>
            </a:r>
            <a:r>
              <a:rPr sz="1600" b="1" spc="-100">
                <a:latin typeface="Arial"/>
                <a:cs typeface="Arial"/>
              </a:rPr>
              <a:t>”</a:t>
            </a:r>
            <a:r>
              <a:rPr sz="1600" b="1">
                <a:latin typeface="微软雅黑"/>
                <a:cs typeface="微软雅黑"/>
              </a:rPr>
              <a:t>端子与发电机</a:t>
            </a:r>
            <a:r>
              <a:rPr sz="1600" b="1" spc="-229">
                <a:latin typeface="Arial"/>
                <a:cs typeface="Arial"/>
              </a:rPr>
              <a:t>“</a:t>
            </a:r>
            <a:r>
              <a:rPr sz="1600" b="1" spc="-229">
                <a:latin typeface="微软雅黑"/>
                <a:cs typeface="微软雅黑"/>
              </a:rPr>
              <a:t>D+</a:t>
            </a:r>
            <a:r>
              <a:rPr sz="1600" b="1" spc="-229">
                <a:latin typeface="Arial"/>
                <a:cs typeface="Arial"/>
              </a:rPr>
              <a:t>”</a:t>
            </a:r>
            <a:r>
              <a:rPr sz="1600" b="1">
                <a:latin typeface="微软雅黑"/>
                <a:cs typeface="微软雅黑"/>
              </a:rPr>
              <a:t>端子之间串接一只</a:t>
            </a:r>
            <a:r>
              <a:rPr sz="1600" b="1" spc="-55">
                <a:latin typeface="微软雅黑"/>
                <a:cs typeface="微软雅黑"/>
              </a:rPr>
              <a:t>12</a:t>
            </a:r>
            <a:r>
              <a:rPr sz="1600" b="1" spc="160">
                <a:latin typeface="微软雅黑"/>
                <a:cs typeface="微软雅黑"/>
              </a:rPr>
              <a:t> </a:t>
            </a:r>
            <a:r>
              <a:rPr sz="1600" b="1" spc="-80">
                <a:latin typeface="微软雅黑"/>
                <a:cs typeface="微软雅黑"/>
              </a:rPr>
              <a:t>V/2</a:t>
            </a:r>
            <a:r>
              <a:rPr sz="1600" b="1" spc="160">
                <a:latin typeface="微软雅黑"/>
                <a:cs typeface="微软雅黑"/>
              </a:rPr>
              <a:t> </a:t>
            </a:r>
            <a:r>
              <a:rPr sz="1600" b="1" spc="-930">
                <a:latin typeface="微软雅黑"/>
                <a:cs typeface="微软雅黑"/>
              </a:rPr>
              <a:t>W</a:t>
            </a:r>
            <a:r>
              <a:rPr sz="1600" b="1" spc="-10">
                <a:latin typeface="微软雅黑"/>
                <a:cs typeface="微软雅黑"/>
              </a:rPr>
              <a:t>左右的试灯，如试</a:t>
            </a:r>
            <a:r>
              <a:rPr sz="1600" b="1">
                <a:latin typeface="微软雅黑"/>
                <a:cs typeface="微软雅黑"/>
              </a:rPr>
              <a:t>灯发亮，说明点火开关</a:t>
            </a:r>
            <a:r>
              <a:rPr sz="1600" b="1" spc="-100">
                <a:latin typeface="Arial"/>
                <a:cs typeface="Arial"/>
              </a:rPr>
              <a:t>“</a:t>
            </a:r>
            <a:r>
              <a:rPr sz="1600" b="1" spc="-100">
                <a:latin typeface="微软雅黑"/>
                <a:cs typeface="微软雅黑"/>
              </a:rPr>
              <a:t>15</a:t>
            </a:r>
            <a:r>
              <a:rPr sz="1600" b="1" spc="-100">
                <a:latin typeface="Arial"/>
                <a:cs typeface="Arial"/>
              </a:rPr>
              <a:t>”</a:t>
            </a:r>
            <a:r>
              <a:rPr sz="1600" b="1">
                <a:latin typeface="微软雅黑"/>
                <a:cs typeface="微软雅黑"/>
              </a:rPr>
              <a:t>端子与发电机</a:t>
            </a:r>
            <a:r>
              <a:rPr sz="1600" b="1" spc="-229">
                <a:latin typeface="Arial"/>
                <a:cs typeface="Arial"/>
              </a:rPr>
              <a:t>“</a:t>
            </a:r>
            <a:r>
              <a:rPr sz="1600" b="1" spc="-229">
                <a:latin typeface="微软雅黑"/>
                <a:cs typeface="微软雅黑"/>
              </a:rPr>
              <a:t>D+</a:t>
            </a:r>
            <a:r>
              <a:rPr sz="1600" b="1" spc="-229">
                <a:latin typeface="Arial"/>
                <a:cs typeface="Arial"/>
              </a:rPr>
              <a:t>”</a:t>
            </a:r>
            <a:r>
              <a:rPr sz="1600" b="1" spc="-5">
                <a:latin typeface="微软雅黑"/>
                <a:cs typeface="微软雅黑"/>
              </a:rPr>
              <a:t>端子之间线路断路；如试灯不亮，说明磁</a:t>
            </a:r>
            <a:endParaRPr sz="1600">
              <a:latin typeface="微软雅黑"/>
              <a:cs typeface="微软雅黑"/>
            </a:endParaRPr>
          </a:p>
          <a:p>
            <a:pPr marL="12700">
              <a:lnSpc>
                <a:spcPct val="100000"/>
              </a:lnSpc>
              <a:spcBef>
                <a:spcPts val="90"/>
              </a:spcBef>
            </a:pPr>
            <a:r>
              <a:rPr sz="1600" b="1">
                <a:latin typeface="微软雅黑"/>
                <a:cs typeface="微软雅黑"/>
              </a:rPr>
              <a:t>场绕组断路或调节器故障，应予修理或更换发电机总成，故障排除程序如图</a:t>
            </a:r>
            <a:r>
              <a:rPr sz="1600" b="1" spc="-100">
                <a:latin typeface="微软雅黑"/>
                <a:cs typeface="微软雅黑"/>
              </a:rPr>
              <a:t>4-</a:t>
            </a:r>
            <a:r>
              <a:rPr sz="1600" b="1" spc="-114">
                <a:latin typeface="微软雅黑"/>
                <a:cs typeface="微软雅黑"/>
              </a:rPr>
              <a:t>5</a:t>
            </a:r>
            <a:r>
              <a:rPr sz="1600" b="1" spc="-20">
                <a:latin typeface="微软雅黑"/>
                <a:cs typeface="微软雅黑"/>
              </a:rPr>
              <a:t>所示。</a:t>
            </a:r>
            <a:endParaRPr sz="1600">
              <a:latin typeface="微软雅黑"/>
              <a:cs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6090920" cy="283210"/>
            <a:chOff x="348358" y="1592741"/>
            <a:chExt cx="6090920" cy="28321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grpSp>
      <p:sp>
        <p:nvSpPr>
          <p:cNvPr id="7" name="object 7"/>
          <p:cNvSpPr txBox="1"/>
          <p:nvPr/>
        </p:nvSpPr>
        <p:spPr>
          <a:xfrm>
            <a:off x="535940" y="1322105"/>
            <a:ext cx="8023225" cy="1714500"/>
          </a:xfrm>
          <a:prstGeom prst="rect">
            <a:avLst/>
          </a:prstGeom>
        </p:spPr>
        <p:txBody>
          <a:bodyPr vert="horz" wrap="square" lIns="0" tIns="12700" rIns="0" bIns="0" rtlCol="0">
            <a:spAutoFit/>
          </a:bodyPr>
          <a:lstStyle/>
          <a:p>
            <a:pPr marL="277495">
              <a:lnSpc>
                <a:spcPct val="100000"/>
              </a:lnSpc>
              <a:spcBef>
                <a:spcPts val="100"/>
              </a:spcBef>
              <a:tabLst>
                <a:tab pos="1255395"/>
              </a:tabLst>
            </a:pPr>
            <a:r>
              <a:rPr sz="1800" b="1">
                <a:solidFill>
                  <a:srgbClr val="00FF00"/>
                </a:solidFill>
                <a:latin typeface="微软雅黑"/>
                <a:cs typeface="微软雅黑"/>
              </a:rPr>
              <a:t>活动</a:t>
            </a:r>
            <a:r>
              <a:rPr sz="1800" b="1" spc="-50">
                <a:solidFill>
                  <a:srgbClr val="00FF00"/>
                </a:solidFill>
                <a:latin typeface="微软雅黑"/>
                <a:cs typeface="微软雅黑"/>
              </a:rPr>
              <a:t>一</a:t>
            </a:r>
            <a:r>
              <a:rPr sz="1800" b="1">
                <a:solidFill>
                  <a:srgbClr val="00FF00"/>
                </a:solidFill>
                <a:latin typeface="微软雅黑"/>
                <a:cs typeface="微软雅黑"/>
              </a:rPr>
              <a:t>	电源系的故障诊断与排</a:t>
            </a:r>
            <a:r>
              <a:rPr sz="1800" b="1" spc="-50">
                <a:solidFill>
                  <a:srgbClr val="00FF00"/>
                </a:solidFill>
                <a:latin typeface="微软雅黑"/>
                <a:cs typeface="微软雅黑"/>
              </a:rPr>
              <a:t>除</a:t>
            </a:r>
            <a:endParaRPr sz="1800">
              <a:latin typeface="微软雅黑"/>
              <a:cs typeface="微软雅黑"/>
            </a:endParaRPr>
          </a:p>
          <a:p>
            <a:pPr marL="288925">
              <a:lnSpc>
                <a:spcPct val="100000"/>
              </a:lnSpc>
              <a:spcBef>
                <a:spcPts val="1540"/>
              </a:spcBef>
            </a:pPr>
            <a:r>
              <a:rPr sz="1600" b="1" spc="-195">
                <a:latin typeface="微软雅黑"/>
                <a:cs typeface="微软雅黑"/>
              </a:rPr>
              <a:t>2</a:t>
            </a:r>
            <a:r>
              <a:rPr sz="1600" b="1" spc="-5">
                <a:latin typeface="微软雅黑"/>
                <a:cs typeface="微软雅黑"/>
              </a:rPr>
              <a:t>、不充电故障的诊断与排除</a:t>
            </a:r>
            <a:endParaRPr sz="1600">
              <a:latin typeface="微软雅黑"/>
              <a:cs typeface="微软雅黑"/>
            </a:endParaRPr>
          </a:p>
          <a:p>
            <a:pPr marL="288925">
              <a:lnSpc>
                <a:spcPct val="100000"/>
              </a:lnSpc>
            </a:pPr>
            <a:r>
              <a:rPr sz="1600" b="1" spc="35">
                <a:latin typeface="微软雅黑"/>
                <a:cs typeface="微软雅黑"/>
              </a:rPr>
              <a:t>⑴ 故障现象：</a:t>
            </a:r>
            <a:endParaRPr sz="1600">
              <a:latin typeface="微软雅黑"/>
              <a:cs typeface="微软雅黑"/>
            </a:endParaRPr>
          </a:p>
          <a:p>
            <a:pPr marL="12700" marR="5080" indent="581025">
              <a:lnSpc>
                <a:spcPct val="100000"/>
              </a:lnSpc>
            </a:pPr>
            <a:r>
              <a:rPr sz="1600" b="1">
                <a:latin typeface="微软雅黑"/>
                <a:cs typeface="微软雅黑"/>
              </a:rPr>
              <a:t>当充电系统正常时，发动机转速升到比怠速转速</a:t>
            </a:r>
            <a:r>
              <a:rPr sz="1600" b="1" spc="-35">
                <a:latin typeface="微软雅黑"/>
                <a:cs typeface="微软雅黑"/>
              </a:rPr>
              <a:t>(850</a:t>
            </a:r>
            <a:r>
              <a:rPr sz="1600" b="1" spc="40">
                <a:latin typeface="微软雅黑"/>
                <a:cs typeface="微软雅黑"/>
              </a:rPr>
              <a:t> </a:t>
            </a:r>
            <a:r>
              <a:rPr sz="1600" b="1" spc="-60">
                <a:latin typeface="微软雅黑"/>
                <a:cs typeface="微软雅黑"/>
              </a:rPr>
              <a:t>r/min)</a:t>
            </a:r>
            <a:r>
              <a:rPr sz="1600" b="1" spc="-5">
                <a:latin typeface="微软雅黑"/>
                <a:cs typeface="微软雅黑"/>
              </a:rPr>
              <a:t>或稍高时，交流发电机输出电压即可达到调节电压并对蓄电池充电。若发电机中高速运转时，充电指示灯仍指示</a:t>
            </a:r>
            <a:r>
              <a:rPr sz="1600" b="1">
                <a:latin typeface="微软雅黑"/>
                <a:cs typeface="微软雅黑"/>
              </a:rPr>
              <a:t>放电（发光二极管仍亮），</a:t>
            </a:r>
            <a:r>
              <a:rPr sz="1600" b="1" spc="-5">
                <a:latin typeface="微软雅黑"/>
                <a:cs typeface="微软雅黑"/>
              </a:rPr>
              <a:t>则说明充电系统不充电。</a:t>
            </a:r>
            <a:endParaRPr sz="1600">
              <a:latin typeface="微软雅黑"/>
              <a:cs typeface="微软雅黑"/>
            </a:endParaRPr>
          </a:p>
        </p:txBody>
      </p:sp>
      <p:pic>
        <p:nvPicPr>
          <p:cNvPr id="8" name="object 8"/>
          <p:cNvPicPr/>
          <p:nvPr/>
        </p:nvPicPr>
        <p:blipFill>
          <a:blip r:embed="rId2"/>
          <a:stretch>
            <a:fillRect/>
          </a:stretch>
        </p:blipFill>
        <p:spPr>
          <a:xfrm>
            <a:off x="1866900" y="3067050"/>
            <a:ext cx="4886325" cy="2381250"/>
          </a:xfrm>
          <a:prstGeom prst="rect">
            <a:avLst/>
          </a:prstGeom>
        </p:spPr>
      </p:pic>
      <p:sp>
        <p:nvSpPr>
          <p:cNvPr id="9" name="object 9"/>
          <p:cNvSpPr txBox="1"/>
          <p:nvPr/>
        </p:nvSpPr>
        <p:spPr>
          <a:xfrm>
            <a:off x="888365" y="5525770"/>
            <a:ext cx="7239000" cy="1244600"/>
          </a:xfrm>
          <a:prstGeom prst="rect">
            <a:avLst/>
          </a:prstGeom>
        </p:spPr>
        <p:txBody>
          <a:bodyPr vert="horz" wrap="square" lIns="0" tIns="12700" rIns="0" bIns="0" rtlCol="0">
            <a:spAutoFit/>
          </a:bodyPr>
          <a:lstStyle/>
          <a:p>
            <a:pPr marL="12700">
              <a:lnSpc>
                <a:spcPts val="1875"/>
              </a:lnSpc>
              <a:spcBef>
                <a:spcPts val="100"/>
              </a:spcBef>
            </a:pPr>
            <a:r>
              <a:rPr sz="1600" b="1" spc="35">
                <a:latin typeface="微软雅黑"/>
                <a:cs typeface="微软雅黑"/>
              </a:rPr>
              <a:t>⑵ 故障原因：</a:t>
            </a:r>
            <a:endParaRPr sz="1600">
              <a:latin typeface="微软雅黑"/>
              <a:cs typeface="微软雅黑"/>
            </a:endParaRPr>
          </a:p>
          <a:p>
            <a:pPr marL="12700">
              <a:lnSpc>
                <a:spcPts val="1875"/>
              </a:lnSpc>
            </a:pPr>
            <a:r>
              <a:rPr sz="1600" b="1" spc="30">
                <a:latin typeface="微软雅黑"/>
                <a:cs typeface="微软雅黑"/>
              </a:rPr>
              <a:t>① 发电机磁场输出</a:t>
            </a:r>
            <a:r>
              <a:rPr sz="1600" b="1" spc="-229">
                <a:latin typeface="Arial"/>
                <a:cs typeface="Arial"/>
              </a:rPr>
              <a:t>“</a:t>
            </a:r>
            <a:r>
              <a:rPr sz="1600" b="1" spc="-229">
                <a:latin typeface="微软雅黑"/>
                <a:cs typeface="微软雅黑"/>
              </a:rPr>
              <a:t>D+</a:t>
            </a:r>
            <a:r>
              <a:rPr sz="1600" b="1" spc="-229">
                <a:latin typeface="Arial"/>
                <a:cs typeface="Arial"/>
              </a:rPr>
              <a:t>”</a:t>
            </a:r>
            <a:r>
              <a:rPr sz="1600" b="1">
                <a:latin typeface="微软雅黑"/>
                <a:cs typeface="微软雅黑"/>
              </a:rPr>
              <a:t>端子至点火开关</a:t>
            </a:r>
            <a:r>
              <a:rPr sz="1600" b="1" spc="-100">
                <a:latin typeface="Arial"/>
                <a:cs typeface="Arial"/>
              </a:rPr>
              <a:t>“</a:t>
            </a:r>
            <a:r>
              <a:rPr sz="1600" b="1" spc="-100">
                <a:latin typeface="微软雅黑"/>
                <a:cs typeface="微软雅黑"/>
              </a:rPr>
              <a:t>15</a:t>
            </a:r>
            <a:r>
              <a:rPr sz="1600" b="1" spc="-100">
                <a:latin typeface="Arial"/>
                <a:cs typeface="Arial"/>
              </a:rPr>
              <a:t>”</a:t>
            </a:r>
            <a:r>
              <a:rPr sz="1600" b="1" spc="-5">
                <a:latin typeface="微软雅黑"/>
                <a:cs typeface="微软雅黑"/>
              </a:rPr>
              <a:t>端子之间的连线断路或连接器松脱；</a:t>
            </a:r>
            <a:endParaRPr sz="1600">
              <a:latin typeface="微软雅黑"/>
              <a:cs typeface="微软雅黑"/>
            </a:endParaRPr>
          </a:p>
          <a:p>
            <a:pPr marL="12700">
              <a:lnSpc>
                <a:spcPct val="100000"/>
              </a:lnSpc>
            </a:pPr>
            <a:r>
              <a:rPr sz="1600" b="1" spc="50">
                <a:latin typeface="微软雅黑"/>
                <a:cs typeface="微软雅黑"/>
              </a:rPr>
              <a:t>② 点火开关</a:t>
            </a:r>
            <a:r>
              <a:rPr sz="1600" b="1" spc="-100">
                <a:latin typeface="Arial"/>
                <a:cs typeface="Arial"/>
              </a:rPr>
              <a:t>“</a:t>
            </a:r>
            <a:r>
              <a:rPr sz="1600" b="1" spc="-100">
                <a:latin typeface="微软雅黑"/>
                <a:cs typeface="微软雅黑"/>
              </a:rPr>
              <a:t>30</a:t>
            </a:r>
            <a:r>
              <a:rPr sz="1600" b="1" spc="-100">
                <a:latin typeface="Arial"/>
                <a:cs typeface="Arial"/>
              </a:rPr>
              <a:t>”</a:t>
            </a:r>
            <a:r>
              <a:rPr sz="1600" b="1" spc="-5">
                <a:latin typeface="微软雅黑"/>
                <a:cs typeface="微软雅黑"/>
              </a:rPr>
              <a:t>端子至蓄电池正极柱之间线路断路或单端子连接器插头松脱；</a:t>
            </a:r>
            <a:endParaRPr sz="1600">
              <a:latin typeface="微软雅黑"/>
              <a:cs typeface="微软雅黑"/>
            </a:endParaRPr>
          </a:p>
          <a:p>
            <a:pPr marL="12700">
              <a:lnSpc>
                <a:spcPct val="100000"/>
              </a:lnSpc>
              <a:spcBef>
                <a:spcPts val="95"/>
              </a:spcBef>
            </a:pPr>
            <a:r>
              <a:rPr sz="1600" b="1" spc="-5">
                <a:latin typeface="微软雅黑"/>
                <a:cs typeface="微软雅黑"/>
              </a:rPr>
              <a:t>③ 充电指示灯电路中电阻和充电指示灯、二极管等断路；</a:t>
            </a:r>
            <a:endParaRPr sz="1600">
              <a:latin typeface="微软雅黑"/>
              <a:cs typeface="微软雅黑"/>
            </a:endParaRPr>
          </a:p>
          <a:p>
            <a:pPr marL="12700">
              <a:lnSpc>
                <a:spcPct val="100000"/>
              </a:lnSpc>
            </a:pPr>
            <a:r>
              <a:rPr sz="1600" b="1" spc="-5">
                <a:latin typeface="微软雅黑"/>
                <a:cs typeface="微软雅黑"/>
              </a:rPr>
              <a:t>④ 发电机磁场绕组断路或搭铁而导致磁场电流不通；</a:t>
            </a:r>
            <a:endParaRPr sz="1600">
              <a:latin typeface="微软雅黑"/>
              <a:cs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6090920" cy="283210"/>
            <a:chOff x="348358" y="1592741"/>
            <a:chExt cx="6090920" cy="28321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grpSp>
      <p:sp>
        <p:nvSpPr>
          <p:cNvPr id="7" name="object 7"/>
          <p:cNvSpPr txBox="1"/>
          <p:nvPr/>
        </p:nvSpPr>
        <p:spPr>
          <a:xfrm>
            <a:off x="535940" y="1322105"/>
            <a:ext cx="8153400" cy="3242310"/>
          </a:xfrm>
          <a:prstGeom prst="rect">
            <a:avLst/>
          </a:prstGeom>
        </p:spPr>
        <p:txBody>
          <a:bodyPr vert="horz" wrap="square" lIns="0" tIns="12700" rIns="0" bIns="0" rtlCol="0">
            <a:spAutoFit/>
          </a:bodyPr>
          <a:lstStyle/>
          <a:p>
            <a:pPr marL="277495">
              <a:lnSpc>
                <a:spcPct val="100000"/>
              </a:lnSpc>
              <a:spcBef>
                <a:spcPts val="100"/>
              </a:spcBef>
              <a:tabLst>
                <a:tab pos="1255395"/>
              </a:tabLst>
            </a:pPr>
            <a:r>
              <a:rPr sz="1800" b="1">
                <a:solidFill>
                  <a:srgbClr val="00FF00"/>
                </a:solidFill>
                <a:latin typeface="微软雅黑"/>
                <a:cs typeface="微软雅黑"/>
              </a:rPr>
              <a:t>活动</a:t>
            </a:r>
            <a:r>
              <a:rPr sz="1800" b="1" spc="-50">
                <a:solidFill>
                  <a:srgbClr val="00FF00"/>
                </a:solidFill>
                <a:latin typeface="微软雅黑"/>
                <a:cs typeface="微软雅黑"/>
              </a:rPr>
              <a:t>一</a:t>
            </a:r>
            <a:r>
              <a:rPr sz="1800" b="1">
                <a:solidFill>
                  <a:srgbClr val="00FF00"/>
                </a:solidFill>
                <a:latin typeface="微软雅黑"/>
                <a:cs typeface="微软雅黑"/>
              </a:rPr>
              <a:t>	电源系的故障诊断与排</a:t>
            </a:r>
            <a:r>
              <a:rPr sz="1800" b="1" spc="-50">
                <a:solidFill>
                  <a:srgbClr val="00FF00"/>
                </a:solidFill>
                <a:latin typeface="微软雅黑"/>
                <a:cs typeface="微软雅黑"/>
              </a:rPr>
              <a:t>除</a:t>
            </a:r>
            <a:endParaRPr sz="1800">
              <a:latin typeface="微软雅黑"/>
              <a:cs typeface="微软雅黑"/>
            </a:endParaRPr>
          </a:p>
          <a:p>
            <a:pPr>
              <a:lnSpc>
                <a:spcPct val="100000"/>
              </a:lnSpc>
              <a:spcBef>
                <a:spcPts val="20"/>
              </a:spcBef>
            </a:pPr>
            <a:endParaRPr sz="1150">
              <a:latin typeface="微软雅黑"/>
              <a:cs typeface="微软雅黑"/>
            </a:endParaRPr>
          </a:p>
          <a:p>
            <a:pPr marL="288925">
              <a:lnSpc>
                <a:spcPct val="100000"/>
              </a:lnSpc>
            </a:pPr>
            <a:r>
              <a:rPr sz="1600" b="1" spc="-5">
                <a:latin typeface="微软雅黑"/>
                <a:cs typeface="微软雅黑"/>
              </a:rPr>
              <a:t>⑤ 电刷在电刷架中卡住而不能与集流环接触；</a:t>
            </a:r>
            <a:endParaRPr sz="1600">
              <a:latin typeface="微软雅黑"/>
              <a:cs typeface="微软雅黑"/>
            </a:endParaRPr>
          </a:p>
          <a:p>
            <a:pPr marL="288925">
              <a:lnSpc>
                <a:spcPct val="100000"/>
              </a:lnSpc>
            </a:pPr>
            <a:r>
              <a:rPr sz="1600" b="1" spc="5">
                <a:latin typeface="微软雅黑"/>
                <a:cs typeface="微软雅黑"/>
              </a:rPr>
              <a:t>⑥ 交流发电机的驱动带过松；</a:t>
            </a:r>
            <a:endParaRPr sz="1600">
              <a:latin typeface="微软雅黑"/>
              <a:cs typeface="微软雅黑"/>
            </a:endParaRPr>
          </a:p>
          <a:p>
            <a:pPr marL="288925">
              <a:lnSpc>
                <a:spcPct val="100000"/>
              </a:lnSpc>
            </a:pPr>
            <a:r>
              <a:rPr sz="1600" b="1" spc="25">
                <a:latin typeface="微软雅黑"/>
                <a:cs typeface="微软雅黑"/>
              </a:rPr>
              <a:t>⑦ 调节器故障。</a:t>
            </a:r>
            <a:endParaRPr sz="1600">
              <a:latin typeface="微软雅黑"/>
              <a:cs typeface="微软雅黑"/>
            </a:endParaRPr>
          </a:p>
          <a:p>
            <a:pPr marL="288925">
              <a:lnSpc>
                <a:spcPct val="100000"/>
              </a:lnSpc>
            </a:pPr>
            <a:r>
              <a:rPr sz="1600" b="1" spc="20">
                <a:latin typeface="微软雅黑"/>
                <a:cs typeface="微软雅黑"/>
              </a:rPr>
              <a:t>⑶ 故障诊断与排除：</a:t>
            </a:r>
            <a:endParaRPr sz="1600">
              <a:latin typeface="微软雅黑"/>
              <a:cs typeface="微软雅黑"/>
            </a:endParaRPr>
          </a:p>
          <a:p>
            <a:pPr marL="12700" marR="33655" indent="581025">
              <a:lnSpc>
                <a:spcPct val="100000"/>
              </a:lnSpc>
            </a:pPr>
            <a:r>
              <a:rPr sz="1600" b="1" spc="-5">
                <a:latin typeface="微软雅黑"/>
                <a:cs typeface="微软雅黑"/>
              </a:rPr>
              <a:t>根据轿车预励磁电路的特点，排除充电系统不充电故障时，可分为两种情况进行。如</a:t>
            </a:r>
            <a:r>
              <a:rPr sz="1600" b="1">
                <a:latin typeface="微软雅黑"/>
                <a:cs typeface="微软雅黑"/>
              </a:rPr>
              <a:t>果充电指示灯不亮而充电系统又不充电，则按图</a:t>
            </a:r>
            <a:r>
              <a:rPr sz="1600" b="1" spc="-100">
                <a:latin typeface="微软雅黑"/>
                <a:cs typeface="微软雅黑"/>
              </a:rPr>
              <a:t>4-</a:t>
            </a:r>
            <a:r>
              <a:rPr sz="1600" b="1" spc="-114">
                <a:latin typeface="微软雅黑"/>
                <a:cs typeface="微软雅黑"/>
              </a:rPr>
              <a:t>5</a:t>
            </a:r>
            <a:r>
              <a:rPr sz="1600" b="1" spc="-5">
                <a:latin typeface="微软雅黑"/>
                <a:cs typeface="微软雅黑"/>
              </a:rPr>
              <a:t>进行排除。如指示灯常亮而不充电，则</a:t>
            </a:r>
            <a:r>
              <a:rPr sz="1600" b="1">
                <a:latin typeface="微软雅黑"/>
                <a:cs typeface="微软雅黑"/>
              </a:rPr>
              <a:t>按图</a:t>
            </a:r>
            <a:r>
              <a:rPr sz="1600" b="1" spc="-100">
                <a:latin typeface="微软雅黑"/>
                <a:cs typeface="微软雅黑"/>
              </a:rPr>
              <a:t>4-</a:t>
            </a:r>
            <a:r>
              <a:rPr sz="1600" b="1" spc="-114">
                <a:latin typeface="微软雅黑"/>
                <a:cs typeface="微软雅黑"/>
              </a:rPr>
              <a:t>6</a:t>
            </a:r>
            <a:r>
              <a:rPr sz="1600" b="1" spc="-20">
                <a:latin typeface="微软雅黑"/>
                <a:cs typeface="微软雅黑"/>
              </a:rPr>
              <a:t>排除。</a:t>
            </a:r>
            <a:endParaRPr sz="1600">
              <a:latin typeface="微软雅黑"/>
              <a:cs typeface="微软雅黑"/>
            </a:endParaRPr>
          </a:p>
          <a:p>
            <a:pPr marL="288925">
              <a:lnSpc>
                <a:spcPts val="1875"/>
              </a:lnSpc>
            </a:pPr>
            <a:r>
              <a:rPr sz="1600" b="1">
                <a:latin typeface="微软雅黑"/>
                <a:cs typeface="微软雅黑"/>
              </a:rPr>
              <a:t>① 检查交流发电机驱动带的挠度是否符合规定</a:t>
            </a:r>
            <a:r>
              <a:rPr sz="1600" b="1" spc="-30">
                <a:latin typeface="微软雅黑"/>
                <a:cs typeface="微软雅黑"/>
              </a:rPr>
              <a:t>（2～5</a:t>
            </a:r>
            <a:r>
              <a:rPr sz="1600" b="1" spc="195">
                <a:latin typeface="微软雅黑"/>
                <a:cs typeface="微软雅黑"/>
              </a:rPr>
              <a:t> </a:t>
            </a:r>
            <a:r>
              <a:rPr sz="1600" b="1" spc="-525">
                <a:latin typeface="微软雅黑"/>
                <a:cs typeface="微软雅黑"/>
              </a:rPr>
              <a:t>mm）</a:t>
            </a:r>
            <a:r>
              <a:rPr sz="1600" b="1" spc="-5">
                <a:latin typeface="微软雅黑"/>
                <a:cs typeface="微软雅黑"/>
              </a:rPr>
              <a:t>。挠度过大应予调整。</a:t>
            </a:r>
            <a:endParaRPr sz="1600">
              <a:latin typeface="微软雅黑"/>
              <a:cs typeface="微软雅黑"/>
            </a:endParaRPr>
          </a:p>
          <a:p>
            <a:pPr marL="288925">
              <a:lnSpc>
                <a:spcPts val="1875"/>
              </a:lnSpc>
            </a:pPr>
            <a:r>
              <a:rPr sz="1600" b="1">
                <a:latin typeface="微软雅黑"/>
                <a:cs typeface="微软雅黑"/>
              </a:rPr>
              <a:t>② 接通点火开关，在发电机</a:t>
            </a:r>
            <a:r>
              <a:rPr sz="1600" b="1" spc="-229">
                <a:latin typeface="Arial"/>
                <a:cs typeface="Arial"/>
              </a:rPr>
              <a:t>“</a:t>
            </a:r>
            <a:r>
              <a:rPr sz="1600" b="1" spc="-229">
                <a:latin typeface="微软雅黑"/>
                <a:cs typeface="微软雅黑"/>
              </a:rPr>
              <a:t>D+</a:t>
            </a:r>
            <a:r>
              <a:rPr sz="1600" b="1" spc="-229">
                <a:latin typeface="Arial"/>
                <a:cs typeface="Arial"/>
              </a:rPr>
              <a:t>”</a:t>
            </a:r>
            <a:r>
              <a:rPr sz="1600" b="1">
                <a:latin typeface="微软雅黑"/>
                <a:cs typeface="微软雅黑"/>
              </a:rPr>
              <a:t>端子与壳体之间连接一只</a:t>
            </a:r>
            <a:r>
              <a:rPr sz="1600" b="1" spc="-55">
                <a:latin typeface="微软雅黑"/>
                <a:cs typeface="微软雅黑"/>
              </a:rPr>
              <a:t>12</a:t>
            </a:r>
            <a:r>
              <a:rPr sz="1600" b="1" spc="155">
                <a:latin typeface="微软雅黑"/>
                <a:cs typeface="微软雅黑"/>
              </a:rPr>
              <a:t> </a:t>
            </a:r>
            <a:r>
              <a:rPr sz="1600" b="1" spc="-80">
                <a:latin typeface="微软雅黑"/>
                <a:cs typeface="微软雅黑"/>
              </a:rPr>
              <a:t>V/2</a:t>
            </a:r>
            <a:r>
              <a:rPr sz="1600" b="1" spc="160">
                <a:latin typeface="微软雅黑"/>
                <a:cs typeface="微软雅黑"/>
              </a:rPr>
              <a:t> </a:t>
            </a:r>
            <a:r>
              <a:rPr sz="1600" b="1" spc="-930">
                <a:latin typeface="微软雅黑"/>
                <a:cs typeface="微软雅黑"/>
              </a:rPr>
              <a:t>W</a:t>
            </a:r>
            <a:r>
              <a:rPr sz="1600" b="1" spc="-10">
                <a:latin typeface="微软雅黑"/>
                <a:cs typeface="微软雅黑"/>
              </a:rPr>
              <a:t>左右的试灯，如试灯</a:t>
            </a:r>
            <a:endParaRPr sz="1600">
              <a:latin typeface="微软雅黑"/>
              <a:cs typeface="微软雅黑"/>
            </a:endParaRPr>
          </a:p>
          <a:p>
            <a:pPr marL="12700" marR="5080">
              <a:lnSpc>
                <a:spcPts val="1830"/>
              </a:lnSpc>
              <a:spcBef>
                <a:spcPts val="229"/>
              </a:spcBef>
            </a:pPr>
            <a:r>
              <a:rPr sz="1600" b="1" spc="-5">
                <a:latin typeface="微软雅黑"/>
                <a:cs typeface="微软雅黑"/>
              </a:rPr>
              <a:t>发亮，说明磁场绕组断路或调节器故障，应予修理或更换发电机总成；如试灯不亮，说明发</a:t>
            </a:r>
            <a:r>
              <a:rPr sz="1600" b="1">
                <a:latin typeface="微软雅黑"/>
                <a:cs typeface="微软雅黑"/>
              </a:rPr>
              <a:t>电机</a:t>
            </a:r>
            <a:r>
              <a:rPr sz="1600" b="1" spc="-229">
                <a:latin typeface="Arial"/>
                <a:cs typeface="Arial"/>
              </a:rPr>
              <a:t>“</a:t>
            </a:r>
            <a:r>
              <a:rPr sz="1600" b="1" spc="-229">
                <a:latin typeface="微软雅黑"/>
                <a:cs typeface="微软雅黑"/>
              </a:rPr>
              <a:t>D+</a:t>
            </a:r>
            <a:r>
              <a:rPr sz="1600" b="1" spc="-229">
                <a:latin typeface="Arial"/>
                <a:cs typeface="Arial"/>
              </a:rPr>
              <a:t>”</a:t>
            </a:r>
            <a:r>
              <a:rPr sz="1600" b="1">
                <a:latin typeface="微软雅黑"/>
                <a:cs typeface="微软雅黑"/>
              </a:rPr>
              <a:t>端子至充电指示灯之间线路搭铁，故障排除程序如图</a:t>
            </a:r>
            <a:r>
              <a:rPr sz="1600" b="1" spc="-100">
                <a:latin typeface="微软雅黑"/>
                <a:cs typeface="微软雅黑"/>
              </a:rPr>
              <a:t>4-</a:t>
            </a:r>
            <a:r>
              <a:rPr sz="1600" b="1" spc="-114">
                <a:latin typeface="微软雅黑"/>
                <a:cs typeface="微软雅黑"/>
              </a:rPr>
              <a:t>6</a:t>
            </a:r>
            <a:r>
              <a:rPr sz="1600" b="1" spc="-20">
                <a:latin typeface="微软雅黑"/>
                <a:cs typeface="微软雅黑"/>
              </a:rPr>
              <a:t>所示。</a:t>
            </a:r>
            <a:endParaRPr sz="1600">
              <a:latin typeface="微软雅黑"/>
              <a:cs typeface="微软雅黑"/>
            </a:endParaRPr>
          </a:p>
        </p:txBody>
      </p:sp>
      <p:pic>
        <p:nvPicPr>
          <p:cNvPr id="8" name="object 8"/>
          <p:cNvPicPr/>
          <p:nvPr/>
        </p:nvPicPr>
        <p:blipFill>
          <a:blip r:embed="rId2"/>
          <a:stretch>
            <a:fillRect/>
          </a:stretch>
        </p:blipFill>
        <p:spPr>
          <a:xfrm>
            <a:off x="1787128" y="4606528"/>
            <a:ext cx="5904309" cy="2152253"/>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6090920" cy="283210"/>
            <a:chOff x="348358" y="1592741"/>
            <a:chExt cx="6090920" cy="28321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grpSp>
      <p:sp>
        <p:nvSpPr>
          <p:cNvPr id="7" name="object 7"/>
          <p:cNvSpPr txBox="1"/>
          <p:nvPr/>
        </p:nvSpPr>
        <p:spPr>
          <a:xfrm>
            <a:off x="535940" y="1322105"/>
            <a:ext cx="8521700" cy="3009900"/>
          </a:xfrm>
          <a:prstGeom prst="rect">
            <a:avLst/>
          </a:prstGeom>
        </p:spPr>
        <p:txBody>
          <a:bodyPr vert="horz" wrap="square" lIns="0" tIns="12700" rIns="0" bIns="0" rtlCol="0">
            <a:spAutoFit/>
          </a:bodyPr>
          <a:lstStyle/>
          <a:p>
            <a:pPr marL="277495">
              <a:lnSpc>
                <a:spcPct val="100000"/>
              </a:lnSpc>
              <a:spcBef>
                <a:spcPts val="100"/>
              </a:spcBef>
              <a:tabLst>
                <a:tab pos="1255395"/>
              </a:tabLst>
            </a:pPr>
            <a:r>
              <a:rPr sz="1800" b="1">
                <a:solidFill>
                  <a:srgbClr val="00FF00"/>
                </a:solidFill>
                <a:latin typeface="微软雅黑"/>
                <a:cs typeface="微软雅黑"/>
              </a:rPr>
              <a:t>活动</a:t>
            </a:r>
            <a:r>
              <a:rPr sz="1800" b="1" spc="-50">
                <a:solidFill>
                  <a:srgbClr val="00FF00"/>
                </a:solidFill>
                <a:latin typeface="微软雅黑"/>
                <a:cs typeface="微软雅黑"/>
              </a:rPr>
              <a:t>一</a:t>
            </a:r>
            <a:r>
              <a:rPr sz="1800" b="1">
                <a:solidFill>
                  <a:srgbClr val="00FF00"/>
                </a:solidFill>
                <a:latin typeface="微软雅黑"/>
                <a:cs typeface="微软雅黑"/>
              </a:rPr>
              <a:t>	电源系的故障诊断与排</a:t>
            </a:r>
            <a:r>
              <a:rPr sz="1800" b="1" spc="-50">
                <a:solidFill>
                  <a:srgbClr val="00FF00"/>
                </a:solidFill>
                <a:latin typeface="微软雅黑"/>
                <a:cs typeface="微软雅黑"/>
              </a:rPr>
              <a:t>除</a:t>
            </a:r>
            <a:endParaRPr sz="1800">
              <a:latin typeface="微软雅黑"/>
              <a:cs typeface="微软雅黑"/>
            </a:endParaRPr>
          </a:p>
          <a:p>
            <a:pPr>
              <a:lnSpc>
                <a:spcPct val="100000"/>
              </a:lnSpc>
              <a:spcBef>
                <a:spcPts val="20"/>
              </a:spcBef>
            </a:pPr>
            <a:endParaRPr sz="1150">
              <a:latin typeface="微软雅黑"/>
              <a:cs typeface="微软雅黑"/>
            </a:endParaRPr>
          </a:p>
          <a:p>
            <a:pPr marL="279400">
              <a:lnSpc>
                <a:spcPct val="100000"/>
              </a:lnSpc>
            </a:pPr>
            <a:r>
              <a:rPr sz="1600" b="1" spc="-195">
                <a:latin typeface="微软雅黑"/>
                <a:cs typeface="微软雅黑"/>
              </a:rPr>
              <a:t>3</a:t>
            </a:r>
            <a:r>
              <a:rPr sz="1600" b="1" spc="-5">
                <a:latin typeface="微软雅黑"/>
                <a:cs typeface="微软雅黑"/>
              </a:rPr>
              <a:t>、充电指示灯时亮时灭的排除</a:t>
            </a:r>
            <a:endParaRPr sz="1600">
              <a:latin typeface="微软雅黑"/>
              <a:cs typeface="微软雅黑"/>
            </a:endParaRPr>
          </a:p>
          <a:p>
            <a:pPr marL="279400">
              <a:lnSpc>
                <a:spcPct val="100000"/>
              </a:lnSpc>
            </a:pPr>
            <a:r>
              <a:rPr sz="1600" b="1" spc="35">
                <a:latin typeface="微软雅黑"/>
                <a:cs typeface="微软雅黑"/>
              </a:rPr>
              <a:t>⑴ 故障原因：</a:t>
            </a:r>
            <a:endParaRPr sz="1600">
              <a:latin typeface="微软雅黑"/>
              <a:cs typeface="微软雅黑"/>
            </a:endParaRPr>
          </a:p>
          <a:p>
            <a:pPr marL="279400">
              <a:lnSpc>
                <a:spcPct val="100000"/>
              </a:lnSpc>
            </a:pPr>
            <a:r>
              <a:rPr sz="1600" b="1" spc="-5">
                <a:latin typeface="微软雅黑"/>
                <a:cs typeface="微软雅黑"/>
              </a:rPr>
              <a:t>① 发电机驱动带挠度过大而出现打滑；</a:t>
            </a:r>
            <a:endParaRPr sz="1600">
              <a:latin typeface="微软雅黑"/>
              <a:cs typeface="微软雅黑"/>
            </a:endParaRPr>
          </a:p>
          <a:p>
            <a:pPr marL="279400">
              <a:lnSpc>
                <a:spcPct val="100000"/>
              </a:lnSpc>
            </a:pPr>
            <a:r>
              <a:rPr sz="1600" b="1" spc="-5">
                <a:latin typeface="微软雅黑"/>
                <a:cs typeface="微软雅黑"/>
              </a:rPr>
              <a:t>② 发电机个别整流二极管断路、一相定子绕组连接不良或断路而导致发电机输出功率不足；</a:t>
            </a:r>
            <a:endParaRPr sz="1600">
              <a:latin typeface="微软雅黑"/>
              <a:cs typeface="微软雅黑"/>
            </a:endParaRPr>
          </a:p>
          <a:p>
            <a:pPr marL="279400">
              <a:lnSpc>
                <a:spcPct val="100000"/>
              </a:lnSpc>
            </a:pPr>
            <a:r>
              <a:rPr sz="1600" b="1" spc="-5">
                <a:latin typeface="微软雅黑"/>
                <a:cs typeface="微软雅黑"/>
              </a:rPr>
              <a:t>③ 发电机电刷磨损过多；④ 调节器调节电压过低。</a:t>
            </a:r>
            <a:endParaRPr sz="1600">
              <a:latin typeface="微软雅黑"/>
              <a:cs typeface="微软雅黑"/>
            </a:endParaRPr>
          </a:p>
          <a:p>
            <a:pPr marL="279400">
              <a:lnSpc>
                <a:spcPct val="100000"/>
              </a:lnSpc>
            </a:pPr>
            <a:r>
              <a:rPr sz="1600" b="1" spc="35">
                <a:latin typeface="微软雅黑"/>
                <a:cs typeface="微软雅黑"/>
              </a:rPr>
              <a:t>⑵ 故障排除：</a:t>
            </a:r>
            <a:endParaRPr sz="1600">
              <a:latin typeface="微软雅黑"/>
              <a:cs typeface="微软雅黑"/>
            </a:endParaRPr>
          </a:p>
          <a:p>
            <a:pPr marL="12700" marR="68580" indent="266700">
              <a:lnSpc>
                <a:spcPct val="100000"/>
              </a:lnSpc>
            </a:pPr>
            <a:r>
              <a:rPr sz="1600" b="1">
                <a:latin typeface="微软雅黑"/>
                <a:cs typeface="微软雅黑"/>
              </a:rPr>
              <a:t>① 检查驱动带的挠度是否符合规定；② 拆下调节器和电刷组件总成，并按前述</a:t>
            </a:r>
            <a:r>
              <a:rPr sz="1600" b="1" spc="-10">
                <a:latin typeface="微软雅黑"/>
                <a:cs typeface="微软雅黑"/>
              </a:rPr>
              <a:t>IC</a:t>
            </a:r>
            <a:r>
              <a:rPr sz="1600" b="1" spc="-20">
                <a:latin typeface="微软雅黑"/>
                <a:cs typeface="微软雅黑"/>
              </a:rPr>
              <a:t>调节器</a:t>
            </a:r>
            <a:r>
              <a:rPr sz="1600" b="1" spc="500">
                <a:latin typeface="微软雅黑"/>
                <a:cs typeface="微软雅黑"/>
              </a:rPr>
              <a:t> </a:t>
            </a:r>
            <a:r>
              <a:rPr sz="1600" b="1">
                <a:latin typeface="微软雅黑"/>
                <a:cs typeface="微软雅黑"/>
              </a:rPr>
              <a:t>与电刷组件检修方法进行检修。如调节电压过低（低于</a:t>
            </a:r>
            <a:r>
              <a:rPr sz="1600" b="1" spc="-80">
                <a:latin typeface="微软雅黑"/>
                <a:cs typeface="微软雅黑"/>
              </a:rPr>
              <a:t>12．5</a:t>
            </a:r>
            <a:r>
              <a:rPr sz="1600" b="1" spc="110">
                <a:latin typeface="微软雅黑"/>
                <a:cs typeface="微软雅黑"/>
              </a:rPr>
              <a:t> </a:t>
            </a:r>
            <a:r>
              <a:rPr sz="1600" b="1" spc="-185">
                <a:latin typeface="微软雅黑"/>
                <a:cs typeface="微软雅黑"/>
              </a:rPr>
              <a:t>V）</a:t>
            </a:r>
            <a:r>
              <a:rPr sz="1600" b="1">
                <a:latin typeface="微软雅黑"/>
                <a:cs typeface="微软雅黑"/>
              </a:rPr>
              <a:t>或电刷高度过低（低于5</a:t>
            </a:r>
            <a:r>
              <a:rPr sz="1600" b="1" spc="114">
                <a:latin typeface="微软雅黑"/>
                <a:cs typeface="微软雅黑"/>
              </a:rPr>
              <a:t> </a:t>
            </a:r>
            <a:r>
              <a:rPr sz="1600" b="1" spc="-550">
                <a:latin typeface="微软雅黑"/>
                <a:cs typeface="微软雅黑"/>
              </a:rPr>
              <a:t>mm）</a:t>
            </a:r>
            <a:endParaRPr sz="1600">
              <a:latin typeface="微软雅黑"/>
              <a:cs typeface="微软雅黑"/>
            </a:endParaRPr>
          </a:p>
          <a:p>
            <a:pPr marL="12700" marR="271780">
              <a:lnSpc>
                <a:spcPct val="100000"/>
              </a:lnSpc>
            </a:pPr>
            <a:r>
              <a:rPr sz="1600" b="1" spc="-5">
                <a:latin typeface="微软雅黑"/>
                <a:cs typeface="微软雅黑"/>
              </a:rPr>
              <a:t>，则应更换新品；③ 如调节器和电刷组件良好，说明发电机二极管、定子绕组断路，需拆下</a:t>
            </a:r>
            <a:r>
              <a:rPr sz="1600" b="1">
                <a:latin typeface="微软雅黑"/>
                <a:cs typeface="微软雅黑"/>
              </a:rPr>
              <a:t>发电机总成进行试验与检修，故障排除程序如图</a:t>
            </a:r>
            <a:r>
              <a:rPr sz="1600" b="1" spc="-100">
                <a:latin typeface="微软雅黑"/>
                <a:cs typeface="微软雅黑"/>
              </a:rPr>
              <a:t>4-</a:t>
            </a:r>
            <a:r>
              <a:rPr sz="1600" b="1" spc="-114">
                <a:latin typeface="微软雅黑"/>
                <a:cs typeface="微软雅黑"/>
              </a:rPr>
              <a:t>7</a:t>
            </a:r>
            <a:r>
              <a:rPr sz="1600" b="1" spc="-20">
                <a:latin typeface="微软雅黑"/>
                <a:cs typeface="微软雅黑"/>
              </a:rPr>
              <a:t>所示。</a:t>
            </a:r>
            <a:endParaRPr sz="1600">
              <a:latin typeface="微软雅黑"/>
              <a:cs typeface="微软雅黑"/>
            </a:endParaRPr>
          </a:p>
        </p:txBody>
      </p:sp>
      <p:pic>
        <p:nvPicPr>
          <p:cNvPr id="8" name="object 8"/>
          <p:cNvPicPr/>
          <p:nvPr/>
        </p:nvPicPr>
        <p:blipFill>
          <a:blip r:embed="rId2"/>
          <a:stretch>
            <a:fillRect/>
          </a:stretch>
        </p:blipFill>
        <p:spPr>
          <a:xfrm>
            <a:off x="1859154" y="4383871"/>
            <a:ext cx="5190550" cy="2357457"/>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6090920" cy="283210"/>
            <a:chOff x="348358" y="1592741"/>
            <a:chExt cx="6090920" cy="28321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grpSp>
      <p:sp>
        <p:nvSpPr>
          <p:cNvPr id="7" name="object 7"/>
          <p:cNvSpPr txBox="1"/>
          <p:nvPr/>
        </p:nvSpPr>
        <p:spPr>
          <a:xfrm>
            <a:off x="801052" y="1322105"/>
            <a:ext cx="3810635" cy="299720"/>
          </a:xfrm>
          <a:prstGeom prst="rect">
            <a:avLst/>
          </a:prstGeom>
        </p:spPr>
        <p:txBody>
          <a:bodyPr vert="horz" wrap="square" lIns="0" tIns="12700" rIns="0" bIns="0" rtlCol="0">
            <a:spAutoFit/>
          </a:bodyPr>
          <a:lstStyle/>
          <a:p>
            <a:pPr marL="12700">
              <a:lnSpc>
                <a:spcPct val="100000"/>
              </a:lnSpc>
              <a:spcBef>
                <a:spcPts val="100"/>
              </a:spcBef>
              <a:tabLst>
                <a:tab pos="1053465"/>
              </a:tabLst>
            </a:pPr>
            <a:r>
              <a:rPr sz="1800" b="1">
                <a:solidFill>
                  <a:srgbClr val="00FF00"/>
                </a:solidFill>
                <a:latin typeface="微软雅黑"/>
                <a:cs typeface="微软雅黑"/>
              </a:rPr>
              <a:t>活动</a:t>
            </a:r>
            <a:r>
              <a:rPr sz="1800" b="1" spc="-50">
                <a:solidFill>
                  <a:srgbClr val="00FF00"/>
                </a:solidFill>
                <a:latin typeface="微软雅黑"/>
                <a:cs typeface="微软雅黑"/>
              </a:rPr>
              <a:t>二</a:t>
            </a:r>
            <a:r>
              <a:rPr sz="1800" b="1">
                <a:solidFill>
                  <a:srgbClr val="00FF00"/>
                </a:solidFill>
                <a:latin typeface="微软雅黑"/>
                <a:cs typeface="微软雅黑"/>
              </a:rPr>
              <a:t>	起动系统的故障诊断与排</a:t>
            </a:r>
            <a:r>
              <a:rPr sz="1800" b="1" spc="-50">
                <a:solidFill>
                  <a:srgbClr val="00FF00"/>
                </a:solidFill>
                <a:latin typeface="微软雅黑"/>
                <a:cs typeface="微软雅黑"/>
              </a:rPr>
              <a:t>除</a:t>
            </a:r>
            <a:endParaRPr sz="1800">
              <a:latin typeface="微软雅黑"/>
              <a:cs typeface="微软雅黑"/>
            </a:endParaRPr>
          </a:p>
        </p:txBody>
      </p:sp>
      <p:sp>
        <p:nvSpPr>
          <p:cNvPr id="8" name="object 8"/>
          <p:cNvSpPr txBox="1"/>
          <p:nvPr/>
        </p:nvSpPr>
        <p:spPr>
          <a:xfrm>
            <a:off x="688339" y="2249170"/>
            <a:ext cx="3276600" cy="2951480"/>
          </a:xfrm>
          <a:prstGeom prst="rect">
            <a:avLst/>
          </a:prstGeom>
        </p:spPr>
        <p:txBody>
          <a:bodyPr vert="horz" wrap="square" lIns="0" tIns="12700" rIns="0" bIns="0" rtlCol="0">
            <a:spAutoFit/>
          </a:bodyPr>
          <a:lstStyle/>
          <a:p>
            <a:pPr marL="12700" marR="5080" indent="306070">
              <a:lnSpc>
                <a:spcPct val="100000"/>
              </a:lnSpc>
              <a:spcBef>
                <a:spcPts val="100"/>
              </a:spcBef>
            </a:pPr>
            <a:r>
              <a:rPr sz="1600" b="1" spc="-5">
                <a:latin typeface="微软雅黑"/>
                <a:cs typeface="微软雅黑"/>
              </a:rPr>
              <a:t>汽车发动机需要外力拖动曲轴转动，才能确保发动机的起动。也就</a:t>
            </a:r>
            <a:r>
              <a:rPr sz="1600" b="1" spc="-50">
                <a:latin typeface="微软雅黑"/>
                <a:cs typeface="微软雅黑"/>
              </a:rPr>
              <a:t> </a:t>
            </a:r>
            <a:r>
              <a:rPr sz="1600" b="1" spc="-5">
                <a:latin typeface="微软雅黑"/>
                <a:cs typeface="微软雅黑"/>
              </a:rPr>
              <a:t>是起动机利用蓄电池放电产生转矩，发动机起动时，起动电流很大，起</a:t>
            </a:r>
            <a:r>
              <a:rPr sz="1600" b="1" spc="-50">
                <a:latin typeface="微软雅黑"/>
                <a:cs typeface="微软雅黑"/>
              </a:rPr>
              <a:t> </a:t>
            </a:r>
            <a:r>
              <a:rPr sz="1600" b="1" spc="-5">
                <a:latin typeface="微软雅黑"/>
                <a:cs typeface="微软雅黑"/>
              </a:rPr>
              <a:t>动机在大负荷下工作易产生故障。</a:t>
            </a:r>
            <a:endParaRPr sz="1600">
              <a:latin typeface="微软雅黑"/>
              <a:cs typeface="微软雅黑"/>
            </a:endParaRPr>
          </a:p>
          <a:p>
            <a:pPr marL="12700" marR="104775" indent="306070">
              <a:lnSpc>
                <a:spcPct val="100000"/>
              </a:lnSpc>
            </a:pPr>
            <a:r>
              <a:rPr sz="1600" b="1" spc="-5">
                <a:latin typeface="微软雅黑"/>
                <a:cs typeface="微软雅黑"/>
              </a:rPr>
              <a:t>起动机常见的故障主要有：起动机不转、起动机运转无力、起动机空转、起动机空转等。</a:t>
            </a:r>
            <a:endParaRPr sz="1600">
              <a:latin typeface="微软雅黑"/>
              <a:cs typeface="微软雅黑"/>
            </a:endParaRPr>
          </a:p>
          <a:p>
            <a:pPr marL="318770" marR="1323975">
              <a:lnSpc>
                <a:spcPct val="100000"/>
              </a:lnSpc>
            </a:pPr>
            <a:r>
              <a:rPr sz="1600" b="1" spc="-10">
                <a:latin typeface="微软雅黑"/>
                <a:cs typeface="微软雅黑"/>
              </a:rPr>
              <a:t>一、起动机不运转</a:t>
            </a:r>
            <a:r>
              <a:rPr sz="1600" b="1" spc="-50">
                <a:latin typeface="微软雅黑"/>
                <a:cs typeface="微软雅黑"/>
              </a:rPr>
              <a:t> </a:t>
            </a:r>
            <a:r>
              <a:rPr sz="1600" b="1" spc="-195">
                <a:latin typeface="微软雅黑"/>
                <a:cs typeface="微软雅黑"/>
              </a:rPr>
              <a:t>1</a:t>
            </a:r>
            <a:r>
              <a:rPr sz="1600" b="1" spc="-10">
                <a:latin typeface="微软雅黑"/>
                <a:cs typeface="微软雅黑"/>
              </a:rPr>
              <a:t>、故障现象：</a:t>
            </a:r>
            <a:endParaRPr sz="1600">
              <a:latin typeface="微软雅黑"/>
              <a:cs typeface="微软雅黑"/>
            </a:endParaRPr>
          </a:p>
          <a:p>
            <a:pPr marL="12700" marR="104775" indent="306070">
              <a:lnSpc>
                <a:spcPct val="100000"/>
              </a:lnSpc>
            </a:pPr>
            <a:r>
              <a:rPr sz="1600" b="1" spc="-5">
                <a:latin typeface="微软雅黑"/>
                <a:cs typeface="微软雅黑"/>
              </a:rPr>
              <a:t>点火开关转至启动挡，起动机不</a:t>
            </a:r>
            <a:r>
              <a:rPr sz="1600" b="1">
                <a:latin typeface="微软雅黑"/>
                <a:cs typeface="微软雅黑"/>
              </a:rPr>
              <a:t>运转。电路图如图</a:t>
            </a:r>
            <a:r>
              <a:rPr sz="1600" b="1" spc="-100">
                <a:latin typeface="微软雅黑"/>
                <a:cs typeface="微软雅黑"/>
              </a:rPr>
              <a:t>4-</a:t>
            </a:r>
            <a:r>
              <a:rPr sz="1600" b="1" spc="-114">
                <a:latin typeface="微软雅黑"/>
                <a:cs typeface="微软雅黑"/>
              </a:rPr>
              <a:t>8</a:t>
            </a:r>
            <a:r>
              <a:rPr sz="1600" b="1" spc="-20">
                <a:latin typeface="微软雅黑"/>
                <a:cs typeface="微软雅黑"/>
              </a:rPr>
              <a:t>所示。</a:t>
            </a:r>
            <a:endParaRPr sz="1600">
              <a:latin typeface="微软雅黑"/>
              <a:cs typeface="微软雅黑"/>
            </a:endParaRPr>
          </a:p>
        </p:txBody>
      </p:sp>
      <p:pic>
        <p:nvPicPr>
          <p:cNvPr id="9" name="object 9"/>
          <p:cNvPicPr/>
          <p:nvPr/>
        </p:nvPicPr>
        <p:blipFill>
          <a:blip r:embed="rId2"/>
          <a:stretch>
            <a:fillRect/>
          </a:stretch>
        </p:blipFill>
        <p:spPr>
          <a:xfrm>
            <a:off x="4114800" y="1981200"/>
            <a:ext cx="4255379" cy="411480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6090920" cy="283210"/>
            <a:chOff x="348358" y="1592741"/>
            <a:chExt cx="6090920" cy="28321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grpSp>
      <p:sp>
        <p:nvSpPr>
          <p:cNvPr id="7" name="object 7"/>
          <p:cNvSpPr txBox="1"/>
          <p:nvPr/>
        </p:nvSpPr>
        <p:spPr>
          <a:xfrm>
            <a:off x="801052" y="1322105"/>
            <a:ext cx="3810635" cy="2598420"/>
          </a:xfrm>
          <a:prstGeom prst="rect">
            <a:avLst/>
          </a:prstGeom>
        </p:spPr>
        <p:txBody>
          <a:bodyPr vert="horz" wrap="square" lIns="0" tIns="12700" rIns="0" bIns="0" rtlCol="0">
            <a:spAutoFit/>
          </a:bodyPr>
          <a:lstStyle/>
          <a:p>
            <a:pPr marL="12700">
              <a:lnSpc>
                <a:spcPct val="100000"/>
              </a:lnSpc>
              <a:spcBef>
                <a:spcPts val="100"/>
              </a:spcBef>
              <a:tabLst>
                <a:tab pos="1053465"/>
              </a:tabLst>
            </a:pPr>
            <a:r>
              <a:rPr sz="1800" b="1">
                <a:solidFill>
                  <a:srgbClr val="00FF00"/>
                </a:solidFill>
                <a:latin typeface="微软雅黑"/>
                <a:cs typeface="微软雅黑"/>
              </a:rPr>
              <a:t>活动</a:t>
            </a:r>
            <a:r>
              <a:rPr sz="1800" b="1" spc="-50">
                <a:solidFill>
                  <a:srgbClr val="00FF00"/>
                </a:solidFill>
                <a:latin typeface="微软雅黑"/>
                <a:cs typeface="微软雅黑"/>
              </a:rPr>
              <a:t>二</a:t>
            </a:r>
            <a:r>
              <a:rPr sz="1800" b="1">
                <a:solidFill>
                  <a:srgbClr val="00FF00"/>
                </a:solidFill>
                <a:latin typeface="微软雅黑"/>
                <a:cs typeface="微软雅黑"/>
              </a:rPr>
              <a:t>	起动系统的故障诊断与排</a:t>
            </a:r>
            <a:r>
              <a:rPr sz="1800" b="1" spc="-50">
                <a:solidFill>
                  <a:srgbClr val="00FF00"/>
                </a:solidFill>
                <a:latin typeface="微软雅黑"/>
                <a:cs typeface="微软雅黑"/>
              </a:rPr>
              <a:t>除</a:t>
            </a:r>
            <a:endParaRPr sz="1800">
              <a:latin typeface="微软雅黑"/>
              <a:cs typeface="微软雅黑"/>
            </a:endParaRPr>
          </a:p>
          <a:p>
            <a:pPr>
              <a:lnSpc>
                <a:spcPct val="100000"/>
              </a:lnSpc>
              <a:spcBef>
                <a:spcPts val="65"/>
              </a:spcBef>
            </a:pPr>
            <a:endParaRPr sz="1450">
              <a:latin typeface="微软雅黑"/>
              <a:cs typeface="微软雅黑"/>
            </a:endParaRPr>
          </a:p>
          <a:p>
            <a:pPr marL="23495">
              <a:lnSpc>
                <a:spcPct val="100000"/>
              </a:lnSpc>
            </a:pPr>
            <a:r>
              <a:rPr sz="1600" b="1" spc="-195">
                <a:latin typeface="微软雅黑"/>
                <a:cs typeface="微软雅黑"/>
              </a:rPr>
              <a:t>2</a:t>
            </a:r>
            <a:r>
              <a:rPr sz="1600" b="1" spc="-10">
                <a:latin typeface="微软雅黑"/>
                <a:cs typeface="微软雅黑"/>
              </a:rPr>
              <a:t>、故障原因：</a:t>
            </a:r>
            <a:endParaRPr sz="1600">
              <a:latin typeface="微软雅黑"/>
              <a:cs typeface="微软雅黑"/>
            </a:endParaRPr>
          </a:p>
          <a:p>
            <a:pPr marL="429895" indent="-407034">
              <a:lnSpc>
                <a:spcPct val="100000"/>
              </a:lnSpc>
              <a:buAutoNum type="arabicParenBoth"/>
              <a:tabLst>
                <a:tab pos="430530"/>
              </a:tabLst>
            </a:pPr>
            <a:r>
              <a:rPr sz="1600" b="1" spc="-10">
                <a:latin typeface="微软雅黑"/>
                <a:cs typeface="微软雅黑"/>
              </a:rPr>
              <a:t>蓄电池严重亏电。</a:t>
            </a:r>
            <a:endParaRPr sz="1600">
              <a:latin typeface="微软雅黑"/>
              <a:cs typeface="微软雅黑"/>
            </a:endParaRPr>
          </a:p>
          <a:p>
            <a:pPr marL="429895" indent="-407034">
              <a:lnSpc>
                <a:spcPct val="100000"/>
              </a:lnSpc>
              <a:buAutoNum type="arabicParenBoth"/>
              <a:tabLst>
                <a:tab pos="430530"/>
              </a:tabLst>
            </a:pPr>
            <a:r>
              <a:rPr sz="1600" b="1" spc="-5">
                <a:latin typeface="微软雅黑"/>
                <a:cs typeface="微软雅黑"/>
              </a:rPr>
              <a:t>线路接触不良或断路。</a:t>
            </a:r>
            <a:endParaRPr sz="1600">
              <a:latin typeface="微软雅黑"/>
              <a:cs typeface="微软雅黑"/>
            </a:endParaRPr>
          </a:p>
          <a:p>
            <a:pPr marL="429895" indent="-407034">
              <a:lnSpc>
                <a:spcPct val="100000"/>
              </a:lnSpc>
              <a:buAutoNum type="arabicParenBoth"/>
              <a:tabLst>
                <a:tab pos="430530"/>
              </a:tabLst>
            </a:pPr>
            <a:r>
              <a:rPr sz="1600" b="1" spc="-10">
                <a:latin typeface="微软雅黑"/>
                <a:cs typeface="微软雅黑"/>
              </a:rPr>
              <a:t>起动机故障。</a:t>
            </a:r>
            <a:endParaRPr sz="1600">
              <a:latin typeface="微软雅黑"/>
              <a:cs typeface="微软雅黑"/>
            </a:endParaRPr>
          </a:p>
          <a:p>
            <a:pPr marL="429895" indent="-407034">
              <a:lnSpc>
                <a:spcPct val="100000"/>
              </a:lnSpc>
              <a:buAutoNum type="arabicParenBoth"/>
              <a:tabLst>
                <a:tab pos="430530"/>
              </a:tabLst>
            </a:pPr>
            <a:r>
              <a:rPr sz="1600" b="1" spc="-10">
                <a:latin typeface="微软雅黑"/>
                <a:cs typeface="微软雅黑"/>
              </a:rPr>
              <a:t>电磁开关电路故障。</a:t>
            </a:r>
            <a:endParaRPr sz="1600">
              <a:latin typeface="微软雅黑"/>
              <a:cs typeface="微软雅黑"/>
            </a:endParaRPr>
          </a:p>
          <a:p>
            <a:pPr marL="429895" indent="-407034">
              <a:lnSpc>
                <a:spcPct val="100000"/>
              </a:lnSpc>
              <a:buAutoNum type="arabicParenBoth"/>
              <a:tabLst>
                <a:tab pos="430530"/>
              </a:tabLst>
            </a:pPr>
            <a:r>
              <a:rPr sz="1600" b="1" spc="-10">
                <a:latin typeface="微软雅黑"/>
                <a:cs typeface="微软雅黑"/>
              </a:rPr>
              <a:t>点火开关故障。</a:t>
            </a:r>
            <a:endParaRPr sz="1600">
              <a:latin typeface="微软雅黑"/>
              <a:cs typeface="微软雅黑"/>
            </a:endParaRPr>
          </a:p>
          <a:p>
            <a:pPr marL="23495" marR="323850" indent="407034">
              <a:lnSpc>
                <a:spcPct val="100000"/>
              </a:lnSpc>
              <a:buAutoNum type="arabicParenBoth"/>
              <a:tabLst>
                <a:tab pos="430530"/>
              </a:tabLst>
            </a:pPr>
            <a:r>
              <a:rPr sz="1600" b="1">
                <a:latin typeface="微软雅黑"/>
                <a:cs typeface="微软雅黑"/>
              </a:rPr>
              <a:t>自动变速器变速杆不在</a:t>
            </a:r>
            <a:r>
              <a:rPr sz="1600" b="1" spc="-254">
                <a:latin typeface="微软雅黑"/>
                <a:cs typeface="微软雅黑"/>
              </a:rPr>
              <a:t>P</a:t>
            </a:r>
            <a:r>
              <a:rPr sz="1600" b="1">
                <a:latin typeface="微软雅黑"/>
                <a:cs typeface="微软雅黑"/>
              </a:rPr>
              <a:t>或</a:t>
            </a:r>
            <a:r>
              <a:rPr sz="1600" b="1" spc="-570">
                <a:latin typeface="微软雅黑"/>
                <a:cs typeface="微软雅黑"/>
              </a:rPr>
              <a:t>N</a:t>
            </a:r>
            <a:r>
              <a:rPr sz="1600" b="1" spc="-20">
                <a:latin typeface="微软雅黑"/>
                <a:cs typeface="微软雅黑"/>
              </a:rPr>
              <a:t>位置。</a:t>
            </a:r>
            <a:r>
              <a:rPr sz="1600" b="1" spc="-50">
                <a:latin typeface="微软雅黑"/>
                <a:cs typeface="微软雅黑"/>
              </a:rPr>
              <a:t> </a:t>
            </a:r>
            <a:r>
              <a:rPr sz="1600" b="1" spc="-195">
                <a:latin typeface="微软雅黑"/>
                <a:cs typeface="微软雅黑"/>
              </a:rPr>
              <a:t>3</a:t>
            </a:r>
            <a:r>
              <a:rPr sz="1600" b="1" spc="-10">
                <a:latin typeface="微软雅黑"/>
                <a:cs typeface="微软雅黑"/>
              </a:rPr>
              <a:t>、故障诊断与排除：</a:t>
            </a:r>
            <a:endParaRPr sz="1600">
              <a:latin typeface="微软雅黑"/>
              <a:cs typeface="微软雅黑"/>
            </a:endParaRPr>
          </a:p>
        </p:txBody>
      </p:sp>
      <p:pic>
        <p:nvPicPr>
          <p:cNvPr id="8" name="object 8"/>
          <p:cNvPicPr/>
          <p:nvPr/>
        </p:nvPicPr>
        <p:blipFill>
          <a:blip r:embed="rId2"/>
          <a:stretch>
            <a:fillRect/>
          </a:stretch>
        </p:blipFill>
        <p:spPr>
          <a:xfrm>
            <a:off x="4191000" y="3124200"/>
            <a:ext cx="4689475" cy="32766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6090920" cy="283210"/>
            <a:chOff x="348358" y="1592741"/>
            <a:chExt cx="6090920" cy="28321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grpSp>
      <p:sp>
        <p:nvSpPr>
          <p:cNvPr id="7" name="object 7"/>
          <p:cNvSpPr txBox="1"/>
          <p:nvPr/>
        </p:nvSpPr>
        <p:spPr>
          <a:xfrm>
            <a:off x="535939" y="1322105"/>
            <a:ext cx="4075429" cy="3009900"/>
          </a:xfrm>
          <a:prstGeom prst="rect">
            <a:avLst/>
          </a:prstGeom>
        </p:spPr>
        <p:txBody>
          <a:bodyPr vert="horz" wrap="square" lIns="0" tIns="12700" rIns="0" bIns="0" rtlCol="0">
            <a:spAutoFit/>
          </a:bodyPr>
          <a:lstStyle/>
          <a:p>
            <a:pPr marL="277495">
              <a:lnSpc>
                <a:spcPct val="100000"/>
              </a:lnSpc>
              <a:spcBef>
                <a:spcPts val="100"/>
              </a:spcBef>
              <a:tabLst>
                <a:tab pos="1318895"/>
              </a:tabLst>
            </a:pPr>
            <a:r>
              <a:rPr sz="1800" b="1">
                <a:solidFill>
                  <a:srgbClr val="00FF00"/>
                </a:solidFill>
                <a:latin typeface="微软雅黑"/>
                <a:cs typeface="微软雅黑"/>
              </a:rPr>
              <a:t>活动</a:t>
            </a:r>
            <a:r>
              <a:rPr sz="1800" b="1" spc="-50">
                <a:solidFill>
                  <a:srgbClr val="00FF00"/>
                </a:solidFill>
                <a:latin typeface="微软雅黑"/>
                <a:cs typeface="微软雅黑"/>
              </a:rPr>
              <a:t>二</a:t>
            </a:r>
            <a:r>
              <a:rPr sz="1800" b="1">
                <a:solidFill>
                  <a:srgbClr val="00FF00"/>
                </a:solidFill>
                <a:latin typeface="微软雅黑"/>
                <a:cs typeface="微软雅黑"/>
              </a:rPr>
              <a:t>	起动系统的故障诊断与排</a:t>
            </a:r>
            <a:r>
              <a:rPr sz="1800" b="1" spc="-50">
                <a:solidFill>
                  <a:srgbClr val="00FF00"/>
                </a:solidFill>
                <a:latin typeface="微软雅黑"/>
                <a:cs typeface="微软雅黑"/>
              </a:rPr>
              <a:t>除</a:t>
            </a:r>
            <a:endParaRPr sz="1800">
              <a:latin typeface="微软雅黑"/>
              <a:cs typeface="微软雅黑"/>
            </a:endParaRPr>
          </a:p>
          <a:p>
            <a:pPr>
              <a:lnSpc>
                <a:spcPct val="100000"/>
              </a:lnSpc>
              <a:spcBef>
                <a:spcPts val="20"/>
              </a:spcBef>
            </a:pPr>
            <a:endParaRPr sz="1150">
              <a:latin typeface="微软雅黑"/>
              <a:cs typeface="微软雅黑"/>
            </a:endParaRPr>
          </a:p>
          <a:p>
            <a:pPr marL="12700" marR="2225675">
              <a:lnSpc>
                <a:spcPct val="100000"/>
              </a:lnSpc>
            </a:pPr>
            <a:r>
              <a:rPr sz="1600" b="1" spc="-10">
                <a:latin typeface="微软雅黑"/>
                <a:cs typeface="微软雅黑"/>
              </a:rPr>
              <a:t>二、起动机运转无力</a:t>
            </a:r>
            <a:r>
              <a:rPr sz="1600" b="1" spc="-50">
                <a:latin typeface="微软雅黑"/>
                <a:cs typeface="微软雅黑"/>
              </a:rPr>
              <a:t> </a:t>
            </a:r>
            <a:r>
              <a:rPr sz="1600" b="1" spc="-195">
                <a:latin typeface="微软雅黑"/>
                <a:cs typeface="微软雅黑"/>
              </a:rPr>
              <a:t>1</a:t>
            </a:r>
            <a:r>
              <a:rPr sz="1600" b="1" spc="-10">
                <a:latin typeface="微软雅黑"/>
                <a:cs typeface="微软雅黑"/>
              </a:rPr>
              <a:t>、故障现象：</a:t>
            </a:r>
            <a:endParaRPr sz="1600">
              <a:latin typeface="微软雅黑"/>
              <a:cs typeface="微软雅黑"/>
            </a:endParaRPr>
          </a:p>
          <a:p>
            <a:pPr marL="12700" marR="396875" indent="203200">
              <a:lnSpc>
                <a:spcPct val="100000"/>
              </a:lnSpc>
            </a:pPr>
            <a:r>
              <a:rPr sz="1600" b="1" spc="-5">
                <a:latin typeface="微软雅黑"/>
                <a:cs typeface="微软雅黑"/>
              </a:rPr>
              <a:t>起动时，启动机转速太低，发动机不能</a:t>
            </a:r>
            <a:r>
              <a:rPr sz="1600" b="1" spc="-20">
                <a:latin typeface="微软雅黑"/>
                <a:cs typeface="微软雅黑"/>
              </a:rPr>
              <a:t>启动。</a:t>
            </a:r>
            <a:endParaRPr sz="1600">
              <a:latin typeface="微软雅黑"/>
              <a:cs typeface="微软雅黑"/>
            </a:endParaRPr>
          </a:p>
          <a:p>
            <a:pPr marL="12700">
              <a:lnSpc>
                <a:spcPct val="100000"/>
              </a:lnSpc>
            </a:pPr>
            <a:r>
              <a:rPr sz="1600" b="1" spc="-195">
                <a:latin typeface="微软雅黑"/>
                <a:cs typeface="微软雅黑"/>
              </a:rPr>
              <a:t>2</a:t>
            </a:r>
            <a:r>
              <a:rPr sz="1600" b="1" spc="-10">
                <a:latin typeface="微软雅黑"/>
                <a:cs typeface="微软雅黑"/>
              </a:rPr>
              <a:t>、故障原因：</a:t>
            </a:r>
            <a:endParaRPr sz="1600">
              <a:latin typeface="微软雅黑"/>
              <a:cs typeface="微软雅黑"/>
            </a:endParaRPr>
          </a:p>
          <a:p>
            <a:pPr marL="419100" indent="-406400">
              <a:lnSpc>
                <a:spcPct val="100000"/>
              </a:lnSpc>
              <a:buAutoNum type="arabicParenBoth"/>
              <a:tabLst>
                <a:tab pos="419100"/>
              </a:tabLst>
            </a:pPr>
            <a:r>
              <a:rPr sz="1600" b="1" spc="-10">
                <a:latin typeface="微软雅黑"/>
                <a:cs typeface="微软雅黑"/>
              </a:rPr>
              <a:t>蓄电池亏电。</a:t>
            </a:r>
            <a:endParaRPr sz="1600">
              <a:latin typeface="微软雅黑"/>
              <a:cs typeface="微软雅黑"/>
            </a:endParaRPr>
          </a:p>
          <a:p>
            <a:pPr marL="419100" indent="-406400">
              <a:lnSpc>
                <a:spcPct val="100000"/>
              </a:lnSpc>
              <a:buAutoNum type="arabicParenBoth"/>
              <a:tabLst>
                <a:tab pos="419100"/>
              </a:tabLst>
            </a:pPr>
            <a:r>
              <a:rPr sz="1600" b="1" spc="-5">
                <a:latin typeface="微软雅黑"/>
                <a:cs typeface="微软雅黑"/>
              </a:rPr>
              <a:t>线路接触不良或接线柱被氧化。</a:t>
            </a:r>
            <a:endParaRPr sz="1600">
              <a:latin typeface="微软雅黑"/>
              <a:cs typeface="微软雅黑"/>
            </a:endParaRPr>
          </a:p>
          <a:p>
            <a:pPr marL="419100" indent="-406400">
              <a:lnSpc>
                <a:spcPct val="100000"/>
              </a:lnSpc>
              <a:buAutoNum type="arabicParenBoth"/>
              <a:tabLst>
                <a:tab pos="419100"/>
              </a:tabLst>
            </a:pPr>
            <a:r>
              <a:rPr sz="1600" b="1" spc="-10">
                <a:latin typeface="微软雅黑"/>
                <a:cs typeface="微软雅黑"/>
              </a:rPr>
              <a:t>启动机故障。</a:t>
            </a:r>
            <a:endParaRPr sz="1600">
              <a:latin typeface="微软雅黑"/>
              <a:cs typeface="微软雅黑"/>
            </a:endParaRPr>
          </a:p>
          <a:p>
            <a:pPr marL="12700" marR="803275" indent="406400">
              <a:lnSpc>
                <a:spcPct val="100000"/>
              </a:lnSpc>
              <a:buAutoNum type="arabicParenBoth"/>
              <a:tabLst>
                <a:tab pos="419100"/>
              </a:tabLst>
            </a:pPr>
            <a:r>
              <a:rPr sz="1600" b="1" spc="-5">
                <a:latin typeface="微软雅黑"/>
                <a:cs typeface="微软雅黑"/>
              </a:rPr>
              <a:t>发动机故障导致转动阻力太大。</a:t>
            </a:r>
            <a:r>
              <a:rPr sz="1600" b="1" spc="-50">
                <a:latin typeface="微软雅黑"/>
                <a:cs typeface="微软雅黑"/>
              </a:rPr>
              <a:t> </a:t>
            </a:r>
            <a:r>
              <a:rPr sz="1600" b="1" spc="-195">
                <a:latin typeface="微软雅黑"/>
                <a:cs typeface="微软雅黑"/>
              </a:rPr>
              <a:t>3</a:t>
            </a:r>
            <a:r>
              <a:rPr sz="1600" b="1" spc="-10">
                <a:latin typeface="微软雅黑"/>
                <a:cs typeface="微软雅黑"/>
              </a:rPr>
              <a:t>、故障诊断与排除：</a:t>
            </a:r>
            <a:endParaRPr sz="1600">
              <a:latin typeface="微软雅黑"/>
              <a:cs typeface="微软雅黑"/>
            </a:endParaRPr>
          </a:p>
        </p:txBody>
      </p:sp>
      <p:pic>
        <p:nvPicPr>
          <p:cNvPr id="8" name="object 8"/>
          <p:cNvPicPr/>
          <p:nvPr/>
        </p:nvPicPr>
        <p:blipFill>
          <a:blip r:embed="rId2"/>
          <a:stretch>
            <a:fillRect/>
          </a:stretch>
        </p:blipFill>
        <p:spPr>
          <a:xfrm>
            <a:off x="3733800" y="3429000"/>
            <a:ext cx="5410200" cy="3124200"/>
          </a:xfrm>
          <a:prstGeom prst="rect">
            <a:avLst/>
          </a:prstGeom>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6090920" cy="283210"/>
            <a:chOff x="348358" y="1592741"/>
            <a:chExt cx="6090920" cy="28321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grpSp>
      <p:sp>
        <p:nvSpPr>
          <p:cNvPr id="7" name="object 7"/>
          <p:cNvSpPr txBox="1"/>
          <p:nvPr/>
        </p:nvSpPr>
        <p:spPr>
          <a:xfrm>
            <a:off x="612139" y="1322105"/>
            <a:ext cx="3999229" cy="3741420"/>
          </a:xfrm>
          <a:prstGeom prst="rect">
            <a:avLst/>
          </a:prstGeom>
        </p:spPr>
        <p:txBody>
          <a:bodyPr vert="horz" wrap="square" lIns="0" tIns="12700" rIns="0" bIns="0" rtlCol="0">
            <a:spAutoFit/>
          </a:bodyPr>
          <a:lstStyle/>
          <a:p>
            <a:pPr marL="201295">
              <a:lnSpc>
                <a:spcPct val="100000"/>
              </a:lnSpc>
              <a:spcBef>
                <a:spcPts val="100"/>
              </a:spcBef>
              <a:tabLst>
                <a:tab pos="1242695"/>
              </a:tabLst>
            </a:pPr>
            <a:r>
              <a:rPr sz="1800" b="1">
                <a:solidFill>
                  <a:srgbClr val="00FF00"/>
                </a:solidFill>
                <a:latin typeface="微软雅黑"/>
                <a:cs typeface="微软雅黑"/>
              </a:rPr>
              <a:t>活动</a:t>
            </a:r>
            <a:r>
              <a:rPr sz="1800" b="1" spc="-50">
                <a:solidFill>
                  <a:srgbClr val="00FF00"/>
                </a:solidFill>
                <a:latin typeface="微软雅黑"/>
                <a:cs typeface="微软雅黑"/>
              </a:rPr>
              <a:t>二</a:t>
            </a:r>
            <a:r>
              <a:rPr sz="1800" b="1">
                <a:solidFill>
                  <a:srgbClr val="00FF00"/>
                </a:solidFill>
                <a:latin typeface="微软雅黑"/>
                <a:cs typeface="微软雅黑"/>
              </a:rPr>
              <a:t>	起动系统的故障诊断与排</a:t>
            </a:r>
            <a:r>
              <a:rPr sz="1800" b="1" spc="-50">
                <a:solidFill>
                  <a:srgbClr val="00FF00"/>
                </a:solidFill>
                <a:latin typeface="微软雅黑"/>
                <a:cs typeface="微软雅黑"/>
              </a:rPr>
              <a:t>除</a:t>
            </a:r>
            <a:endParaRPr sz="1800">
              <a:latin typeface="微软雅黑"/>
              <a:cs typeface="微软雅黑"/>
            </a:endParaRPr>
          </a:p>
          <a:p>
            <a:pPr>
              <a:lnSpc>
                <a:spcPct val="100000"/>
              </a:lnSpc>
              <a:spcBef>
                <a:spcPts val="20"/>
              </a:spcBef>
            </a:pPr>
            <a:endParaRPr sz="1150">
              <a:latin typeface="微软雅黑"/>
              <a:cs typeface="微软雅黑"/>
            </a:endParaRPr>
          </a:p>
          <a:p>
            <a:pPr marL="12700" marR="727075">
              <a:lnSpc>
                <a:spcPct val="100000"/>
              </a:lnSpc>
            </a:pPr>
            <a:r>
              <a:rPr sz="1600" b="1" spc="-5">
                <a:latin typeface="微软雅黑"/>
                <a:cs typeface="微软雅黑"/>
              </a:rPr>
              <a:t>三、起动机有时能正常起动发动机，</a:t>
            </a:r>
            <a:r>
              <a:rPr sz="1600" b="1" spc="-10">
                <a:latin typeface="微软雅黑"/>
                <a:cs typeface="微软雅黑"/>
              </a:rPr>
              <a:t>偶尔不能起动发动机</a:t>
            </a:r>
            <a:r>
              <a:rPr sz="1600" b="1" spc="500">
                <a:latin typeface="微软雅黑"/>
                <a:cs typeface="微软雅黑"/>
              </a:rPr>
              <a:t>           </a:t>
            </a:r>
            <a:r>
              <a:rPr sz="1600" b="1" spc="-10">
                <a:latin typeface="微软雅黑"/>
                <a:cs typeface="微软雅黑"/>
              </a:rPr>
              <a:t>１、故障现象：</a:t>
            </a:r>
            <a:endParaRPr sz="1600">
              <a:latin typeface="微软雅黑"/>
              <a:cs typeface="微软雅黑"/>
            </a:endParaRPr>
          </a:p>
          <a:p>
            <a:pPr marL="12700" marR="727075">
              <a:lnSpc>
                <a:spcPts val="1830"/>
              </a:lnSpc>
              <a:spcBef>
                <a:spcPts val="135"/>
              </a:spcBef>
            </a:pPr>
            <a:r>
              <a:rPr sz="1600" b="1" spc="-5">
                <a:latin typeface="微软雅黑"/>
                <a:cs typeface="微软雅黑"/>
              </a:rPr>
              <a:t>偶尔能正常起动，有时将点火开关</a:t>
            </a:r>
            <a:r>
              <a:rPr sz="1600" b="1" spc="-50">
                <a:latin typeface="微软雅黑"/>
                <a:cs typeface="微软雅黑"/>
              </a:rPr>
              <a:t> </a:t>
            </a:r>
            <a:r>
              <a:rPr sz="1600" b="1">
                <a:latin typeface="微软雅黑"/>
                <a:cs typeface="微软雅黑"/>
              </a:rPr>
              <a:t>旋转到起动档，听到电磁线圈</a:t>
            </a:r>
            <a:r>
              <a:rPr sz="1600" b="1">
                <a:latin typeface="Arial"/>
                <a:cs typeface="Arial"/>
              </a:rPr>
              <a:t>“</a:t>
            </a:r>
            <a:r>
              <a:rPr sz="1600" b="1">
                <a:latin typeface="微软雅黑"/>
                <a:cs typeface="微软雅黑"/>
              </a:rPr>
              <a:t>咔嗒</a:t>
            </a:r>
            <a:r>
              <a:rPr sz="1600" b="1" spc="-50">
                <a:latin typeface="Arial"/>
                <a:cs typeface="Arial"/>
              </a:rPr>
              <a:t>”</a:t>
            </a:r>
            <a:endParaRPr sz="1600">
              <a:latin typeface="Arial"/>
              <a:cs typeface="Arial"/>
            </a:endParaRPr>
          </a:p>
          <a:p>
            <a:pPr marL="12700" marR="1133475">
              <a:lnSpc>
                <a:spcPct val="100000"/>
              </a:lnSpc>
              <a:spcBef>
                <a:spcPts val="45"/>
              </a:spcBef>
            </a:pPr>
            <a:r>
              <a:rPr sz="1600" b="1" spc="-5">
                <a:latin typeface="微软雅黑"/>
                <a:cs typeface="微软雅黑"/>
              </a:rPr>
              <a:t>，起动机却没带动发动机转动。</a:t>
            </a:r>
            <a:r>
              <a:rPr sz="1600" b="1" spc="-50">
                <a:latin typeface="微软雅黑"/>
                <a:cs typeface="微软雅黑"/>
              </a:rPr>
              <a:t> </a:t>
            </a:r>
            <a:r>
              <a:rPr sz="1600" b="1" spc="-10">
                <a:latin typeface="微软雅黑"/>
                <a:cs typeface="微软雅黑"/>
              </a:rPr>
              <a:t>２、故障原因：</a:t>
            </a:r>
            <a:endParaRPr sz="1600">
              <a:latin typeface="微软雅黑"/>
              <a:cs typeface="微软雅黑"/>
            </a:endParaRPr>
          </a:p>
          <a:p>
            <a:pPr marL="12700">
              <a:lnSpc>
                <a:spcPct val="100000"/>
              </a:lnSpc>
            </a:pPr>
            <a:r>
              <a:rPr sz="1600" b="1">
                <a:latin typeface="微软雅黑"/>
                <a:cs typeface="微软雅黑"/>
              </a:rPr>
              <a:t>（１）</a:t>
            </a:r>
            <a:r>
              <a:rPr sz="1600" b="1" spc="-10">
                <a:latin typeface="微软雅黑"/>
                <a:cs typeface="微软雅黑"/>
              </a:rPr>
              <a:t>蓄电池电压不够；</a:t>
            </a:r>
            <a:endParaRPr sz="1600">
              <a:latin typeface="微软雅黑"/>
              <a:cs typeface="微软雅黑"/>
            </a:endParaRPr>
          </a:p>
          <a:p>
            <a:pPr marL="12700">
              <a:lnSpc>
                <a:spcPct val="100000"/>
              </a:lnSpc>
            </a:pPr>
            <a:r>
              <a:rPr sz="1600" b="1">
                <a:latin typeface="微软雅黑"/>
                <a:cs typeface="微软雅黑"/>
              </a:rPr>
              <a:t>（２）</a:t>
            </a:r>
            <a:r>
              <a:rPr sz="1600" b="1" spc="-10">
                <a:latin typeface="微软雅黑"/>
                <a:cs typeface="微软雅黑"/>
              </a:rPr>
              <a:t>充电系工作不正常；</a:t>
            </a:r>
            <a:endParaRPr sz="1600">
              <a:latin typeface="微软雅黑"/>
              <a:cs typeface="微软雅黑"/>
            </a:endParaRPr>
          </a:p>
          <a:p>
            <a:pPr marL="12700">
              <a:lnSpc>
                <a:spcPct val="100000"/>
              </a:lnSpc>
            </a:pPr>
            <a:r>
              <a:rPr sz="1600" b="1">
                <a:latin typeface="微软雅黑"/>
                <a:cs typeface="微软雅黑"/>
              </a:rPr>
              <a:t>（３）</a:t>
            </a:r>
            <a:r>
              <a:rPr sz="1600" b="1" spc="-10">
                <a:latin typeface="微软雅黑"/>
                <a:cs typeface="微软雅黑"/>
              </a:rPr>
              <a:t>线路连接不好；</a:t>
            </a:r>
            <a:endParaRPr sz="1600">
              <a:latin typeface="微软雅黑"/>
              <a:cs typeface="微软雅黑"/>
            </a:endParaRPr>
          </a:p>
          <a:p>
            <a:pPr marL="12700" marR="1946275" algn="just">
              <a:lnSpc>
                <a:spcPct val="100000"/>
              </a:lnSpc>
            </a:pPr>
            <a:r>
              <a:rPr sz="1600" b="1">
                <a:latin typeface="微软雅黑"/>
                <a:cs typeface="微软雅黑"/>
              </a:rPr>
              <a:t>（４）</a:t>
            </a:r>
            <a:r>
              <a:rPr sz="1600" b="1" spc="-10">
                <a:latin typeface="微软雅黑"/>
                <a:cs typeface="微软雅黑"/>
              </a:rPr>
              <a:t>电磁开关故障。</a:t>
            </a:r>
            <a:r>
              <a:rPr sz="1600" b="1" spc="-50">
                <a:latin typeface="微软雅黑"/>
                <a:cs typeface="微软雅黑"/>
              </a:rPr>
              <a:t> </a:t>
            </a:r>
            <a:r>
              <a:rPr sz="1600" b="1" spc="-5">
                <a:latin typeface="微软雅黑"/>
                <a:cs typeface="微软雅黑"/>
              </a:rPr>
              <a:t>３、故障诊断与排除：</a:t>
            </a:r>
            <a:r>
              <a:rPr sz="1600" b="1">
                <a:latin typeface="微软雅黑"/>
                <a:cs typeface="微软雅黑"/>
              </a:rPr>
              <a:t>故障排除见图</a:t>
            </a:r>
            <a:r>
              <a:rPr sz="1600" b="1" spc="-114">
                <a:latin typeface="微软雅黑"/>
                <a:cs typeface="微软雅黑"/>
              </a:rPr>
              <a:t>4-</a:t>
            </a:r>
            <a:r>
              <a:rPr sz="1600" b="1" spc="-135">
                <a:latin typeface="微软雅黑"/>
                <a:cs typeface="微软雅黑"/>
              </a:rPr>
              <a:t>11</a:t>
            </a:r>
            <a:r>
              <a:rPr sz="1600" b="1" spc="-50">
                <a:latin typeface="微软雅黑"/>
                <a:cs typeface="微软雅黑"/>
              </a:rPr>
              <a:t>。</a:t>
            </a:r>
            <a:endParaRPr sz="1600">
              <a:latin typeface="微软雅黑"/>
              <a:cs typeface="微软雅黑"/>
            </a:endParaRPr>
          </a:p>
        </p:txBody>
      </p:sp>
      <p:pic>
        <p:nvPicPr>
          <p:cNvPr id="8" name="object 8"/>
          <p:cNvPicPr/>
          <p:nvPr/>
        </p:nvPicPr>
        <p:blipFill>
          <a:blip r:embed="rId2"/>
          <a:stretch>
            <a:fillRect/>
          </a:stretch>
        </p:blipFill>
        <p:spPr>
          <a:xfrm>
            <a:off x="3176505" y="3531356"/>
            <a:ext cx="5766716" cy="2471811"/>
          </a:xfrm>
          <a:prstGeom prst="rect">
            <a:avLst/>
          </a:prstGeom>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6090920" cy="283210"/>
            <a:chOff x="348358" y="1592741"/>
            <a:chExt cx="6090920" cy="28321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grpSp>
      <p:sp>
        <p:nvSpPr>
          <p:cNvPr id="7" name="object 7"/>
          <p:cNvSpPr txBox="1"/>
          <p:nvPr/>
        </p:nvSpPr>
        <p:spPr>
          <a:xfrm>
            <a:off x="612140" y="1322105"/>
            <a:ext cx="8051800" cy="2522220"/>
          </a:xfrm>
          <a:prstGeom prst="rect">
            <a:avLst/>
          </a:prstGeom>
        </p:spPr>
        <p:txBody>
          <a:bodyPr vert="horz" wrap="square" lIns="0" tIns="12700" rIns="0" bIns="0" rtlCol="0">
            <a:spAutoFit/>
          </a:bodyPr>
          <a:lstStyle/>
          <a:p>
            <a:pPr marL="201295">
              <a:lnSpc>
                <a:spcPct val="100000"/>
              </a:lnSpc>
              <a:spcBef>
                <a:spcPts val="100"/>
              </a:spcBef>
              <a:tabLst>
                <a:tab pos="1242695"/>
              </a:tabLst>
            </a:pPr>
            <a:r>
              <a:rPr sz="1800" b="1">
                <a:solidFill>
                  <a:srgbClr val="00FF00"/>
                </a:solidFill>
                <a:latin typeface="微软雅黑"/>
                <a:cs typeface="微软雅黑"/>
              </a:rPr>
              <a:t>活动</a:t>
            </a:r>
            <a:r>
              <a:rPr sz="1800" b="1" spc="-50">
                <a:solidFill>
                  <a:srgbClr val="00FF00"/>
                </a:solidFill>
                <a:latin typeface="微软雅黑"/>
                <a:cs typeface="微软雅黑"/>
              </a:rPr>
              <a:t>二</a:t>
            </a:r>
            <a:r>
              <a:rPr sz="1800" b="1">
                <a:solidFill>
                  <a:srgbClr val="00FF00"/>
                </a:solidFill>
                <a:latin typeface="微软雅黑"/>
                <a:cs typeface="微软雅黑"/>
              </a:rPr>
              <a:t>	起动系统的故障诊断与排</a:t>
            </a:r>
            <a:r>
              <a:rPr sz="1800" b="1" spc="-50">
                <a:solidFill>
                  <a:srgbClr val="00FF00"/>
                </a:solidFill>
                <a:latin typeface="微软雅黑"/>
                <a:cs typeface="微软雅黑"/>
              </a:rPr>
              <a:t>除</a:t>
            </a:r>
            <a:endParaRPr sz="1800">
              <a:latin typeface="微软雅黑"/>
              <a:cs typeface="微软雅黑"/>
            </a:endParaRPr>
          </a:p>
          <a:p>
            <a:pPr>
              <a:lnSpc>
                <a:spcPct val="100000"/>
              </a:lnSpc>
              <a:spcBef>
                <a:spcPts val="20"/>
              </a:spcBef>
            </a:pPr>
            <a:endParaRPr sz="1150">
              <a:latin typeface="微软雅黑"/>
              <a:cs typeface="微软雅黑"/>
            </a:endParaRPr>
          </a:p>
          <a:p>
            <a:pPr marL="12700">
              <a:lnSpc>
                <a:spcPts val="1875"/>
              </a:lnSpc>
            </a:pPr>
            <a:r>
              <a:rPr sz="1600" b="1" spc="-10">
                <a:latin typeface="微软雅黑"/>
                <a:cs typeface="微软雅黑"/>
              </a:rPr>
              <a:t>四、起动机性能测试</a:t>
            </a:r>
            <a:endParaRPr sz="1600">
              <a:latin typeface="微软雅黑"/>
              <a:cs typeface="微软雅黑"/>
            </a:endParaRPr>
          </a:p>
          <a:p>
            <a:pPr marL="316865">
              <a:lnSpc>
                <a:spcPts val="1875"/>
              </a:lnSpc>
            </a:pPr>
            <a:r>
              <a:rPr sz="1600" b="1">
                <a:latin typeface="微软雅黑"/>
                <a:cs typeface="微软雅黑"/>
              </a:rPr>
              <a:t>如果车上检查过程中，发现起动机确有故障，则</a:t>
            </a:r>
            <a:r>
              <a:rPr sz="1600" b="1">
                <a:latin typeface="Arial"/>
                <a:cs typeface="Arial"/>
              </a:rPr>
              <a:t>—</a:t>
            </a:r>
            <a:r>
              <a:rPr sz="1600" b="1" spc="-5">
                <a:latin typeface="微软雅黑"/>
                <a:cs typeface="微软雅黑"/>
              </a:rPr>
              <a:t>定要从车上拆下起动机进行大修。</a:t>
            </a:r>
            <a:endParaRPr sz="1600">
              <a:latin typeface="微软雅黑"/>
              <a:cs typeface="微软雅黑"/>
            </a:endParaRPr>
          </a:p>
          <a:p>
            <a:pPr marL="12700" marR="107314">
              <a:lnSpc>
                <a:spcPct val="100000"/>
              </a:lnSpc>
              <a:spcBef>
                <a:spcPts val="95"/>
              </a:spcBef>
            </a:pPr>
            <a:r>
              <a:rPr sz="1600" b="1" spc="-5">
                <a:latin typeface="微软雅黑"/>
                <a:cs typeface="微软雅黑"/>
              </a:rPr>
              <a:t>但在着手分解起动机之前，应先用性能测试方法，大致确定故障原因，这样可以提高大修速度。起动机性能测试包括以下几项：</a:t>
            </a:r>
            <a:endParaRPr sz="1600">
              <a:latin typeface="微软雅黑"/>
              <a:cs typeface="微软雅黑"/>
            </a:endParaRPr>
          </a:p>
          <a:p>
            <a:pPr marL="12700">
              <a:lnSpc>
                <a:spcPct val="100000"/>
              </a:lnSpc>
            </a:pPr>
            <a:r>
              <a:rPr sz="1600" b="1">
                <a:latin typeface="微软雅黑"/>
                <a:cs typeface="微软雅黑"/>
              </a:rPr>
              <a:t>（一）</a:t>
            </a:r>
            <a:r>
              <a:rPr sz="1600" b="1" spc="-10">
                <a:latin typeface="微软雅黑"/>
                <a:cs typeface="微软雅黑"/>
              </a:rPr>
              <a:t>牵引线圈测试</a:t>
            </a:r>
            <a:endParaRPr sz="1600">
              <a:latin typeface="微软雅黑"/>
              <a:cs typeface="微软雅黑"/>
            </a:endParaRPr>
          </a:p>
          <a:p>
            <a:pPr marL="12700">
              <a:lnSpc>
                <a:spcPct val="100000"/>
              </a:lnSpc>
            </a:pPr>
            <a:r>
              <a:rPr sz="1600" b="1" spc="-195">
                <a:latin typeface="微软雅黑"/>
                <a:cs typeface="微软雅黑"/>
              </a:rPr>
              <a:t>1</a:t>
            </a:r>
            <a:r>
              <a:rPr sz="1600" b="1">
                <a:latin typeface="微软雅黑"/>
                <a:cs typeface="微软雅黑"/>
              </a:rPr>
              <a:t>、从端子</a:t>
            </a:r>
            <a:r>
              <a:rPr sz="1600" b="1" spc="-285">
                <a:latin typeface="微软雅黑"/>
                <a:cs typeface="微软雅黑"/>
              </a:rPr>
              <a:t>C</a:t>
            </a:r>
            <a:r>
              <a:rPr sz="1600" b="1">
                <a:latin typeface="微软雅黑"/>
                <a:cs typeface="微软雅黑"/>
              </a:rPr>
              <a:t>上（图</a:t>
            </a:r>
            <a:r>
              <a:rPr sz="1600" b="1" spc="-114">
                <a:latin typeface="微软雅黑"/>
                <a:cs typeface="微软雅黑"/>
              </a:rPr>
              <a:t>4-</a:t>
            </a:r>
            <a:r>
              <a:rPr sz="1600" b="1" spc="-95">
                <a:latin typeface="微软雅黑"/>
                <a:cs typeface="微软雅黑"/>
              </a:rPr>
              <a:t>12）</a:t>
            </a:r>
            <a:r>
              <a:rPr sz="1600" b="1" spc="-10">
                <a:latin typeface="微软雅黑"/>
                <a:cs typeface="微软雅黑"/>
              </a:rPr>
              <a:t>断开励磁线圈引线。</a:t>
            </a:r>
            <a:endParaRPr sz="1600">
              <a:latin typeface="微软雅黑"/>
              <a:cs typeface="微软雅黑"/>
            </a:endParaRPr>
          </a:p>
          <a:p>
            <a:pPr marL="12700" marR="5080">
              <a:lnSpc>
                <a:spcPct val="100000"/>
              </a:lnSpc>
            </a:pPr>
            <a:r>
              <a:rPr sz="1600" b="1" spc="-195">
                <a:latin typeface="微软雅黑"/>
                <a:cs typeface="微软雅黑"/>
              </a:rPr>
              <a:t>2</a:t>
            </a:r>
            <a:r>
              <a:rPr sz="1600" b="1">
                <a:latin typeface="微软雅黑"/>
                <a:cs typeface="微软雅黑"/>
              </a:rPr>
              <a:t>、按图</a:t>
            </a:r>
            <a:r>
              <a:rPr sz="1600" b="1" spc="-114">
                <a:latin typeface="微软雅黑"/>
                <a:cs typeface="微软雅黑"/>
              </a:rPr>
              <a:t>4-</a:t>
            </a:r>
            <a:r>
              <a:rPr sz="1600" b="1" spc="-135">
                <a:latin typeface="微软雅黑"/>
                <a:cs typeface="微软雅黑"/>
              </a:rPr>
              <a:t>13</a:t>
            </a:r>
            <a:r>
              <a:rPr sz="1600" b="1" spc="-5">
                <a:latin typeface="微软雅黑"/>
                <a:cs typeface="微软雅黑"/>
              </a:rPr>
              <a:t>方法连接蓄电池与磁性开关。检查小齿轮，小齿轮应移出，如果小齿轮不向外移出，则检查牵引线圈有无损坏．可动铁心是否卡住或有无其他故障。</a:t>
            </a:r>
            <a:endParaRPr sz="1600">
              <a:latin typeface="微软雅黑"/>
              <a:cs typeface="微软雅黑"/>
            </a:endParaRPr>
          </a:p>
        </p:txBody>
      </p:sp>
      <p:pic>
        <p:nvPicPr>
          <p:cNvPr id="8" name="object 8"/>
          <p:cNvPicPr/>
          <p:nvPr/>
        </p:nvPicPr>
        <p:blipFill>
          <a:blip r:embed="rId2"/>
          <a:stretch>
            <a:fillRect/>
          </a:stretch>
        </p:blipFill>
        <p:spPr>
          <a:xfrm>
            <a:off x="1828800" y="3962400"/>
            <a:ext cx="5095875" cy="1600200"/>
          </a:xfrm>
          <a:prstGeom prst="rect">
            <a:avLst/>
          </a:prstGeom>
        </p:spPr>
      </p:pic>
      <p:sp>
        <p:nvSpPr>
          <p:cNvPr id="9" name="object 9"/>
          <p:cNvSpPr txBox="1"/>
          <p:nvPr/>
        </p:nvSpPr>
        <p:spPr>
          <a:xfrm>
            <a:off x="612140" y="5601970"/>
            <a:ext cx="7950200" cy="1000760"/>
          </a:xfrm>
          <a:prstGeom prst="rect">
            <a:avLst/>
          </a:prstGeom>
        </p:spPr>
        <p:txBody>
          <a:bodyPr vert="horz" wrap="square" lIns="0" tIns="12700" rIns="0" bIns="0" rtlCol="0">
            <a:spAutoFit/>
          </a:bodyPr>
          <a:lstStyle/>
          <a:p>
            <a:pPr marL="12700">
              <a:lnSpc>
                <a:spcPct val="100000"/>
              </a:lnSpc>
              <a:spcBef>
                <a:spcPts val="100"/>
              </a:spcBef>
            </a:pPr>
            <a:r>
              <a:rPr sz="1600" b="1">
                <a:latin typeface="微软雅黑"/>
                <a:cs typeface="微软雅黑"/>
              </a:rPr>
              <a:t>（二）</a:t>
            </a:r>
            <a:r>
              <a:rPr sz="1600" b="1" spc="-10">
                <a:latin typeface="微软雅黑"/>
                <a:cs typeface="微软雅黑"/>
              </a:rPr>
              <a:t>保持线圈测试</a:t>
            </a:r>
            <a:endParaRPr sz="1600">
              <a:latin typeface="微软雅黑"/>
              <a:cs typeface="微软雅黑"/>
            </a:endParaRPr>
          </a:p>
          <a:p>
            <a:pPr marL="12700" marR="5080" indent="406400">
              <a:lnSpc>
                <a:spcPct val="100000"/>
              </a:lnSpc>
            </a:pPr>
            <a:r>
              <a:rPr sz="1600" b="1">
                <a:latin typeface="微软雅黑"/>
                <a:cs typeface="微软雅黑"/>
              </a:rPr>
              <a:t>按图</a:t>
            </a:r>
            <a:r>
              <a:rPr sz="1600" b="1" spc="-114">
                <a:latin typeface="微软雅黑"/>
                <a:cs typeface="微软雅黑"/>
              </a:rPr>
              <a:t>4-</a:t>
            </a:r>
            <a:r>
              <a:rPr sz="1600" b="1" spc="-135">
                <a:latin typeface="微软雅黑"/>
                <a:cs typeface="微软雅黑"/>
              </a:rPr>
              <a:t>12</a:t>
            </a:r>
            <a:r>
              <a:rPr sz="1600" b="1">
                <a:latin typeface="微软雅黑"/>
                <a:cs typeface="微软雅黑"/>
              </a:rPr>
              <a:t>连接方法，在小齿轮移出的情况下，从端子</a:t>
            </a:r>
            <a:r>
              <a:rPr sz="1600" b="1" spc="-285">
                <a:latin typeface="微软雅黑"/>
                <a:cs typeface="微软雅黑"/>
              </a:rPr>
              <a:t>C</a:t>
            </a:r>
            <a:r>
              <a:rPr sz="1600" b="1" spc="-5">
                <a:latin typeface="微软雅黑"/>
                <a:cs typeface="微软雅黑"/>
              </a:rPr>
              <a:t>拆下负极导线。检查小齿轮，小齿轮应仍然留在外面。如果小齿轮缩回，则检查保持线圈有无损坏，保持线圈接地是否正确，或有无其他故障。</a:t>
            </a:r>
            <a:endParaRPr sz="1600">
              <a:latin typeface="微软雅黑"/>
              <a:cs typeface="微软雅黑"/>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6090920" cy="283210"/>
            <a:chOff x="348358" y="1592741"/>
            <a:chExt cx="6090920" cy="28321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grpSp>
      <p:sp>
        <p:nvSpPr>
          <p:cNvPr id="7" name="object 7"/>
          <p:cNvSpPr txBox="1"/>
          <p:nvPr/>
        </p:nvSpPr>
        <p:spPr>
          <a:xfrm>
            <a:off x="535940" y="1322105"/>
            <a:ext cx="8255000" cy="3009900"/>
          </a:xfrm>
          <a:prstGeom prst="rect">
            <a:avLst/>
          </a:prstGeom>
        </p:spPr>
        <p:txBody>
          <a:bodyPr vert="horz" wrap="square" lIns="0" tIns="12700" rIns="0" bIns="0" rtlCol="0">
            <a:spAutoFit/>
          </a:bodyPr>
          <a:lstStyle/>
          <a:p>
            <a:pPr marL="277495">
              <a:lnSpc>
                <a:spcPct val="100000"/>
              </a:lnSpc>
              <a:spcBef>
                <a:spcPts val="100"/>
              </a:spcBef>
              <a:tabLst>
                <a:tab pos="1318895"/>
              </a:tabLst>
            </a:pPr>
            <a:r>
              <a:rPr sz="1800" b="1">
                <a:solidFill>
                  <a:srgbClr val="00FF00"/>
                </a:solidFill>
                <a:latin typeface="微软雅黑"/>
                <a:cs typeface="微软雅黑"/>
              </a:rPr>
              <a:t>活动</a:t>
            </a:r>
            <a:r>
              <a:rPr sz="1800" b="1" spc="-50">
                <a:solidFill>
                  <a:srgbClr val="00FF00"/>
                </a:solidFill>
                <a:latin typeface="微软雅黑"/>
                <a:cs typeface="微软雅黑"/>
              </a:rPr>
              <a:t>二</a:t>
            </a:r>
            <a:r>
              <a:rPr sz="1800" b="1">
                <a:solidFill>
                  <a:srgbClr val="00FF00"/>
                </a:solidFill>
                <a:latin typeface="微软雅黑"/>
                <a:cs typeface="微软雅黑"/>
              </a:rPr>
              <a:t>	起动系统的故障诊断与排</a:t>
            </a:r>
            <a:r>
              <a:rPr sz="1800" b="1" spc="-50">
                <a:solidFill>
                  <a:srgbClr val="00FF00"/>
                </a:solidFill>
                <a:latin typeface="微软雅黑"/>
                <a:cs typeface="微软雅黑"/>
              </a:rPr>
              <a:t>除</a:t>
            </a:r>
            <a:endParaRPr sz="1800">
              <a:latin typeface="微软雅黑"/>
              <a:cs typeface="微软雅黑"/>
            </a:endParaRPr>
          </a:p>
          <a:p>
            <a:pPr>
              <a:lnSpc>
                <a:spcPct val="100000"/>
              </a:lnSpc>
              <a:spcBef>
                <a:spcPts val="20"/>
              </a:spcBef>
            </a:pPr>
            <a:endParaRPr sz="1150">
              <a:latin typeface="微软雅黑"/>
              <a:cs typeface="微软雅黑"/>
            </a:endParaRPr>
          </a:p>
          <a:p>
            <a:pPr marL="12700">
              <a:lnSpc>
                <a:spcPct val="100000"/>
              </a:lnSpc>
            </a:pPr>
            <a:r>
              <a:rPr sz="1600" b="1">
                <a:latin typeface="微软雅黑"/>
                <a:cs typeface="微软雅黑"/>
              </a:rPr>
              <a:t>（三）</a:t>
            </a:r>
            <a:r>
              <a:rPr sz="1600" b="1" spc="-10">
                <a:latin typeface="微软雅黑"/>
                <a:cs typeface="微软雅黑"/>
              </a:rPr>
              <a:t>小齿轮复位测试</a:t>
            </a:r>
            <a:endParaRPr sz="1600">
              <a:latin typeface="微软雅黑"/>
              <a:cs typeface="微软雅黑"/>
            </a:endParaRPr>
          </a:p>
          <a:p>
            <a:pPr marL="12700">
              <a:lnSpc>
                <a:spcPct val="100000"/>
              </a:lnSpc>
            </a:pPr>
            <a:r>
              <a:rPr sz="1600" b="1">
                <a:latin typeface="微软雅黑"/>
                <a:cs typeface="微软雅黑"/>
              </a:rPr>
              <a:t>按图</a:t>
            </a:r>
            <a:r>
              <a:rPr sz="1600" b="1" spc="-114">
                <a:latin typeface="微软雅黑"/>
                <a:cs typeface="微软雅黑"/>
              </a:rPr>
              <a:t>4-</a:t>
            </a:r>
            <a:r>
              <a:rPr sz="1600" b="1" spc="-135">
                <a:latin typeface="微软雅黑"/>
                <a:cs typeface="微软雅黑"/>
              </a:rPr>
              <a:t>14</a:t>
            </a:r>
            <a:r>
              <a:rPr sz="1600" b="1" spc="-5">
                <a:latin typeface="微软雅黑"/>
                <a:cs typeface="微软雅黑"/>
              </a:rPr>
              <a:t>连接方法，从开关壳体上断开负极导线。检查小齿轮，小齿轮应缩回。如小</a:t>
            </a:r>
            <a:endParaRPr sz="1600">
              <a:latin typeface="微软雅黑"/>
              <a:cs typeface="微软雅黑"/>
            </a:endParaRPr>
          </a:p>
          <a:p>
            <a:pPr marL="12700">
              <a:lnSpc>
                <a:spcPct val="100000"/>
              </a:lnSpc>
            </a:pPr>
            <a:r>
              <a:rPr sz="1600" b="1" spc="-5">
                <a:latin typeface="微软雅黑"/>
                <a:cs typeface="微软雅黑"/>
              </a:rPr>
              <a:t>齿轮不能立即缩回，则检查复位弹簧是否疲弱，可移动铁心是否卡住，或有无其他故障。</a:t>
            </a:r>
            <a:endParaRPr sz="1600">
              <a:latin typeface="微软雅黑"/>
              <a:cs typeface="微软雅黑"/>
            </a:endParaRPr>
          </a:p>
          <a:p>
            <a:pPr marL="12700">
              <a:lnSpc>
                <a:spcPct val="100000"/>
              </a:lnSpc>
            </a:pPr>
            <a:r>
              <a:rPr sz="1600" b="1">
                <a:latin typeface="微软雅黑"/>
                <a:cs typeface="微软雅黑"/>
              </a:rPr>
              <a:t>（四）</a:t>
            </a:r>
            <a:r>
              <a:rPr sz="1600" b="1" spc="-10">
                <a:latin typeface="微软雅黑"/>
                <a:cs typeface="微软雅黑"/>
              </a:rPr>
              <a:t>检查小齿轮间隙</a:t>
            </a:r>
            <a:endParaRPr sz="1600">
              <a:latin typeface="微软雅黑"/>
              <a:cs typeface="微软雅黑"/>
            </a:endParaRPr>
          </a:p>
          <a:p>
            <a:pPr marL="12700">
              <a:lnSpc>
                <a:spcPct val="100000"/>
              </a:lnSpc>
            </a:pPr>
            <a:r>
              <a:rPr sz="1600" b="1" spc="-195">
                <a:latin typeface="微软雅黑"/>
                <a:cs typeface="微软雅黑"/>
              </a:rPr>
              <a:t>1</a:t>
            </a:r>
            <a:r>
              <a:rPr sz="1600" b="1">
                <a:latin typeface="微软雅黑"/>
                <a:cs typeface="微软雅黑"/>
              </a:rPr>
              <a:t>、按图</a:t>
            </a:r>
            <a:r>
              <a:rPr sz="1600" b="1" spc="-114">
                <a:latin typeface="微软雅黑"/>
                <a:cs typeface="微软雅黑"/>
              </a:rPr>
              <a:t>4-</a:t>
            </a:r>
            <a:r>
              <a:rPr sz="1600" b="1" spc="-135">
                <a:latin typeface="微软雅黑"/>
                <a:cs typeface="微软雅黑"/>
              </a:rPr>
              <a:t>15</a:t>
            </a:r>
            <a:r>
              <a:rPr sz="1600" b="1" spc="-5">
                <a:latin typeface="微软雅黑"/>
                <a:cs typeface="微软雅黑"/>
              </a:rPr>
              <a:t>方法连接蓄电池与磁性开关。</a:t>
            </a:r>
            <a:endParaRPr sz="1600">
              <a:latin typeface="微软雅黑"/>
              <a:cs typeface="微软雅黑"/>
            </a:endParaRPr>
          </a:p>
          <a:p>
            <a:pPr marL="12700" marR="5080">
              <a:lnSpc>
                <a:spcPct val="100000"/>
              </a:lnSpc>
            </a:pPr>
            <a:r>
              <a:rPr sz="1600" b="1" spc="-195">
                <a:latin typeface="微软雅黑"/>
                <a:cs typeface="微软雅黑"/>
              </a:rPr>
              <a:t>2</a:t>
            </a:r>
            <a:r>
              <a:rPr sz="1600" b="1">
                <a:latin typeface="微软雅黑"/>
                <a:cs typeface="微软雅黑"/>
              </a:rPr>
              <a:t>、按图</a:t>
            </a:r>
            <a:r>
              <a:rPr sz="1600" b="1" spc="-114">
                <a:latin typeface="微软雅黑"/>
                <a:cs typeface="微软雅黑"/>
              </a:rPr>
              <a:t>4-</a:t>
            </a:r>
            <a:r>
              <a:rPr sz="1600" b="1" spc="-135">
                <a:latin typeface="微软雅黑"/>
                <a:cs typeface="微软雅黑"/>
              </a:rPr>
              <a:t>16</a:t>
            </a:r>
            <a:r>
              <a:rPr sz="1600" b="1" spc="-5">
                <a:latin typeface="微软雅黑"/>
                <a:cs typeface="微软雅黑"/>
              </a:rPr>
              <a:t>方法将小齿轮推向电枢，以消除问隙，然后测量小齿轮端与止动套间的间隙。标</a:t>
            </a:r>
            <a:r>
              <a:rPr sz="1600" b="1">
                <a:latin typeface="微软雅黑"/>
                <a:cs typeface="微软雅黑"/>
              </a:rPr>
              <a:t>准间隙</a:t>
            </a:r>
            <a:r>
              <a:rPr sz="1600" b="1" spc="-260">
                <a:latin typeface="微软雅黑"/>
                <a:cs typeface="微软雅黑"/>
              </a:rPr>
              <a:t>0．1～0．4mm</a:t>
            </a:r>
            <a:r>
              <a:rPr sz="1600" b="1" spc="-50">
                <a:latin typeface="微软雅黑"/>
                <a:cs typeface="微软雅黑"/>
              </a:rPr>
              <a:t>。</a:t>
            </a:r>
            <a:endParaRPr sz="1600">
              <a:latin typeface="微软雅黑"/>
              <a:cs typeface="微软雅黑"/>
            </a:endParaRPr>
          </a:p>
          <a:p>
            <a:pPr marL="12700">
              <a:lnSpc>
                <a:spcPct val="100000"/>
              </a:lnSpc>
            </a:pPr>
            <a:r>
              <a:rPr sz="1600" b="1">
                <a:latin typeface="微软雅黑"/>
                <a:cs typeface="微软雅黑"/>
              </a:rPr>
              <a:t>（五）</a:t>
            </a:r>
            <a:r>
              <a:rPr sz="1600" b="1" spc="-15">
                <a:latin typeface="微软雅黑"/>
                <a:cs typeface="微软雅黑"/>
              </a:rPr>
              <a:t>空载测试</a:t>
            </a:r>
            <a:endParaRPr sz="1600">
              <a:latin typeface="微软雅黑"/>
              <a:cs typeface="微软雅黑"/>
            </a:endParaRPr>
          </a:p>
          <a:p>
            <a:pPr marL="12700">
              <a:lnSpc>
                <a:spcPct val="100000"/>
              </a:lnSpc>
            </a:pPr>
            <a:r>
              <a:rPr sz="1600" b="1" spc="-195">
                <a:latin typeface="微软雅黑"/>
                <a:cs typeface="微软雅黑"/>
              </a:rPr>
              <a:t>1</a:t>
            </a:r>
            <a:r>
              <a:rPr sz="1600" b="1" spc="-5">
                <a:latin typeface="微软雅黑"/>
                <a:cs typeface="微软雅黑"/>
              </a:rPr>
              <a:t>、用台钳等工具固定好起动机。</a:t>
            </a:r>
            <a:endParaRPr sz="1600">
              <a:latin typeface="微软雅黑"/>
              <a:cs typeface="微软雅黑"/>
            </a:endParaRPr>
          </a:p>
          <a:p>
            <a:pPr marL="12700">
              <a:lnSpc>
                <a:spcPct val="100000"/>
              </a:lnSpc>
            </a:pPr>
            <a:r>
              <a:rPr sz="1600" b="1" spc="-195">
                <a:latin typeface="微软雅黑"/>
                <a:cs typeface="微软雅黑"/>
              </a:rPr>
              <a:t>2</a:t>
            </a:r>
            <a:r>
              <a:rPr sz="1600" b="1">
                <a:latin typeface="微软雅黑"/>
                <a:cs typeface="微软雅黑"/>
              </a:rPr>
              <a:t>、将励磁线圈引线连接至端子</a:t>
            </a:r>
            <a:r>
              <a:rPr sz="1600" b="1" spc="-150">
                <a:latin typeface="微软雅黑"/>
                <a:cs typeface="微软雅黑"/>
              </a:rPr>
              <a:t>C</a:t>
            </a:r>
            <a:r>
              <a:rPr sz="1600" b="1" spc="-35">
                <a:latin typeface="微软雅黑"/>
                <a:cs typeface="微软雅黑"/>
              </a:rPr>
              <a:t>，确保引线不搭铁。</a:t>
            </a:r>
            <a:endParaRPr sz="1600">
              <a:latin typeface="微软雅黑"/>
              <a:cs typeface="微软雅黑"/>
            </a:endParaRPr>
          </a:p>
        </p:txBody>
      </p:sp>
      <p:pic>
        <p:nvPicPr>
          <p:cNvPr id="8" name="object 8"/>
          <p:cNvPicPr/>
          <p:nvPr/>
        </p:nvPicPr>
        <p:blipFill>
          <a:blip r:embed="rId2"/>
          <a:stretch>
            <a:fillRect/>
          </a:stretch>
        </p:blipFill>
        <p:spPr>
          <a:xfrm>
            <a:off x="1981200" y="4648200"/>
            <a:ext cx="5181600" cy="1371600"/>
          </a:xfrm>
          <a:prstGeom prst="rect">
            <a:avLst/>
          </a:prstGeom>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6090920" cy="283210"/>
            <a:chOff x="348358" y="1592741"/>
            <a:chExt cx="6090920" cy="28321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grpSp>
      <p:sp>
        <p:nvSpPr>
          <p:cNvPr id="7" name="object 7"/>
          <p:cNvSpPr txBox="1"/>
          <p:nvPr/>
        </p:nvSpPr>
        <p:spPr>
          <a:xfrm>
            <a:off x="535940" y="1322105"/>
            <a:ext cx="8023225" cy="1866900"/>
          </a:xfrm>
          <a:prstGeom prst="rect">
            <a:avLst/>
          </a:prstGeom>
        </p:spPr>
        <p:txBody>
          <a:bodyPr vert="horz" wrap="square" lIns="0" tIns="12700" rIns="0" bIns="0" rtlCol="0">
            <a:spAutoFit/>
          </a:bodyPr>
          <a:lstStyle/>
          <a:p>
            <a:pPr marL="277495">
              <a:lnSpc>
                <a:spcPct val="100000"/>
              </a:lnSpc>
              <a:spcBef>
                <a:spcPts val="100"/>
              </a:spcBef>
              <a:tabLst>
                <a:tab pos="1318895"/>
              </a:tabLst>
            </a:pPr>
            <a:r>
              <a:rPr sz="1800" b="1">
                <a:solidFill>
                  <a:srgbClr val="00FF00"/>
                </a:solidFill>
                <a:latin typeface="微软雅黑"/>
                <a:cs typeface="微软雅黑"/>
              </a:rPr>
              <a:t>活动</a:t>
            </a:r>
            <a:r>
              <a:rPr sz="1800" b="1" spc="-50">
                <a:solidFill>
                  <a:srgbClr val="00FF00"/>
                </a:solidFill>
                <a:latin typeface="微软雅黑"/>
                <a:cs typeface="微软雅黑"/>
              </a:rPr>
              <a:t>二</a:t>
            </a:r>
            <a:r>
              <a:rPr sz="1800" b="1">
                <a:solidFill>
                  <a:srgbClr val="00FF00"/>
                </a:solidFill>
                <a:latin typeface="微软雅黑"/>
                <a:cs typeface="微软雅黑"/>
              </a:rPr>
              <a:t>	起动系统的故障诊断与排</a:t>
            </a:r>
            <a:r>
              <a:rPr sz="1800" b="1" spc="-50">
                <a:solidFill>
                  <a:srgbClr val="00FF00"/>
                </a:solidFill>
                <a:latin typeface="微软雅黑"/>
                <a:cs typeface="微软雅黑"/>
              </a:rPr>
              <a:t>除</a:t>
            </a:r>
            <a:endParaRPr sz="1800">
              <a:latin typeface="微软雅黑"/>
              <a:cs typeface="微软雅黑"/>
            </a:endParaRPr>
          </a:p>
          <a:p>
            <a:pPr>
              <a:lnSpc>
                <a:spcPct val="100000"/>
              </a:lnSpc>
              <a:spcBef>
                <a:spcPts val="65"/>
              </a:spcBef>
            </a:pPr>
            <a:endParaRPr sz="1450">
              <a:latin typeface="微软雅黑"/>
              <a:cs typeface="微软雅黑"/>
            </a:endParaRPr>
          </a:p>
          <a:p>
            <a:pPr marL="288925">
              <a:lnSpc>
                <a:spcPct val="100000"/>
              </a:lnSpc>
            </a:pPr>
            <a:r>
              <a:rPr sz="1600" b="1" spc="-195">
                <a:latin typeface="微软雅黑"/>
                <a:cs typeface="微软雅黑"/>
              </a:rPr>
              <a:t>3</a:t>
            </a:r>
            <a:r>
              <a:rPr sz="1600" b="1">
                <a:latin typeface="微软雅黑"/>
                <a:cs typeface="微软雅黑"/>
              </a:rPr>
              <a:t>、按图</a:t>
            </a:r>
            <a:r>
              <a:rPr sz="1600" b="1" spc="-114">
                <a:latin typeface="微软雅黑"/>
                <a:cs typeface="微软雅黑"/>
              </a:rPr>
              <a:t>4-</a:t>
            </a:r>
            <a:r>
              <a:rPr sz="1600" b="1" spc="-135">
                <a:latin typeface="微软雅黑"/>
                <a:cs typeface="微软雅黑"/>
              </a:rPr>
              <a:t>17</a:t>
            </a:r>
            <a:r>
              <a:rPr sz="1600" b="1" spc="-5">
                <a:latin typeface="微软雅黑"/>
                <a:cs typeface="微软雅黑"/>
              </a:rPr>
              <a:t>所示的方法，将蓄电池和电流表连接至起动机。</a:t>
            </a:r>
            <a:endParaRPr sz="1600">
              <a:latin typeface="微软雅黑"/>
              <a:cs typeface="微软雅黑"/>
            </a:endParaRPr>
          </a:p>
          <a:p>
            <a:pPr marL="593725">
              <a:lnSpc>
                <a:spcPct val="100000"/>
              </a:lnSpc>
            </a:pPr>
            <a:r>
              <a:rPr sz="1600" b="1" spc="-195">
                <a:latin typeface="微软雅黑"/>
                <a:cs typeface="微软雅黑"/>
              </a:rPr>
              <a:t>4</a:t>
            </a:r>
            <a:r>
              <a:rPr sz="1600" b="1" spc="-5">
                <a:latin typeface="微软雅黑"/>
                <a:cs typeface="微软雅黑"/>
              </a:rPr>
              <a:t>、检查起动机，应平稳转动，小齿轮应移出。</a:t>
            </a:r>
            <a:endParaRPr sz="1600">
              <a:latin typeface="微软雅黑"/>
              <a:cs typeface="微软雅黑"/>
            </a:endParaRPr>
          </a:p>
          <a:p>
            <a:pPr marL="593725">
              <a:lnSpc>
                <a:spcPct val="100000"/>
              </a:lnSpc>
            </a:pPr>
            <a:r>
              <a:rPr sz="1600" b="1" spc="-195">
                <a:latin typeface="微软雅黑"/>
                <a:cs typeface="微软雅黑"/>
              </a:rPr>
              <a:t>5</a:t>
            </a:r>
            <a:r>
              <a:rPr sz="1600" b="1" spc="-5">
                <a:latin typeface="微软雅黑"/>
                <a:cs typeface="微软雅黑"/>
              </a:rPr>
              <a:t>、检查电流表读数，应符合规定电流值。</a:t>
            </a:r>
            <a:endParaRPr sz="1600">
              <a:latin typeface="微软雅黑"/>
              <a:cs typeface="微软雅黑"/>
            </a:endParaRPr>
          </a:p>
          <a:p>
            <a:pPr marL="12700" marR="5080" indent="581025">
              <a:lnSpc>
                <a:spcPct val="100000"/>
              </a:lnSpc>
            </a:pPr>
            <a:r>
              <a:rPr sz="1600" b="1" spc="-195">
                <a:latin typeface="微软雅黑"/>
                <a:cs typeface="微软雅黑"/>
              </a:rPr>
              <a:t>6</a:t>
            </a:r>
            <a:r>
              <a:rPr sz="1600" b="1">
                <a:latin typeface="微软雅黑"/>
                <a:cs typeface="微软雅黑"/>
              </a:rPr>
              <a:t>、检查电缆从端子</a:t>
            </a:r>
            <a:r>
              <a:rPr sz="1600" b="1" spc="-195">
                <a:latin typeface="微软雅黑"/>
                <a:cs typeface="微软雅黑"/>
              </a:rPr>
              <a:t>50</a:t>
            </a:r>
            <a:r>
              <a:rPr sz="1600" b="1" spc="-5">
                <a:latin typeface="微软雅黑"/>
                <a:cs typeface="微软雅黑"/>
              </a:rPr>
              <a:t>断开时，小齿轮应缩回，电机立即停止运转。如果电机不能立即停止运转，则说明电机制动装置有故障。</a:t>
            </a:r>
            <a:endParaRPr sz="1600">
              <a:latin typeface="微软雅黑"/>
              <a:cs typeface="微软雅黑"/>
            </a:endParaRPr>
          </a:p>
        </p:txBody>
      </p:sp>
      <p:pic>
        <p:nvPicPr>
          <p:cNvPr id="8" name="object 8"/>
          <p:cNvPicPr/>
          <p:nvPr/>
        </p:nvPicPr>
        <p:blipFill>
          <a:blip r:embed="rId2"/>
          <a:stretch>
            <a:fillRect/>
          </a:stretch>
        </p:blipFill>
        <p:spPr>
          <a:xfrm>
            <a:off x="1371600" y="3352800"/>
            <a:ext cx="5832681" cy="2743200"/>
          </a:xfrm>
          <a:prstGeom prst="rect">
            <a:avLst/>
          </a:prstGeom>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6090920" cy="283210"/>
            <a:chOff x="348358" y="1592741"/>
            <a:chExt cx="6090920" cy="28321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grpSp>
      <p:sp>
        <p:nvSpPr>
          <p:cNvPr id="7" name="object 7"/>
          <p:cNvSpPr txBox="1"/>
          <p:nvPr/>
        </p:nvSpPr>
        <p:spPr>
          <a:xfrm>
            <a:off x="459740" y="1322105"/>
            <a:ext cx="7848600" cy="1303020"/>
          </a:xfrm>
          <a:prstGeom prst="rect">
            <a:avLst/>
          </a:prstGeom>
        </p:spPr>
        <p:txBody>
          <a:bodyPr vert="horz" wrap="square" lIns="0" tIns="12700" rIns="0" bIns="0" rtlCol="0">
            <a:spAutoFit/>
          </a:bodyPr>
          <a:lstStyle/>
          <a:p>
            <a:pPr marL="353695">
              <a:lnSpc>
                <a:spcPct val="100000"/>
              </a:lnSpc>
              <a:spcBef>
                <a:spcPts val="100"/>
              </a:spcBef>
              <a:tabLst>
                <a:tab pos="2182495"/>
              </a:tabLst>
            </a:pPr>
            <a:r>
              <a:rPr sz="1800" b="1">
                <a:solidFill>
                  <a:srgbClr val="00FF00"/>
                </a:solidFill>
                <a:latin typeface="微软雅黑"/>
                <a:cs typeface="微软雅黑"/>
              </a:rPr>
              <a:t>活动</a:t>
            </a:r>
            <a:r>
              <a:rPr sz="1800" b="1" spc="-50">
                <a:solidFill>
                  <a:srgbClr val="00FF00"/>
                </a:solidFill>
                <a:latin typeface="微软雅黑"/>
                <a:cs typeface="微软雅黑"/>
              </a:rPr>
              <a:t>三</a:t>
            </a:r>
            <a:r>
              <a:rPr sz="1800" b="1">
                <a:solidFill>
                  <a:srgbClr val="00FF00"/>
                </a:solidFill>
                <a:latin typeface="微软雅黑"/>
                <a:cs typeface="微软雅黑"/>
              </a:rPr>
              <a:t>	点火系统的故障诊断与排</a:t>
            </a:r>
            <a:r>
              <a:rPr sz="1800" b="1" spc="-50">
                <a:solidFill>
                  <a:srgbClr val="00FF00"/>
                </a:solidFill>
                <a:latin typeface="微软雅黑"/>
                <a:cs typeface="微软雅黑"/>
              </a:rPr>
              <a:t>除</a:t>
            </a:r>
            <a:endParaRPr sz="1800">
              <a:latin typeface="微软雅黑"/>
              <a:cs typeface="微软雅黑"/>
            </a:endParaRPr>
          </a:p>
          <a:p>
            <a:pPr>
              <a:lnSpc>
                <a:spcPct val="100000"/>
              </a:lnSpc>
              <a:spcBef>
                <a:spcPts val="20"/>
              </a:spcBef>
            </a:pPr>
            <a:endParaRPr sz="1150">
              <a:latin typeface="微软雅黑"/>
              <a:cs typeface="微软雅黑"/>
            </a:endParaRPr>
          </a:p>
          <a:p>
            <a:pPr marL="12700">
              <a:lnSpc>
                <a:spcPct val="100000"/>
              </a:lnSpc>
            </a:pPr>
            <a:r>
              <a:rPr sz="1600" b="1" spc="-5">
                <a:latin typeface="微软雅黑"/>
                <a:cs typeface="微软雅黑"/>
              </a:rPr>
              <a:t>一、普通电子点火系统故障诊断与排除</a:t>
            </a:r>
            <a:endParaRPr sz="1600">
              <a:latin typeface="微软雅黑"/>
              <a:cs typeface="微软雅黑"/>
            </a:endParaRPr>
          </a:p>
          <a:p>
            <a:pPr marL="12700" marR="5080" indent="304800">
              <a:lnSpc>
                <a:spcPct val="100000"/>
              </a:lnSpc>
            </a:pPr>
            <a:r>
              <a:rPr sz="1600" b="1">
                <a:latin typeface="微软雅黑"/>
                <a:cs typeface="微软雅黑"/>
              </a:rPr>
              <a:t>普通电子点火系统可分为有触点式和无触点式两种。其构成如图</a:t>
            </a:r>
            <a:r>
              <a:rPr sz="1600" b="1" spc="-114">
                <a:latin typeface="微软雅黑"/>
                <a:cs typeface="微软雅黑"/>
              </a:rPr>
              <a:t>4-</a:t>
            </a:r>
            <a:r>
              <a:rPr sz="1600" b="1" spc="-135">
                <a:latin typeface="微软雅黑"/>
                <a:cs typeface="微软雅黑"/>
              </a:rPr>
              <a:t>18</a:t>
            </a:r>
            <a:r>
              <a:rPr sz="1600" b="1" spc="-10">
                <a:latin typeface="微软雅黑"/>
                <a:cs typeface="微软雅黑"/>
              </a:rPr>
              <a:t>所示，组成器件</a:t>
            </a:r>
            <a:r>
              <a:rPr sz="1600" b="1" spc="-5">
                <a:latin typeface="微软雅黑"/>
                <a:cs typeface="微软雅黑"/>
              </a:rPr>
              <a:t>有点火信号发生器、点火控制器、点火线圈、分电器、高压线以及火花塞等。</a:t>
            </a:r>
            <a:endParaRPr sz="1600">
              <a:latin typeface="微软雅黑"/>
              <a:cs typeface="微软雅黑"/>
            </a:endParaRPr>
          </a:p>
        </p:txBody>
      </p:sp>
      <p:pic>
        <p:nvPicPr>
          <p:cNvPr id="8" name="object 8"/>
          <p:cNvPicPr/>
          <p:nvPr/>
        </p:nvPicPr>
        <p:blipFill>
          <a:blip r:embed="rId2"/>
          <a:stretch>
            <a:fillRect/>
          </a:stretch>
        </p:blipFill>
        <p:spPr>
          <a:xfrm>
            <a:off x="2057400" y="2667000"/>
            <a:ext cx="4883630" cy="2057400"/>
          </a:xfrm>
          <a:prstGeom prst="rect">
            <a:avLst/>
          </a:prstGeom>
        </p:spPr>
      </p:pic>
      <p:sp>
        <p:nvSpPr>
          <p:cNvPr id="9" name="object 9"/>
          <p:cNvSpPr txBox="1"/>
          <p:nvPr/>
        </p:nvSpPr>
        <p:spPr>
          <a:xfrm>
            <a:off x="802640" y="4839970"/>
            <a:ext cx="5410200" cy="1244600"/>
          </a:xfrm>
          <a:prstGeom prst="rect">
            <a:avLst/>
          </a:prstGeom>
        </p:spPr>
        <p:txBody>
          <a:bodyPr vert="horz" wrap="square" lIns="0" tIns="12700" rIns="0" bIns="0" rtlCol="0">
            <a:spAutoFit/>
          </a:bodyPr>
          <a:lstStyle/>
          <a:p>
            <a:pPr marL="12700">
              <a:lnSpc>
                <a:spcPct val="100000"/>
              </a:lnSpc>
              <a:spcBef>
                <a:spcPts val="100"/>
              </a:spcBef>
            </a:pPr>
            <a:r>
              <a:rPr sz="1600" b="1" spc="25">
                <a:latin typeface="微软雅黑"/>
                <a:cs typeface="微软雅黑"/>
              </a:rPr>
              <a:t>㈠ 故障诊断思路</a:t>
            </a:r>
            <a:endParaRPr sz="1600">
              <a:latin typeface="微软雅黑"/>
              <a:cs typeface="微软雅黑"/>
            </a:endParaRPr>
          </a:p>
          <a:p>
            <a:pPr marL="12700">
              <a:lnSpc>
                <a:spcPct val="100000"/>
              </a:lnSpc>
            </a:pPr>
            <a:r>
              <a:rPr sz="1600" b="1" spc="-195">
                <a:latin typeface="微软雅黑"/>
                <a:cs typeface="微软雅黑"/>
              </a:rPr>
              <a:t>1</a:t>
            </a:r>
            <a:r>
              <a:rPr sz="1600" b="1" spc="-5">
                <a:latin typeface="微软雅黑"/>
                <a:cs typeface="微软雅黑"/>
              </a:rPr>
              <a:t>、界定是低压电路还是高压电路的故障：</a:t>
            </a:r>
            <a:endParaRPr sz="1600">
              <a:latin typeface="微软雅黑"/>
              <a:cs typeface="微软雅黑"/>
            </a:endParaRPr>
          </a:p>
          <a:p>
            <a:pPr marL="12700">
              <a:lnSpc>
                <a:spcPct val="100000"/>
              </a:lnSpc>
            </a:pPr>
            <a:r>
              <a:rPr sz="1600" b="1">
                <a:latin typeface="微软雅黑"/>
                <a:cs typeface="微软雅黑"/>
              </a:rPr>
              <a:t>⑴ 拔下分电器一侧中心高压线距缸体</a:t>
            </a:r>
            <a:r>
              <a:rPr sz="1600" b="1" spc="-385">
                <a:latin typeface="微软雅黑"/>
                <a:cs typeface="微软雅黑"/>
              </a:rPr>
              <a:t>3～6mm</a:t>
            </a:r>
            <a:r>
              <a:rPr sz="1600" b="1" spc="-10">
                <a:latin typeface="微软雅黑"/>
                <a:cs typeface="微软雅黑"/>
              </a:rPr>
              <a:t>进行跳火试验。</a:t>
            </a:r>
            <a:endParaRPr sz="1600">
              <a:latin typeface="微软雅黑"/>
              <a:cs typeface="微软雅黑"/>
            </a:endParaRPr>
          </a:p>
          <a:p>
            <a:pPr marL="12700">
              <a:lnSpc>
                <a:spcPct val="100000"/>
              </a:lnSpc>
            </a:pPr>
            <a:r>
              <a:rPr sz="1600" b="1" spc="-5">
                <a:latin typeface="微软雅黑"/>
                <a:cs typeface="微软雅黑"/>
              </a:rPr>
              <a:t>⑵ 产生强烈火花，故障在高压电路，按照传统方法检查。</a:t>
            </a:r>
            <a:endParaRPr sz="1600">
              <a:latin typeface="微软雅黑"/>
              <a:cs typeface="微软雅黑"/>
            </a:endParaRPr>
          </a:p>
          <a:p>
            <a:pPr marL="12700">
              <a:lnSpc>
                <a:spcPct val="100000"/>
              </a:lnSpc>
            </a:pPr>
            <a:r>
              <a:rPr sz="1600" b="1" spc="-5">
                <a:latin typeface="微软雅黑"/>
                <a:cs typeface="微软雅黑"/>
              </a:rPr>
              <a:t>⑶ 不产生强烈火花，故障在低压电路，进行深入检查。</a:t>
            </a:r>
            <a:endParaRPr sz="1600">
              <a:latin typeface="微软雅黑"/>
              <a:cs typeface="微软雅黑"/>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6090920" cy="283210"/>
            <a:chOff x="348358" y="1592741"/>
            <a:chExt cx="6090920" cy="28321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grpSp>
      <p:sp>
        <p:nvSpPr>
          <p:cNvPr id="7" name="object 7"/>
          <p:cNvSpPr txBox="1"/>
          <p:nvPr/>
        </p:nvSpPr>
        <p:spPr>
          <a:xfrm>
            <a:off x="612140" y="1322105"/>
            <a:ext cx="8013700" cy="5539740"/>
          </a:xfrm>
          <a:prstGeom prst="rect">
            <a:avLst/>
          </a:prstGeom>
        </p:spPr>
        <p:txBody>
          <a:bodyPr vert="horz" wrap="square" lIns="0" tIns="12700" rIns="0" bIns="0" rtlCol="0">
            <a:spAutoFit/>
          </a:bodyPr>
          <a:lstStyle/>
          <a:p>
            <a:pPr marL="201295">
              <a:lnSpc>
                <a:spcPct val="100000"/>
              </a:lnSpc>
              <a:spcBef>
                <a:spcPts val="100"/>
              </a:spcBef>
              <a:tabLst>
                <a:tab pos="2030095"/>
              </a:tabLst>
            </a:pPr>
            <a:r>
              <a:rPr sz="1800" b="1">
                <a:solidFill>
                  <a:srgbClr val="00FF00"/>
                </a:solidFill>
                <a:latin typeface="微软雅黑"/>
                <a:cs typeface="微软雅黑"/>
              </a:rPr>
              <a:t>活动</a:t>
            </a:r>
            <a:r>
              <a:rPr sz="1800" b="1" spc="-50">
                <a:solidFill>
                  <a:srgbClr val="00FF00"/>
                </a:solidFill>
                <a:latin typeface="微软雅黑"/>
                <a:cs typeface="微软雅黑"/>
              </a:rPr>
              <a:t>三</a:t>
            </a:r>
            <a:r>
              <a:rPr sz="1800" b="1">
                <a:solidFill>
                  <a:srgbClr val="00FF00"/>
                </a:solidFill>
                <a:latin typeface="微软雅黑"/>
                <a:cs typeface="微软雅黑"/>
              </a:rPr>
              <a:t>	点火系统的故障诊断与排</a:t>
            </a:r>
            <a:r>
              <a:rPr sz="1800" b="1" spc="-50">
                <a:solidFill>
                  <a:srgbClr val="00FF00"/>
                </a:solidFill>
                <a:latin typeface="微软雅黑"/>
                <a:cs typeface="微软雅黑"/>
              </a:rPr>
              <a:t>除</a:t>
            </a:r>
            <a:endParaRPr sz="1800">
              <a:latin typeface="微软雅黑"/>
              <a:cs typeface="微软雅黑"/>
            </a:endParaRPr>
          </a:p>
          <a:p>
            <a:pPr>
              <a:lnSpc>
                <a:spcPct val="100000"/>
              </a:lnSpc>
              <a:spcBef>
                <a:spcPts val="20"/>
              </a:spcBef>
            </a:pPr>
            <a:endParaRPr sz="1150">
              <a:latin typeface="微软雅黑"/>
              <a:cs typeface="微软雅黑"/>
            </a:endParaRPr>
          </a:p>
          <a:p>
            <a:pPr marL="279400">
              <a:lnSpc>
                <a:spcPct val="100000"/>
              </a:lnSpc>
            </a:pPr>
            <a:r>
              <a:rPr sz="1600" b="1" spc="-195">
                <a:latin typeface="微软雅黑"/>
                <a:cs typeface="微软雅黑"/>
              </a:rPr>
              <a:t>2</a:t>
            </a:r>
            <a:r>
              <a:rPr sz="1600" b="1" spc="-5">
                <a:latin typeface="微软雅黑"/>
                <a:cs typeface="微软雅黑"/>
              </a:rPr>
              <a:t>、低压电路的具体诊断：</a:t>
            </a:r>
            <a:endParaRPr sz="1600">
              <a:latin typeface="微软雅黑"/>
              <a:cs typeface="微软雅黑"/>
            </a:endParaRPr>
          </a:p>
          <a:p>
            <a:pPr marL="279400">
              <a:lnSpc>
                <a:spcPct val="100000"/>
              </a:lnSpc>
            </a:pPr>
            <a:r>
              <a:rPr sz="1600" b="1" spc="-5">
                <a:latin typeface="微软雅黑"/>
                <a:cs typeface="微软雅黑"/>
              </a:rPr>
              <a:t>在进行基本的线路通断的检查以外，重点围绕点火信号发生器和点火控制器展开检查。</a:t>
            </a:r>
            <a:endParaRPr sz="1600">
              <a:latin typeface="微软雅黑"/>
              <a:cs typeface="微软雅黑"/>
            </a:endParaRPr>
          </a:p>
          <a:p>
            <a:pPr marL="279400">
              <a:lnSpc>
                <a:spcPct val="100000"/>
              </a:lnSpc>
            </a:pPr>
            <a:r>
              <a:rPr sz="1600" b="1" spc="10">
                <a:latin typeface="微软雅黑"/>
                <a:cs typeface="微软雅黑"/>
              </a:rPr>
              <a:t>⑴ 点火信号发生器的检查：</a:t>
            </a:r>
            <a:endParaRPr sz="1600">
              <a:latin typeface="微软雅黑"/>
              <a:cs typeface="微软雅黑"/>
            </a:endParaRPr>
          </a:p>
          <a:p>
            <a:pPr marL="12700" marR="5080" indent="266700">
              <a:lnSpc>
                <a:spcPct val="100000"/>
              </a:lnSpc>
            </a:pPr>
            <a:r>
              <a:rPr sz="1600" b="1" spc="-5">
                <a:latin typeface="微软雅黑"/>
                <a:cs typeface="微软雅黑"/>
              </a:rPr>
              <a:t>点火信号发生器的类型有磁感应式、霍尔效应式和光电式。不论采用哪种类型，均可同一种思路进行检查，即在点火开关接通，信号转子转动时，用电压表检查信号发生器是否输出信号电压。当有信号输出时且符合标准时，说明信号发生器工作良好。否则，说明信号发生器出现问题，需要进一步检查。</a:t>
            </a:r>
            <a:endParaRPr sz="1600">
              <a:latin typeface="微软雅黑"/>
              <a:cs typeface="微软雅黑"/>
            </a:endParaRPr>
          </a:p>
          <a:p>
            <a:pPr marL="12700" marR="5080" indent="266700">
              <a:lnSpc>
                <a:spcPct val="100000"/>
              </a:lnSpc>
            </a:pPr>
            <a:r>
              <a:rPr sz="1600" b="1" spc="-5">
                <a:latin typeface="微软雅黑"/>
                <a:cs typeface="微软雅黑"/>
              </a:rPr>
              <a:t>由于霍尔效应式和光电式的信号发生器均为有源信号发生器，因此要首先检查它们的工作电源电压是否为蓄电池电压；而对于磁感应式信号发生器的检查，可首先进行转子和定</a:t>
            </a:r>
            <a:r>
              <a:rPr sz="1600" b="1">
                <a:latin typeface="微软雅黑"/>
                <a:cs typeface="微软雅黑"/>
              </a:rPr>
              <a:t>子之间间隙的检查，应在</a:t>
            </a:r>
            <a:r>
              <a:rPr sz="1600" b="1" spc="-185">
                <a:latin typeface="微软雅黑"/>
                <a:cs typeface="微软雅黑"/>
              </a:rPr>
              <a:t>0.2～0.4mm</a:t>
            </a:r>
            <a:r>
              <a:rPr sz="1600" b="1" spc="-5">
                <a:latin typeface="微软雅黑"/>
                <a:cs typeface="微软雅黑"/>
              </a:rPr>
              <a:t>的范围以内，接着再测量其线圈电阻是否符合要求。</a:t>
            </a:r>
            <a:endParaRPr sz="1600">
              <a:latin typeface="微软雅黑"/>
              <a:cs typeface="微软雅黑"/>
            </a:endParaRPr>
          </a:p>
          <a:p>
            <a:pPr marL="279400">
              <a:lnSpc>
                <a:spcPct val="100000"/>
              </a:lnSpc>
            </a:pPr>
            <a:r>
              <a:rPr sz="1600" b="1" spc="15">
                <a:latin typeface="微软雅黑"/>
                <a:cs typeface="微软雅黑"/>
              </a:rPr>
              <a:t>⑵ 点火控制器的检查：</a:t>
            </a:r>
            <a:endParaRPr sz="1600">
              <a:latin typeface="微软雅黑"/>
              <a:cs typeface="微软雅黑"/>
            </a:endParaRPr>
          </a:p>
          <a:p>
            <a:pPr marL="12700" marR="5080" indent="266700">
              <a:lnSpc>
                <a:spcPct val="100000"/>
              </a:lnSpc>
            </a:pPr>
            <a:r>
              <a:rPr sz="1600" b="1" spc="-5">
                <a:latin typeface="微软雅黑"/>
                <a:cs typeface="微软雅黑"/>
              </a:rPr>
              <a:t>点火控制器的基本检查思路是模拟点火信号发生器给点火控制器的信号输入端输入相应的信号电压，再检查点火控制器能否在信号电压的作用下按要求到导通和截止，实现高压</a:t>
            </a:r>
            <a:r>
              <a:rPr sz="1600" b="1" spc="-10">
                <a:latin typeface="微软雅黑"/>
                <a:cs typeface="微软雅黑"/>
              </a:rPr>
              <a:t>火的产生。</a:t>
            </a:r>
            <a:endParaRPr sz="1600">
              <a:latin typeface="微软雅黑"/>
              <a:cs typeface="微软雅黑"/>
            </a:endParaRPr>
          </a:p>
          <a:p>
            <a:pPr marL="12700">
              <a:lnSpc>
                <a:spcPct val="100000"/>
              </a:lnSpc>
              <a:spcBef>
                <a:spcPts val="720"/>
              </a:spcBef>
            </a:pPr>
            <a:r>
              <a:rPr sz="1600" b="1" spc="15">
                <a:latin typeface="微软雅黑"/>
                <a:cs typeface="微软雅黑"/>
              </a:rPr>
              <a:t>㈡ 具体故障分析诊断：</a:t>
            </a:r>
            <a:endParaRPr sz="1600">
              <a:latin typeface="微软雅黑"/>
              <a:cs typeface="微软雅黑"/>
            </a:endParaRPr>
          </a:p>
          <a:p>
            <a:pPr marL="12700">
              <a:lnSpc>
                <a:spcPct val="100000"/>
              </a:lnSpc>
            </a:pPr>
            <a:r>
              <a:rPr sz="1600" b="1" spc="-195">
                <a:latin typeface="微软雅黑"/>
                <a:cs typeface="微软雅黑"/>
              </a:rPr>
              <a:t>1</a:t>
            </a:r>
            <a:r>
              <a:rPr sz="1600" b="1" spc="-5">
                <a:latin typeface="微软雅黑"/>
                <a:cs typeface="微软雅黑"/>
              </a:rPr>
              <a:t>、故障现象：点火线圈无高压火花，轿车无法起动。</a:t>
            </a:r>
            <a:endParaRPr sz="1600">
              <a:latin typeface="微软雅黑"/>
              <a:cs typeface="微软雅黑"/>
            </a:endParaRPr>
          </a:p>
          <a:p>
            <a:pPr marL="12700">
              <a:lnSpc>
                <a:spcPct val="100000"/>
              </a:lnSpc>
            </a:pPr>
            <a:r>
              <a:rPr sz="1600" b="1" spc="-195">
                <a:latin typeface="微软雅黑"/>
                <a:cs typeface="微软雅黑"/>
              </a:rPr>
              <a:t>2</a:t>
            </a:r>
            <a:r>
              <a:rPr sz="1600" b="1" spc="-10">
                <a:latin typeface="微软雅黑"/>
                <a:cs typeface="微软雅黑"/>
              </a:rPr>
              <a:t>、故障原因：</a:t>
            </a:r>
            <a:endParaRPr sz="1600">
              <a:latin typeface="微软雅黑"/>
              <a:cs typeface="微软雅黑"/>
            </a:endParaRPr>
          </a:p>
          <a:p>
            <a:pPr marL="12700">
              <a:lnSpc>
                <a:spcPct val="100000"/>
              </a:lnSpc>
            </a:pPr>
            <a:r>
              <a:rPr sz="1600" b="1" spc="20">
                <a:latin typeface="微软雅黑"/>
                <a:cs typeface="微软雅黑"/>
              </a:rPr>
              <a:t>⑴ 蓄电池存在故障；</a:t>
            </a:r>
            <a:endParaRPr sz="1600">
              <a:latin typeface="微软雅黑"/>
              <a:cs typeface="微软雅黑"/>
            </a:endParaRPr>
          </a:p>
          <a:p>
            <a:pPr marL="12700">
              <a:lnSpc>
                <a:spcPct val="100000"/>
              </a:lnSpc>
            </a:pPr>
            <a:r>
              <a:rPr sz="1600" b="1" spc="25">
                <a:latin typeface="微软雅黑"/>
                <a:cs typeface="微软雅黑"/>
              </a:rPr>
              <a:t>⑵ 供电线路断路；</a:t>
            </a:r>
            <a:endParaRPr sz="1600">
              <a:latin typeface="微软雅黑"/>
              <a:cs typeface="微软雅黑"/>
            </a:endParaRPr>
          </a:p>
          <a:p>
            <a:pPr marL="12700">
              <a:lnSpc>
                <a:spcPct val="100000"/>
              </a:lnSpc>
            </a:pPr>
            <a:r>
              <a:rPr sz="1600" b="1" spc="20">
                <a:latin typeface="微软雅黑"/>
                <a:cs typeface="微软雅黑"/>
              </a:rPr>
              <a:t>⑶ 点火线圈绕组断路</a:t>
            </a:r>
            <a:endParaRPr sz="1600">
              <a:latin typeface="微软雅黑"/>
              <a:cs typeface="微软雅黑"/>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6090920" cy="283210"/>
            <a:chOff x="348358" y="1592741"/>
            <a:chExt cx="6090920" cy="28321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grpSp>
      <p:sp>
        <p:nvSpPr>
          <p:cNvPr id="7" name="object 7"/>
          <p:cNvSpPr txBox="1"/>
          <p:nvPr/>
        </p:nvSpPr>
        <p:spPr>
          <a:xfrm>
            <a:off x="801052" y="1322105"/>
            <a:ext cx="711200" cy="299720"/>
          </a:xfrm>
          <a:prstGeom prst="rect">
            <a:avLst/>
          </a:prstGeom>
        </p:spPr>
        <p:txBody>
          <a:bodyPr vert="horz" wrap="square" lIns="0" tIns="12700" rIns="0" bIns="0" rtlCol="0">
            <a:spAutoFit/>
          </a:bodyPr>
          <a:lstStyle/>
          <a:p>
            <a:pPr marL="12700">
              <a:lnSpc>
                <a:spcPct val="100000"/>
              </a:lnSpc>
              <a:spcBef>
                <a:spcPts val="100"/>
              </a:spcBef>
            </a:pPr>
            <a:r>
              <a:rPr sz="1800" b="1" spc="-20">
                <a:solidFill>
                  <a:srgbClr val="00FF00"/>
                </a:solidFill>
                <a:latin typeface="微软雅黑"/>
                <a:cs typeface="微软雅黑"/>
              </a:rPr>
              <a:t>活动三</a:t>
            </a:r>
            <a:endParaRPr sz="1800">
              <a:latin typeface="微软雅黑"/>
              <a:cs typeface="微软雅黑"/>
            </a:endParaRPr>
          </a:p>
        </p:txBody>
      </p:sp>
      <p:sp>
        <p:nvSpPr>
          <p:cNvPr id="8" name="object 8"/>
          <p:cNvSpPr txBox="1"/>
          <p:nvPr/>
        </p:nvSpPr>
        <p:spPr>
          <a:xfrm>
            <a:off x="2629852" y="1322105"/>
            <a:ext cx="2768600" cy="299720"/>
          </a:xfrm>
          <a:prstGeom prst="rect">
            <a:avLst/>
          </a:prstGeom>
        </p:spPr>
        <p:txBody>
          <a:bodyPr vert="horz" wrap="square" lIns="0" tIns="12700" rIns="0" bIns="0" rtlCol="0">
            <a:spAutoFit/>
          </a:bodyPr>
          <a:lstStyle/>
          <a:p>
            <a:pPr marL="12700">
              <a:lnSpc>
                <a:spcPct val="100000"/>
              </a:lnSpc>
              <a:spcBef>
                <a:spcPts val="100"/>
              </a:spcBef>
            </a:pPr>
            <a:r>
              <a:rPr sz="1800" b="1" spc="-5">
                <a:solidFill>
                  <a:srgbClr val="00FF00"/>
                </a:solidFill>
                <a:latin typeface="微软雅黑"/>
                <a:cs typeface="微软雅黑"/>
              </a:rPr>
              <a:t>点火系统的故障诊断与排除</a:t>
            </a:r>
            <a:endParaRPr sz="1800">
              <a:latin typeface="微软雅黑"/>
              <a:cs typeface="微软雅黑"/>
            </a:endParaRPr>
          </a:p>
        </p:txBody>
      </p:sp>
      <p:sp>
        <p:nvSpPr>
          <p:cNvPr id="9" name="object 9"/>
          <p:cNvSpPr txBox="1"/>
          <p:nvPr/>
        </p:nvSpPr>
        <p:spPr>
          <a:xfrm>
            <a:off x="535940" y="2401570"/>
            <a:ext cx="8051800" cy="4170679"/>
          </a:xfrm>
          <a:prstGeom prst="rect">
            <a:avLst/>
          </a:prstGeom>
        </p:spPr>
        <p:txBody>
          <a:bodyPr vert="horz" wrap="square" lIns="0" tIns="12700" rIns="0" bIns="0" rtlCol="0">
            <a:spAutoFit/>
          </a:bodyPr>
          <a:lstStyle/>
          <a:p>
            <a:pPr marL="12700">
              <a:lnSpc>
                <a:spcPct val="100000"/>
              </a:lnSpc>
              <a:spcBef>
                <a:spcPts val="100"/>
              </a:spcBef>
            </a:pPr>
            <a:r>
              <a:rPr sz="1600" b="1">
                <a:latin typeface="微软雅黑"/>
                <a:cs typeface="微软雅黑"/>
              </a:rPr>
              <a:t>⑷ 信号发生器工作不良或损坏；</a:t>
            </a:r>
            <a:endParaRPr sz="1600">
              <a:latin typeface="微软雅黑"/>
              <a:cs typeface="微软雅黑"/>
            </a:endParaRPr>
          </a:p>
          <a:p>
            <a:pPr marL="12700" marR="6101080">
              <a:lnSpc>
                <a:spcPct val="100000"/>
              </a:lnSpc>
            </a:pPr>
            <a:r>
              <a:rPr sz="1600" b="1" spc="20">
                <a:latin typeface="微软雅黑"/>
                <a:cs typeface="微软雅黑"/>
              </a:rPr>
              <a:t>⑸ 点火控制器故障。</a:t>
            </a:r>
            <a:r>
              <a:rPr sz="1600" b="1" spc="-50">
                <a:latin typeface="微软雅黑"/>
                <a:cs typeface="微软雅黑"/>
              </a:rPr>
              <a:t> </a:t>
            </a:r>
            <a:r>
              <a:rPr sz="1600" b="1" spc="-195">
                <a:latin typeface="微软雅黑"/>
                <a:cs typeface="微软雅黑"/>
              </a:rPr>
              <a:t>3</a:t>
            </a:r>
            <a:r>
              <a:rPr sz="1600" b="1" spc="-10">
                <a:latin typeface="微软雅黑"/>
                <a:cs typeface="微软雅黑"/>
              </a:rPr>
              <a:t>、故障诊断与排除：</a:t>
            </a:r>
            <a:endParaRPr sz="1600">
              <a:latin typeface="微软雅黑"/>
              <a:cs typeface="微软雅黑"/>
            </a:endParaRPr>
          </a:p>
          <a:p>
            <a:pPr marL="12700" marR="411480">
              <a:lnSpc>
                <a:spcPct val="100000"/>
              </a:lnSpc>
            </a:pPr>
            <a:r>
              <a:rPr sz="1600" b="1" spc="-5">
                <a:latin typeface="微软雅黑"/>
                <a:cs typeface="微软雅黑"/>
              </a:rPr>
              <a:t>⑴ 拔掉点火线圈负极接柱上的连接线，接通点火开关，分别用万用表测量点火线圈的正接柱与搭铁及负极接柱与搭铁之间的电压。</a:t>
            </a:r>
            <a:endParaRPr sz="1600">
              <a:latin typeface="微软雅黑"/>
              <a:cs typeface="微软雅黑"/>
            </a:endParaRPr>
          </a:p>
          <a:p>
            <a:pPr marL="12700">
              <a:lnSpc>
                <a:spcPct val="100000"/>
              </a:lnSpc>
            </a:pPr>
            <a:r>
              <a:rPr sz="1600" b="1" spc="-5">
                <a:latin typeface="微软雅黑"/>
                <a:cs typeface="微软雅黑"/>
              </a:rPr>
              <a:t>⑵ 若正极接线柱有电，而负极接线柱无电，则说明点火线圈初级绕组断路，应更换线圈。</a:t>
            </a:r>
            <a:endParaRPr sz="1600">
              <a:latin typeface="微软雅黑"/>
              <a:cs typeface="微软雅黑"/>
            </a:endParaRPr>
          </a:p>
          <a:p>
            <a:pPr marL="12700">
              <a:lnSpc>
                <a:spcPct val="100000"/>
              </a:lnSpc>
            </a:pPr>
            <a:r>
              <a:rPr sz="1600" b="1" spc="-5">
                <a:latin typeface="微软雅黑"/>
                <a:cs typeface="微软雅黑"/>
              </a:rPr>
              <a:t>⑶ 若全部无电，则说明点火开关及相关线路有故障。检查开关及线路</a:t>
            </a:r>
            <a:endParaRPr sz="1600">
              <a:latin typeface="微软雅黑"/>
              <a:cs typeface="微软雅黑"/>
            </a:endParaRPr>
          </a:p>
          <a:p>
            <a:pPr marL="12700">
              <a:lnSpc>
                <a:spcPct val="100000"/>
              </a:lnSpc>
            </a:pPr>
            <a:r>
              <a:rPr sz="1600" b="1" spc="25">
                <a:latin typeface="微软雅黑"/>
                <a:cs typeface="微软雅黑"/>
              </a:rPr>
              <a:t>⑷ 再次测量结果均为</a:t>
            </a:r>
            <a:r>
              <a:rPr sz="1600" b="1" spc="-195">
                <a:latin typeface="微软雅黑"/>
                <a:cs typeface="微软雅黑"/>
              </a:rPr>
              <a:t>12V</a:t>
            </a:r>
            <a:r>
              <a:rPr sz="1600" b="1" spc="-50">
                <a:latin typeface="微软雅黑"/>
                <a:cs typeface="微软雅黑"/>
              </a:rPr>
              <a:t>，说明正常。</a:t>
            </a:r>
            <a:endParaRPr sz="1600">
              <a:latin typeface="微软雅黑"/>
              <a:cs typeface="微软雅黑"/>
            </a:endParaRPr>
          </a:p>
          <a:p>
            <a:pPr marL="12700" marR="5080">
              <a:lnSpc>
                <a:spcPct val="100000"/>
              </a:lnSpc>
            </a:pPr>
            <a:r>
              <a:rPr sz="1600" b="1" spc="-5">
                <a:latin typeface="微软雅黑"/>
                <a:cs typeface="微软雅黑"/>
              </a:rPr>
              <a:t>⑸ 若正常，恢复点火线圈负极接线，起动起动机的同时，用试灯或电压测电笔测量点火线</a:t>
            </a:r>
            <a:r>
              <a:rPr sz="1600" b="1" spc="-10">
                <a:latin typeface="微软雅黑"/>
                <a:cs typeface="微软雅黑"/>
              </a:rPr>
              <a:t>圈的负极接柱。</a:t>
            </a:r>
            <a:endParaRPr sz="1600">
              <a:latin typeface="微软雅黑"/>
              <a:cs typeface="微软雅黑"/>
            </a:endParaRPr>
          </a:p>
          <a:p>
            <a:pPr marL="12700">
              <a:lnSpc>
                <a:spcPct val="100000"/>
              </a:lnSpc>
            </a:pPr>
            <a:r>
              <a:rPr sz="1600" b="1" spc="-5">
                <a:latin typeface="微软雅黑"/>
                <a:cs typeface="微软雅黑"/>
              </a:rPr>
              <a:t>⑹ 若试灯闪烁，点火控制器与霍尔传感器正常，故障在点火线圈，应更换。</a:t>
            </a:r>
            <a:endParaRPr sz="1600">
              <a:latin typeface="微软雅黑"/>
              <a:cs typeface="微软雅黑"/>
            </a:endParaRPr>
          </a:p>
          <a:p>
            <a:pPr marL="12700">
              <a:lnSpc>
                <a:spcPct val="100000"/>
              </a:lnSpc>
            </a:pPr>
            <a:r>
              <a:rPr sz="1600" b="1" spc="-5">
                <a:latin typeface="微软雅黑"/>
                <a:cs typeface="微软雅黑"/>
              </a:rPr>
              <a:t>⑺ 若试灯不闪烁，电子点火控制器或霍尔传感器故障，进行以下操作。</a:t>
            </a:r>
            <a:endParaRPr sz="1600">
              <a:latin typeface="微软雅黑"/>
              <a:cs typeface="微软雅黑"/>
            </a:endParaRPr>
          </a:p>
          <a:p>
            <a:pPr marL="12700" marR="5080">
              <a:lnSpc>
                <a:spcPct val="100000"/>
              </a:lnSpc>
            </a:pPr>
            <a:r>
              <a:rPr sz="1600" b="1">
                <a:latin typeface="微软雅黑"/>
                <a:cs typeface="微软雅黑"/>
              </a:rPr>
              <a:t>⑻ 将分电器一侧霍尔效应信号发生器的线束拔下，把对应点火控制器</a:t>
            </a:r>
            <a:r>
              <a:rPr sz="1600" b="1" spc="-195">
                <a:latin typeface="微软雅黑"/>
                <a:cs typeface="微软雅黑"/>
              </a:rPr>
              <a:t>6</a:t>
            </a:r>
            <a:r>
              <a:rPr sz="1600" b="1">
                <a:latin typeface="微软雅黑"/>
                <a:cs typeface="微软雅黑"/>
              </a:rPr>
              <a:t>号端子的搭铁线和</a:t>
            </a:r>
            <a:r>
              <a:rPr sz="1600" b="1" spc="-229">
                <a:latin typeface="微软雅黑"/>
                <a:cs typeface="微软雅黑"/>
              </a:rPr>
              <a:t>3</a:t>
            </a:r>
            <a:r>
              <a:rPr sz="1600" b="1" spc="-5">
                <a:latin typeface="微软雅黑"/>
                <a:cs typeface="微软雅黑"/>
              </a:rPr>
              <a:t>号端子的信号线短接一下。</a:t>
            </a:r>
            <a:endParaRPr sz="1600">
              <a:latin typeface="微软雅黑"/>
              <a:cs typeface="微软雅黑"/>
            </a:endParaRPr>
          </a:p>
          <a:p>
            <a:pPr marL="12700" marR="5080">
              <a:lnSpc>
                <a:spcPct val="100000"/>
              </a:lnSpc>
            </a:pPr>
            <a:r>
              <a:rPr sz="1600" b="1" spc="-5">
                <a:latin typeface="微软雅黑"/>
                <a:cs typeface="微软雅黑"/>
              </a:rPr>
              <a:t>⑼ 中心高压线跳火，有火则点火控制器正常，故障在霍尔传感器，应予进一步检查，视情</a:t>
            </a:r>
            <a:r>
              <a:rPr sz="1600" b="1" spc="-20">
                <a:latin typeface="微软雅黑"/>
                <a:cs typeface="微软雅黑"/>
              </a:rPr>
              <a:t>更换。</a:t>
            </a:r>
            <a:endParaRPr sz="1600">
              <a:latin typeface="微软雅黑"/>
              <a:cs typeface="微软雅黑"/>
            </a:endParaRPr>
          </a:p>
          <a:p>
            <a:pPr marL="12700">
              <a:lnSpc>
                <a:spcPct val="100000"/>
              </a:lnSpc>
            </a:pPr>
            <a:r>
              <a:rPr sz="1600" b="1" spc="-5">
                <a:latin typeface="微软雅黑"/>
                <a:cs typeface="微软雅黑"/>
              </a:rPr>
              <a:t>⑽ 若无火，电子点火控制器有故障，应予更换。</a:t>
            </a:r>
            <a:endParaRPr sz="1600">
              <a:latin typeface="微软雅黑"/>
              <a:cs typeface="微软雅黑"/>
            </a:endParaRPr>
          </a:p>
        </p:txBody>
      </p:sp>
      <p:pic>
        <p:nvPicPr>
          <p:cNvPr id="10" name="object 10"/>
          <p:cNvPicPr/>
          <p:nvPr/>
        </p:nvPicPr>
        <p:blipFill>
          <a:blip r:embed="rId2"/>
          <a:stretch>
            <a:fillRect/>
          </a:stretch>
        </p:blipFill>
        <p:spPr>
          <a:xfrm>
            <a:off x="5867400" y="1143000"/>
            <a:ext cx="2971800" cy="1893888"/>
          </a:xfrm>
          <a:prstGeom prst="rect">
            <a:avLst/>
          </a:prstGeom>
        </p:spPr>
      </p:pic>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6090920" cy="283210"/>
            <a:chOff x="348358" y="1592741"/>
            <a:chExt cx="6090920" cy="28321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grpSp>
      <p:sp>
        <p:nvSpPr>
          <p:cNvPr id="7" name="object 7"/>
          <p:cNvSpPr txBox="1"/>
          <p:nvPr/>
        </p:nvSpPr>
        <p:spPr>
          <a:xfrm>
            <a:off x="535940" y="1322105"/>
            <a:ext cx="8142605" cy="5204460"/>
          </a:xfrm>
          <a:prstGeom prst="rect">
            <a:avLst/>
          </a:prstGeom>
        </p:spPr>
        <p:txBody>
          <a:bodyPr vert="horz" wrap="square" lIns="0" tIns="12700" rIns="0" bIns="0" rtlCol="0">
            <a:spAutoFit/>
          </a:bodyPr>
          <a:lstStyle/>
          <a:p>
            <a:pPr marL="277495">
              <a:lnSpc>
                <a:spcPct val="100000"/>
              </a:lnSpc>
              <a:spcBef>
                <a:spcPts val="100"/>
              </a:spcBef>
              <a:tabLst>
                <a:tab pos="2106295"/>
              </a:tabLst>
            </a:pPr>
            <a:r>
              <a:rPr sz="1800" b="1">
                <a:solidFill>
                  <a:srgbClr val="00FF00"/>
                </a:solidFill>
                <a:latin typeface="微软雅黑"/>
                <a:cs typeface="微软雅黑"/>
              </a:rPr>
              <a:t>活动</a:t>
            </a:r>
            <a:r>
              <a:rPr sz="1800" b="1" spc="-50">
                <a:solidFill>
                  <a:srgbClr val="00FF00"/>
                </a:solidFill>
                <a:latin typeface="微软雅黑"/>
                <a:cs typeface="微软雅黑"/>
              </a:rPr>
              <a:t>三</a:t>
            </a:r>
            <a:r>
              <a:rPr sz="1800" b="1">
                <a:solidFill>
                  <a:srgbClr val="00FF00"/>
                </a:solidFill>
                <a:latin typeface="微软雅黑"/>
                <a:cs typeface="微软雅黑"/>
              </a:rPr>
              <a:t>	点火系统的故障诊断与排</a:t>
            </a:r>
            <a:r>
              <a:rPr sz="1800" b="1" spc="-50">
                <a:solidFill>
                  <a:srgbClr val="00FF00"/>
                </a:solidFill>
                <a:latin typeface="微软雅黑"/>
                <a:cs typeface="微软雅黑"/>
              </a:rPr>
              <a:t>除</a:t>
            </a:r>
            <a:endParaRPr sz="1800">
              <a:latin typeface="微软雅黑"/>
              <a:cs typeface="微软雅黑"/>
            </a:endParaRPr>
          </a:p>
          <a:p>
            <a:pPr>
              <a:lnSpc>
                <a:spcPct val="100000"/>
              </a:lnSpc>
              <a:spcBef>
                <a:spcPts val="20"/>
              </a:spcBef>
            </a:pPr>
            <a:endParaRPr sz="1150">
              <a:latin typeface="微软雅黑"/>
              <a:cs typeface="微软雅黑"/>
            </a:endParaRPr>
          </a:p>
          <a:p>
            <a:pPr marL="12700">
              <a:lnSpc>
                <a:spcPct val="100000"/>
              </a:lnSpc>
            </a:pPr>
            <a:r>
              <a:rPr sz="1600" b="1" spc="-5">
                <a:latin typeface="微软雅黑"/>
                <a:cs typeface="微软雅黑"/>
              </a:rPr>
              <a:t>二、微机控制点火系统概述</a:t>
            </a:r>
            <a:endParaRPr sz="1600">
              <a:latin typeface="微软雅黑"/>
              <a:cs typeface="微软雅黑"/>
            </a:endParaRPr>
          </a:p>
          <a:p>
            <a:pPr marL="12700" marR="196850" indent="406400" algn="just">
              <a:lnSpc>
                <a:spcPct val="100000"/>
              </a:lnSpc>
            </a:pPr>
            <a:r>
              <a:rPr sz="1600" b="1" spc="-5">
                <a:latin typeface="微软雅黑"/>
                <a:cs typeface="微软雅黑"/>
              </a:rPr>
              <a:t>电脑控制点火系统可分为有分电器式和无分电器式两种，前者仍由传统的机械式分电器完成高压配电，而后者则完全取消了传统的机械式分电器，该由电子分火方式完成高压配电，是目前最先进的点火系统。</a:t>
            </a:r>
            <a:endParaRPr sz="1600">
              <a:latin typeface="微软雅黑"/>
              <a:cs typeface="微软雅黑"/>
            </a:endParaRPr>
          </a:p>
          <a:p>
            <a:pPr marL="12700">
              <a:lnSpc>
                <a:spcPts val="1875"/>
              </a:lnSpc>
            </a:pPr>
            <a:r>
              <a:rPr sz="1600" b="1" spc="-5">
                <a:latin typeface="微软雅黑"/>
                <a:cs typeface="微软雅黑"/>
              </a:rPr>
              <a:t>三、微机控制点火系统的故障检测与诊断方法</a:t>
            </a:r>
            <a:endParaRPr sz="1600">
              <a:latin typeface="微软雅黑"/>
              <a:cs typeface="微软雅黑"/>
            </a:endParaRPr>
          </a:p>
          <a:p>
            <a:pPr marL="407670">
              <a:lnSpc>
                <a:spcPts val="1875"/>
              </a:lnSpc>
            </a:pPr>
            <a:r>
              <a:rPr sz="1600" b="1" spc="-5">
                <a:latin typeface="微软雅黑"/>
                <a:cs typeface="微软雅黑"/>
              </a:rPr>
              <a:t>微机控制点火系统发生故障后，其点火线圈、分电器、点火器及高压电路元器件以及高</a:t>
            </a:r>
            <a:endParaRPr sz="1600">
              <a:latin typeface="微软雅黑"/>
              <a:cs typeface="微软雅黑"/>
            </a:endParaRPr>
          </a:p>
          <a:p>
            <a:pPr marL="12700" marR="196850">
              <a:lnSpc>
                <a:spcPct val="100000"/>
              </a:lnSpc>
              <a:spcBef>
                <a:spcPts val="95"/>
              </a:spcBef>
            </a:pPr>
            <a:r>
              <a:rPr sz="1600" b="1" spc="-5">
                <a:latin typeface="微软雅黑"/>
                <a:cs typeface="微软雅黑"/>
              </a:rPr>
              <a:t>压电路和部分低压电路的检测与诊断方法，与前文所述的电子点火系统基本相同。这里仅对其电脑控制部分的诊断与检测方法做一介绍。</a:t>
            </a:r>
            <a:endParaRPr sz="1600">
              <a:latin typeface="微软雅黑"/>
              <a:cs typeface="微软雅黑"/>
            </a:endParaRPr>
          </a:p>
          <a:p>
            <a:pPr marL="12700">
              <a:lnSpc>
                <a:spcPts val="1875"/>
              </a:lnSpc>
            </a:pPr>
            <a:r>
              <a:rPr sz="1600" b="1" spc="-20">
                <a:latin typeface="微软雅黑"/>
                <a:cs typeface="微软雅黑"/>
              </a:rPr>
              <a:t>㈠ 直观诊断：</a:t>
            </a:r>
            <a:endParaRPr sz="1600">
              <a:latin typeface="微软雅黑"/>
              <a:cs typeface="微软雅黑"/>
            </a:endParaRPr>
          </a:p>
          <a:p>
            <a:pPr marL="351155">
              <a:lnSpc>
                <a:spcPts val="1875"/>
              </a:lnSpc>
            </a:pPr>
            <a:r>
              <a:rPr sz="1600" b="1" spc="-5">
                <a:latin typeface="微软雅黑"/>
                <a:cs typeface="微软雅黑"/>
              </a:rPr>
              <a:t>当电脑控制点火系统发生故障时，应先对与故障现象相关的部位、部件及其连接导线进</a:t>
            </a:r>
            <a:endParaRPr sz="1600">
              <a:latin typeface="微软雅黑"/>
              <a:cs typeface="微软雅黑"/>
            </a:endParaRPr>
          </a:p>
          <a:p>
            <a:pPr marL="12700" marR="196850">
              <a:lnSpc>
                <a:spcPct val="100000"/>
              </a:lnSpc>
              <a:spcBef>
                <a:spcPts val="90"/>
              </a:spcBef>
            </a:pPr>
            <a:r>
              <a:rPr sz="1600" b="1" spc="-5">
                <a:latin typeface="微软雅黑"/>
                <a:cs typeface="微软雅黑"/>
              </a:rPr>
              <a:t>行外观检查，查找各个插接器是否有污损、插接不到位而引起的接触不良，检查电线是否断开，是否有因磨损而引起线间或与地短路烧坏的地方，检查各个传感器和执</a:t>
            </a:r>
            <a:endParaRPr sz="1600">
              <a:latin typeface="微软雅黑"/>
              <a:cs typeface="微软雅黑"/>
            </a:endParaRPr>
          </a:p>
          <a:p>
            <a:pPr marL="12700" marR="196850" algn="just">
              <a:lnSpc>
                <a:spcPct val="100000"/>
              </a:lnSpc>
            </a:pPr>
            <a:r>
              <a:rPr sz="1600" b="1" spc="-5">
                <a:latin typeface="微软雅黑"/>
                <a:cs typeface="微软雅黑"/>
              </a:rPr>
              <a:t>行器具否有零件松动、丢失、变形、卡死、磨损越限等机械故障，检查发动机工作时是否有异响，点火器、点火线圈温度是否正常，询问用户故障发生过程及现象等。由于电脑控制点火系统结构原理复杂，工作可靠性也较高，发生故障后，除了电子元器件本身的损坏外，很多故障是由于线路短路、断路、插接器接触不良造成的，而与电脑系统无关，直观</a:t>
            </a:r>
            <a:r>
              <a:rPr sz="1600" b="1" spc="-15">
                <a:latin typeface="微软雅黑"/>
                <a:cs typeface="微软雅黑"/>
              </a:rPr>
              <a:t>诊断法可</a:t>
            </a:r>
            <a:endParaRPr sz="1600">
              <a:latin typeface="微软雅黑"/>
              <a:cs typeface="微软雅黑"/>
            </a:endParaRPr>
          </a:p>
          <a:p>
            <a:pPr marL="12700" marR="196850">
              <a:lnSpc>
                <a:spcPct val="100000"/>
              </a:lnSpc>
            </a:pPr>
            <a:r>
              <a:rPr sz="1600" b="1" spc="-5">
                <a:latin typeface="微软雅黑"/>
                <a:cs typeface="微软雅黑"/>
              </a:rPr>
              <a:t>以比较容易地发现这些故障，结合经验诊断方法，可以达到事半功倍的效果，是一种最简单、最基本的故障诊断方法。</a:t>
            </a:r>
            <a:endParaRPr sz="1600">
              <a:latin typeface="微软雅黑"/>
              <a:cs typeface="微软雅黑"/>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6090920" cy="283210"/>
            <a:chOff x="348358" y="1592741"/>
            <a:chExt cx="6090920" cy="28321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grpSp>
      <p:sp>
        <p:nvSpPr>
          <p:cNvPr id="7" name="object 7"/>
          <p:cNvSpPr txBox="1"/>
          <p:nvPr/>
        </p:nvSpPr>
        <p:spPr>
          <a:xfrm>
            <a:off x="612140" y="1322105"/>
            <a:ext cx="8153400" cy="4716780"/>
          </a:xfrm>
          <a:prstGeom prst="rect">
            <a:avLst/>
          </a:prstGeom>
        </p:spPr>
        <p:txBody>
          <a:bodyPr vert="horz" wrap="square" lIns="0" tIns="12700" rIns="0" bIns="0" rtlCol="0">
            <a:spAutoFit/>
          </a:bodyPr>
          <a:lstStyle/>
          <a:p>
            <a:pPr marL="201295">
              <a:lnSpc>
                <a:spcPct val="100000"/>
              </a:lnSpc>
              <a:spcBef>
                <a:spcPts val="100"/>
              </a:spcBef>
              <a:tabLst>
                <a:tab pos="2030095"/>
              </a:tabLst>
            </a:pPr>
            <a:r>
              <a:rPr sz="1800" b="1">
                <a:solidFill>
                  <a:srgbClr val="00FF00"/>
                </a:solidFill>
                <a:latin typeface="微软雅黑"/>
                <a:cs typeface="微软雅黑"/>
              </a:rPr>
              <a:t>活动</a:t>
            </a:r>
            <a:r>
              <a:rPr sz="1800" b="1" spc="-50">
                <a:solidFill>
                  <a:srgbClr val="00FF00"/>
                </a:solidFill>
                <a:latin typeface="微软雅黑"/>
                <a:cs typeface="微软雅黑"/>
              </a:rPr>
              <a:t>三</a:t>
            </a:r>
            <a:r>
              <a:rPr sz="1800" b="1">
                <a:solidFill>
                  <a:srgbClr val="00FF00"/>
                </a:solidFill>
                <a:latin typeface="微软雅黑"/>
                <a:cs typeface="微软雅黑"/>
              </a:rPr>
              <a:t>	点火系统的故障诊断与排</a:t>
            </a:r>
            <a:r>
              <a:rPr sz="1800" b="1" spc="-50">
                <a:solidFill>
                  <a:srgbClr val="00FF00"/>
                </a:solidFill>
                <a:latin typeface="微软雅黑"/>
                <a:cs typeface="微软雅黑"/>
              </a:rPr>
              <a:t>除</a:t>
            </a:r>
            <a:endParaRPr sz="1800">
              <a:latin typeface="微软雅黑"/>
              <a:cs typeface="微软雅黑"/>
            </a:endParaRPr>
          </a:p>
          <a:p>
            <a:pPr>
              <a:lnSpc>
                <a:spcPct val="100000"/>
              </a:lnSpc>
              <a:spcBef>
                <a:spcPts val="20"/>
              </a:spcBef>
            </a:pPr>
            <a:endParaRPr sz="1150">
              <a:latin typeface="微软雅黑"/>
              <a:cs typeface="微软雅黑"/>
            </a:endParaRPr>
          </a:p>
          <a:p>
            <a:pPr marL="279400">
              <a:lnSpc>
                <a:spcPct val="100000"/>
              </a:lnSpc>
            </a:pPr>
            <a:r>
              <a:rPr sz="1600" b="1" spc="10">
                <a:latin typeface="微软雅黑"/>
                <a:cs typeface="微软雅黑"/>
              </a:rPr>
              <a:t>㈡ 利用自诊断系统诊断：</a:t>
            </a:r>
            <a:endParaRPr sz="1600">
              <a:latin typeface="微软雅黑"/>
              <a:cs typeface="微软雅黑"/>
            </a:endParaRPr>
          </a:p>
          <a:p>
            <a:pPr marL="12700" marR="5080" indent="571500">
              <a:lnSpc>
                <a:spcPct val="100000"/>
              </a:lnSpc>
            </a:pPr>
            <a:r>
              <a:rPr sz="1600" b="1" spc="-5">
                <a:latin typeface="微软雅黑"/>
                <a:cs typeface="微软雅黑"/>
              </a:rPr>
              <a:t>汽车电脑控制系统儿乎都含有自诊断功能，微机控制点火系统也不例外，因此，当</a:t>
            </a:r>
            <a:r>
              <a:rPr sz="1600" b="1" spc="500">
                <a:latin typeface="微软雅黑"/>
                <a:cs typeface="微软雅黑"/>
              </a:rPr>
              <a:t> </a:t>
            </a:r>
            <a:r>
              <a:rPr sz="1600" b="1" spc="-5">
                <a:latin typeface="微软雅黑"/>
                <a:cs typeface="微软雅黑"/>
              </a:rPr>
              <a:t>微机控制点火系统出现故障时，应首先利用汽车的自诊断功能调取存储在电脑内的故障码，根据故障码和及其含义，可快速对电控系统自身故障的范围做出初步判断并进一步排除故</a:t>
            </a:r>
            <a:r>
              <a:rPr sz="1600" b="1" spc="-50">
                <a:latin typeface="微软雅黑"/>
                <a:cs typeface="微软雅黑"/>
              </a:rPr>
              <a:t> </a:t>
            </a:r>
            <a:r>
              <a:rPr sz="1600" b="1" spc="-5">
                <a:latin typeface="微软雅黑"/>
                <a:cs typeface="微软雅黑"/>
              </a:rPr>
              <a:t>障。因此，利用自诊断系统是针对电脑控制点火系统电控部分最主要的诊断手段，但这种</a:t>
            </a:r>
            <a:r>
              <a:rPr sz="1600" b="1" spc="-50">
                <a:latin typeface="微软雅黑"/>
                <a:cs typeface="微软雅黑"/>
              </a:rPr>
              <a:t> </a:t>
            </a:r>
            <a:r>
              <a:rPr sz="1600" b="1" spc="-5">
                <a:latin typeface="微软雅黑"/>
                <a:cs typeface="微软雅黑"/>
              </a:rPr>
              <a:t>方法不能诊断电控系统范围以外的发动机故障，如点火线圈、高压配电器等高压电路元器</a:t>
            </a:r>
            <a:r>
              <a:rPr sz="1600" b="1" spc="-50">
                <a:latin typeface="微软雅黑"/>
                <a:cs typeface="微软雅黑"/>
              </a:rPr>
              <a:t> </a:t>
            </a:r>
            <a:r>
              <a:rPr sz="1600" b="1" spc="-5">
                <a:latin typeface="微软雅黑"/>
                <a:cs typeface="微软雅黑"/>
              </a:rPr>
              <a:t>件以及高压电路的故障。关于具体能被诊断的部位可查各厂家的说明书或维修手册。关于</a:t>
            </a:r>
            <a:r>
              <a:rPr sz="1600" b="1" spc="-50">
                <a:latin typeface="微软雅黑"/>
                <a:cs typeface="微软雅黑"/>
              </a:rPr>
              <a:t> </a:t>
            </a:r>
            <a:r>
              <a:rPr sz="1600" b="1" spc="-5">
                <a:latin typeface="微软雅黑"/>
                <a:cs typeface="微软雅黑"/>
              </a:rPr>
              <a:t>故障码的读取、故障码的具体含义和故障码的消除，目前世界各汽车厂尚未完</a:t>
            </a:r>
            <a:endParaRPr sz="1600">
              <a:latin typeface="微软雅黑"/>
              <a:cs typeface="微软雅黑"/>
            </a:endParaRPr>
          </a:p>
          <a:p>
            <a:pPr marL="12700" marR="347980" indent="266700">
              <a:lnSpc>
                <a:spcPct val="100000"/>
              </a:lnSpc>
            </a:pPr>
            <a:r>
              <a:rPr sz="1600" b="1" spc="-5">
                <a:latin typeface="微软雅黑"/>
                <a:cs typeface="微软雅黑"/>
              </a:rPr>
              <a:t>全统一、可通过车上的诊断接口利用专用的解码器或人工调码的方法读取，具体可参阅本书项目二的有关内容。</a:t>
            </a:r>
            <a:endParaRPr sz="1600">
              <a:latin typeface="微软雅黑"/>
              <a:cs typeface="微软雅黑"/>
            </a:endParaRPr>
          </a:p>
          <a:p>
            <a:pPr marL="279400">
              <a:lnSpc>
                <a:spcPct val="100000"/>
              </a:lnSpc>
            </a:pPr>
            <a:r>
              <a:rPr sz="1600" b="1" spc="35">
                <a:latin typeface="微软雅黑"/>
                <a:cs typeface="微软雅黑"/>
              </a:rPr>
              <a:t>㈢ 仪器诊断：</a:t>
            </a:r>
            <a:endParaRPr sz="1600">
              <a:latin typeface="微软雅黑"/>
              <a:cs typeface="微软雅黑"/>
            </a:endParaRPr>
          </a:p>
          <a:p>
            <a:pPr marL="12700" marR="208279" indent="673100">
              <a:lnSpc>
                <a:spcPct val="100000"/>
              </a:lnSpc>
            </a:pPr>
            <a:r>
              <a:rPr sz="1600" b="1" spc="10">
                <a:latin typeface="微软雅黑"/>
                <a:cs typeface="微软雅黑"/>
              </a:rPr>
              <a:t>即利用一些简单的通用仪器仪表(如数字万用表、示波器等)</a:t>
            </a:r>
            <a:r>
              <a:rPr sz="1600" b="1" spc="-10">
                <a:latin typeface="微软雅黑"/>
                <a:cs typeface="微软雅黑"/>
              </a:rPr>
              <a:t>或一些专用的诊断仪</a:t>
            </a:r>
            <a:r>
              <a:rPr sz="1600" b="1" spc="40">
                <a:latin typeface="微软雅黑"/>
                <a:cs typeface="微软雅黑"/>
              </a:rPr>
              <a:t>器设备(</a:t>
            </a:r>
            <a:r>
              <a:rPr sz="1600" b="1" spc="-5">
                <a:latin typeface="微软雅黑"/>
                <a:cs typeface="微软雅黑"/>
              </a:rPr>
              <a:t>如发动机综合分析仪、解码器、点火分析仪、正时灯等)，对电脑控制点火系统故障进行检测、分析和诊断的方法。可对故障元器件性能参数、各主要测试点信号以及整个点火系统进行检测、特性曲线及波形的定性定量分析，从而对故障部位做出快速准确的判断，大大地提高对点火系统故障的诊断效率。但现代化的诊断仪器设备价格相对较高，操作人员对系统的结构和电路原理、控制电路特点必须要有相当的了解。</a:t>
            </a:r>
            <a:endParaRPr sz="1600">
              <a:latin typeface="微软雅黑"/>
              <a:cs typeface="微软雅黑"/>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6090920" cy="283210"/>
            <a:chOff x="348358" y="1592741"/>
            <a:chExt cx="6090920" cy="28321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grpSp>
      <p:sp>
        <p:nvSpPr>
          <p:cNvPr id="7" name="object 7"/>
          <p:cNvSpPr txBox="1"/>
          <p:nvPr/>
        </p:nvSpPr>
        <p:spPr>
          <a:xfrm>
            <a:off x="612140" y="1322105"/>
            <a:ext cx="8051800" cy="4472940"/>
          </a:xfrm>
          <a:prstGeom prst="rect">
            <a:avLst/>
          </a:prstGeom>
        </p:spPr>
        <p:txBody>
          <a:bodyPr vert="horz" wrap="square" lIns="0" tIns="12700" rIns="0" bIns="0" rtlCol="0">
            <a:spAutoFit/>
          </a:bodyPr>
          <a:lstStyle/>
          <a:p>
            <a:pPr marL="201295">
              <a:lnSpc>
                <a:spcPct val="100000"/>
              </a:lnSpc>
              <a:spcBef>
                <a:spcPts val="100"/>
              </a:spcBef>
              <a:tabLst>
                <a:tab pos="2030095"/>
              </a:tabLst>
            </a:pPr>
            <a:r>
              <a:rPr sz="1800" b="1">
                <a:solidFill>
                  <a:srgbClr val="00FF00"/>
                </a:solidFill>
                <a:latin typeface="微软雅黑"/>
                <a:cs typeface="微软雅黑"/>
              </a:rPr>
              <a:t>活动</a:t>
            </a:r>
            <a:r>
              <a:rPr sz="1800" b="1" spc="-50">
                <a:solidFill>
                  <a:srgbClr val="00FF00"/>
                </a:solidFill>
                <a:latin typeface="微软雅黑"/>
                <a:cs typeface="微软雅黑"/>
              </a:rPr>
              <a:t>三</a:t>
            </a:r>
            <a:r>
              <a:rPr sz="1800" b="1">
                <a:solidFill>
                  <a:srgbClr val="00FF00"/>
                </a:solidFill>
                <a:latin typeface="微软雅黑"/>
                <a:cs typeface="微软雅黑"/>
              </a:rPr>
              <a:t>	点火系统的故障诊断与排</a:t>
            </a:r>
            <a:r>
              <a:rPr sz="1800" b="1" spc="-50">
                <a:solidFill>
                  <a:srgbClr val="00FF00"/>
                </a:solidFill>
                <a:latin typeface="微软雅黑"/>
                <a:cs typeface="微软雅黑"/>
              </a:rPr>
              <a:t>除</a:t>
            </a:r>
            <a:endParaRPr sz="1800">
              <a:latin typeface="微软雅黑"/>
              <a:cs typeface="微软雅黑"/>
            </a:endParaRPr>
          </a:p>
          <a:p>
            <a:pPr>
              <a:lnSpc>
                <a:spcPct val="100000"/>
              </a:lnSpc>
              <a:spcBef>
                <a:spcPts val="20"/>
              </a:spcBef>
            </a:pPr>
            <a:endParaRPr sz="1150">
              <a:latin typeface="微软雅黑"/>
              <a:cs typeface="微软雅黑"/>
            </a:endParaRPr>
          </a:p>
          <a:p>
            <a:pPr marL="12700">
              <a:lnSpc>
                <a:spcPct val="100000"/>
              </a:lnSpc>
            </a:pPr>
            <a:r>
              <a:rPr sz="1600" b="1" spc="-5">
                <a:latin typeface="微软雅黑"/>
                <a:cs typeface="微软雅黑"/>
              </a:rPr>
              <a:t>四、微机控制点火系统常见故障检测与诊断</a:t>
            </a:r>
            <a:endParaRPr sz="1600">
              <a:latin typeface="微软雅黑"/>
              <a:cs typeface="微软雅黑"/>
            </a:endParaRPr>
          </a:p>
          <a:p>
            <a:pPr marL="12700" marR="106680" indent="406400">
              <a:lnSpc>
                <a:spcPct val="100000"/>
              </a:lnSpc>
            </a:pPr>
            <a:r>
              <a:rPr sz="1600" b="1" spc="-5">
                <a:latin typeface="微软雅黑"/>
                <a:cs typeface="微软雅黑"/>
              </a:rPr>
              <a:t>微机控制点火系统常见的故障主要有：发动机不点火，火花弱，点火正时不准，点火</a:t>
            </a:r>
            <a:r>
              <a:rPr sz="1600" b="1" spc="-10">
                <a:latin typeface="微软雅黑"/>
                <a:cs typeface="微软雅黑"/>
              </a:rPr>
              <a:t>性能随工况变化等。</a:t>
            </a:r>
            <a:endParaRPr sz="1600">
              <a:latin typeface="微软雅黑"/>
              <a:cs typeface="微软雅黑"/>
            </a:endParaRPr>
          </a:p>
          <a:p>
            <a:pPr marL="12700">
              <a:lnSpc>
                <a:spcPct val="100000"/>
              </a:lnSpc>
            </a:pPr>
            <a:r>
              <a:rPr sz="1600" b="1" spc="25">
                <a:latin typeface="微软雅黑"/>
                <a:cs typeface="微软雅黑"/>
              </a:rPr>
              <a:t>㈠ 发动机不点火</a:t>
            </a:r>
            <a:endParaRPr sz="1600">
              <a:latin typeface="微软雅黑"/>
              <a:cs typeface="微软雅黑"/>
            </a:endParaRPr>
          </a:p>
          <a:p>
            <a:pPr marL="12700">
              <a:lnSpc>
                <a:spcPct val="100000"/>
              </a:lnSpc>
            </a:pPr>
            <a:r>
              <a:rPr sz="1600" b="1" spc="-195">
                <a:latin typeface="微软雅黑"/>
                <a:cs typeface="微软雅黑"/>
              </a:rPr>
              <a:t>1</a:t>
            </a:r>
            <a:r>
              <a:rPr sz="1600" b="1" spc="-5">
                <a:latin typeface="微软雅黑"/>
                <a:cs typeface="微软雅黑"/>
              </a:rPr>
              <a:t>、故障现象：发动机不能起动且无任何着车迹象，无高压火花。</a:t>
            </a:r>
            <a:endParaRPr sz="1600">
              <a:latin typeface="微软雅黑"/>
              <a:cs typeface="微软雅黑"/>
            </a:endParaRPr>
          </a:p>
          <a:p>
            <a:pPr marL="12700" marR="5080">
              <a:lnSpc>
                <a:spcPct val="100000"/>
              </a:lnSpc>
            </a:pPr>
            <a:r>
              <a:rPr sz="1600" b="1" spc="-195">
                <a:latin typeface="微软雅黑"/>
                <a:cs typeface="微软雅黑"/>
              </a:rPr>
              <a:t>2</a:t>
            </a:r>
            <a:r>
              <a:rPr sz="1600" b="1" spc="-5">
                <a:latin typeface="微软雅黑"/>
                <a:cs typeface="微软雅黑"/>
              </a:rPr>
              <a:t>、可能的故障原因：点火线圈、点火器损坏；曲轴基准位置传感器点火基准传感器和曲轴转角与转速传感器及其电路不良；点火电脑本身故障。</a:t>
            </a:r>
            <a:endParaRPr sz="1600">
              <a:latin typeface="微软雅黑"/>
              <a:cs typeface="微软雅黑"/>
            </a:endParaRPr>
          </a:p>
          <a:p>
            <a:pPr marL="12700">
              <a:lnSpc>
                <a:spcPct val="100000"/>
              </a:lnSpc>
            </a:pPr>
            <a:r>
              <a:rPr sz="1600" b="1" spc="-195">
                <a:latin typeface="微软雅黑"/>
                <a:cs typeface="微软雅黑"/>
              </a:rPr>
              <a:t>3</a:t>
            </a:r>
            <a:r>
              <a:rPr sz="1600" b="1" spc="-10">
                <a:latin typeface="微软雅黑"/>
                <a:cs typeface="微软雅黑"/>
              </a:rPr>
              <a:t>、检测和诊断：</a:t>
            </a:r>
            <a:endParaRPr sz="1600">
              <a:latin typeface="微软雅黑"/>
              <a:cs typeface="微软雅黑"/>
            </a:endParaRPr>
          </a:p>
          <a:p>
            <a:pPr marL="12700" marR="5080">
              <a:lnSpc>
                <a:spcPct val="100000"/>
              </a:lnSpc>
            </a:pPr>
            <a:r>
              <a:rPr sz="1600" b="1" spc="-5">
                <a:latin typeface="微软雅黑"/>
                <a:cs typeface="微软雅黑"/>
              </a:rPr>
              <a:t>⑴ 从分电器上拔出中央高压线对缸体做跳火实验，若有火花，检查分电器至各气缸的分火装置及高压线、火花塞等有无故障。</a:t>
            </a:r>
            <a:endParaRPr sz="1600">
              <a:latin typeface="微软雅黑"/>
              <a:cs typeface="微软雅黑"/>
            </a:endParaRPr>
          </a:p>
          <a:p>
            <a:pPr marL="12700">
              <a:lnSpc>
                <a:spcPts val="1825"/>
              </a:lnSpc>
            </a:pPr>
            <a:r>
              <a:rPr sz="1600" b="1" spc="35">
                <a:latin typeface="微软雅黑"/>
                <a:cs typeface="微软雅黑"/>
              </a:rPr>
              <a:t>⑵ 检查点火线圈</a:t>
            </a:r>
            <a:r>
              <a:rPr sz="1600" b="1" spc="-150">
                <a:latin typeface="Arial"/>
                <a:cs typeface="Arial"/>
              </a:rPr>
              <a:t>“</a:t>
            </a:r>
            <a:r>
              <a:rPr sz="1600" b="1" spc="-150">
                <a:latin typeface="微软雅黑"/>
                <a:cs typeface="微软雅黑"/>
              </a:rPr>
              <a:t>+</a:t>
            </a:r>
            <a:r>
              <a:rPr sz="1600" b="1" spc="-150">
                <a:latin typeface="Arial"/>
                <a:cs typeface="Arial"/>
              </a:rPr>
              <a:t>”</a:t>
            </a:r>
            <a:r>
              <a:rPr sz="1600" b="1" spc="-5">
                <a:latin typeface="微软雅黑"/>
                <a:cs typeface="微软雅黑"/>
              </a:rPr>
              <a:t>接住电源电压。若不正常，检查电源电路，更换点火线圈。</a:t>
            </a:r>
            <a:endParaRPr sz="1600">
              <a:latin typeface="微软雅黑"/>
              <a:cs typeface="微软雅黑"/>
            </a:endParaRPr>
          </a:p>
          <a:p>
            <a:pPr marL="12700">
              <a:lnSpc>
                <a:spcPct val="100000"/>
              </a:lnSpc>
              <a:spcBef>
                <a:spcPts val="95"/>
              </a:spcBef>
            </a:pPr>
            <a:r>
              <a:rPr sz="1600" b="1" spc="-5">
                <a:latin typeface="微软雅黑"/>
                <a:cs typeface="微软雅黑"/>
              </a:rPr>
              <a:t>⑶ 检查点火器及其电源电压，若不正常，检查电源电路，更换点火器。</a:t>
            </a:r>
            <a:endParaRPr sz="1600">
              <a:latin typeface="微软雅黑"/>
              <a:cs typeface="微软雅黑"/>
            </a:endParaRPr>
          </a:p>
          <a:p>
            <a:pPr marL="12700">
              <a:lnSpc>
                <a:spcPct val="100000"/>
              </a:lnSpc>
            </a:pPr>
            <a:r>
              <a:rPr sz="1600" b="1" spc="40">
                <a:latin typeface="微软雅黑"/>
                <a:cs typeface="微软雅黑"/>
              </a:rPr>
              <a:t>⑷ 检查从点火</a:t>
            </a:r>
            <a:r>
              <a:rPr sz="1600" b="1" spc="-285">
                <a:latin typeface="微软雅黑"/>
                <a:cs typeface="微软雅黑"/>
              </a:rPr>
              <a:t>ECU</a:t>
            </a:r>
            <a:r>
              <a:rPr sz="1600" b="1">
                <a:latin typeface="微软雅黑"/>
                <a:cs typeface="微软雅黑"/>
              </a:rPr>
              <a:t>输出的</a:t>
            </a:r>
            <a:r>
              <a:rPr sz="1600" b="1" spc="-10">
                <a:latin typeface="微软雅黑"/>
                <a:cs typeface="微软雅黑"/>
              </a:rPr>
              <a:t>IGt</a:t>
            </a:r>
            <a:r>
              <a:rPr sz="1600" b="1">
                <a:latin typeface="微软雅黑"/>
                <a:cs typeface="微软雅黑"/>
              </a:rPr>
              <a:t>信号，若正常，检查点火</a:t>
            </a:r>
            <a:r>
              <a:rPr sz="1600" b="1" spc="-285">
                <a:latin typeface="微软雅黑"/>
                <a:cs typeface="微软雅黑"/>
              </a:rPr>
              <a:t>ECU</a:t>
            </a:r>
            <a:r>
              <a:rPr sz="1600" b="1" spc="-10">
                <a:latin typeface="微软雅黑"/>
                <a:cs typeface="微软雅黑"/>
              </a:rPr>
              <a:t>至点火器之间的电路</a:t>
            </a:r>
            <a:endParaRPr sz="1600">
              <a:latin typeface="微软雅黑"/>
              <a:cs typeface="微软雅黑"/>
            </a:endParaRPr>
          </a:p>
          <a:p>
            <a:pPr marL="12700" marR="5080">
              <a:lnSpc>
                <a:spcPct val="100000"/>
              </a:lnSpc>
            </a:pPr>
            <a:r>
              <a:rPr sz="1600" b="1" spc="-5">
                <a:latin typeface="微软雅黑"/>
                <a:cs typeface="微软雅黑"/>
              </a:rPr>
              <a:t>⑸ 检查曲轴基准位置传感器和曲轴转角与转速传感器及其电路，若不正常，换修曲轴基准位置传感器和曲轴转角与转速传感器及其电路。</a:t>
            </a:r>
            <a:endParaRPr sz="1600">
              <a:latin typeface="微软雅黑"/>
              <a:cs typeface="微软雅黑"/>
            </a:endParaRPr>
          </a:p>
          <a:p>
            <a:pPr marL="12700">
              <a:lnSpc>
                <a:spcPct val="100000"/>
              </a:lnSpc>
            </a:pPr>
            <a:r>
              <a:rPr sz="1600" b="1" spc="50">
                <a:latin typeface="微软雅黑"/>
                <a:cs typeface="微软雅黑"/>
              </a:rPr>
              <a:t>⑹ 更换点火</a:t>
            </a:r>
            <a:r>
              <a:rPr sz="1600" b="1" spc="-285">
                <a:latin typeface="微软雅黑"/>
                <a:cs typeface="微软雅黑"/>
              </a:rPr>
              <a:t>ECU</a:t>
            </a:r>
            <a:r>
              <a:rPr sz="1600" b="1" spc="-10">
                <a:latin typeface="微软雅黑"/>
                <a:cs typeface="微软雅黑"/>
              </a:rPr>
              <a:t>后再测试。</a:t>
            </a:r>
            <a:endParaRPr sz="1600">
              <a:latin typeface="微软雅黑"/>
              <a:cs typeface="微软雅黑"/>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6090920" cy="283210"/>
            <a:chOff x="348358" y="1592741"/>
            <a:chExt cx="6090920" cy="28321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grpSp>
      <p:sp>
        <p:nvSpPr>
          <p:cNvPr id="7" name="object 7"/>
          <p:cNvSpPr txBox="1"/>
          <p:nvPr/>
        </p:nvSpPr>
        <p:spPr>
          <a:xfrm>
            <a:off x="535940" y="1322105"/>
            <a:ext cx="8521700" cy="5448300"/>
          </a:xfrm>
          <a:prstGeom prst="rect">
            <a:avLst/>
          </a:prstGeom>
        </p:spPr>
        <p:txBody>
          <a:bodyPr vert="horz" wrap="square" lIns="0" tIns="12700" rIns="0" bIns="0" rtlCol="0">
            <a:spAutoFit/>
          </a:bodyPr>
          <a:lstStyle/>
          <a:p>
            <a:pPr marL="277495">
              <a:lnSpc>
                <a:spcPct val="100000"/>
              </a:lnSpc>
              <a:spcBef>
                <a:spcPts val="100"/>
              </a:spcBef>
              <a:tabLst>
                <a:tab pos="2106295"/>
              </a:tabLst>
            </a:pPr>
            <a:r>
              <a:rPr sz="1800" b="1">
                <a:solidFill>
                  <a:srgbClr val="00FF00"/>
                </a:solidFill>
                <a:latin typeface="微软雅黑"/>
                <a:cs typeface="微软雅黑"/>
              </a:rPr>
              <a:t>活动</a:t>
            </a:r>
            <a:r>
              <a:rPr sz="1800" b="1" spc="-50">
                <a:solidFill>
                  <a:srgbClr val="00FF00"/>
                </a:solidFill>
                <a:latin typeface="微软雅黑"/>
                <a:cs typeface="微软雅黑"/>
              </a:rPr>
              <a:t>三</a:t>
            </a:r>
            <a:r>
              <a:rPr sz="1800" b="1">
                <a:solidFill>
                  <a:srgbClr val="00FF00"/>
                </a:solidFill>
                <a:latin typeface="微软雅黑"/>
                <a:cs typeface="微软雅黑"/>
              </a:rPr>
              <a:t>	点火系统的故障诊断与排</a:t>
            </a:r>
            <a:r>
              <a:rPr sz="1800" b="1" spc="-50">
                <a:solidFill>
                  <a:srgbClr val="00FF00"/>
                </a:solidFill>
                <a:latin typeface="微软雅黑"/>
                <a:cs typeface="微软雅黑"/>
              </a:rPr>
              <a:t>除</a:t>
            </a:r>
            <a:endParaRPr sz="1800">
              <a:latin typeface="微软雅黑"/>
              <a:cs typeface="微软雅黑"/>
            </a:endParaRPr>
          </a:p>
          <a:p>
            <a:pPr>
              <a:lnSpc>
                <a:spcPct val="100000"/>
              </a:lnSpc>
              <a:spcBef>
                <a:spcPts val="20"/>
              </a:spcBef>
            </a:pPr>
            <a:endParaRPr sz="1150">
              <a:latin typeface="微软雅黑"/>
              <a:cs typeface="微软雅黑"/>
            </a:endParaRPr>
          </a:p>
          <a:p>
            <a:pPr marL="279400">
              <a:lnSpc>
                <a:spcPct val="100000"/>
              </a:lnSpc>
            </a:pPr>
            <a:r>
              <a:rPr sz="1600" b="1" spc="50">
                <a:latin typeface="微软雅黑"/>
                <a:cs typeface="微软雅黑"/>
              </a:rPr>
              <a:t>㈡ 火花弱</a:t>
            </a:r>
            <a:endParaRPr sz="1600">
              <a:latin typeface="微软雅黑"/>
              <a:cs typeface="微软雅黑"/>
            </a:endParaRPr>
          </a:p>
          <a:p>
            <a:pPr marL="12700" marR="411480" indent="266700">
              <a:lnSpc>
                <a:spcPct val="100000"/>
              </a:lnSpc>
            </a:pPr>
            <a:r>
              <a:rPr sz="1600" b="1" spc="-195">
                <a:latin typeface="微软雅黑"/>
                <a:cs typeface="微软雅黑"/>
              </a:rPr>
              <a:t>1</a:t>
            </a:r>
            <a:r>
              <a:rPr sz="1600" b="1" spc="-5">
                <a:latin typeface="微软雅黑"/>
                <a:cs typeface="微软雅黑"/>
              </a:rPr>
              <a:t>、故障现象：跳火试验高压火花弱，发动机起动困难，怠速不稳，排气冒黑烟，加速性</a:t>
            </a:r>
            <a:r>
              <a:rPr sz="1600" b="1" spc="-10">
                <a:latin typeface="微软雅黑"/>
                <a:cs typeface="微软雅黑"/>
              </a:rPr>
              <a:t>及中高速性较差等。</a:t>
            </a:r>
            <a:endParaRPr sz="1600">
              <a:latin typeface="微软雅黑"/>
              <a:cs typeface="微软雅黑"/>
            </a:endParaRPr>
          </a:p>
          <a:p>
            <a:pPr marL="12700" marR="411480" indent="266700">
              <a:lnSpc>
                <a:spcPct val="100000"/>
              </a:lnSpc>
            </a:pPr>
            <a:r>
              <a:rPr sz="1600" b="1" spc="-195">
                <a:latin typeface="微软雅黑"/>
                <a:cs typeface="微软雅黑"/>
              </a:rPr>
              <a:t>2</a:t>
            </a:r>
            <a:r>
              <a:rPr sz="1600" b="1" spc="-5">
                <a:latin typeface="微软雅黑"/>
                <a:cs typeface="微软雅黑"/>
              </a:rPr>
              <a:t>、可能的故障原因：点火器、点火线圈不良；高压线电阻过大；火花塞漏电或积炭；点火系统供电电压不足或搭铁不良等。</a:t>
            </a:r>
            <a:endParaRPr sz="1600">
              <a:latin typeface="微软雅黑"/>
              <a:cs typeface="微软雅黑"/>
            </a:endParaRPr>
          </a:p>
          <a:p>
            <a:pPr marL="12700" marR="170815" indent="266700">
              <a:lnSpc>
                <a:spcPct val="100000"/>
              </a:lnSpc>
            </a:pPr>
            <a:r>
              <a:rPr sz="1600" b="1" spc="-195">
                <a:latin typeface="微软雅黑"/>
                <a:cs typeface="微软雅黑"/>
              </a:rPr>
              <a:t>3</a:t>
            </a:r>
            <a:r>
              <a:rPr sz="1600" b="1" spc="-5">
                <a:latin typeface="微软雅黑"/>
                <a:cs typeface="微软雅黑"/>
              </a:rPr>
              <a:t>、检测与诊断：本故障一般与点火控制系统关系较小，应重点检查点火器和点火线圈工</a:t>
            </a:r>
            <a:r>
              <a:rPr sz="1600" b="1" spc="500">
                <a:latin typeface="微软雅黑"/>
                <a:cs typeface="微软雅黑"/>
              </a:rPr>
              <a:t> </a:t>
            </a:r>
            <a:r>
              <a:rPr sz="1600" b="1" spc="-5">
                <a:latin typeface="微软雅黑"/>
                <a:cs typeface="微软雅黑"/>
              </a:rPr>
              <a:t>作状况是否良好，供电电压是否正常，各插接件及导线连接是否牢固，点火器搭铁是否可靠；检测高压线电阻是否过大；清除火花塞积炭，更换漏电的火花塞。</a:t>
            </a:r>
            <a:endParaRPr sz="1600">
              <a:latin typeface="微软雅黑"/>
              <a:cs typeface="微软雅黑"/>
            </a:endParaRPr>
          </a:p>
          <a:p>
            <a:pPr>
              <a:lnSpc>
                <a:spcPct val="100000"/>
              </a:lnSpc>
              <a:spcBef>
                <a:spcPts val="75"/>
              </a:spcBef>
            </a:pPr>
            <a:endParaRPr sz="1000">
              <a:latin typeface="微软雅黑"/>
              <a:cs typeface="微软雅黑"/>
            </a:endParaRPr>
          </a:p>
          <a:p>
            <a:pPr marL="279400">
              <a:lnSpc>
                <a:spcPct val="100000"/>
              </a:lnSpc>
            </a:pPr>
            <a:r>
              <a:rPr sz="1600" b="1" spc="25">
                <a:latin typeface="微软雅黑"/>
                <a:cs typeface="微软雅黑"/>
              </a:rPr>
              <a:t>㈢ 点火正时不准</a:t>
            </a:r>
            <a:endParaRPr sz="1600">
              <a:latin typeface="微软雅黑"/>
              <a:cs typeface="微软雅黑"/>
            </a:endParaRPr>
          </a:p>
          <a:p>
            <a:pPr marL="279400">
              <a:lnSpc>
                <a:spcPct val="100000"/>
              </a:lnSpc>
            </a:pPr>
            <a:r>
              <a:rPr sz="1600" b="1" spc="-195">
                <a:latin typeface="微软雅黑"/>
                <a:cs typeface="微软雅黑"/>
              </a:rPr>
              <a:t>1</a:t>
            </a:r>
            <a:r>
              <a:rPr sz="1600" b="1" spc="-5">
                <a:latin typeface="微软雅黑"/>
                <a:cs typeface="微软雅黑"/>
              </a:rPr>
              <a:t>、故障现象：发动机不易起动，怠速不稳；发动机动力不足，水温偏高；发动机易爆燃等。</a:t>
            </a:r>
            <a:endParaRPr sz="1600">
              <a:latin typeface="微软雅黑"/>
              <a:cs typeface="微软雅黑"/>
            </a:endParaRPr>
          </a:p>
          <a:p>
            <a:pPr marL="12700" marR="411480" indent="266700">
              <a:lnSpc>
                <a:spcPct val="100000"/>
              </a:lnSpc>
            </a:pPr>
            <a:r>
              <a:rPr sz="1600" b="1" spc="-195">
                <a:latin typeface="微软雅黑"/>
                <a:cs typeface="微软雅黑"/>
              </a:rPr>
              <a:t>2</a:t>
            </a:r>
            <a:r>
              <a:rPr sz="1600" b="1" spc="-5">
                <a:latin typeface="微软雅黑"/>
                <a:cs typeface="微软雅黑"/>
              </a:rPr>
              <a:t>、可能的故障原因：初始点火提前角调整不当；点火基准传感器和曲轴转角与转速传感器不良或安装位置不正确。</a:t>
            </a:r>
            <a:endParaRPr sz="1600">
              <a:latin typeface="微软雅黑"/>
              <a:cs typeface="微软雅黑"/>
            </a:endParaRPr>
          </a:p>
          <a:p>
            <a:pPr marL="12700" marR="373380" indent="266700" algn="just">
              <a:lnSpc>
                <a:spcPct val="100000"/>
              </a:lnSpc>
            </a:pPr>
            <a:r>
              <a:rPr sz="1600" b="1" spc="-195">
                <a:latin typeface="微软雅黑"/>
                <a:cs typeface="微软雅黑"/>
              </a:rPr>
              <a:t>3</a:t>
            </a:r>
            <a:r>
              <a:rPr sz="1600" b="1" spc="-5">
                <a:latin typeface="微软雅黑"/>
                <a:cs typeface="微软雅黑"/>
              </a:rPr>
              <a:t>、检测与诊断：应首先检查初始点火提前角并按规定予以调整。影响发动机点火正时失准的主要部件是发动机点火基准传感器和曲轴转角与转速传感器，因此应特别检查信号转子是否有变形、歪斜，信号采集与输出部分安装有无不当，装置间隙是否合适等。</a:t>
            </a:r>
            <a:endParaRPr sz="1600">
              <a:latin typeface="微软雅黑"/>
              <a:cs typeface="微软雅黑"/>
            </a:endParaRPr>
          </a:p>
          <a:p>
            <a:pPr marL="12700" marR="309880" indent="266700">
              <a:lnSpc>
                <a:spcPct val="100000"/>
              </a:lnSpc>
            </a:pPr>
            <a:r>
              <a:rPr sz="1600" b="1" spc="-5">
                <a:latin typeface="微软雅黑"/>
                <a:cs typeface="微软雅黑"/>
              </a:rPr>
              <a:t>对于点火提前角控制系统故障，若故障灯已点亮，应先用本车的故障自诊断操作程序调出故障码，再根据故障码的含义，排除其故障。重点应检查发动机水温传感器、爆燃传感器。另外，进气管压力传感器、空气流量传感器、节气门位置传感器等不良时，也会造成点火正</a:t>
            </a:r>
            <a:r>
              <a:rPr sz="1600" b="1" spc="-15">
                <a:latin typeface="微软雅黑"/>
                <a:cs typeface="微软雅黑"/>
              </a:rPr>
              <a:t>时不准。</a:t>
            </a:r>
            <a:endParaRPr sz="1600">
              <a:latin typeface="微软雅黑"/>
              <a:cs typeface="微软雅黑"/>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汽车电气系统的故障诊断与排除</a:t>
            </a:r>
          </a:p>
        </p:txBody>
      </p:sp>
      <p:grpSp>
        <p:nvGrpSpPr>
          <p:cNvPr id="3" name="object 3"/>
          <p:cNvGrpSpPr/>
          <p:nvPr/>
        </p:nvGrpSpPr>
        <p:grpSpPr>
          <a:xfrm>
            <a:off x="348358" y="1592741"/>
            <a:ext cx="6090920" cy="283210"/>
            <a:chOff x="348358" y="1592741"/>
            <a:chExt cx="6090920" cy="283210"/>
          </a:xfrm>
        </p:grpSpPr>
        <p:sp>
          <p:nvSpPr>
            <p:cNvPr id="4" name="object 4"/>
            <p:cNvSpPr/>
            <p:nvPr/>
          </p:nvSpPr>
          <p:spPr>
            <a:xfrm>
              <a:off x="670906" y="1711316"/>
              <a:ext cx="5768340" cy="76200"/>
            </a:xfrm>
            <a:custGeom>
              <a:rect l="l" t="t" r="r" b="b"/>
              <a:pathLst>
                <a:path w="5768340" h="76200">
                  <a:moveTo>
                    <a:pt x="25400" y="50799"/>
                  </a:moveTo>
                  <a:lnTo>
                    <a:pt x="0" y="50799"/>
                  </a:lnTo>
                  <a:lnTo>
                    <a:pt x="0" y="25399"/>
                  </a:lnTo>
                  <a:lnTo>
                    <a:pt x="25400" y="25399"/>
                  </a:lnTo>
                  <a:lnTo>
                    <a:pt x="25400" y="50799"/>
                  </a:lnTo>
                  <a:close/>
                </a:path>
                <a:path w="5768340" h="76200">
                  <a:moveTo>
                    <a:pt x="76199" y="50799"/>
                  </a:moveTo>
                  <a:lnTo>
                    <a:pt x="50799" y="50799"/>
                  </a:lnTo>
                  <a:lnTo>
                    <a:pt x="50799" y="25399"/>
                  </a:lnTo>
                  <a:lnTo>
                    <a:pt x="76199" y="25399"/>
                  </a:lnTo>
                  <a:lnTo>
                    <a:pt x="76199" y="50799"/>
                  </a:lnTo>
                  <a:close/>
                </a:path>
                <a:path w="5768340" h="76200">
                  <a:moveTo>
                    <a:pt x="126999" y="50799"/>
                  </a:moveTo>
                  <a:lnTo>
                    <a:pt x="101599" y="50799"/>
                  </a:lnTo>
                  <a:lnTo>
                    <a:pt x="101599" y="25399"/>
                  </a:lnTo>
                  <a:lnTo>
                    <a:pt x="126999" y="25399"/>
                  </a:lnTo>
                  <a:lnTo>
                    <a:pt x="126999" y="50799"/>
                  </a:lnTo>
                  <a:close/>
                </a:path>
                <a:path w="5768340" h="76200">
                  <a:moveTo>
                    <a:pt x="177799" y="50799"/>
                  </a:moveTo>
                  <a:lnTo>
                    <a:pt x="152399" y="50799"/>
                  </a:lnTo>
                  <a:lnTo>
                    <a:pt x="152399" y="25399"/>
                  </a:lnTo>
                  <a:lnTo>
                    <a:pt x="177799" y="25399"/>
                  </a:lnTo>
                  <a:lnTo>
                    <a:pt x="177799" y="50799"/>
                  </a:lnTo>
                  <a:close/>
                </a:path>
                <a:path w="5768340" h="76200">
                  <a:moveTo>
                    <a:pt x="228599" y="50799"/>
                  </a:moveTo>
                  <a:lnTo>
                    <a:pt x="203199" y="50799"/>
                  </a:lnTo>
                  <a:lnTo>
                    <a:pt x="203199" y="25399"/>
                  </a:lnTo>
                  <a:lnTo>
                    <a:pt x="228599" y="25399"/>
                  </a:lnTo>
                  <a:lnTo>
                    <a:pt x="228599" y="50799"/>
                  </a:lnTo>
                  <a:close/>
                </a:path>
                <a:path w="5768340" h="76200">
                  <a:moveTo>
                    <a:pt x="279399" y="50799"/>
                  </a:moveTo>
                  <a:lnTo>
                    <a:pt x="253999" y="50799"/>
                  </a:lnTo>
                  <a:lnTo>
                    <a:pt x="253999" y="25399"/>
                  </a:lnTo>
                  <a:lnTo>
                    <a:pt x="279399" y="25399"/>
                  </a:lnTo>
                  <a:lnTo>
                    <a:pt x="279399" y="50799"/>
                  </a:lnTo>
                  <a:close/>
                </a:path>
                <a:path w="5768340" h="76200">
                  <a:moveTo>
                    <a:pt x="330199" y="50799"/>
                  </a:moveTo>
                  <a:lnTo>
                    <a:pt x="304799" y="50799"/>
                  </a:lnTo>
                  <a:lnTo>
                    <a:pt x="304799" y="25399"/>
                  </a:lnTo>
                  <a:lnTo>
                    <a:pt x="330199" y="25399"/>
                  </a:lnTo>
                  <a:lnTo>
                    <a:pt x="330199" y="50799"/>
                  </a:lnTo>
                  <a:close/>
                </a:path>
                <a:path w="5768340" h="76200">
                  <a:moveTo>
                    <a:pt x="380999" y="50799"/>
                  </a:moveTo>
                  <a:lnTo>
                    <a:pt x="355599" y="50799"/>
                  </a:lnTo>
                  <a:lnTo>
                    <a:pt x="355599" y="25399"/>
                  </a:lnTo>
                  <a:lnTo>
                    <a:pt x="380999" y="25399"/>
                  </a:lnTo>
                  <a:lnTo>
                    <a:pt x="380999" y="50799"/>
                  </a:lnTo>
                  <a:close/>
                </a:path>
                <a:path w="5768340" h="76200">
                  <a:moveTo>
                    <a:pt x="431799" y="50799"/>
                  </a:moveTo>
                  <a:lnTo>
                    <a:pt x="406399" y="50799"/>
                  </a:lnTo>
                  <a:lnTo>
                    <a:pt x="406399" y="25399"/>
                  </a:lnTo>
                  <a:lnTo>
                    <a:pt x="431799" y="25399"/>
                  </a:lnTo>
                  <a:lnTo>
                    <a:pt x="431799" y="50799"/>
                  </a:lnTo>
                  <a:close/>
                </a:path>
                <a:path w="5768340" h="76200">
                  <a:moveTo>
                    <a:pt x="482599" y="50799"/>
                  </a:moveTo>
                  <a:lnTo>
                    <a:pt x="457199" y="50799"/>
                  </a:lnTo>
                  <a:lnTo>
                    <a:pt x="457199" y="25399"/>
                  </a:lnTo>
                  <a:lnTo>
                    <a:pt x="482599" y="25399"/>
                  </a:lnTo>
                  <a:lnTo>
                    <a:pt x="482599" y="50799"/>
                  </a:lnTo>
                  <a:close/>
                </a:path>
                <a:path w="5768340" h="76200">
                  <a:moveTo>
                    <a:pt x="533399" y="50799"/>
                  </a:moveTo>
                  <a:lnTo>
                    <a:pt x="507999" y="50799"/>
                  </a:lnTo>
                  <a:lnTo>
                    <a:pt x="507999" y="25399"/>
                  </a:lnTo>
                  <a:lnTo>
                    <a:pt x="533399" y="25399"/>
                  </a:lnTo>
                  <a:lnTo>
                    <a:pt x="533399" y="50799"/>
                  </a:lnTo>
                  <a:close/>
                </a:path>
                <a:path w="5768340" h="76200">
                  <a:moveTo>
                    <a:pt x="584199" y="50799"/>
                  </a:moveTo>
                  <a:lnTo>
                    <a:pt x="558799" y="50799"/>
                  </a:lnTo>
                  <a:lnTo>
                    <a:pt x="558799" y="25399"/>
                  </a:lnTo>
                  <a:lnTo>
                    <a:pt x="584199" y="25399"/>
                  </a:lnTo>
                  <a:lnTo>
                    <a:pt x="584199" y="50799"/>
                  </a:lnTo>
                  <a:close/>
                </a:path>
                <a:path w="5768340" h="76200">
                  <a:moveTo>
                    <a:pt x="634999" y="50799"/>
                  </a:moveTo>
                  <a:lnTo>
                    <a:pt x="609599" y="50799"/>
                  </a:lnTo>
                  <a:lnTo>
                    <a:pt x="609599" y="25399"/>
                  </a:lnTo>
                  <a:lnTo>
                    <a:pt x="634999" y="25399"/>
                  </a:lnTo>
                  <a:lnTo>
                    <a:pt x="634999" y="50799"/>
                  </a:lnTo>
                  <a:close/>
                </a:path>
                <a:path w="5768340" h="76200">
                  <a:moveTo>
                    <a:pt x="685799" y="50799"/>
                  </a:moveTo>
                  <a:lnTo>
                    <a:pt x="660399" y="50799"/>
                  </a:lnTo>
                  <a:lnTo>
                    <a:pt x="660399" y="25399"/>
                  </a:lnTo>
                  <a:lnTo>
                    <a:pt x="685799" y="25399"/>
                  </a:lnTo>
                  <a:lnTo>
                    <a:pt x="685799" y="50799"/>
                  </a:lnTo>
                  <a:close/>
                </a:path>
                <a:path w="5768340" h="76200">
                  <a:moveTo>
                    <a:pt x="736599" y="50799"/>
                  </a:moveTo>
                  <a:lnTo>
                    <a:pt x="711199" y="50799"/>
                  </a:lnTo>
                  <a:lnTo>
                    <a:pt x="711199" y="25399"/>
                  </a:lnTo>
                  <a:lnTo>
                    <a:pt x="736599" y="25399"/>
                  </a:lnTo>
                  <a:lnTo>
                    <a:pt x="736599" y="50799"/>
                  </a:lnTo>
                  <a:close/>
                </a:path>
                <a:path w="5768340" h="76200">
                  <a:moveTo>
                    <a:pt x="787399" y="50799"/>
                  </a:moveTo>
                  <a:lnTo>
                    <a:pt x="761999" y="50799"/>
                  </a:lnTo>
                  <a:lnTo>
                    <a:pt x="761999" y="25399"/>
                  </a:lnTo>
                  <a:lnTo>
                    <a:pt x="787399" y="25399"/>
                  </a:lnTo>
                  <a:lnTo>
                    <a:pt x="787399" y="50799"/>
                  </a:lnTo>
                  <a:close/>
                </a:path>
                <a:path w="5768340" h="76200">
                  <a:moveTo>
                    <a:pt x="838199" y="50799"/>
                  </a:moveTo>
                  <a:lnTo>
                    <a:pt x="812799" y="50799"/>
                  </a:lnTo>
                  <a:lnTo>
                    <a:pt x="812799" y="25399"/>
                  </a:lnTo>
                  <a:lnTo>
                    <a:pt x="838199" y="25399"/>
                  </a:lnTo>
                  <a:lnTo>
                    <a:pt x="838199" y="50799"/>
                  </a:lnTo>
                  <a:close/>
                </a:path>
                <a:path w="5768340" h="76200">
                  <a:moveTo>
                    <a:pt x="888999" y="50799"/>
                  </a:moveTo>
                  <a:lnTo>
                    <a:pt x="863599" y="50799"/>
                  </a:lnTo>
                  <a:lnTo>
                    <a:pt x="863599" y="25399"/>
                  </a:lnTo>
                  <a:lnTo>
                    <a:pt x="888999" y="25399"/>
                  </a:lnTo>
                  <a:lnTo>
                    <a:pt x="888999" y="50799"/>
                  </a:lnTo>
                  <a:close/>
                </a:path>
                <a:path w="5768340" h="76200">
                  <a:moveTo>
                    <a:pt x="939799" y="50799"/>
                  </a:moveTo>
                  <a:lnTo>
                    <a:pt x="914399" y="50799"/>
                  </a:lnTo>
                  <a:lnTo>
                    <a:pt x="914399" y="25399"/>
                  </a:lnTo>
                  <a:lnTo>
                    <a:pt x="939799" y="25399"/>
                  </a:lnTo>
                  <a:lnTo>
                    <a:pt x="939799" y="50799"/>
                  </a:lnTo>
                  <a:close/>
                </a:path>
                <a:path w="5768340" h="76200">
                  <a:moveTo>
                    <a:pt x="990599" y="50799"/>
                  </a:moveTo>
                  <a:lnTo>
                    <a:pt x="965199" y="50799"/>
                  </a:lnTo>
                  <a:lnTo>
                    <a:pt x="965199" y="25399"/>
                  </a:lnTo>
                  <a:lnTo>
                    <a:pt x="990599" y="25399"/>
                  </a:lnTo>
                  <a:lnTo>
                    <a:pt x="990599" y="50799"/>
                  </a:lnTo>
                  <a:close/>
                </a:path>
                <a:path w="5768340" h="76200">
                  <a:moveTo>
                    <a:pt x="1041399" y="50799"/>
                  </a:moveTo>
                  <a:lnTo>
                    <a:pt x="1015999" y="50799"/>
                  </a:lnTo>
                  <a:lnTo>
                    <a:pt x="1015999" y="25399"/>
                  </a:lnTo>
                  <a:lnTo>
                    <a:pt x="1041399" y="25399"/>
                  </a:lnTo>
                  <a:lnTo>
                    <a:pt x="1041399" y="50799"/>
                  </a:lnTo>
                  <a:close/>
                </a:path>
                <a:path w="5768340" h="76200">
                  <a:moveTo>
                    <a:pt x="1092199" y="50799"/>
                  </a:moveTo>
                  <a:lnTo>
                    <a:pt x="1066799" y="50799"/>
                  </a:lnTo>
                  <a:lnTo>
                    <a:pt x="1066799" y="25399"/>
                  </a:lnTo>
                  <a:lnTo>
                    <a:pt x="1092199" y="25399"/>
                  </a:lnTo>
                  <a:lnTo>
                    <a:pt x="1092199" y="50799"/>
                  </a:lnTo>
                  <a:close/>
                </a:path>
                <a:path w="5768340" h="76200">
                  <a:moveTo>
                    <a:pt x="1142999" y="50799"/>
                  </a:moveTo>
                  <a:lnTo>
                    <a:pt x="1117599" y="50799"/>
                  </a:lnTo>
                  <a:lnTo>
                    <a:pt x="1117599" y="25399"/>
                  </a:lnTo>
                  <a:lnTo>
                    <a:pt x="1142999" y="25399"/>
                  </a:lnTo>
                  <a:lnTo>
                    <a:pt x="1142999" y="50799"/>
                  </a:lnTo>
                  <a:close/>
                </a:path>
                <a:path w="5768340" h="76200">
                  <a:moveTo>
                    <a:pt x="1193799" y="50799"/>
                  </a:moveTo>
                  <a:lnTo>
                    <a:pt x="1168399" y="50799"/>
                  </a:lnTo>
                  <a:lnTo>
                    <a:pt x="1168399" y="25399"/>
                  </a:lnTo>
                  <a:lnTo>
                    <a:pt x="1193799" y="25399"/>
                  </a:lnTo>
                  <a:lnTo>
                    <a:pt x="1193799" y="50799"/>
                  </a:lnTo>
                  <a:close/>
                </a:path>
                <a:path w="5768340" h="76200">
                  <a:moveTo>
                    <a:pt x="1244599" y="50799"/>
                  </a:moveTo>
                  <a:lnTo>
                    <a:pt x="1219199" y="50799"/>
                  </a:lnTo>
                  <a:lnTo>
                    <a:pt x="1219199" y="25399"/>
                  </a:lnTo>
                  <a:lnTo>
                    <a:pt x="1244599" y="25399"/>
                  </a:lnTo>
                  <a:lnTo>
                    <a:pt x="1244599" y="50799"/>
                  </a:lnTo>
                  <a:close/>
                </a:path>
                <a:path w="5768340" h="76200">
                  <a:moveTo>
                    <a:pt x="1295399" y="50799"/>
                  </a:moveTo>
                  <a:lnTo>
                    <a:pt x="1269999" y="50799"/>
                  </a:lnTo>
                  <a:lnTo>
                    <a:pt x="1269999" y="25399"/>
                  </a:lnTo>
                  <a:lnTo>
                    <a:pt x="1295399" y="25399"/>
                  </a:lnTo>
                  <a:lnTo>
                    <a:pt x="1295399" y="50799"/>
                  </a:lnTo>
                  <a:close/>
                </a:path>
                <a:path w="5768340" h="76200">
                  <a:moveTo>
                    <a:pt x="1346199" y="50799"/>
                  </a:moveTo>
                  <a:lnTo>
                    <a:pt x="1320799" y="50799"/>
                  </a:lnTo>
                  <a:lnTo>
                    <a:pt x="1320799" y="25399"/>
                  </a:lnTo>
                  <a:lnTo>
                    <a:pt x="1346199" y="25399"/>
                  </a:lnTo>
                  <a:lnTo>
                    <a:pt x="1346199" y="50799"/>
                  </a:lnTo>
                  <a:close/>
                </a:path>
                <a:path w="5768340" h="76200">
                  <a:moveTo>
                    <a:pt x="1396999" y="50799"/>
                  </a:moveTo>
                  <a:lnTo>
                    <a:pt x="1371599" y="50799"/>
                  </a:lnTo>
                  <a:lnTo>
                    <a:pt x="1371599" y="25399"/>
                  </a:lnTo>
                  <a:lnTo>
                    <a:pt x="1396999" y="25399"/>
                  </a:lnTo>
                  <a:lnTo>
                    <a:pt x="1396999" y="50799"/>
                  </a:lnTo>
                  <a:close/>
                </a:path>
                <a:path w="5768340" h="76200">
                  <a:moveTo>
                    <a:pt x="1447799" y="50799"/>
                  </a:moveTo>
                  <a:lnTo>
                    <a:pt x="1422399" y="50799"/>
                  </a:lnTo>
                  <a:lnTo>
                    <a:pt x="1422399" y="25399"/>
                  </a:lnTo>
                  <a:lnTo>
                    <a:pt x="1447799" y="25399"/>
                  </a:lnTo>
                  <a:lnTo>
                    <a:pt x="1447799" y="50799"/>
                  </a:lnTo>
                  <a:close/>
                </a:path>
                <a:path w="5768340" h="76200">
                  <a:moveTo>
                    <a:pt x="1498599" y="50799"/>
                  </a:moveTo>
                  <a:lnTo>
                    <a:pt x="1473199" y="50799"/>
                  </a:lnTo>
                  <a:lnTo>
                    <a:pt x="1473199" y="25399"/>
                  </a:lnTo>
                  <a:lnTo>
                    <a:pt x="1498599" y="25399"/>
                  </a:lnTo>
                  <a:lnTo>
                    <a:pt x="1498599" y="50799"/>
                  </a:lnTo>
                  <a:close/>
                </a:path>
                <a:path w="5768340" h="76200">
                  <a:moveTo>
                    <a:pt x="1549399" y="50799"/>
                  </a:moveTo>
                  <a:lnTo>
                    <a:pt x="1523999" y="50799"/>
                  </a:lnTo>
                  <a:lnTo>
                    <a:pt x="1523999" y="25399"/>
                  </a:lnTo>
                  <a:lnTo>
                    <a:pt x="1549399" y="25399"/>
                  </a:lnTo>
                  <a:lnTo>
                    <a:pt x="1549399" y="50799"/>
                  </a:lnTo>
                  <a:close/>
                </a:path>
                <a:path w="5768340" h="76200">
                  <a:moveTo>
                    <a:pt x="1600199" y="50799"/>
                  </a:moveTo>
                  <a:lnTo>
                    <a:pt x="1574799" y="50799"/>
                  </a:lnTo>
                  <a:lnTo>
                    <a:pt x="1574799" y="25399"/>
                  </a:lnTo>
                  <a:lnTo>
                    <a:pt x="1600199" y="25399"/>
                  </a:lnTo>
                  <a:lnTo>
                    <a:pt x="1600199" y="50799"/>
                  </a:lnTo>
                  <a:close/>
                </a:path>
                <a:path w="5768340" h="76200">
                  <a:moveTo>
                    <a:pt x="1650999" y="50799"/>
                  </a:moveTo>
                  <a:lnTo>
                    <a:pt x="1625599" y="50799"/>
                  </a:lnTo>
                  <a:lnTo>
                    <a:pt x="1625599" y="25399"/>
                  </a:lnTo>
                  <a:lnTo>
                    <a:pt x="1650999" y="25399"/>
                  </a:lnTo>
                  <a:lnTo>
                    <a:pt x="1650999" y="50799"/>
                  </a:lnTo>
                  <a:close/>
                </a:path>
                <a:path w="5768340" h="76200">
                  <a:moveTo>
                    <a:pt x="1701799" y="50799"/>
                  </a:moveTo>
                  <a:lnTo>
                    <a:pt x="1676399" y="50799"/>
                  </a:lnTo>
                  <a:lnTo>
                    <a:pt x="1676399" y="25399"/>
                  </a:lnTo>
                  <a:lnTo>
                    <a:pt x="1701799" y="25399"/>
                  </a:lnTo>
                  <a:lnTo>
                    <a:pt x="1701799" y="50799"/>
                  </a:lnTo>
                  <a:close/>
                </a:path>
                <a:path w="5768340" h="76200">
                  <a:moveTo>
                    <a:pt x="1752599" y="50799"/>
                  </a:moveTo>
                  <a:lnTo>
                    <a:pt x="1727199" y="50799"/>
                  </a:lnTo>
                  <a:lnTo>
                    <a:pt x="1727199" y="25399"/>
                  </a:lnTo>
                  <a:lnTo>
                    <a:pt x="1752599" y="25399"/>
                  </a:lnTo>
                  <a:lnTo>
                    <a:pt x="1752599" y="50799"/>
                  </a:lnTo>
                  <a:close/>
                </a:path>
                <a:path w="5768340" h="76200">
                  <a:moveTo>
                    <a:pt x="1803399" y="50799"/>
                  </a:moveTo>
                  <a:lnTo>
                    <a:pt x="1777999" y="50799"/>
                  </a:lnTo>
                  <a:lnTo>
                    <a:pt x="1777999" y="25399"/>
                  </a:lnTo>
                  <a:lnTo>
                    <a:pt x="1803399" y="25399"/>
                  </a:lnTo>
                  <a:lnTo>
                    <a:pt x="1803399" y="50799"/>
                  </a:lnTo>
                  <a:close/>
                </a:path>
                <a:path w="5768340" h="76200">
                  <a:moveTo>
                    <a:pt x="1854199" y="50799"/>
                  </a:moveTo>
                  <a:lnTo>
                    <a:pt x="1828799" y="50799"/>
                  </a:lnTo>
                  <a:lnTo>
                    <a:pt x="1828799" y="25399"/>
                  </a:lnTo>
                  <a:lnTo>
                    <a:pt x="1854199" y="25399"/>
                  </a:lnTo>
                  <a:lnTo>
                    <a:pt x="1854199" y="50799"/>
                  </a:lnTo>
                  <a:close/>
                </a:path>
                <a:path w="5768340" h="76200">
                  <a:moveTo>
                    <a:pt x="1904999" y="50799"/>
                  </a:moveTo>
                  <a:lnTo>
                    <a:pt x="1879599" y="50799"/>
                  </a:lnTo>
                  <a:lnTo>
                    <a:pt x="1879599" y="25399"/>
                  </a:lnTo>
                  <a:lnTo>
                    <a:pt x="1904999" y="25399"/>
                  </a:lnTo>
                  <a:lnTo>
                    <a:pt x="1904999" y="50799"/>
                  </a:lnTo>
                  <a:close/>
                </a:path>
                <a:path w="5768340" h="76200">
                  <a:moveTo>
                    <a:pt x="1955799" y="50799"/>
                  </a:moveTo>
                  <a:lnTo>
                    <a:pt x="1930399" y="50799"/>
                  </a:lnTo>
                  <a:lnTo>
                    <a:pt x="1930399" y="25399"/>
                  </a:lnTo>
                  <a:lnTo>
                    <a:pt x="1955799" y="25399"/>
                  </a:lnTo>
                  <a:lnTo>
                    <a:pt x="1955799" y="50799"/>
                  </a:lnTo>
                  <a:close/>
                </a:path>
                <a:path w="5768340" h="76200">
                  <a:moveTo>
                    <a:pt x="2006599" y="50799"/>
                  </a:moveTo>
                  <a:lnTo>
                    <a:pt x="1981199" y="50799"/>
                  </a:lnTo>
                  <a:lnTo>
                    <a:pt x="1981199" y="25399"/>
                  </a:lnTo>
                  <a:lnTo>
                    <a:pt x="2006599" y="25399"/>
                  </a:lnTo>
                  <a:lnTo>
                    <a:pt x="2006599" y="50799"/>
                  </a:lnTo>
                  <a:close/>
                </a:path>
                <a:path w="5768340" h="76200">
                  <a:moveTo>
                    <a:pt x="2057399" y="50799"/>
                  </a:moveTo>
                  <a:lnTo>
                    <a:pt x="2031999" y="50799"/>
                  </a:lnTo>
                  <a:lnTo>
                    <a:pt x="2031999" y="25399"/>
                  </a:lnTo>
                  <a:lnTo>
                    <a:pt x="2057399" y="25399"/>
                  </a:lnTo>
                  <a:lnTo>
                    <a:pt x="2057399" y="50799"/>
                  </a:lnTo>
                  <a:close/>
                </a:path>
                <a:path w="5768340" h="76200">
                  <a:moveTo>
                    <a:pt x="2108199" y="50799"/>
                  </a:moveTo>
                  <a:lnTo>
                    <a:pt x="2082799" y="50799"/>
                  </a:lnTo>
                  <a:lnTo>
                    <a:pt x="2082799" y="25399"/>
                  </a:lnTo>
                  <a:lnTo>
                    <a:pt x="2108199" y="25399"/>
                  </a:lnTo>
                  <a:lnTo>
                    <a:pt x="2108199" y="50799"/>
                  </a:lnTo>
                  <a:close/>
                </a:path>
                <a:path w="5768340" h="76200">
                  <a:moveTo>
                    <a:pt x="2158999" y="50799"/>
                  </a:moveTo>
                  <a:lnTo>
                    <a:pt x="2133599" y="50799"/>
                  </a:lnTo>
                  <a:lnTo>
                    <a:pt x="2133599" y="25399"/>
                  </a:lnTo>
                  <a:lnTo>
                    <a:pt x="2158999" y="25399"/>
                  </a:lnTo>
                  <a:lnTo>
                    <a:pt x="2158999" y="50799"/>
                  </a:lnTo>
                  <a:close/>
                </a:path>
                <a:path w="5768340" h="76200">
                  <a:moveTo>
                    <a:pt x="2209799" y="50799"/>
                  </a:moveTo>
                  <a:lnTo>
                    <a:pt x="2184399" y="50799"/>
                  </a:lnTo>
                  <a:lnTo>
                    <a:pt x="2184399" y="25399"/>
                  </a:lnTo>
                  <a:lnTo>
                    <a:pt x="2209799" y="25399"/>
                  </a:lnTo>
                  <a:lnTo>
                    <a:pt x="2209799" y="50799"/>
                  </a:lnTo>
                  <a:close/>
                </a:path>
                <a:path w="5768340" h="76200">
                  <a:moveTo>
                    <a:pt x="2260599" y="50799"/>
                  </a:moveTo>
                  <a:lnTo>
                    <a:pt x="2235199" y="50799"/>
                  </a:lnTo>
                  <a:lnTo>
                    <a:pt x="2235199" y="25399"/>
                  </a:lnTo>
                  <a:lnTo>
                    <a:pt x="2260599" y="25399"/>
                  </a:lnTo>
                  <a:lnTo>
                    <a:pt x="2260599" y="50799"/>
                  </a:lnTo>
                  <a:close/>
                </a:path>
                <a:path w="5768340" h="76200">
                  <a:moveTo>
                    <a:pt x="2311399" y="50799"/>
                  </a:moveTo>
                  <a:lnTo>
                    <a:pt x="2285999" y="50799"/>
                  </a:lnTo>
                  <a:lnTo>
                    <a:pt x="2285999" y="25399"/>
                  </a:lnTo>
                  <a:lnTo>
                    <a:pt x="2311399" y="25399"/>
                  </a:lnTo>
                  <a:lnTo>
                    <a:pt x="2311399" y="50799"/>
                  </a:lnTo>
                  <a:close/>
                </a:path>
                <a:path w="5768340" h="76200">
                  <a:moveTo>
                    <a:pt x="2362199" y="50799"/>
                  </a:moveTo>
                  <a:lnTo>
                    <a:pt x="2336799" y="50799"/>
                  </a:lnTo>
                  <a:lnTo>
                    <a:pt x="2336799" y="25399"/>
                  </a:lnTo>
                  <a:lnTo>
                    <a:pt x="2362199" y="25399"/>
                  </a:lnTo>
                  <a:lnTo>
                    <a:pt x="2362199" y="50799"/>
                  </a:lnTo>
                  <a:close/>
                </a:path>
                <a:path w="5768340" h="76200">
                  <a:moveTo>
                    <a:pt x="2412999" y="50799"/>
                  </a:moveTo>
                  <a:lnTo>
                    <a:pt x="2387599" y="50799"/>
                  </a:lnTo>
                  <a:lnTo>
                    <a:pt x="2387599" y="25399"/>
                  </a:lnTo>
                  <a:lnTo>
                    <a:pt x="2412999" y="25399"/>
                  </a:lnTo>
                  <a:lnTo>
                    <a:pt x="2412999" y="50799"/>
                  </a:lnTo>
                  <a:close/>
                </a:path>
                <a:path w="5768340" h="76200">
                  <a:moveTo>
                    <a:pt x="2463799" y="50799"/>
                  </a:moveTo>
                  <a:lnTo>
                    <a:pt x="2438399" y="50799"/>
                  </a:lnTo>
                  <a:lnTo>
                    <a:pt x="2438399" y="25399"/>
                  </a:lnTo>
                  <a:lnTo>
                    <a:pt x="2463799" y="25399"/>
                  </a:lnTo>
                  <a:lnTo>
                    <a:pt x="2463799" y="50799"/>
                  </a:lnTo>
                  <a:close/>
                </a:path>
                <a:path w="5768340" h="76200">
                  <a:moveTo>
                    <a:pt x="2514599" y="50799"/>
                  </a:moveTo>
                  <a:lnTo>
                    <a:pt x="2489199" y="50799"/>
                  </a:lnTo>
                  <a:lnTo>
                    <a:pt x="2489199" y="25399"/>
                  </a:lnTo>
                  <a:lnTo>
                    <a:pt x="2514599" y="25399"/>
                  </a:lnTo>
                  <a:lnTo>
                    <a:pt x="2514599" y="50799"/>
                  </a:lnTo>
                  <a:close/>
                </a:path>
                <a:path w="5768340" h="76200">
                  <a:moveTo>
                    <a:pt x="2565399" y="50799"/>
                  </a:moveTo>
                  <a:lnTo>
                    <a:pt x="2539999" y="50799"/>
                  </a:lnTo>
                  <a:lnTo>
                    <a:pt x="2539999" y="25399"/>
                  </a:lnTo>
                  <a:lnTo>
                    <a:pt x="2565399" y="25399"/>
                  </a:lnTo>
                  <a:lnTo>
                    <a:pt x="2565399" y="50799"/>
                  </a:lnTo>
                  <a:close/>
                </a:path>
                <a:path w="5768340" h="76200">
                  <a:moveTo>
                    <a:pt x="2616199" y="50799"/>
                  </a:moveTo>
                  <a:lnTo>
                    <a:pt x="2590799" y="50799"/>
                  </a:lnTo>
                  <a:lnTo>
                    <a:pt x="2590799" y="25399"/>
                  </a:lnTo>
                  <a:lnTo>
                    <a:pt x="2616199" y="25399"/>
                  </a:lnTo>
                  <a:lnTo>
                    <a:pt x="2616199" y="50799"/>
                  </a:lnTo>
                  <a:close/>
                </a:path>
                <a:path w="5768340" h="76200">
                  <a:moveTo>
                    <a:pt x="2666999" y="50799"/>
                  </a:moveTo>
                  <a:lnTo>
                    <a:pt x="2641599" y="50799"/>
                  </a:lnTo>
                  <a:lnTo>
                    <a:pt x="2641599" y="25399"/>
                  </a:lnTo>
                  <a:lnTo>
                    <a:pt x="2666999" y="25399"/>
                  </a:lnTo>
                  <a:lnTo>
                    <a:pt x="2666999" y="50799"/>
                  </a:lnTo>
                  <a:close/>
                </a:path>
                <a:path w="5768340" h="76200">
                  <a:moveTo>
                    <a:pt x="2717799" y="50799"/>
                  </a:moveTo>
                  <a:lnTo>
                    <a:pt x="2692399" y="50799"/>
                  </a:lnTo>
                  <a:lnTo>
                    <a:pt x="2692399" y="25399"/>
                  </a:lnTo>
                  <a:lnTo>
                    <a:pt x="2717799" y="25399"/>
                  </a:lnTo>
                  <a:lnTo>
                    <a:pt x="2717799" y="50799"/>
                  </a:lnTo>
                  <a:close/>
                </a:path>
                <a:path w="5768340" h="76200">
                  <a:moveTo>
                    <a:pt x="2768599" y="50799"/>
                  </a:moveTo>
                  <a:lnTo>
                    <a:pt x="2743199" y="50799"/>
                  </a:lnTo>
                  <a:lnTo>
                    <a:pt x="2743199" y="25399"/>
                  </a:lnTo>
                  <a:lnTo>
                    <a:pt x="2768599" y="25399"/>
                  </a:lnTo>
                  <a:lnTo>
                    <a:pt x="2768599" y="50799"/>
                  </a:lnTo>
                  <a:close/>
                </a:path>
                <a:path w="5768340" h="76200">
                  <a:moveTo>
                    <a:pt x="2819399" y="50799"/>
                  </a:moveTo>
                  <a:lnTo>
                    <a:pt x="2793999" y="50799"/>
                  </a:lnTo>
                  <a:lnTo>
                    <a:pt x="2793999" y="25399"/>
                  </a:lnTo>
                  <a:lnTo>
                    <a:pt x="2819399" y="25399"/>
                  </a:lnTo>
                  <a:lnTo>
                    <a:pt x="2819399" y="50799"/>
                  </a:lnTo>
                  <a:close/>
                </a:path>
                <a:path w="5768340" h="76200">
                  <a:moveTo>
                    <a:pt x="2870199" y="50799"/>
                  </a:moveTo>
                  <a:lnTo>
                    <a:pt x="2844799" y="50799"/>
                  </a:lnTo>
                  <a:lnTo>
                    <a:pt x="2844799" y="25399"/>
                  </a:lnTo>
                  <a:lnTo>
                    <a:pt x="2870199" y="25399"/>
                  </a:lnTo>
                  <a:lnTo>
                    <a:pt x="2870199" y="50799"/>
                  </a:lnTo>
                  <a:close/>
                </a:path>
                <a:path w="5768340" h="76200">
                  <a:moveTo>
                    <a:pt x="2920999" y="50799"/>
                  </a:moveTo>
                  <a:lnTo>
                    <a:pt x="2895599" y="50799"/>
                  </a:lnTo>
                  <a:lnTo>
                    <a:pt x="2895599" y="25399"/>
                  </a:lnTo>
                  <a:lnTo>
                    <a:pt x="2920999" y="25399"/>
                  </a:lnTo>
                  <a:lnTo>
                    <a:pt x="2920999" y="50799"/>
                  </a:lnTo>
                  <a:close/>
                </a:path>
                <a:path w="5768340" h="76200">
                  <a:moveTo>
                    <a:pt x="2971799" y="50799"/>
                  </a:moveTo>
                  <a:lnTo>
                    <a:pt x="2946399" y="50799"/>
                  </a:lnTo>
                  <a:lnTo>
                    <a:pt x="2946399" y="25399"/>
                  </a:lnTo>
                  <a:lnTo>
                    <a:pt x="2971799" y="25399"/>
                  </a:lnTo>
                  <a:lnTo>
                    <a:pt x="2971799" y="50799"/>
                  </a:lnTo>
                  <a:close/>
                </a:path>
                <a:path w="5768340" h="76200">
                  <a:moveTo>
                    <a:pt x="3022599" y="50799"/>
                  </a:moveTo>
                  <a:lnTo>
                    <a:pt x="2997199" y="50799"/>
                  </a:lnTo>
                  <a:lnTo>
                    <a:pt x="2997199" y="25399"/>
                  </a:lnTo>
                  <a:lnTo>
                    <a:pt x="3022599" y="25399"/>
                  </a:lnTo>
                  <a:lnTo>
                    <a:pt x="3022599" y="50799"/>
                  </a:lnTo>
                  <a:close/>
                </a:path>
                <a:path w="5768340" h="76200">
                  <a:moveTo>
                    <a:pt x="3073399" y="50799"/>
                  </a:moveTo>
                  <a:lnTo>
                    <a:pt x="3047999" y="50799"/>
                  </a:lnTo>
                  <a:lnTo>
                    <a:pt x="3047999" y="25399"/>
                  </a:lnTo>
                  <a:lnTo>
                    <a:pt x="3073399" y="25399"/>
                  </a:lnTo>
                  <a:lnTo>
                    <a:pt x="3073399" y="50799"/>
                  </a:lnTo>
                  <a:close/>
                </a:path>
                <a:path w="5768340" h="76200">
                  <a:moveTo>
                    <a:pt x="3124199" y="50799"/>
                  </a:moveTo>
                  <a:lnTo>
                    <a:pt x="3098799" y="50799"/>
                  </a:lnTo>
                  <a:lnTo>
                    <a:pt x="3098799" y="25399"/>
                  </a:lnTo>
                  <a:lnTo>
                    <a:pt x="3124199" y="25399"/>
                  </a:lnTo>
                  <a:lnTo>
                    <a:pt x="3124199" y="50799"/>
                  </a:lnTo>
                  <a:close/>
                </a:path>
                <a:path w="5768340" h="76200">
                  <a:moveTo>
                    <a:pt x="3174999" y="50799"/>
                  </a:moveTo>
                  <a:lnTo>
                    <a:pt x="3149599" y="50799"/>
                  </a:lnTo>
                  <a:lnTo>
                    <a:pt x="3149599" y="25399"/>
                  </a:lnTo>
                  <a:lnTo>
                    <a:pt x="3174999" y="25399"/>
                  </a:lnTo>
                  <a:lnTo>
                    <a:pt x="3174999" y="50799"/>
                  </a:lnTo>
                  <a:close/>
                </a:path>
                <a:path w="5768340" h="76200">
                  <a:moveTo>
                    <a:pt x="3225799" y="50799"/>
                  </a:moveTo>
                  <a:lnTo>
                    <a:pt x="3200399" y="50799"/>
                  </a:lnTo>
                  <a:lnTo>
                    <a:pt x="3200399" y="25399"/>
                  </a:lnTo>
                  <a:lnTo>
                    <a:pt x="3225799" y="25399"/>
                  </a:lnTo>
                  <a:lnTo>
                    <a:pt x="3225799" y="50799"/>
                  </a:lnTo>
                  <a:close/>
                </a:path>
                <a:path w="5768340" h="76200">
                  <a:moveTo>
                    <a:pt x="3276599" y="50799"/>
                  </a:moveTo>
                  <a:lnTo>
                    <a:pt x="3251199" y="50799"/>
                  </a:lnTo>
                  <a:lnTo>
                    <a:pt x="3251199" y="25399"/>
                  </a:lnTo>
                  <a:lnTo>
                    <a:pt x="3276599" y="25399"/>
                  </a:lnTo>
                  <a:lnTo>
                    <a:pt x="3276599" y="50799"/>
                  </a:lnTo>
                  <a:close/>
                </a:path>
                <a:path w="5768340" h="76200">
                  <a:moveTo>
                    <a:pt x="3327399" y="50799"/>
                  </a:moveTo>
                  <a:lnTo>
                    <a:pt x="3301999" y="50799"/>
                  </a:lnTo>
                  <a:lnTo>
                    <a:pt x="3301999" y="25399"/>
                  </a:lnTo>
                  <a:lnTo>
                    <a:pt x="3327399" y="25399"/>
                  </a:lnTo>
                  <a:lnTo>
                    <a:pt x="3327399" y="50799"/>
                  </a:lnTo>
                  <a:close/>
                </a:path>
                <a:path w="5768340" h="76200">
                  <a:moveTo>
                    <a:pt x="3378199" y="50799"/>
                  </a:moveTo>
                  <a:lnTo>
                    <a:pt x="3352799" y="50799"/>
                  </a:lnTo>
                  <a:lnTo>
                    <a:pt x="3352799" y="25399"/>
                  </a:lnTo>
                  <a:lnTo>
                    <a:pt x="3378199" y="25399"/>
                  </a:lnTo>
                  <a:lnTo>
                    <a:pt x="3378199" y="50799"/>
                  </a:lnTo>
                  <a:close/>
                </a:path>
                <a:path w="5768340" h="76200">
                  <a:moveTo>
                    <a:pt x="3428999" y="50799"/>
                  </a:moveTo>
                  <a:lnTo>
                    <a:pt x="3403599" y="50799"/>
                  </a:lnTo>
                  <a:lnTo>
                    <a:pt x="3403599" y="25399"/>
                  </a:lnTo>
                  <a:lnTo>
                    <a:pt x="3428999" y="25399"/>
                  </a:lnTo>
                  <a:lnTo>
                    <a:pt x="3428999" y="50799"/>
                  </a:lnTo>
                  <a:close/>
                </a:path>
                <a:path w="5768340" h="76200">
                  <a:moveTo>
                    <a:pt x="3479799" y="50799"/>
                  </a:moveTo>
                  <a:lnTo>
                    <a:pt x="3454399" y="50799"/>
                  </a:lnTo>
                  <a:lnTo>
                    <a:pt x="3454399" y="25399"/>
                  </a:lnTo>
                  <a:lnTo>
                    <a:pt x="3479799" y="25399"/>
                  </a:lnTo>
                  <a:lnTo>
                    <a:pt x="3479799" y="50799"/>
                  </a:lnTo>
                  <a:close/>
                </a:path>
                <a:path w="5768340" h="76200">
                  <a:moveTo>
                    <a:pt x="3530599" y="50799"/>
                  </a:moveTo>
                  <a:lnTo>
                    <a:pt x="3505199" y="50799"/>
                  </a:lnTo>
                  <a:lnTo>
                    <a:pt x="3505199" y="25399"/>
                  </a:lnTo>
                  <a:lnTo>
                    <a:pt x="3530599" y="25399"/>
                  </a:lnTo>
                  <a:lnTo>
                    <a:pt x="3530599" y="50799"/>
                  </a:lnTo>
                  <a:close/>
                </a:path>
                <a:path w="5768340" h="76200">
                  <a:moveTo>
                    <a:pt x="3581399" y="50799"/>
                  </a:moveTo>
                  <a:lnTo>
                    <a:pt x="3555999" y="50799"/>
                  </a:lnTo>
                  <a:lnTo>
                    <a:pt x="3555999" y="25399"/>
                  </a:lnTo>
                  <a:lnTo>
                    <a:pt x="3581399" y="25399"/>
                  </a:lnTo>
                  <a:lnTo>
                    <a:pt x="3581399" y="50799"/>
                  </a:lnTo>
                  <a:close/>
                </a:path>
                <a:path w="5768340" h="76200">
                  <a:moveTo>
                    <a:pt x="3632199" y="50799"/>
                  </a:moveTo>
                  <a:lnTo>
                    <a:pt x="3606799" y="50799"/>
                  </a:lnTo>
                  <a:lnTo>
                    <a:pt x="3606799" y="25399"/>
                  </a:lnTo>
                  <a:lnTo>
                    <a:pt x="3632199" y="25399"/>
                  </a:lnTo>
                  <a:lnTo>
                    <a:pt x="3632199" y="50799"/>
                  </a:lnTo>
                  <a:close/>
                </a:path>
                <a:path w="5768340" h="76200">
                  <a:moveTo>
                    <a:pt x="3682999" y="50799"/>
                  </a:moveTo>
                  <a:lnTo>
                    <a:pt x="3657599" y="50799"/>
                  </a:lnTo>
                  <a:lnTo>
                    <a:pt x="3657599" y="25399"/>
                  </a:lnTo>
                  <a:lnTo>
                    <a:pt x="3682999" y="25399"/>
                  </a:lnTo>
                  <a:lnTo>
                    <a:pt x="3682999" y="50799"/>
                  </a:lnTo>
                  <a:close/>
                </a:path>
                <a:path w="5768340" h="76200">
                  <a:moveTo>
                    <a:pt x="3733799" y="50799"/>
                  </a:moveTo>
                  <a:lnTo>
                    <a:pt x="3708399" y="50799"/>
                  </a:lnTo>
                  <a:lnTo>
                    <a:pt x="3708399" y="25399"/>
                  </a:lnTo>
                  <a:lnTo>
                    <a:pt x="3733799" y="25399"/>
                  </a:lnTo>
                  <a:lnTo>
                    <a:pt x="3733799" y="50799"/>
                  </a:lnTo>
                  <a:close/>
                </a:path>
                <a:path w="5768340" h="76200">
                  <a:moveTo>
                    <a:pt x="3784599" y="50799"/>
                  </a:moveTo>
                  <a:lnTo>
                    <a:pt x="3759199" y="50799"/>
                  </a:lnTo>
                  <a:lnTo>
                    <a:pt x="3759199" y="25399"/>
                  </a:lnTo>
                  <a:lnTo>
                    <a:pt x="3784599" y="25399"/>
                  </a:lnTo>
                  <a:lnTo>
                    <a:pt x="3784599" y="50799"/>
                  </a:lnTo>
                  <a:close/>
                </a:path>
                <a:path w="5768340" h="76200">
                  <a:moveTo>
                    <a:pt x="3835399" y="50799"/>
                  </a:moveTo>
                  <a:lnTo>
                    <a:pt x="3809999" y="50799"/>
                  </a:lnTo>
                  <a:lnTo>
                    <a:pt x="3809999" y="25399"/>
                  </a:lnTo>
                  <a:lnTo>
                    <a:pt x="3835399" y="25399"/>
                  </a:lnTo>
                  <a:lnTo>
                    <a:pt x="3835399" y="50799"/>
                  </a:lnTo>
                  <a:close/>
                </a:path>
                <a:path w="5768340" h="76200">
                  <a:moveTo>
                    <a:pt x="3886199" y="50799"/>
                  </a:moveTo>
                  <a:lnTo>
                    <a:pt x="3860799" y="50799"/>
                  </a:lnTo>
                  <a:lnTo>
                    <a:pt x="3860799" y="25399"/>
                  </a:lnTo>
                  <a:lnTo>
                    <a:pt x="3886199" y="25399"/>
                  </a:lnTo>
                  <a:lnTo>
                    <a:pt x="3886199" y="50799"/>
                  </a:lnTo>
                  <a:close/>
                </a:path>
                <a:path w="5768340" h="76200">
                  <a:moveTo>
                    <a:pt x="3936999" y="50799"/>
                  </a:moveTo>
                  <a:lnTo>
                    <a:pt x="3911599" y="50799"/>
                  </a:lnTo>
                  <a:lnTo>
                    <a:pt x="3911599" y="25399"/>
                  </a:lnTo>
                  <a:lnTo>
                    <a:pt x="3936999" y="25399"/>
                  </a:lnTo>
                  <a:lnTo>
                    <a:pt x="3936999" y="50799"/>
                  </a:lnTo>
                  <a:close/>
                </a:path>
                <a:path w="5768340" h="76200">
                  <a:moveTo>
                    <a:pt x="3987799" y="50799"/>
                  </a:moveTo>
                  <a:lnTo>
                    <a:pt x="3962399" y="50799"/>
                  </a:lnTo>
                  <a:lnTo>
                    <a:pt x="3962399" y="25399"/>
                  </a:lnTo>
                  <a:lnTo>
                    <a:pt x="3987799" y="25399"/>
                  </a:lnTo>
                  <a:lnTo>
                    <a:pt x="3987799" y="50799"/>
                  </a:lnTo>
                  <a:close/>
                </a:path>
                <a:path w="5768340" h="76200">
                  <a:moveTo>
                    <a:pt x="4038599" y="50799"/>
                  </a:moveTo>
                  <a:lnTo>
                    <a:pt x="4013199" y="50799"/>
                  </a:lnTo>
                  <a:lnTo>
                    <a:pt x="4013199" y="25399"/>
                  </a:lnTo>
                  <a:lnTo>
                    <a:pt x="4038599" y="25399"/>
                  </a:lnTo>
                  <a:lnTo>
                    <a:pt x="4038599" y="50799"/>
                  </a:lnTo>
                  <a:close/>
                </a:path>
                <a:path w="5768340" h="76200">
                  <a:moveTo>
                    <a:pt x="4089399" y="50799"/>
                  </a:moveTo>
                  <a:lnTo>
                    <a:pt x="4063999" y="50799"/>
                  </a:lnTo>
                  <a:lnTo>
                    <a:pt x="4063999" y="25399"/>
                  </a:lnTo>
                  <a:lnTo>
                    <a:pt x="4089399" y="25399"/>
                  </a:lnTo>
                  <a:lnTo>
                    <a:pt x="4089399" y="50799"/>
                  </a:lnTo>
                  <a:close/>
                </a:path>
                <a:path w="5768340" h="76200">
                  <a:moveTo>
                    <a:pt x="4140199" y="50799"/>
                  </a:moveTo>
                  <a:lnTo>
                    <a:pt x="4114799" y="50799"/>
                  </a:lnTo>
                  <a:lnTo>
                    <a:pt x="4114799" y="25399"/>
                  </a:lnTo>
                  <a:lnTo>
                    <a:pt x="4140199" y="25399"/>
                  </a:lnTo>
                  <a:lnTo>
                    <a:pt x="4140199" y="50799"/>
                  </a:lnTo>
                  <a:close/>
                </a:path>
                <a:path w="5768340" h="76200">
                  <a:moveTo>
                    <a:pt x="4190999" y="50799"/>
                  </a:moveTo>
                  <a:lnTo>
                    <a:pt x="4165599" y="50799"/>
                  </a:lnTo>
                  <a:lnTo>
                    <a:pt x="4165599" y="25399"/>
                  </a:lnTo>
                  <a:lnTo>
                    <a:pt x="4190999" y="25399"/>
                  </a:lnTo>
                  <a:lnTo>
                    <a:pt x="4190999" y="50799"/>
                  </a:lnTo>
                  <a:close/>
                </a:path>
                <a:path w="5768340" h="76200">
                  <a:moveTo>
                    <a:pt x="4241799" y="50799"/>
                  </a:moveTo>
                  <a:lnTo>
                    <a:pt x="4216399" y="50799"/>
                  </a:lnTo>
                  <a:lnTo>
                    <a:pt x="4216399" y="25399"/>
                  </a:lnTo>
                  <a:lnTo>
                    <a:pt x="4241799" y="25399"/>
                  </a:lnTo>
                  <a:lnTo>
                    <a:pt x="4241799" y="50799"/>
                  </a:lnTo>
                  <a:close/>
                </a:path>
                <a:path w="5768340" h="76200">
                  <a:moveTo>
                    <a:pt x="4292599" y="50799"/>
                  </a:moveTo>
                  <a:lnTo>
                    <a:pt x="4267199" y="50799"/>
                  </a:lnTo>
                  <a:lnTo>
                    <a:pt x="4267199" y="25399"/>
                  </a:lnTo>
                  <a:lnTo>
                    <a:pt x="4292599" y="25399"/>
                  </a:lnTo>
                  <a:lnTo>
                    <a:pt x="4292599" y="50799"/>
                  </a:lnTo>
                  <a:close/>
                </a:path>
                <a:path w="5768340" h="76200">
                  <a:moveTo>
                    <a:pt x="4343399" y="50799"/>
                  </a:moveTo>
                  <a:lnTo>
                    <a:pt x="4317999" y="50799"/>
                  </a:lnTo>
                  <a:lnTo>
                    <a:pt x="4317999" y="25399"/>
                  </a:lnTo>
                  <a:lnTo>
                    <a:pt x="4343399" y="25399"/>
                  </a:lnTo>
                  <a:lnTo>
                    <a:pt x="4343399" y="50799"/>
                  </a:lnTo>
                  <a:close/>
                </a:path>
                <a:path w="5768340" h="76200">
                  <a:moveTo>
                    <a:pt x="4394199" y="50799"/>
                  </a:moveTo>
                  <a:lnTo>
                    <a:pt x="4368799" y="50799"/>
                  </a:lnTo>
                  <a:lnTo>
                    <a:pt x="4368799" y="25399"/>
                  </a:lnTo>
                  <a:lnTo>
                    <a:pt x="4394199" y="25399"/>
                  </a:lnTo>
                  <a:lnTo>
                    <a:pt x="4394199" y="50799"/>
                  </a:lnTo>
                  <a:close/>
                </a:path>
                <a:path w="5768340" h="76200">
                  <a:moveTo>
                    <a:pt x="4444999" y="50799"/>
                  </a:moveTo>
                  <a:lnTo>
                    <a:pt x="4419599" y="50799"/>
                  </a:lnTo>
                  <a:lnTo>
                    <a:pt x="4419599" y="25399"/>
                  </a:lnTo>
                  <a:lnTo>
                    <a:pt x="4444999" y="25399"/>
                  </a:lnTo>
                  <a:lnTo>
                    <a:pt x="4444999" y="50799"/>
                  </a:lnTo>
                  <a:close/>
                </a:path>
                <a:path w="5768340" h="76200">
                  <a:moveTo>
                    <a:pt x="4495799" y="50799"/>
                  </a:moveTo>
                  <a:lnTo>
                    <a:pt x="4470399" y="50799"/>
                  </a:lnTo>
                  <a:lnTo>
                    <a:pt x="4470399" y="25399"/>
                  </a:lnTo>
                  <a:lnTo>
                    <a:pt x="4495799" y="25399"/>
                  </a:lnTo>
                  <a:lnTo>
                    <a:pt x="4495799" y="50799"/>
                  </a:lnTo>
                  <a:close/>
                </a:path>
                <a:path w="5768340" h="76200">
                  <a:moveTo>
                    <a:pt x="4546599" y="50799"/>
                  </a:moveTo>
                  <a:lnTo>
                    <a:pt x="4521199" y="50799"/>
                  </a:lnTo>
                  <a:lnTo>
                    <a:pt x="4521199" y="25399"/>
                  </a:lnTo>
                  <a:lnTo>
                    <a:pt x="4546599" y="25399"/>
                  </a:lnTo>
                  <a:lnTo>
                    <a:pt x="4546599" y="50799"/>
                  </a:lnTo>
                  <a:close/>
                </a:path>
                <a:path w="5768340" h="76200">
                  <a:moveTo>
                    <a:pt x="4597399" y="50799"/>
                  </a:moveTo>
                  <a:lnTo>
                    <a:pt x="4571999" y="50799"/>
                  </a:lnTo>
                  <a:lnTo>
                    <a:pt x="4571999" y="25399"/>
                  </a:lnTo>
                  <a:lnTo>
                    <a:pt x="4597399" y="25399"/>
                  </a:lnTo>
                  <a:lnTo>
                    <a:pt x="4597399" y="50799"/>
                  </a:lnTo>
                  <a:close/>
                </a:path>
                <a:path w="5768340" h="76200">
                  <a:moveTo>
                    <a:pt x="4648199" y="50799"/>
                  </a:moveTo>
                  <a:lnTo>
                    <a:pt x="4622799" y="50799"/>
                  </a:lnTo>
                  <a:lnTo>
                    <a:pt x="4622799" y="25399"/>
                  </a:lnTo>
                  <a:lnTo>
                    <a:pt x="4648199" y="25399"/>
                  </a:lnTo>
                  <a:lnTo>
                    <a:pt x="4648199" y="50799"/>
                  </a:lnTo>
                  <a:close/>
                </a:path>
                <a:path w="5768340" h="76200">
                  <a:moveTo>
                    <a:pt x="4698999" y="50799"/>
                  </a:moveTo>
                  <a:lnTo>
                    <a:pt x="4673599" y="50799"/>
                  </a:lnTo>
                  <a:lnTo>
                    <a:pt x="4673599" y="25399"/>
                  </a:lnTo>
                  <a:lnTo>
                    <a:pt x="4698999" y="25399"/>
                  </a:lnTo>
                  <a:lnTo>
                    <a:pt x="4698999" y="50799"/>
                  </a:lnTo>
                  <a:close/>
                </a:path>
                <a:path w="5768340" h="76200">
                  <a:moveTo>
                    <a:pt x="4749799" y="50799"/>
                  </a:moveTo>
                  <a:lnTo>
                    <a:pt x="4724399" y="50799"/>
                  </a:lnTo>
                  <a:lnTo>
                    <a:pt x="4724399" y="25399"/>
                  </a:lnTo>
                  <a:lnTo>
                    <a:pt x="4749799" y="25399"/>
                  </a:lnTo>
                  <a:lnTo>
                    <a:pt x="4749799" y="50799"/>
                  </a:lnTo>
                  <a:close/>
                </a:path>
                <a:path w="5768340" h="76200">
                  <a:moveTo>
                    <a:pt x="4800599" y="50799"/>
                  </a:moveTo>
                  <a:lnTo>
                    <a:pt x="4775199" y="50799"/>
                  </a:lnTo>
                  <a:lnTo>
                    <a:pt x="4775199" y="25399"/>
                  </a:lnTo>
                  <a:lnTo>
                    <a:pt x="4800599" y="25399"/>
                  </a:lnTo>
                  <a:lnTo>
                    <a:pt x="4800599" y="50799"/>
                  </a:lnTo>
                  <a:close/>
                </a:path>
                <a:path w="5768340" h="76200">
                  <a:moveTo>
                    <a:pt x="4851399" y="50799"/>
                  </a:moveTo>
                  <a:lnTo>
                    <a:pt x="4825999" y="50799"/>
                  </a:lnTo>
                  <a:lnTo>
                    <a:pt x="4825999" y="25399"/>
                  </a:lnTo>
                  <a:lnTo>
                    <a:pt x="4851399" y="25399"/>
                  </a:lnTo>
                  <a:lnTo>
                    <a:pt x="4851399" y="50799"/>
                  </a:lnTo>
                  <a:close/>
                </a:path>
                <a:path w="5768340" h="76200">
                  <a:moveTo>
                    <a:pt x="4902199" y="50799"/>
                  </a:moveTo>
                  <a:lnTo>
                    <a:pt x="4876799" y="50799"/>
                  </a:lnTo>
                  <a:lnTo>
                    <a:pt x="4876799" y="25399"/>
                  </a:lnTo>
                  <a:lnTo>
                    <a:pt x="4902199" y="25399"/>
                  </a:lnTo>
                  <a:lnTo>
                    <a:pt x="4902199" y="50799"/>
                  </a:lnTo>
                  <a:close/>
                </a:path>
                <a:path w="5768340" h="76200">
                  <a:moveTo>
                    <a:pt x="4952999" y="50799"/>
                  </a:moveTo>
                  <a:lnTo>
                    <a:pt x="4927599" y="50799"/>
                  </a:lnTo>
                  <a:lnTo>
                    <a:pt x="4927599" y="25399"/>
                  </a:lnTo>
                  <a:lnTo>
                    <a:pt x="4952999" y="25399"/>
                  </a:lnTo>
                  <a:lnTo>
                    <a:pt x="4952999" y="50799"/>
                  </a:lnTo>
                  <a:close/>
                </a:path>
                <a:path w="5768340" h="76200">
                  <a:moveTo>
                    <a:pt x="5003799" y="50799"/>
                  </a:moveTo>
                  <a:lnTo>
                    <a:pt x="4978399" y="50799"/>
                  </a:lnTo>
                  <a:lnTo>
                    <a:pt x="4978399" y="25399"/>
                  </a:lnTo>
                  <a:lnTo>
                    <a:pt x="5003799" y="25399"/>
                  </a:lnTo>
                  <a:lnTo>
                    <a:pt x="5003799" y="50799"/>
                  </a:lnTo>
                  <a:close/>
                </a:path>
                <a:path w="5768340" h="76200">
                  <a:moveTo>
                    <a:pt x="5054599" y="50799"/>
                  </a:moveTo>
                  <a:lnTo>
                    <a:pt x="5029199" y="50799"/>
                  </a:lnTo>
                  <a:lnTo>
                    <a:pt x="5029199" y="25399"/>
                  </a:lnTo>
                  <a:lnTo>
                    <a:pt x="5054599" y="25399"/>
                  </a:lnTo>
                  <a:lnTo>
                    <a:pt x="5054599" y="50799"/>
                  </a:lnTo>
                  <a:close/>
                </a:path>
                <a:path w="5768340" h="76200">
                  <a:moveTo>
                    <a:pt x="5105399" y="50799"/>
                  </a:moveTo>
                  <a:lnTo>
                    <a:pt x="5079999" y="50799"/>
                  </a:lnTo>
                  <a:lnTo>
                    <a:pt x="5079999" y="25399"/>
                  </a:lnTo>
                  <a:lnTo>
                    <a:pt x="5105399" y="25399"/>
                  </a:lnTo>
                  <a:lnTo>
                    <a:pt x="5105399" y="50799"/>
                  </a:lnTo>
                  <a:close/>
                </a:path>
                <a:path w="5768340" h="76200">
                  <a:moveTo>
                    <a:pt x="5156199" y="50799"/>
                  </a:moveTo>
                  <a:lnTo>
                    <a:pt x="5130799" y="50799"/>
                  </a:lnTo>
                  <a:lnTo>
                    <a:pt x="5130799" y="25399"/>
                  </a:lnTo>
                  <a:lnTo>
                    <a:pt x="5156199" y="25399"/>
                  </a:lnTo>
                  <a:lnTo>
                    <a:pt x="5156199" y="50799"/>
                  </a:lnTo>
                  <a:close/>
                </a:path>
                <a:path w="5768340" h="76200">
                  <a:moveTo>
                    <a:pt x="5206999" y="50799"/>
                  </a:moveTo>
                  <a:lnTo>
                    <a:pt x="5181599" y="50799"/>
                  </a:lnTo>
                  <a:lnTo>
                    <a:pt x="5181599" y="25399"/>
                  </a:lnTo>
                  <a:lnTo>
                    <a:pt x="5206999" y="25399"/>
                  </a:lnTo>
                  <a:lnTo>
                    <a:pt x="5206999" y="50799"/>
                  </a:lnTo>
                  <a:close/>
                </a:path>
                <a:path w="5768340" h="76200">
                  <a:moveTo>
                    <a:pt x="5257799" y="50799"/>
                  </a:moveTo>
                  <a:lnTo>
                    <a:pt x="5232399" y="50799"/>
                  </a:lnTo>
                  <a:lnTo>
                    <a:pt x="5232399" y="25399"/>
                  </a:lnTo>
                  <a:lnTo>
                    <a:pt x="5257799" y="25399"/>
                  </a:lnTo>
                  <a:lnTo>
                    <a:pt x="5257799" y="50799"/>
                  </a:lnTo>
                  <a:close/>
                </a:path>
                <a:path w="5768340" h="76200">
                  <a:moveTo>
                    <a:pt x="5308599" y="50799"/>
                  </a:moveTo>
                  <a:lnTo>
                    <a:pt x="5283199" y="50799"/>
                  </a:lnTo>
                  <a:lnTo>
                    <a:pt x="5283199" y="25399"/>
                  </a:lnTo>
                  <a:lnTo>
                    <a:pt x="5308599" y="25399"/>
                  </a:lnTo>
                  <a:lnTo>
                    <a:pt x="5308599" y="50799"/>
                  </a:lnTo>
                  <a:close/>
                </a:path>
                <a:path w="5768340" h="76200">
                  <a:moveTo>
                    <a:pt x="5359399" y="50799"/>
                  </a:moveTo>
                  <a:lnTo>
                    <a:pt x="5333999" y="50799"/>
                  </a:lnTo>
                  <a:lnTo>
                    <a:pt x="5333999" y="25399"/>
                  </a:lnTo>
                  <a:lnTo>
                    <a:pt x="5359399" y="25399"/>
                  </a:lnTo>
                  <a:lnTo>
                    <a:pt x="5359399" y="50799"/>
                  </a:lnTo>
                  <a:close/>
                </a:path>
                <a:path w="5768340" h="76200">
                  <a:moveTo>
                    <a:pt x="5410199" y="50799"/>
                  </a:moveTo>
                  <a:lnTo>
                    <a:pt x="5384799" y="50799"/>
                  </a:lnTo>
                  <a:lnTo>
                    <a:pt x="5384799" y="25399"/>
                  </a:lnTo>
                  <a:lnTo>
                    <a:pt x="5410199" y="25399"/>
                  </a:lnTo>
                  <a:lnTo>
                    <a:pt x="5410199" y="50799"/>
                  </a:lnTo>
                  <a:close/>
                </a:path>
                <a:path w="5768340" h="76200">
                  <a:moveTo>
                    <a:pt x="5460999" y="50799"/>
                  </a:moveTo>
                  <a:lnTo>
                    <a:pt x="5435599" y="50799"/>
                  </a:lnTo>
                  <a:lnTo>
                    <a:pt x="5435599" y="25399"/>
                  </a:lnTo>
                  <a:lnTo>
                    <a:pt x="5460999" y="25399"/>
                  </a:lnTo>
                  <a:lnTo>
                    <a:pt x="5460999" y="50799"/>
                  </a:lnTo>
                  <a:close/>
                </a:path>
                <a:path w="5768340" h="76200">
                  <a:moveTo>
                    <a:pt x="5511799" y="50799"/>
                  </a:moveTo>
                  <a:lnTo>
                    <a:pt x="5486399" y="50799"/>
                  </a:lnTo>
                  <a:lnTo>
                    <a:pt x="5486399" y="25399"/>
                  </a:lnTo>
                  <a:lnTo>
                    <a:pt x="5511799" y="25399"/>
                  </a:lnTo>
                  <a:lnTo>
                    <a:pt x="5511799" y="50799"/>
                  </a:lnTo>
                  <a:close/>
                </a:path>
                <a:path w="5768340" h="76200">
                  <a:moveTo>
                    <a:pt x="5562599" y="50799"/>
                  </a:moveTo>
                  <a:lnTo>
                    <a:pt x="5537199" y="50799"/>
                  </a:lnTo>
                  <a:lnTo>
                    <a:pt x="5537199" y="25399"/>
                  </a:lnTo>
                  <a:lnTo>
                    <a:pt x="5562599" y="25399"/>
                  </a:lnTo>
                  <a:lnTo>
                    <a:pt x="5562599" y="50799"/>
                  </a:lnTo>
                  <a:close/>
                </a:path>
                <a:path w="5768340" h="76200">
                  <a:moveTo>
                    <a:pt x="5613399" y="50799"/>
                  </a:moveTo>
                  <a:lnTo>
                    <a:pt x="5587999" y="50799"/>
                  </a:lnTo>
                  <a:lnTo>
                    <a:pt x="5587999" y="25399"/>
                  </a:lnTo>
                  <a:lnTo>
                    <a:pt x="5613399" y="25399"/>
                  </a:lnTo>
                  <a:lnTo>
                    <a:pt x="5613399" y="50799"/>
                  </a:lnTo>
                  <a:close/>
                </a:path>
                <a:path w="5768340" h="76200">
                  <a:moveTo>
                    <a:pt x="5664199" y="50799"/>
                  </a:moveTo>
                  <a:lnTo>
                    <a:pt x="5638799" y="50799"/>
                  </a:lnTo>
                  <a:lnTo>
                    <a:pt x="5638799" y="25399"/>
                  </a:lnTo>
                  <a:lnTo>
                    <a:pt x="5664199" y="25399"/>
                  </a:lnTo>
                  <a:lnTo>
                    <a:pt x="5664199" y="50799"/>
                  </a:lnTo>
                  <a:close/>
                </a:path>
                <a:path w="5768340" h="76200">
                  <a:moveTo>
                    <a:pt x="5729893" y="76199"/>
                  </a:moveTo>
                  <a:lnTo>
                    <a:pt x="5715063" y="73205"/>
                  </a:lnTo>
                  <a:lnTo>
                    <a:pt x="5702952" y="65040"/>
                  </a:lnTo>
                  <a:lnTo>
                    <a:pt x="5694787" y="52930"/>
                  </a:lnTo>
                  <a:lnTo>
                    <a:pt x="5691793" y="38099"/>
                  </a:lnTo>
                  <a:lnTo>
                    <a:pt x="5694787" y="23269"/>
                  </a:lnTo>
                  <a:lnTo>
                    <a:pt x="5702952" y="11159"/>
                  </a:lnTo>
                  <a:lnTo>
                    <a:pt x="5715063" y="2994"/>
                  </a:lnTo>
                  <a:lnTo>
                    <a:pt x="5729893" y="0"/>
                  </a:lnTo>
                  <a:lnTo>
                    <a:pt x="5744724" y="2994"/>
                  </a:lnTo>
                  <a:lnTo>
                    <a:pt x="5756834" y="11159"/>
                  </a:lnTo>
                  <a:lnTo>
                    <a:pt x="5764999" y="23269"/>
                  </a:lnTo>
                  <a:lnTo>
                    <a:pt x="5765429" y="25399"/>
                  </a:lnTo>
                  <a:lnTo>
                    <a:pt x="5707063" y="25399"/>
                  </a:lnTo>
                  <a:lnTo>
                    <a:pt x="5707063" y="50799"/>
                  </a:lnTo>
                  <a:lnTo>
                    <a:pt x="5765429" y="50799"/>
                  </a:lnTo>
                  <a:lnTo>
                    <a:pt x="5764999" y="52930"/>
                  </a:lnTo>
                  <a:lnTo>
                    <a:pt x="5756834" y="65040"/>
                  </a:lnTo>
                  <a:lnTo>
                    <a:pt x="5744724" y="73205"/>
                  </a:lnTo>
                  <a:lnTo>
                    <a:pt x="5729893" y="76199"/>
                  </a:lnTo>
                  <a:close/>
                </a:path>
                <a:path w="5768340" h="76200">
                  <a:moveTo>
                    <a:pt x="5694357" y="50799"/>
                  </a:moveTo>
                  <a:lnTo>
                    <a:pt x="5689600" y="50799"/>
                  </a:lnTo>
                  <a:lnTo>
                    <a:pt x="5689600" y="25399"/>
                  </a:lnTo>
                  <a:lnTo>
                    <a:pt x="5694357" y="25399"/>
                  </a:lnTo>
                  <a:lnTo>
                    <a:pt x="5691793" y="38099"/>
                  </a:lnTo>
                  <a:lnTo>
                    <a:pt x="5694357" y="50799"/>
                  </a:lnTo>
                  <a:close/>
                </a:path>
                <a:path w="5768340" h="76200">
                  <a:moveTo>
                    <a:pt x="5765429" y="50799"/>
                  </a:moveTo>
                  <a:lnTo>
                    <a:pt x="5707063" y="50799"/>
                  </a:lnTo>
                  <a:lnTo>
                    <a:pt x="5707063" y="25399"/>
                  </a:lnTo>
                  <a:lnTo>
                    <a:pt x="5765429" y="25399"/>
                  </a:lnTo>
                  <a:lnTo>
                    <a:pt x="5767993" y="38099"/>
                  </a:lnTo>
                  <a:lnTo>
                    <a:pt x="5765429" y="50799"/>
                  </a:lnTo>
                  <a:close/>
                </a:path>
              </a:pathLst>
            </a:custGeom>
            <a:solidFill>
              <a:srgbClr val="5F5F5F"/>
            </a:solidFill>
          </p:spPr>
          <p:txBody>
            <a:bodyPr wrap="square" lIns="0" tIns="0" rIns="0" bIns="0" rtlCol="0"/>
            <a:lstStyle/>
            <a:p/>
          </p:txBody>
        </p:sp>
        <p:sp>
          <p:nvSpPr>
            <p:cNvPr id="5" name="object 5"/>
            <p:cNvSpPr/>
            <p:nvPr/>
          </p:nvSpPr>
          <p:spPr>
            <a:xfrm>
              <a:off x="348358" y="1592741"/>
              <a:ext cx="154305" cy="283210"/>
            </a:xfrm>
            <a:custGeom>
              <a:rect l="l" t="t" r="r" b="b"/>
              <a:pathLst>
                <a:path w="154304" h="283210">
                  <a:moveTo>
                    <a:pt x="129104" y="283185"/>
                  </a:moveTo>
                  <a:lnTo>
                    <a:pt x="0" y="154080"/>
                  </a:lnTo>
                  <a:lnTo>
                    <a:pt x="154080" y="0"/>
                  </a:lnTo>
                  <a:lnTo>
                    <a:pt x="129104" y="283185"/>
                  </a:lnTo>
                  <a:close/>
                </a:path>
              </a:pathLst>
            </a:custGeom>
            <a:solidFill>
              <a:srgbClr val="808080"/>
            </a:solidFill>
          </p:spPr>
          <p:txBody>
            <a:bodyPr wrap="square" lIns="0" tIns="0" rIns="0" bIns="0" rtlCol="0"/>
            <a:lstStyle/>
            <a:p/>
          </p:txBody>
        </p:sp>
        <p:sp>
          <p:nvSpPr>
            <p:cNvPr id="6" name="object 6"/>
            <p:cNvSpPr/>
            <p:nvPr/>
          </p:nvSpPr>
          <p:spPr>
            <a:xfrm>
              <a:off x="477463" y="1592741"/>
              <a:ext cx="154305" cy="283210"/>
            </a:xfrm>
            <a:custGeom>
              <a:rect l="l" t="t" r="r" b="b"/>
              <a:pathLst>
                <a:path w="154304" h="283210">
                  <a:moveTo>
                    <a:pt x="24976" y="283185"/>
                  </a:moveTo>
                  <a:lnTo>
                    <a:pt x="154080" y="154080"/>
                  </a:lnTo>
                  <a:lnTo>
                    <a:pt x="0" y="0"/>
                  </a:lnTo>
                  <a:lnTo>
                    <a:pt x="24976" y="283185"/>
                  </a:lnTo>
                  <a:close/>
                </a:path>
              </a:pathLst>
            </a:custGeom>
            <a:solidFill>
              <a:srgbClr val="3366CC"/>
            </a:solidFill>
          </p:spPr>
          <p:txBody>
            <a:bodyPr wrap="square" lIns="0" tIns="0" rIns="0" bIns="0" rtlCol="0"/>
            <a:lstStyle/>
            <a:p/>
          </p:txBody>
        </p:sp>
      </p:grpSp>
      <p:sp>
        <p:nvSpPr>
          <p:cNvPr id="7" name="object 7"/>
          <p:cNvSpPr txBox="1"/>
          <p:nvPr/>
        </p:nvSpPr>
        <p:spPr>
          <a:xfrm>
            <a:off x="612140" y="1322105"/>
            <a:ext cx="8115300" cy="2278380"/>
          </a:xfrm>
          <a:prstGeom prst="rect">
            <a:avLst/>
          </a:prstGeom>
        </p:spPr>
        <p:txBody>
          <a:bodyPr vert="horz" wrap="square" lIns="0" tIns="12700" rIns="0" bIns="0" rtlCol="0">
            <a:spAutoFit/>
          </a:bodyPr>
          <a:lstStyle/>
          <a:p>
            <a:pPr marL="201295">
              <a:lnSpc>
                <a:spcPct val="100000"/>
              </a:lnSpc>
              <a:spcBef>
                <a:spcPts val="100"/>
              </a:spcBef>
              <a:tabLst>
                <a:tab pos="2030095"/>
              </a:tabLst>
            </a:pPr>
            <a:r>
              <a:rPr sz="1800" b="1">
                <a:solidFill>
                  <a:srgbClr val="00FF00"/>
                </a:solidFill>
                <a:latin typeface="微软雅黑"/>
                <a:cs typeface="微软雅黑"/>
              </a:rPr>
              <a:t>活动</a:t>
            </a:r>
            <a:r>
              <a:rPr sz="1800" b="1" spc="-50">
                <a:solidFill>
                  <a:srgbClr val="00FF00"/>
                </a:solidFill>
                <a:latin typeface="微软雅黑"/>
                <a:cs typeface="微软雅黑"/>
              </a:rPr>
              <a:t>三</a:t>
            </a:r>
            <a:r>
              <a:rPr sz="1800" b="1">
                <a:solidFill>
                  <a:srgbClr val="00FF00"/>
                </a:solidFill>
                <a:latin typeface="微软雅黑"/>
                <a:cs typeface="微软雅黑"/>
              </a:rPr>
              <a:t>	点火系统的故障诊断与排</a:t>
            </a:r>
            <a:r>
              <a:rPr sz="1800" b="1" spc="-50">
                <a:solidFill>
                  <a:srgbClr val="00FF00"/>
                </a:solidFill>
                <a:latin typeface="微软雅黑"/>
                <a:cs typeface="微软雅黑"/>
              </a:rPr>
              <a:t>除</a:t>
            </a:r>
            <a:endParaRPr sz="1800">
              <a:latin typeface="微软雅黑"/>
              <a:cs typeface="微软雅黑"/>
            </a:endParaRPr>
          </a:p>
          <a:p>
            <a:pPr>
              <a:lnSpc>
                <a:spcPct val="100000"/>
              </a:lnSpc>
              <a:spcBef>
                <a:spcPts val="20"/>
              </a:spcBef>
            </a:pPr>
            <a:endParaRPr sz="1150">
              <a:latin typeface="微软雅黑"/>
              <a:cs typeface="微软雅黑"/>
            </a:endParaRPr>
          </a:p>
          <a:p>
            <a:pPr marL="279400">
              <a:lnSpc>
                <a:spcPct val="100000"/>
              </a:lnSpc>
            </a:pPr>
            <a:r>
              <a:rPr sz="1600" b="1" spc="15">
                <a:latin typeface="微软雅黑"/>
                <a:cs typeface="微软雅黑"/>
              </a:rPr>
              <a:t>㈣ 点火性能随工况变化</a:t>
            </a:r>
            <a:endParaRPr sz="1600">
              <a:latin typeface="微软雅黑"/>
              <a:cs typeface="微软雅黑"/>
            </a:endParaRPr>
          </a:p>
          <a:p>
            <a:pPr marL="12700" marR="5080" indent="266700">
              <a:lnSpc>
                <a:spcPct val="100000"/>
              </a:lnSpc>
            </a:pPr>
            <a:r>
              <a:rPr sz="1600" b="1" spc="-195">
                <a:latin typeface="微软雅黑"/>
                <a:cs typeface="微软雅黑"/>
              </a:rPr>
              <a:t>1</a:t>
            </a:r>
            <a:r>
              <a:rPr sz="1600" b="1" spc="-5">
                <a:latin typeface="微软雅黑"/>
                <a:cs typeface="微软雅黑"/>
              </a:rPr>
              <a:t>、故障现象：低速时工作正常，高速时失速；温度低时正常，温度高时不正常；刚起动时正常，工作一段时间后出现故障等。</a:t>
            </a:r>
            <a:endParaRPr sz="1600">
              <a:latin typeface="微软雅黑"/>
              <a:cs typeface="微软雅黑"/>
            </a:endParaRPr>
          </a:p>
          <a:p>
            <a:pPr marL="12700" marR="5080" indent="266700">
              <a:lnSpc>
                <a:spcPct val="100000"/>
              </a:lnSpc>
            </a:pPr>
            <a:r>
              <a:rPr sz="1600" b="1" spc="-195">
                <a:latin typeface="微软雅黑"/>
                <a:cs typeface="微软雅黑"/>
              </a:rPr>
              <a:t>2</a:t>
            </a:r>
            <a:r>
              <a:rPr sz="1600" b="1" spc="-5">
                <a:latin typeface="微软雅黑"/>
                <a:cs typeface="微软雅黑"/>
              </a:rPr>
              <a:t>、可能的故障原因：点火基准传感器和曲轴转角与转速传感器等安装松动；电路连接器件接触不良；点火器热稳定性差；点火线圈局部损坏或击穿，高压线电阻过大等。</a:t>
            </a:r>
            <a:endParaRPr sz="1600">
              <a:latin typeface="微软雅黑"/>
              <a:cs typeface="微软雅黑"/>
            </a:endParaRPr>
          </a:p>
          <a:p>
            <a:pPr marL="12700" marR="5080" indent="266700">
              <a:lnSpc>
                <a:spcPct val="100000"/>
              </a:lnSpc>
            </a:pPr>
            <a:r>
              <a:rPr sz="1600" b="1" spc="-195">
                <a:latin typeface="微软雅黑"/>
                <a:cs typeface="微软雅黑"/>
              </a:rPr>
              <a:t>3</a:t>
            </a:r>
            <a:r>
              <a:rPr sz="1600" b="1" spc="-5">
                <a:latin typeface="微软雅黑"/>
                <a:cs typeface="微软雅黑"/>
              </a:rPr>
              <a:t>、检测与诊断：检查各有关部件安装有无松动，电路连接是否牢固、可靠，点火器、点火线圈温度是否异常；检查或更换高压线、火花塞等。</a:t>
            </a:r>
            <a:endParaRPr sz="1600">
              <a:latin typeface="微软雅黑"/>
              <a:cs typeface="微软雅黑"/>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https://d.book118.com/605100311314011040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253</Paragraphs>
  <Slides>27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27</vt:i4>
      </vt:variant>
    </vt:vector>
  </HeadingPairs>
  <TitlesOfParts>
    <vt:vector baseType="lpstr" size="31">
      <vt:lpstr>Arial</vt:lpstr>
      <vt:lpstr>Calibri</vt:lpstr>
      <vt:lpstr>微软雅黑</vt:lpstr>
      <vt:lpstr>Office Theme</vt:lpstr>
      <vt:lpstr>PowerPoint Presentation</vt:lpstr>
      <vt:lpstr>汽车电气系统的故障诊断与排除</vt:lpstr>
      <vt:lpstr>汽车电气系统的故障诊断与排除</vt:lpstr>
      <vt:lpstr>汽车电气系统的故障诊断与排除</vt:lpstr>
      <vt:lpstr>汽车电气系统的故障诊断与排除</vt:lpstr>
      <vt:lpstr>汽车电气系统的故障诊断与排除</vt:lpstr>
      <vt:lpstr>汽车电气系统的故障诊断与排除</vt:lpstr>
      <vt:lpstr>汽车电气系统的故障诊断与排除</vt:lpstr>
      <vt:lpstr>汽车电气系统的故障诊断与排除</vt:lpstr>
      <vt:lpstr>汽车电气系统的故障诊断与排除</vt:lpstr>
      <vt:lpstr>汽车电气系统的故障诊断与排除</vt:lpstr>
      <vt:lpstr>汽车电气系统的故障诊断与排除</vt:lpstr>
      <vt:lpstr>汽车电气系统的故障诊断与排除</vt:lpstr>
      <vt:lpstr>汽车电气系统的故障诊断与排除</vt:lpstr>
      <vt:lpstr>汽车电气系统的故障诊断与排除</vt:lpstr>
      <vt:lpstr>汽车电气系统的故障诊断与排除</vt:lpstr>
      <vt:lpstr>汽车电气系统的故障诊断与排除</vt:lpstr>
      <vt:lpstr>汽车电气系统的故障诊断与排除</vt:lpstr>
      <vt:lpstr>汽车电气系统的故障诊断与排除</vt:lpstr>
      <vt:lpstr>汽车电气系统的故障诊断与排除</vt:lpstr>
      <vt:lpstr>汽车电气系统的故障诊断与排除</vt:lpstr>
      <vt:lpstr>汽车电气系统的故障诊断与排除</vt:lpstr>
      <vt:lpstr>汽车电气系统的故障诊断与排除</vt:lpstr>
      <vt:lpstr>汽车电气系统的故障诊断与排除</vt:lpstr>
      <vt:lpstr>汽车电气系统的故障诊断与排除</vt:lpstr>
      <vt:lpstr>汽车电气系统的故障诊断与排除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2024-09-01T04:10:12.043</cp:lastPrinted>
  <dcterms:created xsi:type="dcterms:W3CDTF">2024-08-31T20:10:12Z</dcterms:created>
  <dcterms:modified xsi:type="dcterms:W3CDTF">2024-08-31T20:10:13Z</dcterms:modified>
</cp:coreProperties>
</file>