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EAEFC-93C1-4182-904C-1AE73D3FC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2554C-FD66-4BA5-A6F1-934757451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2540B-D49B-493E-92D8-9A4A73EA2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0EB0B-B7E1-455B-8472-993E22072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A1370A-6756-4C5C-9E70-80F75BDEA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487DC-8D8C-494D-BEDA-89D2DAC50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40D206-0519-43DD-B2B6-A79CBA58C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8C249-5F26-4A9B-9E95-AEBCB19BF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15340-8070-4AC9-9E65-E048E6AF2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B6797-8EB6-40E4-B1B1-96CA2C2E1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C2A0C-B19A-4AFD-B6C2-9073DEAF6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30299" y="2105025"/>
            <a:ext cx="6883400" cy="5740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650" b="1" i="0" u="heavy">
                <a:solidFill>
                  <a:srgbClr val="33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453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650" b="1" i="0" u="heavy">
                <a:solidFill>
                  <a:srgbClr val="33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650" b="1" i="0" u="heavy">
                <a:solidFill>
                  <a:srgbClr val="33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5939" y="1644332"/>
            <a:ext cx="3568700" cy="38658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660033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650" b="1" i="0" u="heavy">
                <a:solidFill>
                  <a:srgbClr val="33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044699" y="482554"/>
            <a:ext cx="5054600" cy="7359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650" b="1" i="0" u="heavy">
                <a:solidFill>
                  <a:srgbClr val="33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74625" y="1411287"/>
            <a:ext cx="8518525" cy="47097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140120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u="none" spc="-5">
                <a:solidFill>
                  <a:srgbClr val="FF3300"/>
                </a:solidFill>
                <a:latin typeface="黑体"/>
                <a:cs typeface="黑体"/>
              </a:rPr>
              <a:t>胸椎椎管内脊膜瘤的围手术期护理</a:t>
            </a:r>
            <a:endParaRPr sz="36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70834" y="4156698"/>
            <a:ext cx="27127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10">
                <a:solidFill>
                  <a:srgbClr val="FF3300"/>
                </a:solidFill>
                <a:latin typeface="黑体"/>
                <a:cs typeface="黑体"/>
              </a:rPr>
              <a:t>神外三科 马佳丽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00500" y="482554"/>
            <a:ext cx="1143000" cy="7359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u="heavy" spc="-280">
                <a:solidFill>
                  <a:srgbClr val="000099"/>
                </a:solidFill>
                <a:uFill>
                  <a:solidFill>
                    <a:srgbClr val="000099"/>
                  </a:solidFill>
                </a:uFill>
              </a:rPr>
              <a:t>概</a:t>
            </a:r>
            <a:r>
              <a:rPr u="heavy" spc="-330">
                <a:solidFill>
                  <a:srgbClr val="000099"/>
                </a:solidFill>
                <a:uFill>
                  <a:solidFill>
                    <a:srgbClr val="000099"/>
                  </a:solidFill>
                </a:uFill>
              </a:rPr>
              <a:t>述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46097" y="1626277"/>
            <a:ext cx="4601845" cy="3894454"/>
          </a:xfrm>
          <a:prstGeom prst="rect">
            <a:avLst/>
          </a:prstGeom>
        </p:spPr>
        <p:txBody>
          <a:bodyPr vert="horz" wrap="square" lIns="0" tIns="36194" rIns="0" bIns="0" rtlCol="0">
            <a:spAutoFit/>
          </a:bodyPr>
          <a:lstStyle/>
          <a:p>
            <a:pPr marL="143510" marR="180340" indent="114300">
              <a:lnSpc>
                <a:spcPct val="92300"/>
              </a:lnSpc>
              <a:spcBef>
                <a:spcPts val="284"/>
              </a:spcBef>
            </a:pPr>
            <a:r>
              <a:rPr sz="2000" b="1" spc="-5">
                <a:solidFill>
                  <a:srgbClr val="C00000"/>
                </a:solidFill>
                <a:latin typeface="Microsoft JhengHei"/>
                <a:cs typeface="Microsoft JhengHei"/>
              </a:rPr>
              <a:t>椎管内肿瘤也称为脊髓肿瘤，指发生于脊髓本身、椎管内或脊髓邻近组织的原发性和转移性肿瘤。可发生于任</a:t>
            </a:r>
            <a:r>
              <a:rPr sz="2000" b="1">
                <a:solidFill>
                  <a:srgbClr val="C00000"/>
                </a:solidFill>
                <a:latin typeface="Microsoft JhengHei"/>
                <a:cs typeface="Microsoft JhengHei"/>
              </a:rPr>
              <a:t>何年龄，以</a:t>
            </a:r>
            <a:r>
              <a:rPr sz="2000" b="1" spc="-10">
                <a:solidFill>
                  <a:srgbClr val="C00000"/>
                </a:solidFill>
                <a:latin typeface="Arial"/>
                <a:cs typeface="Arial"/>
              </a:rPr>
              <a:t>20~50</a:t>
            </a:r>
            <a:r>
              <a:rPr sz="2000" b="1" spc="-10">
                <a:solidFill>
                  <a:srgbClr val="C00000"/>
                </a:solidFill>
                <a:latin typeface="Microsoft JhengHei"/>
                <a:cs typeface="Microsoft JhengHei"/>
              </a:rPr>
              <a:t>岁多见，男多于女。</a:t>
            </a:r>
            <a:r>
              <a:rPr sz="2000" b="1" spc="-5">
                <a:solidFill>
                  <a:srgbClr val="C00000"/>
                </a:solidFill>
                <a:latin typeface="Microsoft JhengHei"/>
                <a:cs typeface="Microsoft JhengHei"/>
              </a:rPr>
              <a:t>胸段者最多见，其次为颈段和腰段。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700">
              <a:latin typeface="Microsoft JhengHei"/>
              <a:cs typeface="Microsoft JhengHei"/>
            </a:endParaRPr>
          </a:p>
          <a:p>
            <a:pPr marL="143510" marR="5080" indent="165100">
              <a:lnSpc>
                <a:spcPts val="2160"/>
              </a:lnSpc>
            </a:pPr>
            <a:r>
              <a:rPr sz="2000" b="1">
                <a:solidFill>
                  <a:srgbClr val="C00000"/>
                </a:solidFill>
                <a:latin typeface="Microsoft JhengHei"/>
                <a:cs typeface="Microsoft JhengHei"/>
              </a:rPr>
              <a:t>成人脊髓的平均长度约为</a:t>
            </a:r>
            <a:r>
              <a:rPr sz="2000" b="1" spc="-25">
                <a:solidFill>
                  <a:srgbClr val="C00000"/>
                </a:solidFill>
                <a:latin typeface="Microsoft JhengHei"/>
                <a:cs typeface="Microsoft JhengHei"/>
              </a:rPr>
              <a:t>40～</a:t>
            </a:r>
            <a:r>
              <a:rPr sz="2000" b="1" spc="165">
                <a:solidFill>
                  <a:srgbClr val="C00000"/>
                </a:solidFill>
                <a:latin typeface="Microsoft JhengHei"/>
                <a:cs typeface="Microsoft JhengHei"/>
              </a:rPr>
              <a:t> </a:t>
            </a:r>
            <a:r>
              <a:rPr sz="2000" b="1" spc="-275">
                <a:solidFill>
                  <a:srgbClr val="C00000"/>
                </a:solidFill>
                <a:latin typeface="Microsoft JhengHei"/>
                <a:cs typeface="Microsoft JhengHei"/>
              </a:rPr>
              <a:t>45cm，</a:t>
            </a:r>
            <a:r>
              <a:rPr sz="2000" b="1">
                <a:solidFill>
                  <a:srgbClr val="C00000"/>
                </a:solidFill>
                <a:latin typeface="Microsoft JhengHei"/>
                <a:cs typeface="Microsoft JhengHei"/>
              </a:rPr>
              <a:t>占据椎管全长的</a:t>
            </a:r>
            <a:r>
              <a:rPr sz="2000" b="1" spc="-80">
                <a:solidFill>
                  <a:srgbClr val="C00000"/>
                </a:solidFill>
                <a:latin typeface="Microsoft JhengHei"/>
                <a:cs typeface="Microsoft JhengHei"/>
              </a:rPr>
              <a:t>2/3</a:t>
            </a:r>
            <a:r>
              <a:rPr sz="2000" b="1" spc="-25">
                <a:solidFill>
                  <a:srgbClr val="C00000"/>
                </a:solidFill>
                <a:latin typeface="Microsoft JhengHei"/>
                <a:cs typeface="Microsoft JhengHei"/>
              </a:rPr>
              <a:t>，所以脊髓节段的</a:t>
            </a:r>
            <a:r>
              <a:rPr sz="2000" b="1" spc="-50">
                <a:solidFill>
                  <a:srgbClr val="C00000"/>
                </a:solidFill>
                <a:latin typeface="Microsoft JhengHei"/>
                <a:cs typeface="Microsoft JhengHei"/>
              </a:rPr>
              <a:t> </a:t>
            </a:r>
            <a:r>
              <a:rPr sz="2000" b="1">
                <a:solidFill>
                  <a:srgbClr val="C00000"/>
                </a:solidFill>
                <a:latin typeface="Microsoft JhengHei"/>
                <a:cs typeface="Microsoft JhengHei"/>
              </a:rPr>
              <a:t>位置比相应的脊椎高，它分为</a:t>
            </a:r>
            <a:r>
              <a:rPr sz="2000" b="1" spc="-210">
                <a:solidFill>
                  <a:srgbClr val="C00000"/>
                </a:solidFill>
                <a:latin typeface="Microsoft JhengHei"/>
                <a:cs typeface="Microsoft JhengHei"/>
              </a:rPr>
              <a:t>3</a:t>
            </a:r>
            <a:r>
              <a:rPr sz="2000" b="1" spc="-15">
                <a:solidFill>
                  <a:srgbClr val="C00000"/>
                </a:solidFill>
                <a:latin typeface="Microsoft JhengHei"/>
                <a:cs typeface="Microsoft JhengHei"/>
              </a:rPr>
              <a:t>段颈段、</a:t>
            </a:r>
            <a:r>
              <a:rPr sz="2000" b="1" spc="-10">
                <a:solidFill>
                  <a:srgbClr val="C00000"/>
                </a:solidFill>
                <a:latin typeface="Microsoft JhengHei"/>
                <a:cs typeface="Microsoft JhengHei"/>
              </a:rPr>
              <a:t>胸段、腰骶段。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550">
              <a:latin typeface="Microsoft JhengHei"/>
              <a:cs typeface="Microsoft JhengHei"/>
            </a:endParaRPr>
          </a:p>
          <a:p>
            <a:pPr marL="143510" marR="262890" indent="-131445">
              <a:lnSpc>
                <a:spcPts val="2270"/>
              </a:lnSpc>
            </a:pPr>
            <a:r>
              <a:rPr sz="2000" b="1" spc="-5">
                <a:solidFill>
                  <a:srgbClr val="C00000"/>
                </a:solidFill>
                <a:latin typeface="Microsoft JhengHei"/>
                <a:cs typeface="Microsoft JhengHei"/>
              </a:rPr>
              <a:t>脊髓由三层被膜包绕，由内向外依次为软膜、蛛网膜、硬脊膜</a:t>
            </a:r>
            <a:endParaRPr sz="20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727700" y="279400"/>
            <a:ext cx="3313112" cy="63087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279400"/>
              <a:ext cx="5926137" cy="524351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356100" y="2565400"/>
              <a:ext cx="4787900" cy="388937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20188" cy="68199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5940" y="1925573"/>
            <a:ext cx="6667500" cy="3596640"/>
          </a:xfrm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354965" marR="2291715" indent="-342265">
              <a:lnSpc>
                <a:spcPts val="2950"/>
              </a:lnSpc>
              <a:spcBef>
                <a:spcPts val="540"/>
              </a:spcBef>
              <a:buSzPct val="102083"/>
              <a:buFont typeface="Arial"/>
              <a:buChar char="•"/>
              <a:tabLst>
                <a:tab pos="354965"/>
                <a:tab pos="355600"/>
              </a:tabLst>
            </a:pPr>
            <a:r>
              <a:rPr sz="2400" b="1">
                <a:solidFill>
                  <a:srgbClr val="800000"/>
                </a:solidFill>
                <a:latin typeface="Microsoft JhengHei"/>
                <a:cs typeface="Microsoft JhengHei"/>
              </a:rPr>
              <a:t>髓内肿瘤（</a:t>
            </a:r>
            <a:r>
              <a:rPr sz="2800" b="1">
                <a:solidFill>
                  <a:srgbClr val="800000"/>
                </a:solidFill>
                <a:latin typeface="Microsoft JhengHei"/>
                <a:cs typeface="Microsoft JhengHei"/>
              </a:rPr>
              <a:t>在脊髓实质内</a:t>
            </a:r>
            <a:r>
              <a:rPr sz="2800" b="1" spc="-50">
                <a:solidFill>
                  <a:srgbClr val="800000"/>
                </a:solidFill>
                <a:latin typeface="Microsoft JhengHei"/>
                <a:cs typeface="Microsoft JhengHei"/>
              </a:rPr>
              <a:t>）</a:t>
            </a:r>
            <a:r>
              <a:rPr sz="2400" b="1" spc="-10">
                <a:solidFill>
                  <a:srgbClr val="800000"/>
                </a:solidFill>
                <a:latin typeface="Microsoft JhengHei"/>
                <a:cs typeface="Microsoft JhengHei"/>
              </a:rPr>
              <a:t>多为胶质瘤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800000"/>
              </a:buClr>
              <a:buFont typeface="Arial"/>
              <a:buChar char="•"/>
            </a:pPr>
            <a:endParaRPr sz="185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116799"/>
              </a:lnSpc>
              <a:buSzPct val="102083"/>
              <a:buFont typeface="Arial"/>
              <a:buChar char="•"/>
              <a:tabLst>
                <a:tab pos="355600"/>
                <a:tab pos="469265"/>
              </a:tabLst>
            </a:pPr>
            <a:r>
              <a:rPr sz="2400" b="1">
                <a:solidFill>
                  <a:srgbClr val="800000"/>
                </a:solidFill>
                <a:latin typeface="Microsoft JhengHei"/>
                <a:cs typeface="Microsoft JhengHei"/>
              </a:rPr>
              <a:t>髓外硬脊膜内肿瘤（</a:t>
            </a:r>
            <a:r>
              <a:rPr sz="2800" b="1">
                <a:solidFill>
                  <a:srgbClr val="800000"/>
                </a:solidFill>
                <a:latin typeface="Microsoft JhengHei"/>
                <a:cs typeface="Microsoft JhengHei"/>
              </a:rPr>
              <a:t>在脊髓外，硬脊膜内</a:t>
            </a:r>
            <a:r>
              <a:rPr sz="2800" b="1" spc="-50">
                <a:solidFill>
                  <a:srgbClr val="800000"/>
                </a:solidFill>
                <a:latin typeface="Microsoft JhengHei"/>
                <a:cs typeface="Microsoft JhengHei"/>
              </a:rPr>
              <a:t>）		</a:t>
            </a:r>
            <a:r>
              <a:rPr sz="2400" b="1" spc="-5">
                <a:solidFill>
                  <a:srgbClr val="800000"/>
                </a:solidFill>
                <a:latin typeface="Microsoft JhengHei"/>
                <a:cs typeface="Microsoft JhengHei"/>
              </a:rPr>
              <a:t>多为神经纤维瘤及脊膜瘤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Clr>
                <a:srgbClr val="800000"/>
              </a:buClr>
              <a:buFont typeface="Arial"/>
              <a:buChar char="•"/>
            </a:pPr>
            <a:endParaRPr sz="1900">
              <a:latin typeface="Microsoft JhengHei"/>
              <a:cs typeface="Microsoft JhengHei"/>
            </a:endParaRPr>
          </a:p>
          <a:p>
            <a:pPr marL="354965" marR="259715" indent="-342900">
              <a:lnSpc>
                <a:spcPct val="116799"/>
              </a:lnSpc>
              <a:buSzPct val="102083"/>
              <a:buFont typeface="Arial"/>
              <a:buChar char="•"/>
              <a:tabLst>
                <a:tab pos="355600"/>
                <a:tab pos="621665"/>
              </a:tabLst>
            </a:pPr>
            <a:r>
              <a:rPr sz="2400" b="1">
                <a:solidFill>
                  <a:srgbClr val="800000"/>
                </a:solidFill>
                <a:latin typeface="Microsoft JhengHei"/>
                <a:cs typeface="Microsoft JhengHei"/>
              </a:rPr>
              <a:t>硬脊膜外肿瘤（</a:t>
            </a:r>
            <a:r>
              <a:rPr sz="2800" b="1">
                <a:solidFill>
                  <a:srgbClr val="800000"/>
                </a:solidFill>
                <a:latin typeface="Microsoft JhengHei"/>
                <a:cs typeface="Microsoft JhengHei"/>
              </a:rPr>
              <a:t>位于椎管内、硬脊膜外</a:t>
            </a:r>
            <a:r>
              <a:rPr sz="2800" b="1" spc="-50">
                <a:solidFill>
                  <a:srgbClr val="800000"/>
                </a:solidFill>
                <a:latin typeface="Microsoft JhengHei"/>
                <a:cs typeface="Microsoft JhengHei"/>
              </a:rPr>
              <a:t>）		</a:t>
            </a:r>
            <a:r>
              <a:rPr sz="2400" b="1" spc="-10">
                <a:solidFill>
                  <a:srgbClr val="800000"/>
                </a:solidFill>
                <a:latin typeface="Microsoft JhengHei"/>
                <a:cs typeface="Microsoft JhengHei"/>
              </a:rPr>
              <a:t>多为恶性肿瘤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435350" y="761954"/>
            <a:ext cx="1143000" cy="7359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pc="-280"/>
              <a:t>分</a:t>
            </a:r>
            <a:r>
              <a:rPr spc="-330"/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86825" cy="66643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8100" y="0"/>
            <a:ext cx="9105900" cy="6854825"/>
            <a:chOff x="38100" y="0"/>
            <a:chExt cx="9105900" cy="68548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8100" y="0"/>
              <a:ext cx="9105900" cy="68548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200400" y="2565400"/>
              <a:ext cx="3044825" cy="40386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46100" y="457200"/>
              <a:ext cx="2994025" cy="394652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943600" y="457200"/>
              <a:ext cx="2997200" cy="412750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00500" y="515620"/>
            <a:ext cx="1143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25">
                <a:latin typeface="宋体"/>
                <a:cs typeface="宋体"/>
              </a:rPr>
              <a:t>比例</a:t>
            </a:r>
            <a:endParaRPr sz="44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u="heavy" spc="-280">
                <a:solidFill>
                  <a:srgbClr val="000099"/>
                </a:solidFill>
                <a:uFill>
                  <a:solidFill>
                    <a:srgbClr val="000099"/>
                  </a:solidFill>
                </a:uFill>
              </a:rPr>
              <a:t>不同节段，不同表</a:t>
            </a:r>
            <a:r>
              <a:rPr u="heavy" spc="-330">
                <a:solidFill>
                  <a:srgbClr val="000099"/>
                </a:solidFill>
                <a:uFill>
                  <a:solidFill>
                    <a:srgbClr val="000099"/>
                  </a:solidFill>
                </a:uFill>
              </a:rPr>
              <a:t>现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69925" y="1758950"/>
          <a:ext cx="8031480" cy="403097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28875"/>
                <a:gridCol w="5574030"/>
              </a:tblGrid>
              <a:tr h="11696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662940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颈</a:t>
                      </a:r>
                      <a:r>
                        <a:rPr sz="1800" b="1" spc="-10">
                          <a:solidFill>
                            <a:srgbClr val="800000"/>
                          </a:solidFill>
                          <a:latin typeface="Arial"/>
                          <a:cs typeface="Arial"/>
                        </a:rPr>
                        <a:t>1~</a:t>
                      </a:r>
                      <a:r>
                        <a:rPr sz="1800" b="1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颈</a:t>
                      </a:r>
                      <a:r>
                        <a:rPr sz="1800" b="1" spc="-50">
                          <a:solidFill>
                            <a:srgbClr val="800000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216535" algn="just"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r>
                        <a:rPr sz="1800" b="1" spc="-5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颈枕区放射性疼痛，四肢痉挛性瘫痪，躯干四肢感觉</a:t>
                      </a:r>
                      <a:r>
                        <a:rPr sz="1800" b="1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障碍。</a:t>
                      </a:r>
                      <a:r>
                        <a:rPr sz="1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膈神经受损可有呼吸困难</a:t>
                      </a:r>
                      <a:r>
                        <a:rPr sz="1800" b="1" spc="-10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。肿瘤在第二颈椎以</a:t>
                      </a:r>
                      <a:r>
                        <a:rPr sz="1800" b="1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上可有</a:t>
                      </a:r>
                      <a:r>
                        <a:rPr sz="1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枕骨大孔区症状</a:t>
                      </a:r>
                      <a:r>
                        <a:rPr sz="1800" b="1" spc="-50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。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52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5376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662940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颈</a:t>
                      </a:r>
                      <a:r>
                        <a:rPr sz="1800" b="1" spc="-10">
                          <a:solidFill>
                            <a:srgbClr val="800000"/>
                          </a:solidFill>
                          <a:latin typeface="Arial"/>
                          <a:cs typeface="Arial"/>
                        </a:rPr>
                        <a:t>5~</a:t>
                      </a:r>
                      <a:r>
                        <a:rPr sz="1800" b="1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胸</a:t>
                      </a:r>
                      <a:r>
                        <a:rPr sz="1800" b="1" spc="-50">
                          <a:solidFill>
                            <a:srgbClr val="800000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216535" algn="just"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r>
                        <a:rPr sz="1800" b="1" spc="-5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肩、上肢放射性疼痛，上肢迟缓性瘫，下肢痉挛性瘫</a:t>
                      </a:r>
                      <a:r>
                        <a:rPr sz="1800" b="1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痪，病灶以下感觉障碍，</a:t>
                      </a:r>
                      <a:r>
                        <a:rPr sz="1800" b="1" spc="-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部分患者出现括约肌功能障</a:t>
                      </a:r>
                      <a:r>
                        <a:rPr sz="1800" b="1" spc="-25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碍。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52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5376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662940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胸</a:t>
                      </a:r>
                      <a:r>
                        <a:rPr sz="1800" b="1" spc="-10">
                          <a:solidFill>
                            <a:srgbClr val="800000"/>
                          </a:solidFill>
                          <a:latin typeface="Arial"/>
                          <a:cs typeface="Arial"/>
                        </a:rPr>
                        <a:t>2~</a:t>
                      </a:r>
                      <a:r>
                        <a:rPr sz="1800" b="1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胸</a:t>
                      </a:r>
                      <a:r>
                        <a:rPr sz="1800" b="1" spc="-25">
                          <a:solidFill>
                            <a:srgbClr val="800000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216535" indent="228600"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r>
                        <a:rPr sz="1800" b="1" spc="-5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胸腹部放射性疼痛、束带感。下肢痉挛性瘫痪伴感</a:t>
                      </a:r>
                      <a:r>
                        <a:rPr sz="1800" b="1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觉障碍，</a:t>
                      </a:r>
                      <a:r>
                        <a:rPr sz="1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括约肌功能障碍多见</a:t>
                      </a:r>
                      <a:r>
                        <a:rPr sz="1800" b="1" spc="-50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。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52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5376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662940">
                        <a:lnSpc>
                          <a:spcPct val="100000"/>
                        </a:lnSpc>
                      </a:pPr>
                      <a:r>
                        <a:rPr sz="1800" b="1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腰</a:t>
                      </a:r>
                      <a:r>
                        <a:rPr sz="1800" b="1" spc="-10">
                          <a:solidFill>
                            <a:srgbClr val="800000"/>
                          </a:solidFill>
                          <a:latin typeface="Arial"/>
                          <a:cs typeface="Arial"/>
                        </a:rPr>
                        <a:t>1~</a:t>
                      </a:r>
                      <a:r>
                        <a:rPr sz="1800" b="1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骶</a:t>
                      </a:r>
                      <a:r>
                        <a:rPr sz="1800" b="1" spc="-50">
                          <a:solidFill>
                            <a:srgbClr val="800000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216535"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r>
                        <a:rPr sz="1800" b="1" spc="-5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下肢放射性痛，迟缓性瘫痪及感觉障碍，会阴部感觉</a:t>
                      </a:r>
                      <a:r>
                        <a:rPr sz="1800" b="1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障碍，</a:t>
                      </a:r>
                      <a:r>
                        <a:rPr sz="18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括约肌功能障碍明显</a:t>
                      </a:r>
                      <a:r>
                        <a:rPr sz="1800" b="1" spc="-50">
                          <a:solidFill>
                            <a:srgbClr val="660033"/>
                          </a:solidFill>
                          <a:latin typeface="Microsoft JhengHei"/>
                          <a:cs typeface="Microsoft JhengHei"/>
                        </a:rPr>
                        <a:t>。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52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pc="-280"/>
              <a:t>不同时期，不同表</a:t>
            </a:r>
            <a:r>
              <a:rPr spc="-330"/>
              <a:t>现</a:t>
            </a: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74625" y="1411287"/>
          <a:ext cx="8536940" cy="47097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28825"/>
                <a:gridCol w="6495415"/>
              </a:tblGrid>
              <a:tr h="1568450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170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1.</a:t>
                      </a:r>
                      <a:r>
                        <a:rPr sz="2400" b="1" spc="-15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刺激期：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BBE0E3">
                        <a:alpha val="5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 indent="60960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肿瘤小，刺激神经根及传导束，出现</a:t>
                      </a:r>
                      <a:r>
                        <a:rPr sz="2400" b="1" spc="-2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根痛、</a:t>
                      </a:r>
                      <a:r>
                        <a:rPr sz="2400" b="1" spc="-1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感觉过敏或感觉异常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BBE0E3">
                        <a:alpha val="50195"/>
                      </a:srgbClr>
                    </a:solidFill>
                  </a:tcPr>
                </a:tc>
              </a:tr>
              <a:tr h="157162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170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2.</a:t>
                      </a:r>
                      <a:r>
                        <a:rPr sz="2400" b="1" spc="-15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脊髓期：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BBE0E3">
                        <a:alpha val="5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 marR="148590" indent="45720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5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肿瘤长大，压迫脊髓的感觉、运动束，可出</a:t>
                      </a:r>
                      <a:r>
                        <a:rPr sz="2400" b="1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现病变以下的感觉、运动障碍。（</a:t>
                      </a:r>
                      <a:r>
                        <a:rPr sz="2400" b="1" spc="-10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脊髓半切综</a:t>
                      </a:r>
                      <a:r>
                        <a:rPr sz="24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合征</a:t>
                      </a:r>
                      <a:r>
                        <a:rPr sz="2400" b="1" spc="-50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BBE0E3">
                        <a:alpha val="50195"/>
                      </a:srgbClr>
                    </a:solidFill>
                  </a:tcPr>
                </a:tc>
              </a:tr>
              <a:tr h="1569720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170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3.</a:t>
                      </a:r>
                      <a:r>
                        <a:rPr sz="2400" b="1" spc="-15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麻痹期：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BBE0E3">
                        <a:alpha val="50195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 marR="147955" indent="45720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肿瘤使脊髓完全受压，</a:t>
                      </a:r>
                      <a:r>
                        <a:rPr sz="24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脊髓横贯性损害</a:t>
                      </a:r>
                      <a:r>
                        <a:rPr sz="2400" b="1" spc="-25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，表</a:t>
                      </a:r>
                      <a:r>
                        <a:rPr sz="2400" b="1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现为病变平面以下的感觉、运动和</a:t>
                      </a:r>
                      <a:r>
                        <a:rPr sz="2400" b="1">
                          <a:solidFill>
                            <a:srgbClr val="FF0000"/>
                          </a:solidFill>
                          <a:latin typeface="Microsoft JhengHei"/>
                          <a:cs typeface="Microsoft JhengHei"/>
                        </a:rPr>
                        <a:t>自主神经</a:t>
                      </a:r>
                      <a:r>
                        <a:rPr sz="2400" b="1" spc="-50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功</a:t>
                      </a:r>
                      <a:r>
                        <a:rPr sz="2400" b="1" spc="-15">
                          <a:solidFill>
                            <a:srgbClr val="800000"/>
                          </a:solidFill>
                          <a:latin typeface="Microsoft JhengHei"/>
                          <a:cs typeface="Microsoft JhengHei"/>
                        </a:rPr>
                        <a:t>能障碍。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BBE0E3">
                        <a:alpha val="50195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https://d.book118.com/605140120023011043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Microsoft JhengHei</vt:lpstr>
      <vt:lpstr>黑体</vt:lpstr>
      <vt:lpstr>宋体</vt:lpstr>
      <vt:lpstr>Times New Roman</vt:lpstr>
      <vt:lpstr>Office Theme</vt:lpstr>
      <vt:lpstr>胸椎椎管内脊膜瘤的围手术期护理</vt:lpstr>
      <vt:lpstr>概述</vt:lpstr>
      <vt:lpstr>PowerPoint Presentation</vt:lpstr>
      <vt:lpstr>分类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不同节段，不同表现</vt:lpstr>
      <vt:lpstr>不同时期，不同表现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2024-09-04T17:30:18.270</cp:lastPrinted>
  <dcterms:created xsi:type="dcterms:W3CDTF">2024-09-04T09:30:18Z</dcterms:created>
  <dcterms:modified xsi:type="dcterms:W3CDTF">2024-09-04T09:30:19Z</dcterms:modified>
</cp:coreProperties>
</file>