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9525000" cy="53467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E0A687-DD01-4DD5-B766-1EF9B0074C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5FD2F6-5F9E-4833-961F-AA65BE920F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BF3A9B-AA60-4915-8E02-C480A5D125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EB6BC8-6DD6-4D4A-A749-FE73F86B5C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F61046-7622-4DDB-9DFD-D165AD7493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73B66C-66ED-44AA-8D5C-964746C443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8AF188-1DB6-4258-85B5-63E6DD42CF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E9EA67-1BC0-4933-9469-9E333AFCD2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77C5C6-ABC9-48C9-9AA1-588B22E2F0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C5467D-2560-454D-A5A0-42FECA2F03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3C44A1-AA20-4280-B709-52E4E8D4BC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5200123304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833899" y="259556"/>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9169123" y="259556"/>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8864356" y="259556"/>
            <a:ext cx="340781" cy="6752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833899" y="397305"/>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9169123" y="397305"/>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8864356" y="397305"/>
            <a:ext cx="340781" cy="6752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8833899" y="535054"/>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169123" y="535054"/>
            <a:ext cx="70127" cy="67523"/>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8864356" y="535054"/>
            <a:ext cx="340781" cy="6752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3391386" y="2907506"/>
            <a:ext cx="181255" cy="181255"/>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3655554" y="2913980"/>
            <a:ext cx="168309" cy="168309"/>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3906776" y="2920453"/>
            <a:ext cx="155362" cy="155362"/>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135329" y="2926927"/>
            <a:ext cx="142415" cy="142415"/>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360657" y="2933400"/>
            <a:ext cx="129468" cy="129468"/>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963911" y="1023804"/>
            <a:ext cx="6793492" cy="9620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1"/>
                </a:solidFill>
                <a:latin typeface="Microsoft Yahei"/>
                <a:ea typeface="Microsoft Yahei"/>
                <a:cs typeface="Microsoft Yahei"/>
              </a:rPr>
              <a:t>冰雪体育经济发展前景</a:t>
            </a:r>
          </a:p>
        </p:txBody>
      </p:sp>
      <p:sp>
        <p:nvSpPr>
          <p:cNvPr id="19" name="AutoShape 19"/>
          <p:cNvSpPr/>
          <p:nvPr/>
        </p:nvSpPr>
        <p:spPr>
          <a:xfrm>
            <a:off x="303308" y="262258"/>
            <a:ext cx="77086" cy="77086"/>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13317" y="259556"/>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17820" y="26112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19177" y="26934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15528" y="26556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303308" y="370149"/>
            <a:ext cx="77086" cy="77086"/>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13317" y="36744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17820" y="36901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19177" y="377236"/>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15528" y="37345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303308" y="478039"/>
            <a:ext cx="77086" cy="77086"/>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13317" y="47533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17820" y="476909"/>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19177" y="48512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15528" y="481340"/>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303308" y="585929"/>
            <a:ext cx="77086" cy="77086"/>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13317" y="583227"/>
            <a:ext cx="71580" cy="71580"/>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17820" y="584800"/>
            <a:ext cx="68435" cy="6843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19177" y="593017"/>
            <a:ext cx="63428" cy="63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15528" y="589231"/>
            <a:ext cx="60089" cy="60089"/>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1059161" y="2993753"/>
            <a:ext cx="2369127" cy="19050"/>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138604" y="3359818"/>
            <a:ext cx="3521603" cy="3521603"/>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Freeform 41"/>
          <p:cNvSpPr/>
          <p:nvPr/>
        </p:nvSpPr>
        <p:spPr>
          <a:xfrm>
            <a:off x="285750"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Freeform 42"/>
          <p:cNvSpPr/>
          <p:nvPr/>
        </p:nvSpPr>
        <p:spPr>
          <a:xfrm>
            <a:off x="497417"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Freeform 43"/>
          <p:cNvSpPr/>
          <p:nvPr/>
        </p:nvSpPr>
        <p:spPr>
          <a:xfrm>
            <a:off x="718039" y="4713979"/>
            <a:ext cx="220622" cy="259555"/>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963911" y="3439581"/>
            <a:ext cx="6222254" cy="4905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1575">
              <a:solidFill>
                <a:schemeClr val="accent1"/>
              </a:solidFill>
              <a:latin typeface="Microsoft Yahei"/>
              <a:ea typeface="Microsoft Yahei"/>
              <a:cs typeface="Microsoft Yahei"/>
            </a:endParaRPr>
          </a:p>
        </p:txBody>
      </p:sp>
      <p:sp>
        <p:nvSpPr>
          <p:cNvPr id="45" name="TextBox 45"/>
          <p:cNvSpPr txBox="1"/>
          <p:nvPr/>
        </p:nvSpPr>
        <p:spPr>
          <a:xfrm>
            <a:off x="963911" y="3915071"/>
            <a:ext cx="5715000" cy="4905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a:solidFill>
                  <a:schemeClr val="accent1"/>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91219" y="0"/>
            <a:ext cx="2194638" cy="2672828"/>
          </a:xfrm>
          <a:prstGeom prst="rect">
            <a:avLst/>
          </a:prstGeom>
          <a:gradFill>
            <a:gsLst>
              <a:gs pos="0">
                <a:schemeClr val="accent2">
                  <a:alpha val="75000"/>
                </a:schemeClr>
              </a:gs>
              <a:gs pos="100000">
                <a:schemeClr val="lt1">
                  <a:alpha val="75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891219" y="1549433"/>
            <a:ext cx="2194638" cy="2194638"/>
          </a:xfrm>
          <a:prstGeom prst="ellipse">
            <a:avLst/>
          </a:prstGeom>
          <a:gradFill>
            <a:gsLst>
              <a:gs pos="0">
                <a:schemeClr val="accent2">
                  <a:alpha val="100000"/>
                  <a:lumMod val="60000"/>
                  <a:lumOff val="40000"/>
                </a:schemeClr>
              </a:gs>
              <a:gs pos="100000">
                <a:schemeClr val="accent2">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472232" y="2075422"/>
            <a:ext cx="1566012" cy="480417"/>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050">
                <a:solidFill>
                  <a:srgbClr val="FFFFFF">
                    <a:alpha val="40000"/>
                  </a:srgbClr>
                </a:solidFill>
                <a:latin typeface="Microsoft Yahei"/>
                <a:ea typeface="Microsoft Yahei"/>
                <a:cs typeface="Microsoft Yahei"/>
              </a:rPr>
              <a:t>CATALOGUE</a:t>
            </a:r>
          </a:p>
        </p:txBody>
      </p:sp>
      <p:sp>
        <p:nvSpPr>
          <p:cNvPr id="7" name="TextBox 7"/>
          <p:cNvSpPr txBox="1"/>
          <p:nvPr/>
        </p:nvSpPr>
        <p:spPr>
          <a:xfrm>
            <a:off x="1288806" y="2202032"/>
            <a:ext cx="1380414" cy="143351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4500" b="1">
                <a:solidFill>
                  <a:srgbClr val="FFFFFF"/>
                </a:solidFill>
                <a:latin typeface="Microsoft Yahei"/>
                <a:ea typeface="Microsoft Yahei"/>
                <a:cs typeface="Microsoft Yahei"/>
              </a:rPr>
              <a:t>目录</a:t>
            </a:r>
          </a:p>
        </p:txBody>
      </p:sp>
      <p:sp>
        <p:nvSpPr>
          <p:cNvPr id="8" name="TextBox 8"/>
          <p:cNvSpPr txBox="1"/>
          <p:nvPr/>
        </p:nvSpPr>
        <p:spPr>
          <a:xfrm>
            <a:off x="4175611" y="1336414"/>
            <a:ext cx="4674587" cy="206573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575"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冰雪体育经济发展的影响因素</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冰雪体育经济发展的趋势和挑战</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冰雪体育经济发展的策略和建议</a:t>
            </a:r>
          </a:p>
          <a:p>
            <a:pPr marL="203200" lvl="0" indent="-203200">
              <a:lnSpc>
                <a:spcPct val="150000"/>
              </a:lnSpc>
              <a:buFont typeface="Arial"/>
              <a:buChar char="•"/>
            </a:pPr>
            <a:r>
              <a:rPr lang="en-US" sz="1575" b="1">
                <a:solidFill>
                  <a:schemeClr val="accent1"/>
                </a:solidFill>
                <a:latin typeface="Microsoft Yahei"/>
                <a:ea typeface="Microsoft Yahei"/>
                <a:cs typeface="Microsoft Yahei"/>
              </a:rPr>
              <a:t>结论与展望</a:t>
            </a:r>
          </a:p>
        </p:txBody>
      </p:sp>
      <p:cxnSp>
        <p:nvCxnSpPr>
          <p:cNvPr id="9" name="Connector 9"/>
          <p:cNvCxnSpPr/>
          <p:nvPr/>
        </p:nvCxnSpPr>
        <p:spPr>
          <a:xfrm flipH="1">
            <a:off x="2498828" y="2263629"/>
            <a:ext cx="0" cy="102306"/>
          </a:xfrm>
          <a:prstGeom prst="line">
            <a:avLst/>
          </a:prstGeom>
          <a:ln w="9525">
            <a:solidFill>
              <a:srgbClr val="FFFFFF"/>
            </a:solidFill>
          </a:ln>
        </p:spPr>
      </p:cxnSp>
      <p:cxnSp>
        <p:nvCxnSpPr>
          <p:cNvPr id="10" name="Connector 10"/>
          <p:cNvCxnSpPr/>
          <p:nvPr/>
        </p:nvCxnSpPr>
        <p:spPr>
          <a:xfrm flipH="1">
            <a:off x="1424607" y="2263629"/>
            <a:ext cx="0" cy="102306"/>
          </a:xfrm>
          <a:prstGeom prst="line">
            <a:avLst/>
          </a:prstGeom>
          <a:ln w="9525">
            <a:solidFill>
              <a:srgbClr val="FFFFFF"/>
            </a:solidFill>
          </a:ln>
        </p:spPr>
      </p:cxnSp>
      <p:sp>
        <p:nvSpPr>
          <p:cNvPr id="11" name="AutoShape 11"/>
          <p:cNvSpPr/>
          <p:nvPr/>
        </p:nvSpPr>
        <p:spPr>
          <a:xfrm>
            <a:off x="477770" y="1939037"/>
            <a:ext cx="202786" cy="1100579"/>
          </a:xfrm>
          <a:prstGeom prst="rect">
            <a:avLst/>
          </a:prstGeom>
          <a:gradFill>
            <a:gsLst>
              <a:gs pos="0">
                <a:schemeClr val="accent2">
                  <a:alpha val="51000"/>
                </a:schemeClr>
              </a:gs>
              <a:gs pos="100000">
                <a:schemeClr val="lt1">
                  <a:alpha val="51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77770" y="1837644"/>
            <a:ext cx="202786" cy="202786"/>
          </a:xfrm>
          <a:prstGeom prst="ellipse">
            <a:avLst/>
          </a:prstGeom>
          <a:solidFill>
            <a:schemeClr val="accent2">
              <a:lumMod val="40000"/>
              <a:lumOff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798610" y="3804262"/>
            <a:ext cx="1416414" cy="1416414"/>
          </a:xfrm>
          <a:prstGeom prst="ellipse">
            <a:avLst/>
          </a:prstGeom>
          <a:gradFill>
            <a:gsLst>
              <a:gs pos="0">
                <a:schemeClr val="accent2">
                  <a:alpha val="27000"/>
                  <a:lumMod val="40000"/>
                  <a:lumOff val="60000"/>
                </a:schemeClr>
              </a:gs>
              <a:gs pos="100000">
                <a:schemeClr val="accent2">
                  <a:alpha val="27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3358185" y="0"/>
            <a:ext cx="522528" cy="1496375"/>
          </a:xfrm>
          <a:prstGeom prst="rect">
            <a:avLst/>
          </a:prstGeom>
          <a:gradFill>
            <a:gsLst>
              <a:gs pos="0">
                <a:schemeClr val="accent2">
                  <a:alpha val="62000"/>
                </a:schemeClr>
              </a:gs>
              <a:gs pos="100000">
                <a:schemeClr val="lt1">
                  <a:alpha val="62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3358185" y="1235111"/>
            <a:ext cx="522528" cy="522528"/>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864600" y="4619275"/>
            <a:ext cx="415038" cy="415038"/>
          </a:xfrm>
          <a:prstGeom prst="ellipse">
            <a:avLst/>
          </a:prstGeom>
          <a:gradFill>
            <a:gsLst>
              <a:gs pos="0">
                <a:schemeClr val="accent2">
                  <a:alpha val="58999"/>
                  <a:lumMod val="40000"/>
                  <a:lumOff val="60000"/>
                </a:schemeClr>
              </a:gs>
              <a:gs pos="100000">
                <a:schemeClr val="accent2">
                  <a:alpha val="58999"/>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421544" y="-397096"/>
            <a:ext cx="1893471" cy="1893471"/>
          </a:xfrm>
          <a:prstGeom prst="ellipse">
            <a:avLst/>
          </a:prstGeom>
          <a:gradFill>
            <a:gsLst>
              <a:gs pos="0">
                <a:schemeClr val="accent2">
                  <a:alpha val="27000"/>
                  <a:lumMod val="40000"/>
                  <a:lumOff val="60000"/>
                </a:schemeClr>
              </a:gs>
              <a:gs pos="100000">
                <a:schemeClr val="accent2">
                  <a:alpha val="27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776438"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8905853"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9040961"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9170375"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8776438"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8905853"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9040961"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170375"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269483"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398898"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34006"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63420"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269483"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398898"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34006"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63420"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007290" y="1330316"/>
            <a:ext cx="1510421" cy="1510421"/>
          </a:xfrm>
          <a:prstGeom prst="rect">
            <a:avLst/>
          </a:prstGeom>
          <a:solidFill>
            <a:schemeClr val="lt1"/>
          </a:solidFill>
          <a:ln w="38100">
            <a:solidFill>
              <a:schemeClr val="accent1"/>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21" name="Connector 21"/>
          <p:cNvCxnSpPr/>
          <p:nvPr/>
        </p:nvCxnSpPr>
        <p:spPr>
          <a:xfrm flipV="1">
            <a:off x="5647220" y="1003059"/>
            <a:ext cx="776788" cy="654516"/>
          </a:xfrm>
          <a:prstGeom prst="line">
            <a:avLst/>
          </a:prstGeom>
          <a:ln w="19050">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flipV="1">
            <a:off x="3088445" y="2186221"/>
            <a:ext cx="776788" cy="654516"/>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23" name="TextBox 23"/>
          <p:cNvSpPr txBox="1"/>
          <p:nvPr/>
        </p:nvSpPr>
        <p:spPr>
          <a:xfrm>
            <a:off x="996551" y="3075251"/>
            <a:ext cx="7531897" cy="9048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pPr>
            <a:r>
              <a:rPr lang="en-US" sz="3600" b="1">
                <a:solidFill>
                  <a:schemeClr val="accent1"/>
                </a:solidFill>
                <a:latin typeface="Microsoft Yahei"/>
                <a:ea typeface="Microsoft Yahei"/>
                <a:cs typeface="Microsoft Yahei"/>
              </a:rPr>
              <a:t>引言</a:t>
            </a:r>
          </a:p>
        </p:txBody>
      </p:sp>
      <p:sp>
        <p:nvSpPr>
          <p:cNvPr id="24" name="TextBox 24"/>
          <p:cNvSpPr txBox="1"/>
          <p:nvPr/>
        </p:nvSpPr>
        <p:spPr>
          <a:xfrm>
            <a:off x="996551" y="1454496"/>
            <a:ext cx="7531897"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pPr>
            <a:r>
              <a:rPr lang="en-US" sz="5400" b="1">
                <a:solidFill>
                  <a:schemeClr val="accen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3">
            <a:alphaModFix amt="70000"/>
          </a:blip>
          <a:srcRect l="16667" r="16667"/>
          <a:stretch>
            <a:fillRect/>
          </a:stretch>
        </p:blipFill>
        <p:spPr>
          <a:xfrm>
            <a:off x="733971" y="1105724"/>
            <a:ext cx="3783824" cy="3783825"/>
          </a:xfrm>
          <a:prstGeom prst="roundRect">
            <a:avLst/>
          </a:prstGeom>
        </p:spPr>
      </p:pic>
      <p:sp>
        <p:nvSpPr>
          <p:cNvPr id="5" name="TextBox 5"/>
          <p:cNvSpPr txBox="1"/>
          <p:nvPr/>
        </p:nvSpPr>
        <p:spPr>
          <a:xfrm>
            <a:off x="4891990" y="1105724"/>
            <a:ext cx="3718928" cy="94059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冰雪体育经济是指以冰雪体育为核心，通过冰雪体育活动、冰雪体育赛事、冰雪体育旅游等方式，实现经济和社会效益的产业。</a:t>
            </a:r>
          </a:p>
        </p:txBody>
      </p:sp>
      <p:sp>
        <p:nvSpPr>
          <p:cNvPr id="6" name="TextBox 6"/>
          <p:cNvSpPr txBox="1"/>
          <p:nvPr/>
        </p:nvSpPr>
        <p:spPr>
          <a:xfrm>
            <a:off x="4891990" y="2899456"/>
            <a:ext cx="3718928"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冰雪体育经济具有鲜明的特色，包括季节性、地域性、高风险性、高刺激性等。</a:t>
            </a:r>
          </a:p>
        </p:txBody>
      </p:sp>
      <p:sp>
        <p:nvSpPr>
          <p:cNvPr id="7" name="AutoShape 7"/>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冰雪体育经济的定义与特点</a:t>
            </a:r>
          </a:p>
        </p:txBody>
      </p:sp>
      <p:sp>
        <p:nvSpPr>
          <p:cNvPr id="28" name="AutoShape 28"/>
          <p:cNvSpPr/>
          <p:nvPr/>
        </p:nvSpPr>
        <p:spPr>
          <a:xfrm>
            <a:off x="7941969" y="-729230"/>
            <a:ext cx="1348588" cy="1348588"/>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275288" y="3718958"/>
            <a:ext cx="550576" cy="550576"/>
          </a:xfrm>
          <a:prstGeom prst="ellipse">
            <a:avLst/>
          </a:prstGeom>
          <a:gradFill>
            <a:gsLst>
              <a:gs pos="0">
                <a:schemeClr val="accent4">
                  <a:lumMod val="40000"/>
                  <a:lumOff val="60000"/>
                  <a:alpha val="20000"/>
                  <a:lumMod val="75000"/>
                </a:schemeClr>
              </a:gs>
              <a:gs pos="100000">
                <a:schemeClr val="accent4">
                  <a:alpha val="2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3">
            <a:alphaModFix amt="70000"/>
          </a:blip>
          <a:srcRect l="21875" r="21875"/>
          <a:stretch>
            <a:fillRect/>
          </a:stretch>
        </p:blipFill>
        <p:spPr>
          <a:xfrm>
            <a:off x="5541059" y="1218194"/>
            <a:ext cx="3510022" cy="3510022"/>
          </a:xfrm>
          <a:prstGeom prst="roundRect">
            <a:avLst/>
          </a:prstGeom>
        </p:spPr>
      </p:pic>
      <p:sp>
        <p:nvSpPr>
          <p:cNvPr id="5" name="Freeform 5"/>
          <p:cNvSpPr/>
          <p:nvPr/>
        </p:nvSpPr>
        <p:spPr>
          <a:xfrm>
            <a:off x="435218" y="1118449"/>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63180" y="1032724"/>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1</a:t>
            </a:r>
          </a:p>
        </p:txBody>
      </p:sp>
      <p:sp>
        <p:nvSpPr>
          <p:cNvPr id="7" name="AutoShape 7"/>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冰雪体育经济的发展现状</a:t>
            </a:r>
          </a:p>
        </p:txBody>
      </p:sp>
      <p:sp>
        <p:nvSpPr>
          <p:cNvPr id="28" name="Freeform 28"/>
          <p:cNvSpPr/>
          <p:nvPr/>
        </p:nvSpPr>
        <p:spPr>
          <a:xfrm>
            <a:off x="421180" y="2469748"/>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8192" y="2384023"/>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2</a:t>
            </a:r>
          </a:p>
        </p:txBody>
      </p:sp>
      <p:sp>
        <p:nvSpPr>
          <p:cNvPr id="30" name="Freeform 30"/>
          <p:cNvSpPr/>
          <p:nvPr/>
        </p:nvSpPr>
        <p:spPr>
          <a:xfrm>
            <a:off x="449257" y="3801997"/>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586744" y="3716272"/>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3</a:t>
            </a:r>
          </a:p>
        </p:txBody>
      </p:sp>
      <p:sp>
        <p:nvSpPr>
          <p:cNvPr id="32" name="TextBox 32"/>
          <p:cNvSpPr txBox="1"/>
          <p:nvPr/>
        </p:nvSpPr>
        <p:spPr>
          <a:xfrm>
            <a:off x="1756668" y="1118449"/>
            <a:ext cx="330914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近年来，随着全球气候变暖和冰雪运动技术的不断发展，冰雪体育经济得到了快速发展。</a:t>
            </a:r>
          </a:p>
        </p:txBody>
      </p:sp>
      <p:sp>
        <p:nvSpPr>
          <p:cNvPr id="33" name="TextBox 33"/>
          <p:cNvSpPr txBox="1"/>
          <p:nvPr/>
        </p:nvSpPr>
        <p:spPr>
          <a:xfrm>
            <a:off x="1756668" y="2449330"/>
            <a:ext cx="3309142" cy="1047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目前，冰雪体育产业已经成为全球最大的体育产业之一，各国都在加大投资力度，推动冰雪体育经济的发展。</a:t>
            </a:r>
          </a:p>
        </p:txBody>
      </p:sp>
      <p:sp>
        <p:nvSpPr>
          <p:cNvPr id="34" name="TextBox 34"/>
          <p:cNvSpPr txBox="1"/>
          <p:nvPr/>
        </p:nvSpPr>
        <p:spPr>
          <a:xfrm>
            <a:off x="1756668" y="3801997"/>
            <a:ext cx="330914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中国冰雪体育经济发展迅速，成为全球冰雪体育产业的重要参与者和竞争者。</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355440" y="1380177"/>
            <a:ext cx="3576153" cy="89058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050">
                <a:solidFill>
                  <a:schemeClr val="dk1"/>
                </a:solidFill>
                <a:latin typeface="Microsoft Yahei"/>
                <a:ea typeface="Microsoft Yahei"/>
                <a:cs typeface="Microsoft Yahei"/>
              </a:rPr>
              <a:t>研究冰雪体育经济的发展前景，对于促进我国体育产业的发展、推动经济转型升级、增强国际竞争力等方面具有重要意义。</a:t>
            </a:r>
          </a:p>
        </p:txBody>
      </p:sp>
      <p:sp>
        <p:nvSpPr>
          <p:cNvPr id="5" name="TextBox 5"/>
          <p:cNvSpPr txBox="1"/>
          <p:nvPr/>
        </p:nvSpPr>
        <p:spPr>
          <a:xfrm>
            <a:off x="538745" y="3468227"/>
            <a:ext cx="3530492" cy="89058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050">
                <a:solidFill>
                  <a:schemeClr val="dk1"/>
                </a:solidFill>
                <a:latin typeface="Microsoft Yahei"/>
                <a:ea typeface="Microsoft Yahei"/>
                <a:cs typeface="Microsoft Yahei"/>
              </a:rPr>
              <a:t>本研究将深入分析冰雪体育经济的现状和发展趋势，探讨其发展规律和未来发展方向，为政府和企业制定冰雪体育经济发展战略提供参考。</a:t>
            </a:r>
          </a:p>
        </p:txBody>
      </p:sp>
      <p:sp>
        <p:nvSpPr>
          <p:cNvPr id="6" name="AutoShape 6"/>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TextBox 26"/>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研究目的和意义</a:t>
            </a:r>
          </a:p>
        </p:txBody>
      </p:sp>
      <p:sp>
        <p:nvSpPr>
          <p:cNvPr id="27" name="AutoShape 27"/>
          <p:cNvSpPr/>
          <p:nvPr/>
        </p:nvSpPr>
        <p:spPr>
          <a:xfrm>
            <a:off x="482502" y="2582814"/>
            <a:ext cx="548022" cy="96092"/>
          </a:xfrm>
          <a:prstGeom prst="rect">
            <a:avLst/>
          </a:prstGeom>
          <a:solidFill>
            <a:schemeClr val="accent2">
              <a:lumMod val="60000"/>
              <a:lumOff val="40000"/>
            </a:schemeClr>
          </a:solidFill>
        </p:spPr>
        <p:style>
          <a:lnRef idx="0">
            <a:schemeClr val="accent2"/>
          </a:lnRef>
          <a:fillRef idx="1">
            <a:schemeClr val="accent2"/>
          </a:fillRef>
          <a:effectRef idx="0">
            <a:schemeClr val="accent2"/>
          </a:effectRef>
          <a:fontRef idx="minor">
            <a:schemeClr val="lt1"/>
          </a:fontRef>
        </p:style>
        <p:txBody>
          <a:bodyPr rtlCol="0" anchor="ct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spcBef>
                <a:spcPts val="375"/>
              </a:spcBef>
              <a:defRPr/>
            </a:pPr>
            <a:endParaRPr lang="en-US" sz="1100"/>
          </a:p>
        </p:txBody>
      </p:sp>
      <p:sp>
        <p:nvSpPr>
          <p:cNvPr id="28" name="AutoShape 28"/>
          <p:cNvSpPr/>
          <p:nvPr/>
        </p:nvSpPr>
        <p:spPr>
          <a:xfrm>
            <a:off x="441165" y="2582814"/>
            <a:ext cx="96092" cy="96092"/>
          </a:xfrm>
          <a:prstGeom prst="ellipse">
            <a:avLst/>
          </a:prstGeom>
          <a:solidFill>
            <a:schemeClr val="accent2">
              <a:lumMod val="60000"/>
              <a:lumOff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74565" y="2582814"/>
            <a:ext cx="96092" cy="96092"/>
          </a:xfrm>
          <a:prstGeom prst="ellipse">
            <a:avLst/>
          </a:prstGeom>
          <a:solidFill>
            <a:schemeClr val="accent2">
              <a:lumMod val="60000"/>
              <a:lumOff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0" name="Connector 30"/>
          <p:cNvCxnSpPr/>
          <p:nvPr/>
        </p:nvCxnSpPr>
        <p:spPr>
          <a:xfrm>
            <a:off x="1030524" y="2631281"/>
            <a:ext cx="5027276"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690942" y="4652434"/>
            <a:ext cx="548022" cy="96092"/>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49605" y="4652434"/>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1183005" y="4652434"/>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4" name="Connector 34"/>
          <p:cNvCxnSpPr/>
          <p:nvPr/>
        </p:nvCxnSpPr>
        <p:spPr>
          <a:xfrm>
            <a:off x="1238964" y="4710426"/>
            <a:ext cx="480754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5" name="AutoShape 35"/>
          <p:cNvSpPr/>
          <p:nvPr/>
        </p:nvSpPr>
        <p:spPr>
          <a:xfrm>
            <a:off x="7978616" y="-1006838"/>
            <a:ext cx="1695299" cy="1695299"/>
          </a:xfrm>
          <a:prstGeom prst="ellipse">
            <a:avLst/>
          </a:prstGeom>
          <a:gradFill>
            <a:gsLst>
              <a:gs pos="0">
                <a:schemeClr val="accent4">
                  <a:lumMod val="40000"/>
                  <a:lumOff val="60000"/>
                  <a:alpha val="22000"/>
                  <a:lumMod val="75000"/>
                </a:schemeClr>
              </a:gs>
              <a:gs pos="100000">
                <a:schemeClr val="accent4">
                  <a:alpha val="22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6" name="Picture 36"/>
          <p:cNvPicPr>
            <a:picLocks noChangeAspect="1"/>
          </p:cNvPicPr>
          <p:nvPr/>
        </p:nvPicPr>
        <p:blipFill>
          <a:blip r:embed="rId3">
            <a:alphaModFix amt="70000"/>
          </a:blip>
          <a:srcRect l="24719" r="24719"/>
          <a:stretch>
            <a:fillRect/>
          </a:stretch>
        </p:blipFill>
        <p:spPr>
          <a:xfrm>
            <a:off x="6096320" y="1015032"/>
            <a:ext cx="2874862" cy="3833150"/>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776438"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8905853"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9040961"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9170375"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8776438"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8905853"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9040961"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170375"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269483"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398898"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34006"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63420"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269483"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398898"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34006"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63420"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007290" y="1330316"/>
            <a:ext cx="1510421" cy="1510421"/>
          </a:xfrm>
          <a:prstGeom prst="rect">
            <a:avLst/>
          </a:prstGeom>
          <a:solidFill>
            <a:schemeClr val="lt1"/>
          </a:solidFill>
          <a:ln w="38100">
            <a:solidFill>
              <a:schemeClr val="accent1"/>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21" name="Connector 21"/>
          <p:cNvCxnSpPr/>
          <p:nvPr/>
        </p:nvCxnSpPr>
        <p:spPr>
          <a:xfrm flipV="1">
            <a:off x="5647220" y="1003059"/>
            <a:ext cx="776788" cy="654516"/>
          </a:xfrm>
          <a:prstGeom prst="line">
            <a:avLst/>
          </a:prstGeom>
          <a:ln w="19050">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flipV="1">
            <a:off x="3088445" y="2186221"/>
            <a:ext cx="776788" cy="654516"/>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23" name="TextBox 23"/>
          <p:cNvSpPr txBox="1"/>
          <p:nvPr/>
        </p:nvSpPr>
        <p:spPr>
          <a:xfrm>
            <a:off x="996551" y="3075251"/>
            <a:ext cx="7531897" cy="9048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pPr>
            <a:r>
              <a:rPr lang="en-US" sz="3600" b="1">
                <a:solidFill>
                  <a:schemeClr val="accent1"/>
                </a:solidFill>
                <a:latin typeface="Microsoft Yahei"/>
                <a:ea typeface="Microsoft Yahei"/>
                <a:cs typeface="Microsoft Yahei"/>
              </a:rPr>
              <a:t>冰雪体育经济发展的影响因素</a:t>
            </a:r>
          </a:p>
        </p:txBody>
      </p:sp>
      <p:sp>
        <p:nvSpPr>
          <p:cNvPr id="24" name="TextBox 24"/>
          <p:cNvSpPr txBox="1"/>
          <p:nvPr/>
        </p:nvSpPr>
        <p:spPr>
          <a:xfrm>
            <a:off x="996551" y="1454496"/>
            <a:ext cx="7531897"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pPr>
            <a:r>
              <a:rPr lang="en-US" sz="5400" b="1">
                <a:solidFill>
                  <a:schemeClr val="accen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Freeform 4"/>
          <p:cNvSpPr/>
          <p:nvPr/>
        </p:nvSpPr>
        <p:spPr>
          <a:xfrm>
            <a:off x="3182208" y="912874"/>
            <a:ext cx="355788" cy="161658"/>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369066" y="1074531"/>
            <a:ext cx="8786868" cy="3671492"/>
          </a:xfrm>
          <a:prstGeom prst="rect">
            <a:avLst/>
          </a:prstGeom>
          <a:gradFill>
            <a:gsLst>
              <a:gs pos="0">
                <a:schemeClr val="accent2">
                  <a:lumMod val="75000"/>
                  <a:alpha val="80000"/>
                </a:schemeClr>
              </a:gs>
              <a:gs pos="100000">
                <a:schemeClr val="accent2">
                  <a:alpha val="80000"/>
                </a:schemeClr>
              </a:gs>
            </a:gsLst>
            <a:lin ang="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6" name="Picture 6"/>
          <p:cNvPicPr>
            <a:picLocks noChangeAspect="1"/>
          </p:cNvPicPr>
          <p:nvPr/>
        </p:nvPicPr>
        <p:blipFill>
          <a:blip r:embed="rId3">
            <a:alphaModFix/>
          </a:blip>
          <a:srcRect l="25063" r="25063"/>
          <a:stretch>
            <a:fillRect/>
          </a:stretch>
        </p:blipFill>
        <p:spPr>
          <a:xfrm>
            <a:off x="578662" y="912874"/>
            <a:ext cx="2874862" cy="3833150"/>
          </a:xfrm>
          <a:prstGeom prst="parallelogram">
            <a:avLst/>
          </a:prstGeom>
        </p:spPr>
      </p:pic>
      <p:sp>
        <p:nvSpPr>
          <p:cNvPr id="7" name="AutoShape 7"/>
          <p:cNvSpPr/>
          <p:nvPr/>
        </p:nvSpPr>
        <p:spPr>
          <a:xfrm>
            <a:off x="1952680" y="4872106"/>
            <a:ext cx="7203254" cy="5261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377976" y="4872106"/>
            <a:ext cx="578171" cy="5261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074903" y="4844251"/>
            <a:ext cx="124000" cy="124000"/>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1255625" y="4849416"/>
            <a:ext cx="115142" cy="11514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427489" y="4854581"/>
            <a:ext cx="106285" cy="10628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1583846" y="4859746"/>
            <a:ext cx="97428" cy="97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737996" y="4855387"/>
            <a:ext cx="88571" cy="885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3714750" y="1349692"/>
            <a:ext cx="5052767"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冰雪体育产业政策</a:t>
            </a:r>
          </a:p>
        </p:txBody>
      </p:sp>
      <p:sp>
        <p:nvSpPr>
          <p:cNvPr id="15" name="TextBox 15"/>
          <p:cNvSpPr txBox="1"/>
          <p:nvPr/>
        </p:nvSpPr>
        <p:spPr>
          <a:xfrm>
            <a:off x="3714750" y="1800004"/>
            <a:ext cx="4875483"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国家和地区的冰雪体育产业政策对冰雪体育经济的发展具有重要影响。政策的导向和扶持力度能够促进冰雪体育产业的快速发展。</a:t>
            </a:r>
          </a:p>
        </p:txBody>
      </p:sp>
      <p:sp>
        <p:nvSpPr>
          <p:cNvPr id="16" name="TextBox 16"/>
          <p:cNvSpPr txBox="1"/>
          <p:nvPr/>
        </p:nvSpPr>
        <p:spPr>
          <a:xfrm>
            <a:off x="3714750" y="2955785"/>
            <a:ext cx="4875483"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冰雪体育产业法规</a:t>
            </a:r>
          </a:p>
        </p:txBody>
      </p:sp>
      <p:sp>
        <p:nvSpPr>
          <p:cNvPr id="17" name="TextBox 17"/>
          <p:cNvSpPr txBox="1"/>
          <p:nvPr/>
        </p:nvSpPr>
        <p:spPr>
          <a:xfrm>
            <a:off x="3714750" y="3466266"/>
            <a:ext cx="4875483"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完善的法规体系可以保障冰雪体育产业的规范和安全发展，防止不正当竞争和市场垄断。</a:t>
            </a:r>
          </a:p>
        </p:txBody>
      </p:sp>
      <p:sp>
        <p:nvSpPr>
          <p:cNvPr id="18" name="AutoShape 18"/>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TextBox 38"/>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政策环境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3">
            <a:alphaModFix amt="70000"/>
          </a:blip>
          <a:srcRect l="17125" r="17125"/>
          <a:stretch>
            <a:fillRect/>
          </a:stretch>
        </p:blipFill>
        <p:spPr>
          <a:xfrm>
            <a:off x="733971" y="1105724"/>
            <a:ext cx="3783825" cy="3783825"/>
          </a:xfrm>
          <a:prstGeom prst="roundRect">
            <a:avLst/>
          </a:prstGeom>
        </p:spPr>
      </p:pic>
      <p:sp>
        <p:nvSpPr>
          <p:cNvPr id="5" name="TextBox 5"/>
          <p:cNvSpPr txBox="1"/>
          <p:nvPr/>
        </p:nvSpPr>
        <p:spPr>
          <a:xfrm>
            <a:off x="4891990" y="1567100"/>
            <a:ext cx="3718928" cy="11254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宏观经济状况的好坏直接影响冰雪体育经济的发展。经济发展水平、市场需求、消费水平等因素都会影响冰雪体育产业的发展。</a:t>
            </a:r>
          </a:p>
        </p:txBody>
      </p:sp>
      <p:sp>
        <p:nvSpPr>
          <p:cNvPr id="6" name="TextBox 6"/>
          <p:cNvSpPr txBox="1"/>
          <p:nvPr/>
        </p:nvSpPr>
        <p:spPr>
          <a:xfrm>
            <a:off x="4891990" y="1056815"/>
            <a:ext cx="3626635"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宏观经济状况</a:t>
            </a:r>
          </a:p>
        </p:txBody>
      </p:sp>
      <p:sp>
        <p:nvSpPr>
          <p:cNvPr id="7" name="TextBox 7"/>
          <p:cNvSpPr txBox="1"/>
          <p:nvPr/>
        </p:nvSpPr>
        <p:spPr>
          <a:xfrm>
            <a:off x="4891990" y="3515137"/>
            <a:ext cx="3718928" cy="11254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旅游业的发展对冰雪体育经济有积极的推动作用。旅游业的繁荣能够带动冰雪体育旅游等相关产业的发展，提高冰雪体育产业的市场竞争力。</a:t>
            </a:r>
          </a:p>
        </p:txBody>
      </p:sp>
      <p:sp>
        <p:nvSpPr>
          <p:cNvPr id="8" name="TextBox 8"/>
          <p:cNvSpPr txBox="1"/>
          <p:nvPr/>
        </p:nvSpPr>
        <p:spPr>
          <a:xfrm>
            <a:off x="4891990" y="3023901"/>
            <a:ext cx="4003302"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旅游业发展</a:t>
            </a:r>
          </a:p>
        </p:txBody>
      </p:sp>
      <p:sp>
        <p:nvSpPr>
          <p:cNvPr id="9" name="AutoShape 9"/>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TextBox 29"/>
          <p:cNvSpPr txBox="1"/>
          <p:nvPr/>
        </p:nvSpPr>
        <p:spPr>
          <a:xfrm>
            <a:off x="855345" y="7334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经济环境</a:t>
            </a:r>
          </a:p>
        </p:txBody>
      </p:sp>
      <p:sp>
        <p:nvSpPr>
          <p:cNvPr id="30" name="AutoShape 30"/>
          <p:cNvSpPr/>
          <p:nvPr/>
        </p:nvSpPr>
        <p:spPr>
          <a:xfrm>
            <a:off x="7941969" y="-729230"/>
            <a:ext cx="1348588" cy="1348588"/>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275288" y="3718958"/>
            <a:ext cx="550576" cy="550576"/>
          </a:xfrm>
          <a:prstGeom prst="ellipse">
            <a:avLst/>
          </a:prstGeom>
          <a:gradFill>
            <a:gsLst>
              <a:gs pos="0">
                <a:schemeClr val="accent4">
                  <a:lumMod val="40000"/>
                  <a:lumOff val="60000"/>
                  <a:alpha val="20000"/>
                  <a:lumMod val="75000"/>
                </a:schemeClr>
              </a:gs>
              <a:gs pos="100000">
                <a:schemeClr val="accent4">
                  <a:alpha val="2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596741" y="1105319"/>
            <a:ext cx="5262477"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社会文化观念</a:t>
            </a:r>
          </a:p>
        </p:txBody>
      </p:sp>
      <p:sp>
        <p:nvSpPr>
          <p:cNvPr id="5" name="TextBox 5"/>
          <p:cNvSpPr txBox="1"/>
          <p:nvPr/>
        </p:nvSpPr>
        <p:spPr>
          <a:xfrm>
            <a:off x="596741" y="1635662"/>
            <a:ext cx="5262477"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社会对冰雪体育的认知和重视程度是影响冰雪体育经济发展的重要因素之一。社会文化观念的变化可以促进冰雪体育产业的发展。</a:t>
            </a:r>
          </a:p>
        </p:txBody>
      </p:sp>
      <p:sp>
        <p:nvSpPr>
          <p:cNvPr id="6" name="TextBox 6"/>
          <p:cNvSpPr txBox="1"/>
          <p:nvPr/>
        </p:nvSpPr>
        <p:spPr>
          <a:xfrm>
            <a:off x="538745" y="3085265"/>
            <a:ext cx="5100318"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教育与培训</a:t>
            </a:r>
          </a:p>
        </p:txBody>
      </p:sp>
      <p:sp>
        <p:nvSpPr>
          <p:cNvPr id="7" name="TextBox 7"/>
          <p:cNvSpPr txBox="1"/>
          <p:nvPr/>
        </p:nvSpPr>
        <p:spPr>
          <a:xfrm>
            <a:off x="538745" y="3629644"/>
            <a:ext cx="5320474"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教育与培训体系对于培养更多的冰雪体育人才和爱好者至关重要。通过教育和培训，可以提高人们对冰雪体育的认知和技能水平，促进冰雪体育消费。</a:t>
            </a:r>
          </a:p>
        </p:txBody>
      </p:sp>
      <p:sp>
        <p:nvSpPr>
          <p:cNvPr id="8" name="AutoShape 8"/>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TextBox 28"/>
          <p:cNvSpPr txBox="1"/>
          <p:nvPr/>
        </p:nvSpPr>
        <p:spPr>
          <a:xfrm>
            <a:off x="854864" y="671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社会文化环境</a:t>
            </a:r>
          </a:p>
        </p:txBody>
      </p:sp>
      <p:sp>
        <p:nvSpPr>
          <p:cNvPr id="29" name="AutoShape 29"/>
          <p:cNvSpPr/>
          <p:nvPr/>
        </p:nvSpPr>
        <p:spPr>
          <a:xfrm>
            <a:off x="690942" y="4652434"/>
            <a:ext cx="548022" cy="96092"/>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49605" y="4652434"/>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1183005" y="4652434"/>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2" name="Connector 32"/>
          <p:cNvCxnSpPr/>
          <p:nvPr/>
        </p:nvCxnSpPr>
        <p:spPr>
          <a:xfrm>
            <a:off x="1238964" y="4710426"/>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3" name="Picture 33"/>
          <p:cNvPicPr>
            <a:picLocks noChangeAspect="1"/>
          </p:cNvPicPr>
          <p:nvPr/>
        </p:nvPicPr>
        <p:blipFill>
          <a:blip r:embed="rId3">
            <a:alphaModFix amt="70000"/>
          </a:blip>
          <a:srcRect l="25000" r="25000"/>
          <a:stretch>
            <a:fillRect/>
          </a:stretch>
        </p:blipFill>
        <p:spPr>
          <a:xfrm>
            <a:off x="6096320" y="1015032"/>
            <a:ext cx="2874862" cy="3833150"/>
          </a:xfrm>
          <a:prstGeom prst="rect">
            <a:avLst/>
          </a:prstGeom>
        </p:spPr>
      </p:pic>
      <p:sp>
        <p:nvSpPr>
          <p:cNvPr id="34" name="AutoShape 34"/>
          <p:cNvSpPr/>
          <p:nvPr/>
        </p:nvSpPr>
        <p:spPr>
          <a:xfrm>
            <a:off x="7978616" y="-1006838"/>
            <a:ext cx="1695299" cy="1695299"/>
          </a:xfrm>
          <a:prstGeom prst="ellipse">
            <a:avLst/>
          </a:prstGeom>
          <a:solidFill>
            <a:schemeClr val="accent1">
              <a:alpha val="2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66156" y="2835515"/>
            <a:ext cx="548022" cy="96092"/>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24819" y="2835515"/>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1158219" y="2835515"/>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8" name="Connector 38"/>
          <p:cNvCxnSpPr/>
          <p:nvPr/>
        </p:nvCxnSpPr>
        <p:spPr>
          <a:xfrm>
            <a:off x="1214178" y="2893507"/>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Freeform 4"/>
          <p:cNvSpPr/>
          <p:nvPr/>
        </p:nvSpPr>
        <p:spPr>
          <a:xfrm>
            <a:off x="3182208" y="912874"/>
            <a:ext cx="355788" cy="161658"/>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369066" y="1074531"/>
            <a:ext cx="8786868" cy="3671492"/>
          </a:xfrm>
          <a:prstGeom prst="rect">
            <a:avLst/>
          </a:prstGeom>
          <a:gradFill>
            <a:gsLst>
              <a:gs pos="0">
                <a:schemeClr val="accent2">
                  <a:lumMod val="75000"/>
                  <a:alpha val="80000"/>
                </a:schemeClr>
              </a:gs>
              <a:gs pos="100000">
                <a:schemeClr val="accent2">
                  <a:alpha val="80000"/>
                </a:schemeClr>
              </a:gs>
            </a:gsLst>
            <a:lin ang="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6" name="Picture 6"/>
          <p:cNvPicPr>
            <a:picLocks noChangeAspect="1"/>
          </p:cNvPicPr>
          <p:nvPr/>
        </p:nvPicPr>
        <p:blipFill>
          <a:blip r:embed="rId3">
            <a:alphaModFix/>
          </a:blip>
          <a:srcRect l="25063" r="25063"/>
          <a:stretch>
            <a:fillRect/>
          </a:stretch>
        </p:blipFill>
        <p:spPr>
          <a:xfrm>
            <a:off x="578662" y="912874"/>
            <a:ext cx="2874862" cy="3833150"/>
          </a:xfrm>
          <a:prstGeom prst="parallelogram">
            <a:avLst/>
          </a:prstGeom>
        </p:spPr>
      </p:pic>
      <p:sp>
        <p:nvSpPr>
          <p:cNvPr id="7" name="AutoShape 7"/>
          <p:cNvSpPr/>
          <p:nvPr/>
        </p:nvSpPr>
        <p:spPr>
          <a:xfrm>
            <a:off x="1952680" y="4872106"/>
            <a:ext cx="7203254" cy="5261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377976" y="4872106"/>
            <a:ext cx="578171" cy="5261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074903" y="4844251"/>
            <a:ext cx="124000" cy="124000"/>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1255625" y="4849416"/>
            <a:ext cx="115142" cy="11514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427489" y="4854581"/>
            <a:ext cx="106285" cy="10628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1583846" y="4859746"/>
            <a:ext cx="97428" cy="97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737996" y="4855387"/>
            <a:ext cx="88571" cy="885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3714750" y="1349692"/>
            <a:ext cx="5052767"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冰雪场地设施技术</a:t>
            </a:r>
          </a:p>
        </p:txBody>
      </p:sp>
      <p:sp>
        <p:nvSpPr>
          <p:cNvPr id="15" name="TextBox 15"/>
          <p:cNvSpPr txBox="1"/>
          <p:nvPr/>
        </p:nvSpPr>
        <p:spPr>
          <a:xfrm>
            <a:off x="3714750" y="1800004"/>
            <a:ext cx="4875483"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先进的冰雪场地设施技术可以提高冰雪体育场馆的品质和效率，为消费者提供更好的体验和服务，从而带动冰雪体育经济的发展。</a:t>
            </a:r>
          </a:p>
        </p:txBody>
      </p:sp>
      <p:sp>
        <p:nvSpPr>
          <p:cNvPr id="16" name="TextBox 16"/>
          <p:cNvSpPr txBox="1"/>
          <p:nvPr/>
        </p:nvSpPr>
        <p:spPr>
          <a:xfrm>
            <a:off x="3714750" y="2955785"/>
            <a:ext cx="4875483"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Microsoft Yahei"/>
                <a:ea typeface="Microsoft Yahei"/>
                <a:cs typeface="Microsoft Yahei"/>
              </a:rPr>
              <a:t>信息技术</a:t>
            </a:r>
          </a:p>
        </p:txBody>
      </p:sp>
      <p:sp>
        <p:nvSpPr>
          <p:cNvPr id="17" name="TextBox 17"/>
          <p:cNvSpPr txBox="1"/>
          <p:nvPr/>
        </p:nvSpPr>
        <p:spPr>
          <a:xfrm>
            <a:off x="3714750" y="3466266"/>
            <a:ext cx="4875483"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信息技术的应用可以提升冰雪体育产业的运营效率和管理水平，加强市场监管和信息交流，推动冰雪体育经济的创新发展。</a:t>
            </a:r>
          </a:p>
        </p:txBody>
      </p:sp>
      <p:sp>
        <p:nvSpPr>
          <p:cNvPr id="18" name="AutoShape 18"/>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TextBox 38"/>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技术进步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776438"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8905853"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9040961"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9170375"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8776438"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8905853"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9040961"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170375"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269483"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398898"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34006"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63420"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269483"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398898"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34006"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63420"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007290" y="1330316"/>
            <a:ext cx="1510421" cy="1510421"/>
          </a:xfrm>
          <a:prstGeom prst="rect">
            <a:avLst/>
          </a:prstGeom>
          <a:solidFill>
            <a:schemeClr val="lt1"/>
          </a:solidFill>
          <a:ln w="38100">
            <a:solidFill>
              <a:schemeClr val="accent1"/>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21" name="Connector 21"/>
          <p:cNvCxnSpPr/>
          <p:nvPr/>
        </p:nvCxnSpPr>
        <p:spPr>
          <a:xfrm flipV="1">
            <a:off x="5647220" y="1003059"/>
            <a:ext cx="776788" cy="654516"/>
          </a:xfrm>
          <a:prstGeom prst="line">
            <a:avLst/>
          </a:prstGeom>
          <a:ln w="19050">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flipV="1">
            <a:off x="3088445" y="2186221"/>
            <a:ext cx="776788" cy="654516"/>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23" name="TextBox 23"/>
          <p:cNvSpPr txBox="1"/>
          <p:nvPr/>
        </p:nvSpPr>
        <p:spPr>
          <a:xfrm>
            <a:off x="996551" y="3075251"/>
            <a:ext cx="7531897" cy="9048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pPr>
            <a:r>
              <a:rPr lang="en-US" sz="3600" b="1">
                <a:solidFill>
                  <a:schemeClr val="accent1"/>
                </a:solidFill>
                <a:latin typeface="Microsoft Yahei"/>
                <a:ea typeface="Microsoft Yahei"/>
                <a:cs typeface="Microsoft Yahei"/>
              </a:rPr>
              <a:t>冰雪体育经济发展的趋势和挑战</a:t>
            </a:r>
          </a:p>
        </p:txBody>
      </p:sp>
      <p:sp>
        <p:nvSpPr>
          <p:cNvPr id="24" name="TextBox 24"/>
          <p:cNvSpPr txBox="1"/>
          <p:nvPr/>
        </p:nvSpPr>
        <p:spPr>
          <a:xfrm>
            <a:off x="996551" y="1454496"/>
            <a:ext cx="7531897"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pPr>
            <a:r>
              <a:rPr lang="en-US" sz="5400" b="1">
                <a:solidFill>
                  <a:schemeClr val="accent1"/>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https://d.book118.com/605200123304011110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2024-09-16T05:30:03.233</cp:lastPrinted>
  <dcterms:created xsi:type="dcterms:W3CDTF">2024-09-15T21:30:03Z</dcterms:created>
  <dcterms:modified xsi:type="dcterms:W3CDTF">2024-09-15T21:30:05Z</dcterms:modified>
</cp:coreProperties>
</file>