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023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235.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21B330-3122-4055-B5AC-68C879E56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84FE47-A1E9-4F20-8CC7-9DF2DBED22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BEC65D-D47B-43C4-B738-2EA94865F2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DC0FFC-2356-4F21-8ECB-FAC95777A8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CBF6F3-0E8E-498E-856C-2ACF654013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228274-949F-4455-B32E-DD7DBEF0A0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E12334-4A30-40DF-8D9A-5DE8B5CCCE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DE014F-1ABD-4ECD-9246-892AE7091D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ECCFDF-9203-49A3-A463-6AE1B572C3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D8C1A0-7E85-4312-95B8-C17C57E4D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B391A3-32E8-4C79-9EEE-2DAE62685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500220" r:id="rId2"/>
    <p:sldLayoutId id="2147500221" r:id="rId3"/>
    <p:sldLayoutId id="2147500222" r:id="rId4"/>
    <p:sldLayoutId id="2147500223" r:id="rId5"/>
    <p:sldLayoutId id="2147500224" r:id="rId6"/>
    <p:sldLayoutId id="2147500225" r:id="rId7"/>
    <p:sldLayoutId id="2147500226" r:id="rId8"/>
    <p:sldLayoutId id="2147500227" r:id="rId9"/>
    <p:sldLayoutId id="2147500228" r:id="rId10"/>
    <p:sldLayoutId id="2147500229"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14" Type="http://schemas.openxmlformats.org/officeDocument/2006/relationships/tags" Target="../tags/tag196.xml" /><Relationship Id="rId15" Type="http://schemas.openxmlformats.org/officeDocument/2006/relationships/tags" Target="../tags/tag197.xml" /><Relationship Id="rId16" Type="http://schemas.openxmlformats.org/officeDocument/2006/relationships/tags" Target="../tags/tag198.xml" /><Relationship Id="rId17" Type="http://schemas.openxmlformats.org/officeDocument/2006/relationships/tags" Target="../tags/tag199.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1.xml" /><Relationship Id="rId11" Type="http://schemas.openxmlformats.org/officeDocument/2006/relationships/tags" Target="../tags/tag212.xml" /><Relationship Id="rId12" Type="http://schemas.openxmlformats.org/officeDocument/2006/relationships/tags" Target="../tags/tag213.xml" /><Relationship Id="rId13" Type="http://schemas.openxmlformats.org/officeDocument/2006/relationships/tags" Target="../tags/tag214.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tags" Target="../tags/tag226.xml" /><Relationship Id="rId14" Type="http://schemas.openxmlformats.org/officeDocument/2006/relationships/tags" Target="../tags/tag227.xml" /><Relationship Id="rId15" Type="http://schemas.openxmlformats.org/officeDocument/2006/relationships/tags" Target="../tags/tag228.xml" /><Relationship Id="rId16" Type="http://schemas.openxmlformats.org/officeDocument/2006/relationships/tags" Target="../tags/tag229.xml" /><Relationship Id="rId17" Type="http://schemas.openxmlformats.org/officeDocument/2006/relationships/tags" Target="../tags/tag230.xml" /><Relationship Id="rId18" Type="http://schemas.openxmlformats.org/officeDocument/2006/relationships/tags" Target="../tags/tag231.xml" /><Relationship Id="rId19" Type="http://schemas.openxmlformats.org/officeDocument/2006/relationships/tags" Target="../tags/tag232.xml" /><Relationship Id="rId2" Type="http://schemas.openxmlformats.org/officeDocument/2006/relationships/tags" Target="../tags/tag215.xml" /><Relationship Id="rId20" Type="http://schemas.openxmlformats.org/officeDocument/2006/relationships/tags" Target="../tags/tag233.xml" /><Relationship Id="rId21" Type="http://schemas.openxmlformats.org/officeDocument/2006/relationships/tags" Target="../tags/tag234.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201010344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 </a:t>
            </a:r>
            <a:endParaRPr lang="zh-CN" altLang="en-US"/>
          </a:p>
        </p:txBody>
      </p:sp>
      <p:sp>
        <p:nvSpPr>
          <p:cNvPr id="1048650" name="标题 6"/>
          <p:cNvSpPr>
            <a:spLocks noGrp="1"/>
          </p:cNvSpPr>
          <p:nvPr>
            <p:ph type="title" idx="2"/>
            <p:custDataLst>
              <p:tags r:id="rId4"/>
            </p:custDataLst>
          </p:nvPr>
        </p:nvSpPr>
        <p:spPr/>
        <p:txBody>
          <a:bodyPr/>
          <a:lstStyle/>
          <a:p>
            <a:r>
              <a:rPr lang="zh-CN" altLang="en-US"/>
              <a:t>小学数学课件比较与排序的概念</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r>
              <a:rPr lang="en-US" altLang="zh-CN"/>
              <a:t>XX</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比较的概念</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小学数学课件中的比较与排序</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比较与排序的教学策略</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排序的概念</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比较与排序的实践应用</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比较的概念</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4" name="标题 2"/>
          <p:cNvSpPr>
            <a:spLocks noGrp="1"/>
          </p:cNvSpPr>
          <p:nvPr>
            <p:ph type="title" idx="1"/>
          </p:nvPr>
        </p:nvSpPr>
        <p:spPr/>
        <p:txBody>
          <a:bodyPr/>
          <a:lstStyle/>
          <a:p>
            <a:r>
              <a:rPr lang="zh-CN" altLang="en-US"/>
              <a:t>定义与意义</a:t>
            </a:r>
            <a:endParaRPr lang="zh-CN" altLang="en-US"/>
          </a:p>
        </p:txBody>
      </p:sp>
      <p:sp>
        <p:nvSpPr>
          <p:cNvPr id="1049106" name="任意多边形 5"/>
          <p:cNvSpPr/>
          <p:nvPr>
            <p:custDataLst>
              <p:tags r:id="rId2"/>
            </p:custDataLst>
          </p:nvPr>
        </p:nvSpPr>
        <p:spPr>
          <a:xfrm>
            <a:off x="978864" y="1507932"/>
            <a:ext cx="10599490" cy="2071123"/>
          </a:xfrm>
          <a:custGeom>
            <a:gdLst>
              <a:gd name="adj" fmla="val 1098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736" h="1707">
                <a:moveTo>
                  <a:pt x="188" y="0"/>
                </a:moveTo>
                <a:lnTo>
                  <a:pt x="8548" y="0"/>
                </a:lnTo>
                <a:cubicBezTo>
                  <a:pt x="8652" y="0"/>
                  <a:pt x="8736" y="84"/>
                  <a:pt x="8736" y="188"/>
                </a:cubicBezTo>
                <a:lnTo>
                  <a:pt x="8736" y="1519"/>
                </a:lnTo>
                <a:cubicBezTo>
                  <a:pt x="8736" y="1623"/>
                  <a:pt x="8652" y="1707"/>
                  <a:pt x="8548" y="1707"/>
                </a:cubicBezTo>
                <a:lnTo>
                  <a:pt x="188" y="1707"/>
                </a:lnTo>
                <a:cubicBezTo>
                  <a:pt x="84" y="1707"/>
                  <a:pt x="0" y="1623"/>
                  <a:pt x="0" y="1519"/>
                </a:cubicBezTo>
                <a:lnTo>
                  <a:pt x="0" y="1323"/>
                </a:lnTo>
                <a:lnTo>
                  <a:pt x="21" y="1326"/>
                </a:lnTo>
                <a:cubicBezTo>
                  <a:pt x="45" y="1330"/>
                  <a:pt x="70" y="1332"/>
                  <a:pt x="95" y="1332"/>
                </a:cubicBezTo>
                <a:cubicBezTo>
                  <a:pt x="362" y="1332"/>
                  <a:pt x="578" y="1116"/>
                  <a:pt x="578" y="849"/>
                </a:cubicBezTo>
                <a:cubicBezTo>
                  <a:pt x="578" y="582"/>
                  <a:pt x="362" y="366"/>
                  <a:pt x="95" y="366"/>
                </a:cubicBezTo>
                <a:cubicBezTo>
                  <a:pt x="70" y="366"/>
                  <a:pt x="45" y="368"/>
                  <a:pt x="21" y="372"/>
                </a:cubicBezTo>
                <a:lnTo>
                  <a:pt x="0" y="375"/>
                </a:lnTo>
                <a:lnTo>
                  <a:pt x="0" y="188"/>
                </a:lnTo>
                <a:cubicBezTo>
                  <a:pt x="0" y="84"/>
                  <a:pt x="84" y="0"/>
                  <a:pt x="188" y="0"/>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08" name="文本框 33"/>
          <p:cNvSpPr txBox="1"/>
          <p:nvPr>
            <p:custDataLst>
              <p:tags r:id="rId3"/>
            </p:custDataLst>
          </p:nvPr>
        </p:nvSpPr>
        <p:spPr>
          <a:xfrm>
            <a:off x="1793595" y="1664945"/>
            <a:ext cx="9526922" cy="175566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spcBef>
                <a:spcPct val="0"/>
              </a:spcBef>
              <a:spcAft>
                <a:spcPct val="0"/>
              </a:spcAft>
            </a:pPr>
            <a:r>
              <a:rPr lang="zh-CN" altLang="en-US" sz="2400">
                <a:latin typeface="+mn-ea"/>
                <a:sym typeface="+mn-ea"/>
              </a:rPr>
              <a:t>定义：比较是数学中常用的一种思维方式，通过对比两个或多个数的大小、形状、性质等方面，来认识它们之间的差异和联系</a:t>
            </a:r>
            <a:endParaRPr lang="zh-CN" altLang="en-US" sz="2400">
              <a:latin typeface="+mn-ea"/>
              <a:sym typeface="+mn-ea"/>
            </a:endParaRPr>
          </a:p>
        </p:txBody>
      </p:sp>
      <p:sp>
        <p:nvSpPr>
          <p:cNvPr id="1049110" name="椭圆 4"/>
          <p:cNvSpPr/>
          <p:nvPr>
            <p:custDataLst>
              <p:tags r:id="rId4"/>
            </p:custDataLst>
          </p:nvPr>
        </p:nvSpPr>
        <p:spPr>
          <a:xfrm>
            <a:off x="608400" y="2057115"/>
            <a:ext cx="970649" cy="97064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2800" b="1">
                <a:latin typeface="+mn-ea"/>
              </a:rPr>
              <a:t>01</a:t>
            </a:r>
            <a:endParaRPr lang="en-US" altLang="zh-CN" sz="2800" b="1">
              <a:latin typeface="+mn-ea"/>
            </a:endParaRPr>
          </a:p>
        </p:txBody>
      </p:sp>
      <p:sp>
        <p:nvSpPr>
          <p:cNvPr id="1049112" name="任意多边形 19"/>
          <p:cNvSpPr/>
          <p:nvPr>
            <p:custDataLst>
              <p:tags r:id="rId5"/>
            </p:custDataLst>
          </p:nvPr>
        </p:nvSpPr>
        <p:spPr>
          <a:xfrm>
            <a:off x="978864" y="4161234"/>
            <a:ext cx="10599490" cy="2071123"/>
          </a:xfrm>
          <a:custGeom>
            <a:gdLst>
              <a:gd name="adj" fmla="val 1098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736" h="1707">
                <a:moveTo>
                  <a:pt x="188" y="0"/>
                </a:moveTo>
                <a:lnTo>
                  <a:pt x="8548" y="0"/>
                </a:lnTo>
                <a:cubicBezTo>
                  <a:pt x="8652" y="0"/>
                  <a:pt x="8736" y="84"/>
                  <a:pt x="8736" y="188"/>
                </a:cubicBezTo>
                <a:lnTo>
                  <a:pt x="8736" y="1519"/>
                </a:lnTo>
                <a:cubicBezTo>
                  <a:pt x="8736" y="1623"/>
                  <a:pt x="8652" y="1707"/>
                  <a:pt x="8548" y="1707"/>
                </a:cubicBezTo>
                <a:lnTo>
                  <a:pt x="188" y="1707"/>
                </a:lnTo>
                <a:cubicBezTo>
                  <a:pt x="84" y="1707"/>
                  <a:pt x="0" y="1623"/>
                  <a:pt x="0" y="1519"/>
                </a:cubicBezTo>
                <a:lnTo>
                  <a:pt x="0" y="1323"/>
                </a:lnTo>
                <a:lnTo>
                  <a:pt x="21" y="1326"/>
                </a:lnTo>
                <a:cubicBezTo>
                  <a:pt x="45" y="1330"/>
                  <a:pt x="70" y="1332"/>
                  <a:pt x="95" y="1332"/>
                </a:cubicBezTo>
                <a:cubicBezTo>
                  <a:pt x="362" y="1332"/>
                  <a:pt x="578" y="1116"/>
                  <a:pt x="578" y="849"/>
                </a:cubicBezTo>
                <a:cubicBezTo>
                  <a:pt x="578" y="582"/>
                  <a:pt x="362" y="366"/>
                  <a:pt x="95" y="366"/>
                </a:cubicBezTo>
                <a:cubicBezTo>
                  <a:pt x="70" y="366"/>
                  <a:pt x="45" y="368"/>
                  <a:pt x="21" y="372"/>
                </a:cubicBezTo>
                <a:lnTo>
                  <a:pt x="0" y="375"/>
                </a:lnTo>
                <a:lnTo>
                  <a:pt x="0" y="188"/>
                </a:lnTo>
                <a:cubicBezTo>
                  <a:pt x="0" y="84"/>
                  <a:pt x="84" y="0"/>
                  <a:pt x="188" y="0"/>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14" name="文本框 20"/>
          <p:cNvSpPr txBox="1"/>
          <p:nvPr>
            <p:custDataLst>
              <p:tags r:id="rId6"/>
            </p:custDataLst>
          </p:nvPr>
        </p:nvSpPr>
        <p:spPr>
          <a:xfrm>
            <a:off x="1793595" y="4318970"/>
            <a:ext cx="9526922" cy="175566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spcBef>
                <a:spcPct val="0"/>
              </a:spcBef>
              <a:spcAft>
                <a:spcPct val="0"/>
              </a:spcAft>
            </a:pPr>
            <a:r>
              <a:rPr lang="zh-CN" altLang="en-US" sz="2400">
                <a:latin typeface="+mn-ea"/>
                <a:sym typeface="+mn-ea"/>
              </a:rPr>
              <a:t>意义：比较可以帮助我们更好地理解和掌握数学知识，提高我们的思维能力和解题技巧，同时也可以帮助我们更好地认识和了解现实世界中的各种数量关系和变化规律</a:t>
            </a:r>
            <a:endParaRPr lang="zh-CN" altLang="en-US" sz="2400">
              <a:latin typeface="+mn-ea"/>
              <a:sym typeface="+mn-ea"/>
            </a:endParaRPr>
          </a:p>
        </p:txBody>
      </p:sp>
      <p:sp>
        <p:nvSpPr>
          <p:cNvPr id="1049116" name="椭圆 21"/>
          <p:cNvSpPr/>
          <p:nvPr>
            <p:custDataLst>
              <p:tags r:id="rId7"/>
            </p:custDataLst>
          </p:nvPr>
        </p:nvSpPr>
        <p:spPr>
          <a:xfrm>
            <a:off x="608400" y="4710417"/>
            <a:ext cx="970649" cy="9706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2800" b="1">
                <a:latin typeface="+mn-ea"/>
              </a:rPr>
              <a:t>02</a:t>
            </a:r>
            <a:endParaRPr lang="en-US" altLang="zh-CN" sz="2800" b="1">
              <a:latin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62" name="标题 2"/>
          <p:cNvSpPr>
            <a:spLocks noGrp="1"/>
          </p:cNvSpPr>
          <p:nvPr>
            <p:ph type="title" idx="1"/>
          </p:nvPr>
        </p:nvSpPr>
        <p:spPr/>
        <p:txBody>
          <a:bodyPr/>
          <a:lstStyle/>
          <a:p>
            <a:r>
              <a:rPr lang="zh-CN" altLang="en-US"/>
              <a:t>比较的方法</a:t>
            </a:r>
            <a:endParaRPr lang="zh-CN" altLang="en-US"/>
          </a:p>
        </p:txBody>
      </p:sp>
      <p:sp>
        <p:nvSpPr>
          <p:cNvPr id="104916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6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6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7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7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分类：同类比较、异类比较</a:t>
            </a:r>
            <a:endParaRPr lang="zh-CN" altLang="en-US" sz="1400" spc="150">
              <a:solidFill>
                <a:schemeClr val="tx1"/>
              </a:solidFill>
              <a:effectLst/>
              <a:latin typeface="+mn-ea"/>
              <a:sym typeface="+mn-ea"/>
            </a:endParaRPr>
          </a:p>
        </p:txBody>
      </p:sp>
      <p:sp>
        <p:nvSpPr>
          <p:cNvPr id="104917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定义：比较是确定事物异同关系的思维过程</a:t>
            </a:r>
            <a:endParaRPr lang="zh-CN" altLang="en-US" sz="1400" spc="150">
              <a:solidFill>
                <a:schemeClr val="tx1"/>
              </a:solidFill>
              <a:effectLst/>
              <a:latin typeface="+mn-ea"/>
              <a:sym typeface="+mn-ea"/>
            </a:endParaRPr>
          </a:p>
        </p:txBody>
      </p:sp>
      <p:sp>
        <p:nvSpPr>
          <p:cNvPr id="104917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原则：标准统一、条件一致</a:t>
            </a:r>
            <a:endParaRPr lang="zh-CN" altLang="en-US" sz="1400" spc="150">
              <a:solidFill>
                <a:schemeClr val="tx1"/>
              </a:solidFill>
              <a:effectLst/>
              <a:latin typeface="+mn-ea"/>
              <a:sym typeface="+mn-ea"/>
            </a:endParaRPr>
          </a:p>
        </p:txBody>
      </p:sp>
      <p:sp>
        <p:nvSpPr>
          <p:cNvPr id="104917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作用：认识事物之间的联系和区别，加深对事物的理解</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24" name="标题 2"/>
          <p:cNvSpPr>
            <a:spLocks noGrp="1"/>
          </p:cNvSpPr>
          <p:nvPr>
            <p:ph type="title" idx="1"/>
          </p:nvPr>
        </p:nvSpPr>
        <p:spPr/>
        <p:txBody>
          <a:bodyPr/>
          <a:lstStyle/>
          <a:p>
            <a:r>
              <a:rPr lang="zh-CN" altLang="en-US"/>
              <a:t>比较的应用</a:t>
            </a:r>
            <a:endParaRPr lang="zh-CN" altLang="en-US"/>
          </a:p>
        </p:txBody>
      </p:sp>
      <p:sp>
        <p:nvSpPr>
          <p:cNvPr id="1049226"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228"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30"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比较在生活中的应用：购物、比较大小、比较长短等</a:t>
            </a:r>
            <a:endParaRPr lang="zh-CN" altLang="en-US" sz="2000" spc="150">
              <a:solidFill>
                <a:schemeClr val="lt1">
                  <a:lumMod val="100000"/>
                </a:schemeClr>
              </a:solidFill>
              <a:latin typeface="Arial" pitchFamily="34" charset="0"/>
              <a:ea typeface="微软雅黑"/>
              <a:sym typeface="+mn-ea"/>
            </a:endParaRPr>
          </a:p>
        </p:txBody>
      </p:sp>
      <p:sp>
        <p:nvSpPr>
          <p:cNvPr id="1049232"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34"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36"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比较在数学中的应用：比较数字大小、比较形状大小等</a:t>
            </a:r>
            <a:endParaRPr lang="zh-CN" altLang="en-US" sz="2000" spc="150">
              <a:solidFill>
                <a:schemeClr val="tx1">
                  <a:lumMod val="75000"/>
                  <a:lumOff val="25000"/>
                </a:schemeClr>
              </a:solidFill>
              <a:latin typeface="Arial" pitchFamily="34" charset="0"/>
              <a:ea typeface="微软雅黑"/>
              <a:sym typeface="+mn-ea"/>
            </a:endParaRPr>
          </a:p>
        </p:txBody>
      </p:sp>
      <p:sp>
        <p:nvSpPr>
          <p:cNvPr id="1049238"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240"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比较在科学中的应用：比较温度、比较压力等</a:t>
            </a:r>
            <a:endParaRPr lang="zh-CN" altLang="en-US" sz="2000" spc="150">
              <a:solidFill>
                <a:schemeClr val="lt1">
                  <a:lumMod val="100000"/>
                </a:schemeClr>
              </a:solidFill>
              <a:latin typeface="Arial" pitchFamily="34" charset="0"/>
              <a:ea typeface="微软雅黑"/>
              <a:sym typeface="+mn-ea"/>
            </a:endParaRPr>
          </a:p>
        </p:txBody>
      </p:sp>
      <p:sp>
        <p:nvSpPr>
          <p:cNvPr id="1049242"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4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46"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48"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比较在语言中的应用：比较单词、比较句子等</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94"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296" name="标题 4"/>
          <p:cNvSpPr>
            <a:spLocks noGrp="1"/>
          </p:cNvSpPr>
          <p:nvPr>
            <p:ph type="title" idx="1"/>
            <p:custDataLst>
              <p:tags r:id="rId3"/>
            </p:custDataLst>
          </p:nvPr>
        </p:nvSpPr>
        <p:spPr/>
        <p:txBody>
          <a:bodyPr/>
          <a:lstStyle/>
          <a:p>
            <a:r>
              <a:rPr lang="zh-CN" altLang="en-US"/>
              <a:t>排序的概念</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90" name="标题 2"/>
          <p:cNvSpPr>
            <a:spLocks noGrp="1"/>
          </p:cNvSpPr>
          <p:nvPr>
            <p:ph type="title" idx="1"/>
          </p:nvPr>
        </p:nvSpPr>
        <p:spPr/>
        <p:txBody>
          <a:bodyPr/>
          <a:lstStyle/>
          <a:p>
            <a:r>
              <a:rPr lang="zh-CN" altLang="en-US"/>
              <a:t>排序的定义</a:t>
            </a:r>
            <a:endParaRPr lang="zh-CN" altLang="en-US"/>
          </a:p>
        </p:txBody>
      </p:sp>
      <p:sp>
        <p:nvSpPr>
          <p:cNvPr id="1049392"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94"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9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98"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0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02"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04"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06"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0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排序的方法：冒泡排序、选择排序、插入排序等</a:t>
            </a:r>
            <a:endParaRPr lang="zh-CN" altLang="en-US" sz="2400">
              <a:latin typeface="+mn-ea"/>
              <a:ea typeface="+mn-ea"/>
            </a:endParaRPr>
          </a:p>
        </p:txBody>
      </p:sp>
      <p:sp>
        <p:nvSpPr>
          <p:cNvPr id="1049410"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排序的应用：数据清洗、数据分析、数据可视化等</a:t>
            </a:r>
            <a:endParaRPr lang="zh-CN" altLang="en-US" sz="2400">
              <a:latin typeface="+mn-ea"/>
              <a:ea typeface="+mn-ea"/>
            </a:endParaRPr>
          </a:p>
        </p:txBody>
      </p:sp>
      <p:sp>
        <p:nvSpPr>
          <p:cNvPr id="1049412"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排序的概念：将一组数据按照一定的顺序排列</a:t>
            </a:r>
            <a:endParaRPr lang="zh-CN" altLang="en-US" sz="2400">
              <a:latin typeface="+mn-ea"/>
              <a:ea typeface="+mn-ea"/>
            </a:endParaRPr>
          </a:p>
        </p:txBody>
      </p:sp>
      <p:sp>
        <p:nvSpPr>
          <p:cNvPr id="1049414"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排序的种类：升序、降序、自定义排序</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60" name="标题 2"/>
          <p:cNvSpPr>
            <a:spLocks noGrp="1"/>
          </p:cNvSpPr>
          <p:nvPr>
            <p:ph type="title" idx="1"/>
          </p:nvPr>
        </p:nvSpPr>
        <p:spPr/>
        <p:txBody>
          <a:bodyPr/>
          <a:lstStyle/>
          <a:p>
            <a:r>
              <a:rPr lang="zh-CN" altLang="en-US"/>
              <a:t>排序的规则</a:t>
            </a:r>
            <a:endParaRPr lang="zh-CN" altLang="en-US"/>
          </a:p>
        </p:txBody>
      </p:sp>
      <p:sp>
        <p:nvSpPr>
          <p:cNvPr id="1049462" name="矩形 38"/>
          <p:cNvSpPr/>
          <p:nvPr>
            <p:custDataLst>
              <p:tags r:id="rId2"/>
            </p:custDataLst>
          </p:nvPr>
        </p:nvSpPr>
        <p:spPr>
          <a:xfrm rot="204112">
            <a:off x="1527310" y="1490400"/>
            <a:ext cx="4049330" cy="2113566"/>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4" name="矩形 39"/>
          <p:cNvSpPr/>
          <p:nvPr>
            <p:custDataLst>
              <p:tags r:id="rId3"/>
            </p:custDataLst>
          </p:nvPr>
        </p:nvSpPr>
        <p:spPr>
          <a:xfrm>
            <a:off x="1531989" y="1491068"/>
            <a:ext cx="4049330" cy="21135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6" name="TextBox 2"/>
          <p:cNvSpPr txBox="1"/>
          <p:nvPr>
            <p:custDataLst>
              <p:tags r:id="rId4"/>
            </p:custDataLst>
          </p:nvPr>
        </p:nvSpPr>
        <p:spPr>
          <a:xfrm>
            <a:off x="1766607" y="1656170"/>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按照数值大小排序</a:t>
            </a:r>
            <a:endParaRPr lang="zh-CN" altLang="en-US" sz="4400" b="1" spc="150">
              <a:solidFill>
                <a:srgbClr val="FFFFFF"/>
              </a:solidFill>
              <a:latin typeface="+mj-ea"/>
              <a:ea typeface="+mj-ea"/>
              <a:cs typeface="微软雅黑" panose="020b0503020204020204" charset="-122"/>
              <a:sym typeface="+mn-lt"/>
            </a:endParaRPr>
          </a:p>
        </p:txBody>
      </p:sp>
      <p:sp>
        <p:nvSpPr>
          <p:cNvPr id="1049468" name="矩形 100"/>
          <p:cNvSpPr/>
          <p:nvPr>
            <p:custDataLst>
              <p:tags r:id="rId5"/>
            </p:custDataLst>
          </p:nvPr>
        </p:nvSpPr>
        <p:spPr>
          <a:xfrm rot="204112">
            <a:off x="6604012" y="1490400"/>
            <a:ext cx="4049330" cy="2113566"/>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0" name="矩形 101"/>
          <p:cNvSpPr/>
          <p:nvPr>
            <p:custDataLst>
              <p:tags r:id="rId6"/>
            </p:custDataLst>
          </p:nvPr>
        </p:nvSpPr>
        <p:spPr>
          <a:xfrm>
            <a:off x="6609360" y="1491068"/>
            <a:ext cx="4049330" cy="21135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2" name="TextBox 2"/>
          <p:cNvSpPr txBox="1"/>
          <p:nvPr>
            <p:custDataLst>
              <p:tags r:id="rId7"/>
            </p:custDataLst>
          </p:nvPr>
        </p:nvSpPr>
        <p:spPr>
          <a:xfrm>
            <a:off x="6844646" y="1656170"/>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按照字母顺序排序</a:t>
            </a:r>
            <a:endParaRPr lang="zh-CN" altLang="en-US" sz="4400" b="1" spc="150">
              <a:solidFill>
                <a:srgbClr val="FFFFFF"/>
              </a:solidFill>
              <a:latin typeface="+mj-ea"/>
              <a:ea typeface="+mj-ea"/>
              <a:cs typeface="微软雅黑" panose="020b0503020204020204" charset="-122"/>
              <a:sym typeface="+mn-lt"/>
            </a:endParaRPr>
          </a:p>
        </p:txBody>
      </p:sp>
      <p:sp>
        <p:nvSpPr>
          <p:cNvPr id="1049474" name="矩形 122"/>
          <p:cNvSpPr/>
          <p:nvPr>
            <p:custDataLst>
              <p:tags r:id="rId8"/>
            </p:custDataLst>
          </p:nvPr>
        </p:nvSpPr>
        <p:spPr>
          <a:xfrm rot="204112">
            <a:off x="1527310" y="4135365"/>
            <a:ext cx="4049330" cy="2113566"/>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6" name="矩形 123"/>
          <p:cNvSpPr/>
          <p:nvPr>
            <p:custDataLst>
              <p:tags r:id="rId9"/>
            </p:custDataLst>
          </p:nvPr>
        </p:nvSpPr>
        <p:spPr>
          <a:xfrm>
            <a:off x="1531989" y="4136034"/>
            <a:ext cx="4049330" cy="211356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8" name="TextBox 2"/>
          <p:cNvSpPr txBox="1"/>
          <p:nvPr>
            <p:custDataLst>
              <p:tags r:id="rId10"/>
            </p:custDataLst>
          </p:nvPr>
        </p:nvSpPr>
        <p:spPr>
          <a:xfrm>
            <a:off x="1765938" y="4301135"/>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按照时间先后排序</a:t>
            </a:r>
            <a:endParaRPr lang="zh-CN" altLang="en-US" sz="4400" b="1" spc="150">
              <a:solidFill>
                <a:srgbClr val="FFFFFF"/>
              </a:solidFill>
              <a:latin typeface="+mj-ea"/>
              <a:ea typeface="+mj-ea"/>
              <a:cs typeface="微软雅黑" panose="020b0503020204020204" charset="-122"/>
              <a:sym typeface="+mn-lt"/>
            </a:endParaRPr>
          </a:p>
        </p:txBody>
      </p:sp>
      <p:sp>
        <p:nvSpPr>
          <p:cNvPr id="1049480" name="矩形 89"/>
          <p:cNvSpPr/>
          <p:nvPr>
            <p:custDataLst>
              <p:tags r:id="rId11"/>
            </p:custDataLst>
          </p:nvPr>
        </p:nvSpPr>
        <p:spPr>
          <a:xfrm rot="204112">
            <a:off x="6604012" y="4135365"/>
            <a:ext cx="4049330" cy="2113566"/>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82" name="矩形 90"/>
          <p:cNvSpPr/>
          <p:nvPr>
            <p:custDataLst>
              <p:tags r:id="rId12"/>
            </p:custDataLst>
          </p:nvPr>
        </p:nvSpPr>
        <p:spPr>
          <a:xfrm>
            <a:off x="6609360" y="4136034"/>
            <a:ext cx="4049330" cy="2113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84" name="TextBox 2"/>
          <p:cNvSpPr txBox="1"/>
          <p:nvPr>
            <p:custDataLst>
              <p:tags r:id="rId13"/>
            </p:custDataLst>
          </p:nvPr>
        </p:nvSpPr>
        <p:spPr>
          <a:xfrm>
            <a:off x="6843309" y="4301135"/>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按照特定规则排序</a:t>
            </a:r>
            <a:endParaRPr lang="zh-CN" altLang="en-US" sz="4400" b="1" spc="150">
              <a:solidFill>
                <a:srgbClr val="FFFFFF"/>
              </a:solidFill>
              <a:latin typeface="+mj-ea"/>
              <a:ea typeface="+mj-ea"/>
              <a:cs typeface="微软雅黑" panose="020b0503020204020204" charset="-122"/>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30" name="标题 2"/>
          <p:cNvSpPr>
            <a:spLocks noGrp="1"/>
          </p:cNvSpPr>
          <p:nvPr>
            <p:ph type="title" idx="1"/>
          </p:nvPr>
        </p:nvSpPr>
        <p:spPr/>
        <p:txBody>
          <a:bodyPr/>
          <a:lstStyle/>
          <a:p>
            <a:r>
              <a:rPr lang="zh-CN" altLang="en-US"/>
              <a:t>排序的应用</a:t>
            </a:r>
            <a:endParaRPr lang="zh-CN" altLang="en-US"/>
          </a:p>
        </p:txBody>
      </p:sp>
      <p:sp>
        <p:nvSpPr>
          <p:cNvPr id="1049532" name="圆角矩形 3"/>
          <p:cNvSpPr/>
          <p:nvPr>
            <p:custDataLst>
              <p:tags r:id="rId2"/>
            </p:custDataLst>
          </p:nvPr>
        </p:nvSpPr>
        <p:spPr>
          <a:xfrm>
            <a:off x="804630" y="1578743"/>
            <a:ext cx="4815576" cy="2100107"/>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34" name="正文"/>
          <p:cNvSpPr txBox="1"/>
          <p:nvPr>
            <p:custDataLst>
              <p:tags r:id="rId3"/>
            </p:custDataLst>
          </p:nvPr>
        </p:nvSpPr>
        <p:spPr>
          <a:xfrm>
            <a:off x="1248529" y="2485593"/>
            <a:ext cx="4377392" cy="1192622"/>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a:solidFill>
                  <a:schemeClr val="tx1">
                    <a:lumMod val="65000"/>
                    <a:lumOff val="35000"/>
                  </a:schemeClr>
                </a:solidFill>
                <a:latin typeface="+中文正文" charset="0"/>
              </a:rPr>
              <a:t>日常生活中的排序：如按照大小、颜色、形状等进行排序，帮助我们更好地理解和组织事物。</a:t>
            </a:r>
            <a:endParaRPr lang="zh-CN" altLang="en-US" sz="1600">
              <a:solidFill>
                <a:schemeClr val="tx1">
                  <a:lumMod val="65000"/>
                  <a:lumOff val="35000"/>
                </a:schemeClr>
              </a:solidFill>
              <a:latin typeface="+中文正文" charset="0"/>
            </a:endParaRPr>
          </a:p>
        </p:txBody>
      </p:sp>
      <p:sp>
        <p:nvSpPr>
          <p:cNvPr id="1049536" name="标题"/>
          <p:cNvSpPr txBox="1"/>
          <p:nvPr>
            <p:custDataLst>
              <p:tags r:id="rId4"/>
            </p:custDataLst>
          </p:nvPr>
        </p:nvSpPr>
        <p:spPr>
          <a:xfrm>
            <a:off x="1248529" y="2022008"/>
            <a:ext cx="3577866" cy="45279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538" name="任意多边形: 形状 23"/>
          <p:cNvSpPr>
            <a:spLocks noChangeAspect="1"/>
          </p:cNvSpPr>
          <p:nvPr>
            <p:custDataLst>
              <p:tags r:id="rId5"/>
            </p:custDataLst>
          </p:nvPr>
        </p:nvSpPr>
        <p:spPr>
          <a:xfrm rot="5400000" flipV="1">
            <a:off x="412170" y="2311590"/>
            <a:ext cx="794446" cy="401986"/>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1400" b="1">
              <a:latin typeface="+mj-ea"/>
              <a:ea typeface="+mj-ea"/>
            </a:endParaRPr>
          </a:p>
        </p:txBody>
      </p:sp>
      <p:sp>
        <p:nvSpPr>
          <p:cNvPr id="1049540" name="圆角矩形 7"/>
          <p:cNvSpPr/>
          <p:nvPr>
            <p:custDataLst>
              <p:tags r:id="rId6"/>
            </p:custDataLst>
          </p:nvPr>
        </p:nvSpPr>
        <p:spPr>
          <a:xfrm>
            <a:off x="6762024" y="1578743"/>
            <a:ext cx="4815576" cy="2100107"/>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42" name="正文"/>
          <p:cNvSpPr txBox="1"/>
          <p:nvPr>
            <p:custDataLst>
              <p:tags r:id="rId7"/>
            </p:custDataLst>
          </p:nvPr>
        </p:nvSpPr>
        <p:spPr>
          <a:xfrm>
            <a:off x="7200843" y="2485593"/>
            <a:ext cx="4377392" cy="1192622"/>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a:solidFill>
                  <a:schemeClr val="tx1">
                    <a:lumMod val="65000"/>
                    <a:lumOff val="35000"/>
                  </a:schemeClr>
                </a:solidFill>
                <a:latin typeface="+中文正文" charset="0"/>
              </a:rPr>
              <a:t>数学中的排序：在数学中，排序是一种重要的数学方法，可以帮助我们更好地理解和解决各种问题，如数列的排序、统计数据的排序等。</a:t>
            </a:r>
            <a:endParaRPr lang="zh-CN" altLang="en-US" sz="1600">
              <a:solidFill>
                <a:schemeClr val="tx1">
                  <a:lumMod val="65000"/>
                  <a:lumOff val="35000"/>
                </a:schemeClr>
              </a:solidFill>
              <a:latin typeface="+中文正文" charset="0"/>
            </a:endParaRPr>
          </a:p>
        </p:txBody>
      </p:sp>
      <p:sp>
        <p:nvSpPr>
          <p:cNvPr id="1049544" name="标题"/>
          <p:cNvSpPr txBox="1"/>
          <p:nvPr>
            <p:custDataLst>
              <p:tags r:id="rId8"/>
            </p:custDataLst>
          </p:nvPr>
        </p:nvSpPr>
        <p:spPr>
          <a:xfrm>
            <a:off x="7200843" y="2022008"/>
            <a:ext cx="3577866" cy="45279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546" name="任意多边形: 形状 23"/>
          <p:cNvSpPr>
            <a:spLocks noChangeAspect="1"/>
          </p:cNvSpPr>
          <p:nvPr>
            <p:custDataLst>
              <p:tags r:id="rId9"/>
            </p:custDataLst>
          </p:nvPr>
        </p:nvSpPr>
        <p:spPr>
          <a:xfrm rot="5400000" flipV="1">
            <a:off x="6364484" y="2311590"/>
            <a:ext cx="794446" cy="401986"/>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1400" b="1">
              <a:latin typeface="+mj-ea"/>
              <a:ea typeface="+mj-ea"/>
            </a:endParaRPr>
          </a:p>
        </p:txBody>
      </p:sp>
      <p:sp>
        <p:nvSpPr>
          <p:cNvPr id="1049548" name="圆角矩形 10"/>
          <p:cNvSpPr/>
          <p:nvPr>
            <p:custDataLst>
              <p:tags r:id="rId10"/>
            </p:custDataLst>
          </p:nvPr>
        </p:nvSpPr>
        <p:spPr>
          <a:xfrm>
            <a:off x="804630" y="4061785"/>
            <a:ext cx="4815576" cy="2100107"/>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50" name="正文"/>
          <p:cNvSpPr txBox="1"/>
          <p:nvPr>
            <p:custDataLst>
              <p:tags r:id="rId11"/>
            </p:custDataLst>
          </p:nvPr>
        </p:nvSpPr>
        <p:spPr>
          <a:xfrm>
            <a:off x="1248529" y="4968635"/>
            <a:ext cx="4377392" cy="1192622"/>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a:solidFill>
                  <a:schemeClr val="tx1">
                    <a:lumMod val="65000"/>
                    <a:lumOff val="35000"/>
                  </a:schemeClr>
                </a:solidFill>
                <a:latin typeface="+中文正文" charset="0"/>
              </a:rPr>
              <a:t>计算机科学中的排序：在计算机科学中，排序是一种重要的算法，可以帮助我们更好地组织和处理数据，如快速排序、归并排序等。</a:t>
            </a:r>
            <a:endParaRPr lang="zh-CN" altLang="en-US" sz="1600">
              <a:solidFill>
                <a:schemeClr val="tx1">
                  <a:lumMod val="65000"/>
                  <a:lumOff val="35000"/>
                </a:schemeClr>
              </a:solidFill>
              <a:latin typeface="+中文正文" charset="0"/>
            </a:endParaRPr>
          </a:p>
        </p:txBody>
      </p:sp>
      <p:sp>
        <p:nvSpPr>
          <p:cNvPr id="1049552" name="标题"/>
          <p:cNvSpPr txBox="1"/>
          <p:nvPr>
            <p:custDataLst>
              <p:tags r:id="rId12"/>
            </p:custDataLst>
          </p:nvPr>
        </p:nvSpPr>
        <p:spPr>
          <a:xfrm>
            <a:off x="1248529" y="4505049"/>
            <a:ext cx="3577866" cy="45279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554" name="任意多边形: 形状 23"/>
          <p:cNvSpPr>
            <a:spLocks noChangeAspect="1"/>
          </p:cNvSpPr>
          <p:nvPr>
            <p:custDataLst>
              <p:tags r:id="rId13"/>
            </p:custDataLst>
          </p:nvPr>
        </p:nvSpPr>
        <p:spPr>
          <a:xfrm rot="5400000" flipV="1">
            <a:off x="412170" y="4794631"/>
            <a:ext cx="794446" cy="401986"/>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1400" b="1">
              <a:latin typeface="+mj-ea"/>
              <a:ea typeface="+mj-ea"/>
            </a:endParaRPr>
          </a:p>
        </p:txBody>
      </p:sp>
      <p:sp>
        <p:nvSpPr>
          <p:cNvPr id="1049556" name="圆角矩形 9"/>
          <p:cNvSpPr/>
          <p:nvPr>
            <p:custDataLst>
              <p:tags r:id="rId14"/>
            </p:custDataLst>
          </p:nvPr>
        </p:nvSpPr>
        <p:spPr>
          <a:xfrm>
            <a:off x="6756944" y="4061785"/>
            <a:ext cx="4815576" cy="2100107"/>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58" name="正文"/>
          <p:cNvSpPr txBox="1"/>
          <p:nvPr>
            <p:custDataLst>
              <p:tags r:id="rId15"/>
            </p:custDataLst>
          </p:nvPr>
        </p:nvSpPr>
        <p:spPr>
          <a:xfrm>
            <a:off x="7200843" y="4968635"/>
            <a:ext cx="4377392" cy="1192622"/>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a:solidFill>
                  <a:schemeClr val="tx1">
                    <a:lumMod val="65000"/>
                    <a:lumOff val="35000"/>
                  </a:schemeClr>
                </a:solidFill>
                <a:latin typeface="+中文正文" charset="0"/>
              </a:rPr>
              <a:t>实际应用中的排序：在实际应用中，排序可以应用于各种领域，如医疗、交通、金融等，帮助我们更好地管理和优化各种资源。</a:t>
            </a:r>
            <a:endParaRPr lang="zh-CN" altLang="en-US" sz="1600">
              <a:solidFill>
                <a:schemeClr val="tx1">
                  <a:lumMod val="65000"/>
                  <a:lumOff val="35000"/>
                </a:schemeClr>
              </a:solidFill>
              <a:latin typeface="+中文正文" charset="0"/>
            </a:endParaRPr>
          </a:p>
        </p:txBody>
      </p:sp>
      <p:sp>
        <p:nvSpPr>
          <p:cNvPr id="1049560" name="标题"/>
          <p:cNvSpPr txBox="1"/>
          <p:nvPr>
            <p:custDataLst>
              <p:tags r:id="rId16"/>
            </p:custDataLst>
          </p:nvPr>
        </p:nvSpPr>
        <p:spPr>
          <a:xfrm>
            <a:off x="7200843" y="4505049"/>
            <a:ext cx="3577866" cy="45279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562" name="任意多边形: 形状 23"/>
          <p:cNvSpPr>
            <a:spLocks noChangeAspect="1"/>
          </p:cNvSpPr>
          <p:nvPr>
            <p:custDataLst>
              <p:tags r:id="rId17"/>
            </p:custDataLst>
          </p:nvPr>
        </p:nvSpPr>
        <p:spPr>
          <a:xfrm rot="5400000" flipV="1">
            <a:off x="6364484" y="4794631"/>
            <a:ext cx="794446" cy="401986"/>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1400" b="1">
              <a:latin typeface="+mj-ea"/>
              <a:ea typeface="+mj-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08"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610" name="标题 4"/>
          <p:cNvSpPr>
            <a:spLocks noGrp="1"/>
          </p:cNvSpPr>
          <p:nvPr>
            <p:ph type="title" idx="1"/>
            <p:custDataLst>
              <p:tags r:id="rId3"/>
            </p:custDataLst>
          </p:nvPr>
        </p:nvSpPr>
        <p:spPr/>
        <p:txBody>
          <a:bodyPr/>
          <a:lstStyle/>
          <a:p>
            <a:r>
              <a:rPr lang="zh-CN" altLang="en-US"/>
              <a:t>比较与排序的实践应用</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704" name="标题 2"/>
          <p:cNvSpPr>
            <a:spLocks noGrp="1"/>
          </p:cNvSpPr>
          <p:nvPr>
            <p:ph type="title" idx="1"/>
          </p:nvPr>
        </p:nvSpPr>
        <p:spPr/>
        <p:txBody>
          <a:bodyPr/>
          <a:lstStyle/>
          <a:p>
            <a:r>
              <a:rPr lang="zh-CN" altLang="en-US"/>
              <a:t>比较在数学中的应用</a:t>
            </a:r>
            <a:endParaRPr lang="zh-CN" altLang="en-US"/>
          </a:p>
        </p:txBody>
      </p:sp>
      <p:sp>
        <p:nvSpPr>
          <p:cNvPr id="104970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70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比较大小：通过比较数字大小，解决实际问题</a:t>
            </a:r>
            <a:endParaRPr lang="zh-CN" altLang="en-US" sz="2000" spc="150">
              <a:solidFill>
                <a:schemeClr val="tx1">
                  <a:lumMod val="75000"/>
                  <a:lumOff val="25000"/>
                </a:schemeClr>
              </a:solidFill>
              <a:latin typeface="+mn-ea"/>
              <a:sym typeface="+mn-ea"/>
            </a:endParaRPr>
          </a:p>
        </p:txBody>
      </p:sp>
      <p:sp>
        <p:nvSpPr>
          <p:cNvPr id="104971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71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71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比较形状：通过比较图形形状，判断相似度</a:t>
            </a:r>
            <a:endParaRPr lang="zh-CN" altLang="en-US" sz="2000" spc="150">
              <a:solidFill>
                <a:schemeClr val="tx1">
                  <a:lumMod val="75000"/>
                  <a:lumOff val="25000"/>
                </a:schemeClr>
              </a:solidFill>
              <a:latin typeface="+mn-ea"/>
              <a:sym typeface="+mn-ea"/>
            </a:endParaRPr>
          </a:p>
        </p:txBody>
      </p:sp>
      <p:sp>
        <p:nvSpPr>
          <p:cNvPr id="104971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71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72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比较数量：通过比较数量多少，解决实际问题</a:t>
            </a:r>
            <a:endParaRPr lang="zh-CN" altLang="en-US" sz="2000" spc="150">
              <a:solidFill>
                <a:schemeClr val="tx1">
                  <a:lumMod val="75000"/>
                  <a:lumOff val="25000"/>
                </a:schemeClr>
              </a:solidFill>
              <a:latin typeface="+mn-ea"/>
              <a:sym typeface="+mn-ea"/>
            </a:endParaRPr>
          </a:p>
        </p:txBody>
      </p:sp>
      <p:sp>
        <p:nvSpPr>
          <p:cNvPr id="104972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72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72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比较距离：通过比较距离长短，解决实际问题</a:t>
            </a:r>
            <a:endParaRPr lang="zh-CN" altLang="en-US" sz="2000" spc="150">
              <a:solidFill>
                <a:schemeClr val="tx1">
                  <a:lumMod val="75000"/>
                  <a:lumOff val="25000"/>
                </a:schemeClr>
              </a:solidFill>
              <a:latin typeface="+mn-ea"/>
              <a:sym typeface="+mn-ea"/>
            </a:endParaRPr>
          </a:p>
        </p:txBody>
      </p:sp>
      <p:sp>
        <p:nvSpPr>
          <p:cNvPr id="104972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774" name="标题 2"/>
          <p:cNvSpPr>
            <a:spLocks noGrp="1"/>
          </p:cNvSpPr>
          <p:nvPr>
            <p:ph type="title" idx="1"/>
          </p:nvPr>
        </p:nvSpPr>
        <p:spPr/>
        <p:txBody>
          <a:bodyPr/>
          <a:lstStyle/>
          <a:p>
            <a:r>
              <a:rPr lang="zh-CN" altLang="en-US"/>
              <a:t>排序在数学中的应用</a:t>
            </a:r>
            <a:endParaRPr lang="zh-CN" altLang="en-US"/>
          </a:p>
        </p:txBody>
      </p:sp>
      <p:sp>
        <p:nvSpPr>
          <p:cNvPr id="104977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7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8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8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8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8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8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9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9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排序在数学中的定义和分类</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79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排序在数学中的实践应用案例</a:t>
            </a:r>
            <a:endParaRPr sz="2000" err="1">
              <a:solidFill>
                <a:schemeClr val="tx1">
                  <a:lumMod val="75000"/>
                  <a:lumOff val="25000"/>
                </a:schemeClr>
              </a:solidFill>
              <a:latin typeface="+mn-ea"/>
              <a:ea typeface="+mn-ea"/>
              <a:cs typeface="+mn-ea"/>
              <a:sym typeface="+mn-lt"/>
            </a:endParaRPr>
          </a:p>
        </p:txBody>
      </p:sp>
      <p:sp>
        <p:nvSpPr>
          <p:cNvPr id="104979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9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0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80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0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0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0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1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1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排序在数学中的优缺点和未来发展前景</a:t>
            </a:r>
            <a:endParaRPr sz="2000" err="1">
              <a:solidFill>
                <a:schemeClr val="tx1">
                  <a:lumMod val="75000"/>
                  <a:lumOff val="25000"/>
                </a:schemeClr>
              </a:solidFill>
              <a:latin typeface="+mn-ea"/>
              <a:ea typeface="+mn-ea"/>
              <a:cs typeface="+mn-ea"/>
              <a:sym typeface="+mn-lt"/>
            </a:endParaRPr>
          </a:p>
        </p:txBody>
      </p:sp>
      <p:sp>
        <p:nvSpPr>
          <p:cNvPr id="10498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排序在数学中的基本概念和原理</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https://d.book118.com/605201010344011034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05000000074505806,&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HIGHLIGHT" val="0"/>
  <p:tag name="KSO_WM_UNIT_ID" val="diagram20231308_1*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HIGHLIGHT" val="0"/>
  <p:tag name="KSO_WM_UNIT_ID" val="diagram20231308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FILL_FORE_SCHEMECOLOR_INDEX" val="5"/>
  <p:tag name="KSO_WM_UNIT_HIGHLIGHT" val="0"/>
  <p:tag name="KSO_WM_UNIT_ID" val="diagram20231308_1*l_h_i*1_1_2"/>
  <p:tag name="KSO_WM_UNIT_INDEX" val="1_1_2"/>
  <p:tag name="KSO_WM_UNIT_LAYERLEVEL" val="1_1_1"/>
  <p:tag name="KSO_WM_UNIT_SUBTYPE" val="d"/>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05000000074505806,&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HIGHLIGHT" val="0"/>
  <p:tag name="KSO_WM_UNIT_ID" val="diagram20231308_1*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HIGHLIGHT" val="0"/>
  <p:tag name="KSO_WM_UNIT_ID" val="diagram20231308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FILL_FORE_SCHEMECOLOR_INDEX" val="6"/>
  <p:tag name="KSO_WM_UNIT_HIGHLIGHT" val="0"/>
  <p:tag name="KSO_WM_UNIT_ID" val="diagram20231308_1*l_h_i*1_2_2"/>
  <p:tag name="KSO_WM_UNIT_INDEX" val="1_2_2"/>
  <p:tag name="KSO_WM_UNIT_LAYERLEVEL" val="1_1_1"/>
  <p:tag name="KSO_WM_UNIT_SUBTYPE" val="d"/>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59.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1_1"/>
  <p:tag name="KSO_WM_UNIT_INDEX" val="1_1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1_1"/>
  <p:tag name="KSO_WM_UNIT_INDEX" val="1_1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1_2"/>
  <p:tag name="KSO_WM_UNIT_INDEX" val="1_1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2_1"/>
  <p:tag name="KSO_WM_UNIT_INDEX" val="1_2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2_1"/>
  <p:tag name="KSO_WM_UNIT_INDEX" val="1_2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VALUE" val="6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2_2"/>
  <p:tag name="KSO_WM_UNIT_INDEX" val="1_2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3_1"/>
  <p:tag name="KSO_WM_UNIT_INDEX" val="1_3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3_1"/>
  <p:tag name="KSO_WM_UNIT_INDEX" val="1_3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VALUE" val="6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5.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3_2"/>
  <p:tag name="KSO_WM_UNIT_INDEX" val="1_3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4_1"/>
  <p:tag name="KSO_WM_UNIT_INDEX" val="1_4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4_1"/>
  <p:tag name="KSO_WM_UNIT_INDEX" val="1_4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VALUE" val="6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9.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4_2"/>
  <p:tag name="KSO_WM_UNIT_INDEX" val="1_4_2"/>
  <p:tag name="KSO_WM_UNIT_LAYERLEVEL" val="1_1_1"/>
  <p:tag name="KSO_WM_UNIT_TYPE" val="l_h_i"/>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02.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18</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Wingdings</vt:lpstr>
      <vt:lpstr>Calibri Light</vt:lpstr>
      <vt:lpstr>+中文正文</vt:lpstr>
      <vt:lpstr>宋体</vt:lpstr>
      <vt:lpstr>Office Theme</vt:lpstr>
      <vt:lpstr>小学数学课件比较与排序的概念</vt:lpstr>
      <vt:lpstr>目录</vt:lpstr>
      <vt:lpstr>单击添加章节标题</vt:lpstr>
      <vt:lpstr>比较的概念</vt:lpstr>
      <vt:lpstr>PowerPoint Presentation</vt:lpstr>
      <vt:lpstr>定义与意义</vt:lpstr>
      <vt:lpstr>比较的方法</vt:lpstr>
      <vt:lpstr>比较的应用</vt:lpstr>
      <vt:lpstr>排序的概念</vt:lpstr>
      <vt:lpstr>PowerPoint Presentation</vt:lpstr>
      <vt:lpstr>排序的定义</vt:lpstr>
      <vt:lpstr>排序的规则</vt:lpstr>
      <vt:lpstr>排序的应用</vt:lpstr>
      <vt:lpstr>比较与排序的实践应用</vt:lpstr>
      <vt:lpstr>PowerPoint Presentation</vt:lpstr>
      <vt:lpstr>比较在数学中的应用</vt:lpstr>
      <vt:lpstr>排序在数学中的应用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2024-08-30T18:58:18.729</cp:lastPrinted>
  <dcterms:created xsi:type="dcterms:W3CDTF">2024-08-30T10:58:18Z</dcterms:created>
  <dcterms:modified xsi:type="dcterms:W3CDTF">2024-08-30T10:58:20Z</dcterms:modified>
</cp:coreProperties>
</file>