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1CEEF-151C-4B1C-A82E-2E5ECB4E2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BA232-BC24-4399-8F30-A68209007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F9E3A-4C0F-41BF-8E9E-F3A3F534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20945-A6B2-4328-ACEE-90BBA48CC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5DFDED-E2E7-4AA2-B752-78F03EE7C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79EAB8-EC7B-4D6A-A181-58BABADE7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133565-C80A-41B2-A754-C2F6C5556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76128-9678-4AF6-8D01-697FB5FC9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88691-3F40-45B5-A2D6-1DAD15B40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419D5-9E64-4CE9-9EAD-64560F7B8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65AAB-99DE-44D1-9D05-2BFF897B6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68" r:id="rId2"/>
    <p:sldLayoutId id="2147485269" r:id="rId3"/>
    <p:sldLayoutId id="2147485270" r:id="rId4"/>
    <p:sldLayoutId id="2147485271" r:id="rId5"/>
    <p:sldLayoutId id="2147485272" r:id="rId6"/>
    <p:sldLayoutId id="2147485273" r:id="rId7"/>
    <p:sldLayoutId id="2147485274" r:id="rId8"/>
    <p:sldLayoutId id="2147485275" r:id="rId9"/>
    <p:sldLayoutId id="2147485276" r:id="rId10"/>
    <p:sldLayoutId id="214748527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27" Type="http://schemas.openxmlformats.org/officeDocument/2006/relationships/tags" Target="../tags/tag173.xml" /><Relationship Id="rId28" Type="http://schemas.openxmlformats.org/officeDocument/2006/relationships/tags" Target="../tags/tag174.xml" /><Relationship Id="rId29" Type="http://schemas.openxmlformats.org/officeDocument/2006/relationships/tags" Target="../tags/tag175.xml" /><Relationship Id="rId3" Type="http://schemas.openxmlformats.org/officeDocument/2006/relationships/tags" Target="../tags/tag149.xml" /><Relationship Id="rId30" Type="http://schemas.openxmlformats.org/officeDocument/2006/relationships/tags" Target="../tags/tag176.xml" /><Relationship Id="rId31" Type="http://schemas.openxmlformats.org/officeDocument/2006/relationships/tags" Target="../tags/tag177.xml" /><Relationship Id="rId32" Type="http://schemas.openxmlformats.org/officeDocument/2006/relationships/tags" Target="../tags/tag178.xml" /><Relationship Id="rId33" Type="http://schemas.openxmlformats.org/officeDocument/2006/relationships/tags" Target="../tags/tag179.xml" /><Relationship Id="rId34" Type="http://schemas.openxmlformats.org/officeDocument/2006/relationships/tags" Target="../tags/tag180.xml" /><Relationship Id="rId35" Type="http://schemas.openxmlformats.org/officeDocument/2006/relationships/tags" Target="../tags/tag181.xml" /><Relationship Id="rId36" Type="http://schemas.openxmlformats.org/officeDocument/2006/relationships/tags" Target="../tags/tag182.xml" /><Relationship Id="rId37" Type="http://schemas.openxmlformats.org/officeDocument/2006/relationships/tags" Target="../tags/tag183.xml" /><Relationship Id="rId38" Type="http://schemas.openxmlformats.org/officeDocument/2006/relationships/tags" Target="../tags/tag184.xml" /><Relationship Id="rId39" Type="http://schemas.openxmlformats.org/officeDocument/2006/relationships/tags" Target="../tags/tag185.xml" /><Relationship Id="rId4" Type="http://schemas.openxmlformats.org/officeDocument/2006/relationships/tags" Target="../tags/tag150.xml" /><Relationship Id="rId40" Type="http://schemas.openxmlformats.org/officeDocument/2006/relationships/tags" Target="../tags/tag186.xml" /><Relationship Id="rId41" Type="http://schemas.openxmlformats.org/officeDocument/2006/relationships/tags" Target="../tags/tag187.xml" /><Relationship Id="rId42" Type="http://schemas.openxmlformats.org/officeDocument/2006/relationships/tags" Target="../tags/tag188.xml" /><Relationship Id="rId43" Type="http://schemas.openxmlformats.org/officeDocument/2006/relationships/tags" Target="../tags/tag189.xml" /><Relationship Id="rId44" Type="http://schemas.openxmlformats.org/officeDocument/2006/relationships/tags" Target="../tags/tag190.xml" /><Relationship Id="rId45" Type="http://schemas.openxmlformats.org/officeDocument/2006/relationships/tags" Target="../tags/tag191.xml" /><Relationship Id="rId46" Type="http://schemas.openxmlformats.org/officeDocument/2006/relationships/tags" Target="../tags/tag192.xml" /><Relationship Id="rId47" Type="http://schemas.openxmlformats.org/officeDocument/2006/relationships/tags" Target="../tags/tag193.xml" /><Relationship Id="rId48" Type="http://schemas.openxmlformats.org/officeDocument/2006/relationships/tags" Target="../tags/tag194.xml" /><Relationship Id="rId49" Type="http://schemas.openxmlformats.org/officeDocument/2006/relationships/tags" Target="../tags/tag195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27" Type="http://schemas.openxmlformats.org/officeDocument/2006/relationships/tags" Target="../tags/tag229.xml" /><Relationship Id="rId28" Type="http://schemas.openxmlformats.org/officeDocument/2006/relationships/tags" Target="../tags/tag230.xml" /><Relationship Id="rId29" Type="http://schemas.openxmlformats.org/officeDocument/2006/relationships/tags" Target="../tags/tag231.xml" /><Relationship Id="rId3" Type="http://schemas.openxmlformats.org/officeDocument/2006/relationships/tags" Target="../tags/tag205.xml" /><Relationship Id="rId30" Type="http://schemas.openxmlformats.org/officeDocument/2006/relationships/tags" Target="../tags/tag232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1221121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物业管理法律法规的应用与实践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物业管理法律法规概述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物业管理法律法规的应用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物业管理法律法规的实践案例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物业管理法律法规的完善与发展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总结与建议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物业管理法律法规概述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物业管理法律法规的定义和作用</a:t>
            </a:r>
            <a:endParaRPr lang="zh-CN" altLang="en-US"/>
          </a:p>
        </p:txBody>
      </p:sp>
      <p:sp>
        <p:nvSpPr>
          <p:cNvPr id="1049088" name="矩形 5"/>
          <p:cNvSpPr/>
          <p:nvPr>
            <p:custDataLst>
              <p:tags r:id="rId2"/>
            </p:custDataLst>
          </p:nvPr>
        </p:nvSpPr>
        <p:spPr>
          <a:xfrm>
            <a:off x="1020871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矩形 10"/>
          <p:cNvSpPr/>
          <p:nvPr>
            <p:custDataLst>
              <p:tags r:id="rId3"/>
            </p:custDataLst>
          </p:nvPr>
        </p:nvSpPr>
        <p:spPr>
          <a:xfrm>
            <a:off x="1670771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TextBox 2"/>
          <p:cNvSpPr txBox="1"/>
          <p:nvPr>
            <p:custDataLst>
              <p:tags r:id="rId4"/>
            </p:custDataLst>
          </p:nvPr>
        </p:nvSpPr>
        <p:spPr>
          <a:xfrm>
            <a:off x="1305120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定义：物业管理法律法规是指国家制定和颁布的，用于规范物业管理活动的法律、法规和规章。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4" name="矩形 6"/>
          <p:cNvSpPr/>
          <p:nvPr>
            <p:custDataLst>
              <p:tags r:id="rId5"/>
            </p:custDataLst>
          </p:nvPr>
        </p:nvSpPr>
        <p:spPr>
          <a:xfrm>
            <a:off x="6420950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矩形 11"/>
          <p:cNvSpPr/>
          <p:nvPr>
            <p:custDataLst>
              <p:tags r:id="rId6"/>
            </p:custDataLst>
          </p:nvPr>
        </p:nvSpPr>
        <p:spPr>
          <a:xfrm>
            <a:off x="7107612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TextBox 2"/>
          <p:cNvSpPr txBox="1"/>
          <p:nvPr>
            <p:custDataLst>
              <p:tags r:id="rId7"/>
            </p:custDataLst>
          </p:nvPr>
        </p:nvSpPr>
        <p:spPr>
          <a:xfrm>
            <a:off x="6705199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作用：物业管理法律法规是保障业主和物业服务企业合法权益的重要手段，同时也是规范物业管理市场秩序、促进物业管理行业健康发展的必要保障。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物业管理法律法规的体系结构</a:t>
            </a:r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法律法规的层次：宪法、法律、行政法规、地方性法规等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物业管理法律法规的分类：物业服务合同、物业服务收费、物业服务标准、物业服务纠纷处理等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法律法规的适用范围：物业服务企业、业主委员会、业主大会等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法律法规的监管机构：住房和城乡建设部门、物价部门、工商部门等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19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物业管理法律法规的应用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物业服务企业的设立和资质管理</a:t>
            </a:r>
            <a:endParaRPr lang="zh-CN" altLang="en-US"/>
          </a:p>
        </p:txBody>
      </p:sp>
      <p:sp>
        <p:nvSpPr>
          <p:cNvPr id="1049282" name="Freeform 488"/>
          <p:cNvSpPr/>
          <p:nvPr>
            <p:custDataLst>
              <p:tags r:id="rId2"/>
            </p:custDataLst>
          </p:nvPr>
        </p:nvSpPr>
        <p:spPr>
          <a:xfrm>
            <a:off x="3134078" y="3052384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序号"/>
          <p:cNvSpPr txBox="1"/>
          <p:nvPr>
            <p:custDataLst>
              <p:tags r:id="rId3"/>
            </p:custDataLst>
          </p:nvPr>
        </p:nvSpPr>
        <p:spPr>
          <a:xfrm>
            <a:off x="3244164" y="3233414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286" name="椭圆 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3449046" y="2592469"/>
            <a:ext cx="86682" cy="86682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811" name="直接连接符 11"/>
          <p:cNvCxnSpPr/>
          <p:nvPr>
            <p:custDataLst>
              <p:tags r:id="rId5"/>
            </p:custDataLst>
          </p:nvPr>
        </p:nvCxnSpPr>
        <p:spPr>
          <a:xfrm flipH="1">
            <a:off x="3492469" y="2635892"/>
            <a:ext cx="0" cy="416073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8" name="标题"/>
          <p:cNvSpPr txBox="1"/>
          <p:nvPr>
            <p:custDataLst>
              <p:tags r:id="rId6"/>
            </p:custDataLst>
          </p:nvPr>
        </p:nvSpPr>
        <p:spPr>
          <a:xfrm>
            <a:off x="2781803" y="1364400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物业服务企业的定义和性质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290" name="正文"/>
          <p:cNvSpPr txBox="1"/>
          <p:nvPr>
            <p:custDataLst>
              <p:tags r:id="rId7"/>
            </p:custDataLst>
          </p:nvPr>
        </p:nvSpPr>
        <p:spPr>
          <a:xfrm>
            <a:off x="2781803" y="2076900"/>
            <a:ext cx="1421582" cy="6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2" name="Freeform 488"/>
          <p:cNvSpPr/>
          <p:nvPr>
            <p:custDataLst>
              <p:tags r:id="rId8"/>
            </p:custDataLst>
          </p:nvPr>
        </p:nvSpPr>
        <p:spPr>
          <a:xfrm>
            <a:off x="3834346" y="3761215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序号"/>
          <p:cNvSpPr txBox="1"/>
          <p:nvPr>
            <p:custDataLst>
              <p:tags r:id="rId9"/>
            </p:custDataLst>
          </p:nvPr>
        </p:nvSpPr>
        <p:spPr>
          <a:xfrm>
            <a:off x="3944432" y="3942856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cxnSp>
        <p:nvCxnSpPr>
          <p:cNvPr id="3145813" name="直接连接符 17"/>
          <p:cNvCxnSpPr/>
          <p:nvPr>
            <p:custDataLst>
              <p:tags r:id="rId10"/>
            </p:custDataLst>
          </p:nvPr>
        </p:nvCxnSpPr>
        <p:spPr>
          <a:xfrm flipH="1">
            <a:off x="4192737" y="4580743"/>
            <a:ext cx="0" cy="416073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6" name="椭圆 1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4149926" y="4920174"/>
            <a:ext cx="86682" cy="86682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98" name="标题"/>
          <p:cNvSpPr txBox="1"/>
          <p:nvPr>
            <p:custDataLst>
              <p:tags r:id="rId12"/>
            </p:custDataLst>
          </p:nvPr>
        </p:nvSpPr>
        <p:spPr>
          <a:xfrm>
            <a:off x="3525494" y="4694498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物业服务企业的设立条件和程序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300" name="正文"/>
          <p:cNvSpPr txBox="1"/>
          <p:nvPr>
            <p:custDataLst>
              <p:tags r:id="rId13"/>
            </p:custDataLst>
          </p:nvPr>
        </p:nvSpPr>
        <p:spPr>
          <a:xfrm>
            <a:off x="3525494" y="5406999"/>
            <a:ext cx="1421582" cy="771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2" name="Freeform 488"/>
          <p:cNvSpPr/>
          <p:nvPr>
            <p:custDataLst>
              <p:tags r:id="rId14"/>
            </p:custDataLst>
          </p:nvPr>
        </p:nvSpPr>
        <p:spPr>
          <a:xfrm>
            <a:off x="4621461" y="3052384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序号"/>
          <p:cNvSpPr txBox="1"/>
          <p:nvPr>
            <p:custDataLst>
              <p:tags r:id="rId15"/>
            </p:custDataLst>
          </p:nvPr>
        </p:nvSpPr>
        <p:spPr>
          <a:xfrm>
            <a:off x="4731546" y="3233414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306" name="椭圆 27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4937040" y="2592469"/>
            <a:ext cx="86682" cy="86682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815" name="直接连接符 28"/>
          <p:cNvCxnSpPr/>
          <p:nvPr>
            <p:custDataLst>
              <p:tags r:id="rId17"/>
            </p:custDataLst>
          </p:nvPr>
        </p:nvCxnSpPr>
        <p:spPr>
          <a:xfrm flipH="1">
            <a:off x="4980463" y="2635892"/>
            <a:ext cx="0" cy="416073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8" name="标题"/>
          <p:cNvSpPr txBox="1"/>
          <p:nvPr>
            <p:custDataLst>
              <p:tags r:id="rId18"/>
            </p:custDataLst>
          </p:nvPr>
        </p:nvSpPr>
        <p:spPr>
          <a:xfrm>
            <a:off x="4269186" y="1364400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物业服务企业的组织形式和经营范围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310" name="正文"/>
          <p:cNvSpPr txBox="1"/>
          <p:nvPr>
            <p:custDataLst>
              <p:tags r:id="rId19"/>
            </p:custDataLst>
          </p:nvPr>
        </p:nvSpPr>
        <p:spPr>
          <a:xfrm>
            <a:off x="4269186" y="2076900"/>
            <a:ext cx="1421582" cy="6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2" name="Freeform 488"/>
          <p:cNvSpPr/>
          <p:nvPr>
            <p:custDataLst>
              <p:tags r:id="rId20"/>
            </p:custDataLst>
          </p:nvPr>
        </p:nvSpPr>
        <p:spPr>
          <a:xfrm>
            <a:off x="5322341" y="3761215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序号"/>
          <p:cNvSpPr txBox="1"/>
          <p:nvPr>
            <p:custDataLst>
              <p:tags r:id="rId21"/>
            </p:custDataLst>
          </p:nvPr>
        </p:nvSpPr>
        <p:spPr>
          <a:xfrm>
            <a:off x="5432427" y="3942856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04</a:t>
            </a:r>
            <a:endParaRPr lang="en-US"/>
          </a:p>
        </p:txBody>
      </p:sp>
      <p:cxnSp>
        <p:nvCxnSpPr>
          <p:cNvPr id="3145817" name="直接连接符 34"/>
          <p:cNvCxnSpPr/>
          <p:nvPr>
            <p:custDataLst>
              <p:tags r:id="rId22"/>
            </p:custDataLst>
          </p:nvPr>
        </p:nvCxnSpPr>
        <p:spPr>
          <a:xfrm flipH="1">
            <a:off x="5680732" y="4580743"/>
            <a:ext cx="0" cy="416073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6" name="椭圆 35"/>
          <p:cNvSpPr>
            <a:spLocks noChangeAspect="1"/>
          </p:cNvSpPr>
          <p:nvPr>
            <p:custDataLst>
              <p:tags r:id="rId23"/>
            </p:custDataLst>
          </p:nvPr>
        </p:nvSpPr>
        <p:spPr>
          <a:xfrm>
            <a:off x="5637309" y="4920174"/>
            <a:ext cx="86682" cy="86682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18" name="标题"/>
          <p:cNvSpPr txBox="1"/>
          <p:nvPr>
            <p:custDataLst>
              <p:tags r:id="rId24"/>
            </p:custDataLst>
          </p:nvPr>
        </p:nvSpPr>
        <p:spPr>
          <a:xfrm>
            <a:off x="5013489" y="4694498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物业服务企业的权利和义务  资质管理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320" name="正文"/>
          <p:cNvSpPr txBox="1"/>
          <p:nvPr>
            <p:custDataLst>
              <p:tags r:id="rId25"/>
            </p:custDataLst>
          </p:nvPr>
        </p:nvSpPr>
        <p:spPr>
          <a:xfrm>
            <a:off x="5013489" y="5406999"/>
            <a:ext cx="1421582" cy="771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资质管理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2" name="Freeform 488"/>
          <p:cNvSpPr/>
          <p:nvPr>
            <p:custDataLst>
              <p:tags r:id="rId26"/>
            </p:custDataLst>
          </p:nvPr>
        </p:nvSpPr>
        <p:spPr>
          <a:xfrm>
            <a:off x="6109455" y="3052384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序号"/>
          <p:cNvSpPr txBox="1"/>
          <p:nvPr>
            <p:custDataLst>
              <p:tags r:id="rId27"/>
            </p:custDataLst>
          </p:nvPr>
        </p:nvSpPr>
        <p:spPr>
          <a:xfrm>
            <a:off x="6219541" y="3233414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326" name="椭圆 43"/>
          <p:cNvSpPr>
            <a:spLocks noChangeAspect="1"/>
          </p:cNvSpPr>
          <p:nvPr>
            <p:custDataLst>
              <p:tags r:id="rId28"/>
            </p:custDataLst>
          </p:nvPr>
        </p:nvSpPr>
        <p:spPr>
          <a:xfrm>
            <a:off x="6424423" y="2592469"/>
            <a:ext cx="86682" cy="86682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819" name="直接连接符 44"/>
          <p:cNvCxnSpPr/>
          <p:nvPr>
            <p:custDataLst>
              <p:tags r:id="rId29"/>
            </p:custDataLst>
          </p:nvPr>
        </p:nvCxnSpPr>
        <p:spPr>
          <a:xfrm flipH="1">
            <a:off x="6467846" y="2635892"/>
            <a:ext cx="0" cy="416073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8" name="标题"/>
          <p:cNvSpPr txBox="1"/>
          <p:nvPr>
            <p:custDataLst>
              <p:tags r:id="rId30"/>
            </p:custDataLst>
          </p:nvPr>
        </p:nvSpPr>
        <p:spPr>
          <a:xfrm>
            <a:off x="5757180" y="1364400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物业服务企业的资质等级和评定标准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330" name="正文"/>
          <p:cNvSpPr txBox="1"/>
          <p:nvPr>
            <p:custDataLst>
              <p:tags r:id="rId31"/>
            </p:custDataLst>
          </p:nvPr>
        </p:nvSpPr>
        <p:spPr>
          <a:xfrm>
            <a:off x="5757180" y="2076900"/>
            <a:ext cx="1421582" cy="6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2" name="Freeform 488"/>
          <p:cNvSpPr/>
          <p:nvPr>
            <p:custDataLst>
              <p:tags r:id="rId32"/>
            </p:custDataLst>
          </p:nvPr>
        </p:nvSpPr>
        <p:spPr>
          <a:xfrm>
            <a:off x="6809724" y="3761215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序号"/>
          <p:cNvSpPr txBox="1"/>
          <p:nvPr>
            <p:custDataLst>
              <p:tags r:id="rId33"/>
            </p:custDataLst>
          </p:nvPr>
        </p:nvSpPr>
        <p:spPr>
          <a:xfrm>
            <a:off x="6919809" y="3942856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06</a:t>
            </a:r>
            <a:endParaRPr lang="en-US"/>
          </a:p>
        </p:txBody>
      </p:sp>
      <p:cxnSp>
        <p:nvCxnSpPr>
          <p:cNvPr id="3145821" name="直接连接符 52"/>
          <p:cNvCxnSpPr/>
          <p:nvPr>
            <p:custDataLst>
              <p:tags r:id="rId34"/>
            </p:custDataLst>
          </p:nvPr>
        </p:nvCxnSpPr>
        <p:spPr>
          <a:xfrm flipH="1">
            <a:off x="7168726" y="4580743"/>
            <a:ext cx="0" cy="416073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36" name="椭圆 53"/>
          <p:cNvSpPr>
            <a:spLocks noChangeAspect="1"/>
          </p:cNvSpPr>
          <p:nvPr>
            <p:custDataLst>
              <p:tags r:id="rId35"/>
            </p:custDataLst>
          </p:nvPr>
        </p:nvSpPr>
        <p:spPr>
          <a:xfrm>
            <a:off x="7125303" y="4920174"/>
            <a:ext cx="86682" cy="86682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38" name="标题"/>
          <p:cNvSpPr txBox="1"/>
          <p:nvPr>
            <p:custDataLst>
              <p:tags r:id="rId36"/>
            </p:custDataLst>
          </p:nvPr>
        </p:nvSpPr>
        <p:spPr>
          <a:xfrm>
            <a:off x="6500871" y="4694498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物业服务企业资质管理的目的和意义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340" name="正文"/>
          <p:cNvSpPr txBox="1"/>
          <p:nvPr>
            <p:custDataLst>
              <p:tags r:id="rId37"/>
            </p:custDataLst>
          </p:nvPr>
        </p:nvSpPr>
        <p:spPr>
          <a:xfrm>
            <a:off x="6500871" y="5406999"/>
            <a:ext cx="1421582" cy="771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2" name="Freeform 488"/>
          <p:cNvSpPr/>
          <p:nvPr>
            <p:custDataLst>
              <p:tags r:id="rId38"/>
            </p:custDataLst>
          </p:nvPr>
        </p:nvSpPr>
        <p:spPr>
          <a:xfrm>
            <a:off x="7596838" y="3052384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序号"/>
          <p:cNvSpPr txBox="1"/>
          <p:nvPr>
            <p:custDataLst>
              <p:tags r:id="rId39"/>
            </p:custDataLst>
          </p:nvPr>
        </p:nvSpPr>
        <p:spPr>
          <a:xfrm>
            <a:off x="7707535" y="3233414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07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346" name="椭圆 61"/>
          <p:cNvSpPr>
            <a:spLocks noChangeAspect="1"/>
          </p:cNvSpPr>
          <p:nvPr>
            <p:custDataLst>
              <p:tags r:id="rId40"/>
            </p:custDataLst>
          </p:nvPr>
        </p:nvSpPr>
        <p:spPr>
          <a:xfrm>
            <a:off x="7912417" y="2592469"/>
            <a:ext cx="86682" cy="86682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823" name="直接连接符 62"/>
          <p:cNvCxnSpPr/>
          <p:nvPr>
            <p:custDataLst>
              <p:tags r:id="rId41"/>
            </p:custDataLst>
          </p:nvPr>
        </p:nvCxnSpPr>
        <p:spPr>
          <a:xfrm flipH="1">
            <a:off x="7955840" y="2635892"/>
            <a:ext cx="0" cy="416073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8" name="标题"/>
          <p:cNvSpPr txBox="1"/>
          <p:nvPr>
            <p:custDataLst>
              <p:tags r:id="rId42"/>
            </p:custDataLst>
          </p:nvPr>
        </p:nvSpPr>
        <p:spPr>
          <a:xfrm>
            <a:off x="7245174" y="1364400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物业服务企业资质管理的具体措施和办法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350" name="正文"/>
          <p:cNvSpPr txBox="1"/>
          <p:nvPr>
            <p:custDataLst>
              <p:tags r:id="rId43"/>
            </p:custDataLst>
          </p:nvPr>
        </p:nvSpPr>
        <p:spPr>
          <a:xfrm>
            <a:off x="7245174" y="2076900"/>
            <a:ext cx="1421582" cy="6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2" name="Freeform 488"/>
          <p:cNvSpPr/>
          <p:nvPr>
            <p:custDataLst>
              <p:tags r:id="rId44"/>
            </p:custDataLst>
          </p:nvPr>
        </p:nvSpPr>
        <p:spPr>
          <a:xfrm>
            <a:off x="8297718" y="3761215"/>
            <a:ext cx="717320" cy="81917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序号"/>
          <p:cNvSpPr txBox="1"/>
          <p:nvPr>
            <p:custDataLst>
              <p:tags r:id="rId45"/>
            </p:custDataLst>
          </p:nvPr>
        </p:nvSpPr>
        <p:spPr>
          <a:xfrm>
            <a:off x="8407804" y="3942856"/>
            <a:ext cx="496796" cy="45603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08</a:t>
            </a:r>
            <a:endParaRPr lang="en-US"/>
          </a:p>
        </p:txBody>
      </p:sp>
      <p:cxnSp>
        <p:nvCxnSpPr>
          <p:cNvPr id="3145825" name="直接连接符 70"/>
          <p:cNvCxnSpPr/>
          <p:nvPr>
            <p:custDataLst>
              <p:tags r:id="rId46"/>
            </p:custDataLst>
          </p:nvPr>
        </p:nvCxnSpPr>
        <p:spPr>
          <a:xfrm flipH="1">
            <a:off x="8656109" y="4580743"/>
            <a:ext cx="0" cy="416073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56" name="椭圆 71"/>
          <p:cNvSpPr>
            <a:spLocks noChangeAspect="1"/>
          </p:cNvSpPr>
          <p:nvPr>
            <p:custDataLst>
              <p:tags r:id="rId47"/>
            </p:custDataLst>
          </p:nvPr>
        </p:nvSpPr>
        <p:spPr>
          <a:xfrm>
            <a:off x="8612686" y="4920174"/>
            <a:ext cx="86682" cy="86682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58" name="标题"/>
          <p:cNvSpPr txBox="1"/>
          <p:nvPr>
            <p:custDataLst>
              <p:tags r:id="rId48"/>
            </p:custDataLst>
          </p:nvPr>
        </p:nvSpPr>
        <p:spPr>
          <a:xfrm>
            <a:off x="7988866" y="4694498"/>
            <a:ext cx="1421582" cy="6795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物业服务企业资质管理的监督和检查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360" name="正文"/>
          <p:cNvSpPr txBox="1"/>
          <p:nvPr>
            <p:custDataLst>
              <p:tags r:id="rId49"/>
            </p:custDataLst>
          </p:nvPr>
        </p:nvSpPr>
        <p:spPr>
          <a:xfrm>
            <a:off x="7988866" y="5406999"/>
            <a:ext cx="1421582" cy="771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物业服务合同的应用</a:t>
            </a:r>
            <a:endParaRPr lang="zh-CN" altLang="en-US"/>
          </a:p>
        </p:txBody>
      </p:sp>
      <p:sp>
        <p:nvSpPr>
          <p:cNvPr id="104940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物业服务合同的主要内容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物业服务合同的定义和性质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物业服务合同在实践中的应用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物业服务合同纠纷的处理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物业服务收费的法律规定</a:t>
            </a:r>
            <a:endParaRPr lang="zh-CN" altLang="en-US"/>
          </a:p>
        </p:txBody>
      </p:sp>
      <p:sp>
        <p:nvSpPr>
          <p:cNvPr id="104945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物业服务收费的法律依据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物业服务收费的监管与纠纷处理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物业服务收费的程序与方式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物业服务收费的种类与标准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物业服务质量的监督与投诉处理</a:t>
            </a:r>
            <a:endParaRPr lang="zh-CN" altLang="en-US"/>
          </a:p>
        </p:txBody>
      </p:sp>
      <p:sp>
        <p:nvSpPr>
          <p:cNvPr id="104954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物业投诉处理的法律依据和流程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物业投诉处理的方式和技巧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物业服务质量监督的法律依据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物业服务质量监督的方式和内容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https://d.book118.com/605212211211011043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4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1_3"/>
  <p:tag name="KSO_WM_UNIT_INDEX" val="1_1_3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1_4"/>
  <p:tag name="KSO_WM_UNIT_INDEX" val="1_1_4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2_4"/>
  <p:tag name="KSO_WM_UNIT_INDEX" val="1_2_4"/>
  <p:tag name="KSO_WM_UNIT_LAYERLEVEL" val="1_1_1"/>
  <p:tag name="KSO_WM_UNIT_LINE_FORE_SCHEMECOLOR_INDEX" val="8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2_3"/>
  <p:tag name="KSO_WM_UNIT_INDEX" val="1_2_3"/>
  <p:tag name="KSO_WM_UNIT_LAYERLEVEL" val="1_1_1"/>
  <p:tag name="KSO_WM_UNIT_LINE_FORE_SCHEMECOLOR_INDEX" val="8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3_3"/>
  <p:tag name="KSO_WM_UNIT_INDEX" val="1_3_3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3_4"/>
  <p:tag name="KSO_WM_UNIT_INDEX" val="1_3_4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4_4"/>
  <p:tag name="KSO_WM_UNIT_INDEX" val="1_4_4"/>
  <p:tag name="KSO_WM_UNIT_LAYERLEVEL" val="1_1_1"/>
  <p:tag name="KSO_WM_UNIT_LINE_FORE_SCHEMECOLOR_INDEX" val="8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4_3"/>
  <p:tag name="KSO_WM_UNIT_INDEX" val="1_4_3"/>
  <p:tag name="KSO_WM_UNIT_LAYERLEVEL" val="1_1_1"/>
  <p:tag name="KSO_WM_UNIT_LINE_FORE_SCHEMECOLOR_INDEX" val="8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5_2"/>
  <p:tag name="KSO_WM_UNIT_INDEX" val="1_5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5_3"/>
  <p:tag name="KSO_WM_UNIT_INDEX" val="1_5_3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5_4"/>
  <p:tag name="KSO_WM_UNIT_INDEX" val="1_5_4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6_2"/>
  <p:tag name="KSO_WM_UNIT_INDEX" val="1_6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6_4"/>
  <p:tag name="KSO_WM_UNIT_INDEX" val="1_6_4"/>
  <p:tag name="KSO_WM_UNIT_LAYERLEVEL" val="1_1_1"/>
  <p:tag name="KSO_WM_UNIT_LINE_FORE_SCHEMECOLOR_INDEX" val="8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6_3"/>
  <p:tag name="KSO_WM_UNIT_INDEX" val="1_6_3"/>
  <p:tag name="KSO_WM_UNIT_LAYERLEVEL" val="1_1_1"/>
  <p:tag name="KSO_WM_UNIT_LINE_FORE_SCHEMECOLOR_INDEX" val="8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6_1"/>
  <p:tag name="KSO_WM_UNIT_INDEX" val="1_6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7_2"/>
  <p:tag name="KSO_WM_UNIT_INDEX" val="1_7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7_3"/>
  <p:tag name="KSO_WM_UNIT_INDEX" val="1_7_3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7_4"/>
  <p:tag name="KSO_WM_UNIT_INDEX" val="1_7_4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7_1"/>
  <p:tag name="KSO_WM_UNIT_INDEX" val="1_7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8_2"/>
  <p:tag name="KSO_WM_UNIT_INDEX" val="1_8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8_4"/>
  <p:tag name="KSO_WM_UNIT_INDEX" val="1_8_4"/>
  <p:tag name="KSO_WM_UNIT_LAYERLEVEL" val="1_1_1"/>
  <p:tag name="KSO_WM_UNIT_LINE_FORE_SCHEMECOLOR_INDEX" val="8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8_3"/>
  <p:tag name="KSO_WM_UNIT_INDEX" val="1_8_3"/>
  <p:tag name="KSO_WM_UNIT_LAYERLEVEL" val="1_1_1"/>
  <p:tag name="KSO_WM_UNIT_LINE_FORE_SCHEMECOLOR_INDEX" val="8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8_1"/>
  <p:tag name="KSO_WM_UNIT_INDEX" val="1_8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物业管理法律法规的应用与实践</vt:lpstr>
      <vt:lpstr>目录</vt:lpstr>
      <vt:lpstr>单击此处添加章节标题</vt:lpstr>
      <vt:lpstr>物业管理法律法规概述</vt:lpstr>
      <vt:lpstr>PowerPoint Presentation</vt:lpstr>
      <vt:lpstr>物业管理法律法规的定义和作用</vt:lpstr>
      <vt:lpstr>物业管理法律法规的体系结构</vt:lpstr>
      <vt:lpstr>物业管理法律法规的应用</vt:lpstr>
      <vt:lpstr>PowerPoint Presentation</vt:lpstr>
      <vt:lpstr>物业服务企业的设立和资质管理</vt:lpstr>
      <vt:lpstr>物业服务合同的应用</vt:lpstr>
      <vt:lpstr>物业服务收费的法律规定</vt:lpstr>
      <vt:lpstr>物业服务质量的监督与投诉处理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2024-09-05T10:46:21.362</cp:lastPrinted>
  <dcterms:created xsi:type="dcterms:W3CDTF">2024-09-05T02:46:21Z</dcterms:created>
  <dcterms:modified xsi:type="dcterms:W3CDTF">2024-09-05T02:46:23Z</dcterms:modified>
</cp:coreProperties>
</file>