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0CCA71-F423-4267-887A-5F94EB3272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859353-B654-4226-B783-DB99BFAEEC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2A4AC-C50C-48E2-B110-0505679981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FAFBFCC-946F-45FD-A362-A40829C99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3AF48B-D9BE-4CA3-B1D2-F843E38DD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E98351-450A-438E-9466-4747A0A436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96C9876-7A6E-4A82-93A1-7FA13B361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92920-7859-4F5B-A1C6-65DD27916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8D20F-E6B8-4C93-867C-EE0E025B6B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04C3E3-78B0-4F1D-912D-0FB5F7F7A0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ED0F0C-7F70-434F-8F76-E4D6D955DE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54">
            <a:extLst>
              <a:ext uri="{FF2B5EF4-FFF2-40B4-BE49-F238E27FC236}">
                <a16:creationId xmlns:a16="http://schemas.microsoft.com/office/drawing/2014/main" id="{B58F51AF-4BC7-9EDC-9BEF-3C05AF1B0A47}"/>
              </a:ext>
            </a:extLst>
          </p:cNvPr>
          <p:cNvGrpSpPr/>
          <p:nvPr userDrawn="1"/>
        </p:nvGrpSpPr>
        <p:grpSpPr>
          <a:xfrm>
            <a:off x="8087710" y="2026920"/>
            <a:ext cx="3443800" cy="3537481"/>
            <a:chOff x="5854675" y="3359758"/>
            <a:chExt cx="305647" cy="305644"/>
          </a:xfrm>
        </p:grpSpPr>
        <p:grpSp>
          <p:nvGrpSpPr>
            <p:cNvPr id="10" name="组合 55">
              <a:extLst>
                <a:ext uri="{FF2B5EF4-FFF2-40B4-BE49-F238E27FC236}">
                  <a16:creationId xmlns:a16="http://schemas.microsoft.com/office/drawing/2014/main" id="{BBC63AEE-C475-2CCC-EC0A-62381AFA407F}"/>
                </a:ext>
              </a:extLst>
            </p:cNvPr>
            <p:cNvGrpSpPr/>
            <p:nvPr/>
          </p:nvGrpSpPr>
          <p:grpSpPr>
            <a:xfrm>
              <a:off x="5854675" y="3359758"/>
              <a:ext cx="305647" cy="305644"/>
              <a:chOff x="1517330" y="1125257"/>
              <a:chExt cx="2204282" cy="2204282"/>
            </a:xfrm>
          </p:grpSpPr>
          <p:sp>
            <p:nvSpPr>
              <p:cNvPr id="12" name="椭圆 57">
                <a:extLst>
                  <a:ext uri="{FF2B5EF4-FFF2-40B4-BE49-F238E27FC236}">
                    <a16:creationId xmlns:a16="http://schemas.microsoft.com/office/drawing/2014/main" id="{96543A38-02E2-B211-7269-53797B4486C9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3" name="椭圆 59">
                <a:extLst>
                  <a:ext uri="{FF2B5EF4-FFF2-40B4-BE49-F238E27FC236}">
                    <a16:creationId xmlns:a16="http://schemas.microsoft.com/office/drawing/2014/main" id="{0D080517-06EB-F1AC-8549-71DD9B7EB268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D60229B-2C9B-30C0-2EC4-CE4E51CB9612}"/>
                </a:ext>
              </a:extLst>
            </p:cNvPr>
            <p:cNvSpPr/>
            <p:nvPr/>
          </p:nvSpPr>
          <p:spPr bwMode="auto">
            <a:xfrm>
              <a:off x="5894000" y="3469636"/>
              <a:ext cx="238307" cy="96206"/>
            </a:xfrm>
            <a:custGeom>
              <a:gdLst>
                <a:gd name="T0" fmla="*/ 2147483646 w 112"/>
                <a:gd name="T1" fmla="*/ 2147483646 h 77"/>
                <a:gd name="T2" fmla="*/ 2147483646 w 112"/>
                <a:gd name="T3" fmla="*/ 2147483646 h 77"/>
                <a:gd name="T4" fmla="*/ 2147483646 w 112"/>
                <a:gd name="T5" fmla="*/ 2147483646 h 77"/>
                <a:gd name="T6" fmla="*/ 2147483646 w 112"/>
                <a:gd name="T7" fmla="*/ 2147483646 h 77"/>
                <a:gd name="T8" fmla="*/ 2147483646 w 112"/>
                <a:gd name="T9" fmla="*/ 2147483646 h 77"/>
                <a:gd name="T10" fmla="*/ 0 w 112"/>
                <a:gd name="T11" fmla="*/ 2147483646 h 77"/>
                <a:gd name="T12" fmla="*/ 2147483646 w 112"/>
                <a:gd name="T13" fmla="*/ 2147483646 h 77"/>
                <a:gd name="T14" fmla="*/ 2147483646 w 112"/>
                <a:gd name="T15" fmla="*/ 2147483646 h 77"/>
                <a:gd name="T16" fmla="*/ 2147483646 w 112"/>
                <a:gd name="T17" fmla="*/ 2147483646 h 77"/>
                <a:gd name="T18" fmla="*/ 2147483646 w 112"/>
                <a:gd name="T19" fmla="*/ 2147483646 h 77"/>
                <a:gd name="T20" fmla="*/ 2147483646 w 112"/>
                <a:gd name="T21" fmla="*/ 2147483646 h 77"/>
                <a:gd name="T22" fmla="*/ 2147483646 w 112"/>
                <a:gd name="T23" fmla="*/ 2147483646 h 77"/>
                <a:gd name="T24" fmla="*/ 2147483646 w 112"/>
                <a:gd name="T25" fmla="*/ 2147483646 h 77"/>
                <a:gd name="T26" fmla="*/ 2147483646 w 112"/>
                <a:gd name="T27" fmla="*/ 2147483646 h 77"/>
                <a:gd name="T28" fmla="*/ 2147483646 w 112"/>
                <a:gd name="T29" fmla="*/ 2147483646 h 77"/>
                <a:gd name="T30" fmla="*/ 2147483646 w 112"/>
                <a:gd name="T31" fmla="*/ 2147483646 h 77"/>
                <a:gd name="T32" fmla="*/ 2147483646 w 112"/>
                <a:gd name="T33" fmla="*/ 2147483646 h 77"/>
                <a:gd name="T34" fmla="*/ 2147483646 w 112"/>
                <a:gd name="T35" fmla="*/ 2147483646 h 77"/>
                <a:gd name="T36" fmla="*/ 2147483646 w 112"/>
                <a:gd name="T37" fmla="*/ 2147483646 h 77"/>
                <a:gd name="T38" fmla="*/ 2147483646 w 112"/>
                <a:gd name="T39" fmla="*/ 2147483646 h 77"/>
                <a:gd name="T40" fmla="*/ 2147483646 w 112"/>
                <a:gd name="T41" fmla="*/ 2147483646 h 77"/>
                <a:gd name="T42" fmla="*/ 2147483646 w 112"/>
                <a:gd name="T43" fmla="*/ 2147483646 h 77"/>
                <a:gd name="T44" fmla="*/ 2147483646 w 112"/>
                <a:gd name="T45" fmla="*/ 2147483646 h 77"/>
                <a:gd name="T46" fmla="*/ 2147483646 w 112"/>
                <a:gd name="T47" fmla="*/ 2147483646 h 77"/>
                <a:gd name="T48" fmla="*/ 2147483646 w 112"/>
                <a:gd name="T49" fmla="*/ 2147483646 h 77"/>
                <a:gd name="T50" fmla="*/ 2147483646 w 112"/>
                <a:gd name="T51" fmla="*/ 2147483646 h 77"/>
                <a:gd name="T52" fmla="*/ 2147483646 w 112"/>
                <a:gd name="T53" fmla="*/ 2147483646 h 77"/>
                <a:gd name="T54" fmla="*/ 2147483646 w 112"/>
                <a:gd name="T55" fmla="*/ 2147483646 h 77"/>
                <a:gd name="T56" fmla="*/ 2147483646 w 112"/>
                <a:gd name="T57" fmla="*/ 2147483646 h 77"/>
                <a:gd name="T58" fmla="*/ 2147483646 w 112"/>
                <a:gd name="T59" fmla="*/ 2147483646 h 77"/>
                <a:gd name="T60" fmla="*/ 2147483646 w 112"/>
                <a:gd name="T61" fmla="*/ 2147483646 h 77"/>
                <a:gd name="T62" fmla="*/ 2147483646 w 112"/>
                <a:gd name="T63" fmla="*/ 2147483646 h 77"/>
                <a:gd name="T64" fmla="*/ 2147483646 w 112"/>
                <a:gd name="T65" fmla="*/ 2147483646 h 77"/>
                <a:gd name="T66" fmla="*/ 2147483646 w 112"/>
                <a:gd name="T67" fmla="*/ 2147483646 h 77"/>
                <a:gd name="T68" fmla="*/ 2147483646 w 112"/>
                <a:gd name="T69" fmla="*/ 2147483646 h 77"/>
                <a:gd name="T70" fmla="*/ 2147483646 w 112"/>
                <a:gd name="T71" fmla="*/ 2147483646 h 77"/>
                <a:gd name="T72" fmla="*/ 2147483646 w 112"/>
                <a:gd name="T73" fmla="*/ 2147483646 h 77"/>
                <a:gd name="T74" fmla="*/ 2147483646 w 112"/>
                <a:gd name="T75" fmla="*/ 2147483646 h 77"/>
                <a:gd name="T76" fmla="*/ 2147483646 w 112"/>
                <a:gd name="T77" fmla="*/ 2147483646 h 77"/>
                <a:gd name="T78" fmla="*/ 2147483646 w 112"/>
                <a:gd name="T79" fmla="*/ 2147483646 h 77"/>
                <a:gd name="T80" fmla="*/ 2147483646 w 112"/>
                <a:gd name="T81" fmla="*/ 2147483646 h 77"/>
                <a:gd name="T82" fmla="*/ 2147483646 w 112"/>
                <a:gd name="T83" fmla="*/ 2147483646 h 77"/>
                <a:gd name="T84" fmla="*/ 2147483646 w 112"/>
                <a:gd name="T85" fmla="*/ 2147483646 h 77"/>
                <a:gd name="T86" fmla="*/ 2147483646 w 112"/>
                <a:gd name="T87" fmla="*/ 2147483646 h 77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</a:gdLst>
              <a:cxnLst>
                <a:cxn ang="T88">
                  <a:pos x="T0" y="T1"/>
                </a:cxn>
                <a:cxn ang="T89">
                  <a:pos x="T2" y="T3"/>
                </a:cxn>
                <a:cxn ang="T90">
                  <a:pos x="T4" y="T5"/>
                </a:cxn>
                <a:cxn ang="T91">
                  <a:pos x="T6" y="T7"/>
                </a:cxn>
                <a:cxn ang="T92">
                  <a:pos x="T8" y="T9"/>
                </a:cxn>
                <a:cxn ang="T93">
                  <a:pos x="T10" y="T11"/>
                </a:cxn>
                <a:cxn ang="T94">
                  <a:pos x="T12" y="T13"/>
                </a:cxn>
                <a:cxn ang="T95">
                  <a:pos x="T14" y="T15"/>
                </a:cxn>
                <a:cxn ang="T96">
                  <a:pos x="T16" y="T17"/>
                </a:cxn>
                <a:cxn ang="T97">
                  <a:pos x="T18" y="T19"/>
                </a:cxn>
                <a:cxn ang="T98">
                  <a:pos x="T20" y="T21"/>
                </a:cxn>
                <a:cxn ang="T99">
                  <a:pos x="T22" y="T23"/>
                </a:cxn>
                <a:cxn ang="T100">
                  <a:pos x="T24" y="T25"/>
                </a:cxn>
                <a:cxn ang="T101">
                  <a:pos x="T26" y="T27"/>
                </a:cxn>
                <a:cxn ang="T102">
                  <a:pos x="T28" y="T29"/>
                </a:cxn>
                <a:cxn ang="T103">
                  <a:pos x="T30" y="T31"/>
                </a:cxn>
                <a:cxn ang="T104">
                  <a:pos x="T32" y="T33"/>
                </a:cxn>
                <a:cxn ang="T105">
                  <a:pos x="T34" y="T35"/>
                </a:cxn>
                <a:cxn ang="T106">
                  <a:pos x="T36" y="T37"/>
                </a:cxn>
                <a:cxn ang="T107">
                  <a:pos x="T38" y="T39"/>
                </a:cxn>
                <a:cxn ang="T108">
                  <a:pos x="T40" y="T41"/>
                </a:cxn>
                <a:cxn ang="T109">
                  <a:pos x="T42" y="T43"/>
                </a:cxn>
                <a:cxn ang="T110">
                  <a:pos x="T44" y="T45"/>
                </a:cxn>
                <a:cxn ang="T111">
                  <a:pos x="T46" y="T47"/>
                </a:cxn>
                <a:cxn ang="T112">
                  <a:pos x="T48" y="T49"/>
                </a:cxn>
                <a:cxn ang="T113">
                  <a:pos x="T50" y="T51"/>
                </a:cxn>
                <a:cxn ang="T114">
                  <a:pos x="T52" y="T53"/>
                </a:cxn>
                <a:cxn ang="T115">
                  <a:pos x="T54" y="T55"/>
                </a:cxn>
                <a:cxn ang="T116">
                  <a:pos x="T56" y="T57"/>
                </a:cxn>
                <a:cxn ang="T117">
                  <a:pos x="T58" y="T59"/>
                </a:cxn>
                <a:cxn ang="T118">
                  <a:pos x="T60" y="T61"/>
                </a:cxn>
                <a:cxn ang="T119">
                  <a:pos x="T62" y="T63"/>
                </a:cxn>
                <a:cxn ang="T120">
                  <a:pos x="T64" y="T65"/>
                </a:cxn>
                <a:cxn ang="T121">
                  <a:pos x="T66" y="T67"/>
                </a:cxn>
                <a:cxn ang="T122">
                  <a:pos x="T68" y="T69"/>
                </a:cxn>
                <a:cxn ang="T123">
                  <a:pos x="T70" y="T71"/>
                </a:cxn>
                <a:cxn ang="T124">
                  <a:pos x="T72" y="T73"/>
                </a:cxn>
                <a:cxn ang="T125">
                  <a:pos x="T74" y="T75"/>
                </a:cxn>
                <a:cxn ang="T126">
                  <a:pos x="T76" y="T77"/>
                </a:cxn>
                <a:cxn ang="T127">
                  <a:pos x="T78" y="T79"/>
                </a:cxn>
                <a:cxn ang="T128">
                  <a:pos x="T80" y="T81"/>
                </a:cxn>
                <a:cxn ang="T129">
                  <a:pos x="T82" y="T83"/>
                </a:cxn>
                <a:cxn ang="T130">
                  <a:pos x="T84" y="T85"/>
                </a:cxn>
                <a:cxn ang="T131">
                  <a:pos x="T86" y="T87"/>
                </a:cxn>
              </a:cxnLst>
              <a:rect l="0" t="0" r="r" b="b"/>
              <a:pathLst>
                <a:path w="112" h="77">
                  <a:moveTo>
                    <a:pt x="56" y="0"/>
                  </a:moveTo>
                  <a:cubicBezTo>
                    <a:pt x="62" y="0"/>
                    <a:pt x="66" y="4"/>
                    <a:pt x="66" y="10"/>
                  </a:cubicBezTo>
                  <a:cubicBezTo>
                    <a:pt x="66" y="15"/>
                    <a:pt x="62" y="20"/>
                    <a:pt x="56" y="20"/>
                  </a:cubicBezTo>
                  <a:cubicBezTo>
                    <a:pt x="51" y="20"/>
                    <a:pt x="46" y="15"/>
                    <a:pt x="46" y="10"/>
                  </a:cubicBezTo>
                  <a:cubicBezTo>
                    <a:pt x="46" y="4"/>
                    <a:pt x="51" y="0"/>
                    <a:pt x="56" y="0"/>
                  </a:cubicBezTo>
                  <a:close/>
                  <a:moveTo>
                    <a:pt x="15" y="49"/>
                  </a:moveTo>
                  <a:cubicBezTo>
                    <a:pt x="15" y="66"/>
                    <a:pt x="15" y="66"/>
                    <a:pt x="15" y="66"/>
                  </a:cubicBezTo>
                  <a:cubicBezTo>
                    <a:pt x="10" y="66"/>
                    <a:pt x="10" y="66"/>
                    <a:pt x="10" y="66"/>
                  </a:cubicBezTo>
                  <a:cubicBezTo>
                    <a:pt x="10" y="52"/>
                    <a:pt x="10" y="52"/>
                    <a:pt x="10" y="52"/>
                  </a:cubicBezTo>
                  <a:cubicBezTo>
                    <a:pt x="9" y="52"/>
                    <a:pt x="9" y="52"/>
                    <a:pt x="9" y="52"/>
                  </a:cubicBezTo>
                  <a:cubicBezTo>
                    <a:pt x="9" y="66"/>
                    <a:pt x="9" y="66"/>
                    <a:pt x="9" y="66"/>
                  </a:cubicBezTo>
                  <a:cubicBezTo>
                    <a:pt x="4" y="66"/>
                    <a:pt x="4" y="66"/>
                    <a:pt x="4" y="66"/>
                  </a:cubicBezTo>
                  <a:cubicBezTo>
                    <a:pt x="4" y="49"/>
                    <a:pt x="4" y="49"/>
                    <a:pt x="4" y="49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37"/>
                    <a:pt x="4" y="37"/>
                    <a:pt x="4" y="37"/>
                  </a:cubicBezTo>
                  <a:cubicBezTo>
                    <a:pt x="4" y="46"/>
                    <a:pt x="4" y="46"/>
                    <a:pt x="4" y="4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0" y="31"/>
                    <a:pt x="1" y="29"/>
                    <a:pt x="4" y="29"/>
                  </a:cubicBezTo>
                  <a:cubicBezTo>
                    <a:pt x="13" y="29"/>
                    <a:pt x="13" y="29"/>
                    <a:pt x="13" y="29"/>
                  </a:cubicBezTo>
                  <a:cubicBezTo>
                    <a:pt x="13" y="30"/>
                    <a:pt x="13" y="30"/>
                    <a:pt x="13" y="31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5" y="49"/>
                    <a:pt x="15" y="49"/>
                    <a:pt x="15" y="49"/>
                  </a:cubicBezTo>
                  <a:close/>
                  <a:moveTo>
                    <a:pt x="10" y="15"/>
                  </a:moveTo>
                  <a:cubicBezTo>
                    <a:pt x="13" y="15"/>
                    <a:pt x="16" y="18"/>
                    <a:pt x="16" y="22"/>
                  </a:cubicBezTo>
                  <a:cubicBezTo>
                    <a:pt x="16" y="23"/>
                    <a:pt x="16" y="24"/>
                    <a:pt x="15" y="25"/>
                  </a:cubicBezTo>
                  <a:cubicBezTo>
                    <a:pt x="15" y="26"/>
                    <a:pt x="15" y="26"/>
                    <a:pt x="14" y="26"/>
                  </a:cubicBezTo>
                  <a:cubicBezTo>
                    <a:pt x="13" y="27"/>
                    <a:pt x="12" y="28"/>
                    <a:pt x="10" y="28"/>
                  </a:cubicBezTo>
                  <a:cubicBezTo>
                    <a:pt x="6" y="28"/>
                    <a:pt x="3" y="25"/>
                    <a:pt x="3" y="22"/>
                  </a:cubicBezTo>
                  <a:cubicBezTo>
                    <a:pt x="3" y="18"/>
                    <a:pt x="6" y="15"/>
                    <a:pt x="10" y="15"/>
                  </a:cubicBezTo>
                  <a:close/>
                  <a:moveTo>
                    <a:pt x="96" y="49"/>
                  </a:moveTo>
                  <a:cubicBezTo>
                    <a:pt x="96" y="66"/>
                    <a:pt x="96" y="66"/>
                    <a:pt x="96" y="66"/>
                  </a:cubicBezTo>
                  <a:cubicBezTo>
                    <a:pt x="101" y="66"/>
                    <a:pt x="101" y="66"/>
                    <a:pt x="101" y="66"/>
                  </a:cubicBezTo>
                  <a:cubicBezTo>
                    <a:pt x="101" y="52"/>
                    <a:pt x="101" y="52"/>
                    <a:pt x="101" y="52"/>
                  </a:cubicBezTo>
                  <a:cubicBezTo>
                    <a:pt x="102" y="52"/>
                    <a:pt x="102" y="52"/>
                    <a:pt x="102" y="52"/>
                  </a:cubicBezTo>
                  <a:cubicBezTo>
                    <a:pt x="102" y="66"/>
                    <a:pt x="102" y="66"/>
                    <a:pt x="102" y="66"/>
                  </a:cubicBezTo>
                  <a:cubicBezTo>
                    <a:pt x="107" y="66"/>
                    <a:pt x="107" y="66"/>
                    <a:pt x="107" y="66"/>
                  </a:cubicBezTo>
                  <a:cubicBezTo>
                    <a:pt x="107" y="49"/>
                    <a:pt x="107" y="49"/>
                    <a:pt x="107" y="49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37"/>
                    <a:pt x="107" y="37"/>
                    <a:pt x="107" y="37"/>
                  </a:cubicBezTo>
                  <a:cubicBezTo>
                    <a:pt x="107" y="46"/>
                    <a:pt x="107" y="46"/>
                    <a:pt x="107" y="46"/>
                  </a:cubicBezTo>
                  <a:cubicBezTo>
                    <a:pt x="112" y="46"/>
                    <a:pt x="112" y="46"/>
                    <a:pt x="112" y="46"/>
                  </a:cubicBezTo>
                  <a:cubicBezTo>
                    <a:pt x="112" y="33"/>
                    <a:pt x="112" y="33"/>
                    <a:pt x="112" y="33"/>
                  </a:cubicBezTo>
                  <a:cubicBezTo>
                    <a:pt x="112" y="31"/>
                    <a:pt x="110" y="29"/>
                    <a:pt x="107" y="29"/>
                  </a:cubicBezTo>
                  <a:cubicBezTo>
                    <a:pt x="98" y="29"/>
                    <a:pt x="98" y="29"/>
                    <a:pt x="98" y="29"/>
                  </a:cubicBezTo>
                  <a:cubicBezTo>
                    <a:pt x="98" y="30"/>
                    <a:pt x="98" y="30"/>
                    <a:pt x="98" y="31"/>
                  </a:cubicBezTo>
                  <a:cubicBezTo>
                    <a:pt x="98" y="49"/>
                    <a:pt x="98" y="49"/>
                    <a:pt x="98" y="49"/>
                  </a:cubicBezTo>
                  <a:cubicBezTo>
                    <a:pt x="96" y="49"/>
                    <a:pt x="96" y="49"/>
                    <a:pt x="96" y="49"/>
                  </a:cubicBezTo>
                  <a:close/>
                  <a:moveTo>
                    <a:pt x="101" y="15"/>
                  </a:moveTo>
                  <a:cubicBezTo>
                    <a:pt x="98" y="15"/>
                    <a:pt x="95" y="18"/>
                    <a:pt x="95" y="22"/>
                  </a:cubicBezTo>
                  <a:cubicBezTo>
                    <a:pt x="95" y="23"/>
                    <a:pt x="95" y="24"/>
                    <a:pt x="96" y="25"/>
                  </a:cubicBezTo>
                  <a:cubicBezTo>
                    <a:pt x="96" y="26"/>
                    <a:pt x="97" y="26"/>
                    <a:pt x="97" y="26"/>
                  </a:cubicBezTo>
                  <a:cubicBezTo>
                    <a:pt x="98" y="27"/>
                    <a:pt x="100" y="28"/>
                    <a:pt x="101" y="28"/>
                  </a:cubicBezTo>
                  <a:cubicBezTo>
                    <a:pt x="105" y="28"/>
                    <a:pt x="108" y="25"/>
                    <a:pt x="108" y="22"/>
                  </a:cubicBezTo>
                  <a:cubicBezTo>
                    <a:pt x="108" y="18"/>
                    <a:pt x="105" y="15"/>
                    <a:pt x="101" y="15"/>
                  </a:cubicBezTo>
                  <a:close/>
                  <a:moveTo>
                    <a:pt x="75" y="51"/>
                  </a:moveTo>
                  <a:cubicBezTo>
                    <a:pt x="75" y="72"/>
                    <a:pt x="75" y="72"/>
                    <a:pt x="75" y="72"/>
                  </a:cubicBezTo>
                  <a:cubicBezTo>
                    <a:pt x="80" y="72"/>
                    <a:pt x="80" y="72"/>
                    <a:pt x="80" y="72"/>
                  </a:cubicBezTo>
                  <a:cubicBezTo>
                    <a:pt x="80" y="54"/>
                    <a:pt x="80" y="54"/>
                    <a:pt x="80" y="54"/>
                  </a:cubicBezTo>
                  <a:cubicBezTo>
                    <a:pt x="82" y="54"/>
                    <a:pt x="82" y="54"/>
                    <a:pt x="82" y="54"/>
                  </a:cubicBezTo>
                  <a:cubicBezTo>
                    <a:pt x="82" y="72"/>
                    <a:pt x="82" y="72"/>
                    <a:pt x="82" y="72"/>
                  </a:cubicBezTo>
                  <a:cubicBezTo>
                    <a:pt x="87" y="72"/>
                    <a:pt x="87" y="72"/>
                    <a:pt x="87" y="72"/>
                  </a:cubicBezTo>
                  <a:cubicBezTo>
                    <a:pt x="87" y="51"/>
                    <a:pt x="87" y="51"/>
                    <a:pt x="87" y="51"/>
                  </a:cubicBezTo>
                  <a:cubicBezTo>
                    <a:pt x="87" y="47"/>
                    <a:pt x="87" y="47"/>
                    <a:pt x="87" y="47"/>
                  </a:cubicBezTo>
                  <a:cubicBezTo>
                    <a:pt x="87" y="36"/>
                    <a:pt x="87" y="36"/>
                    <a:pt x="87" y="36"/>
                  </a:cubicBezTo>
                  <a:cubicBezTo>
                    <a:pt x="88" y="36"/>
                    <a:pt x="88" y="36"/>
                    <a:pt x="88" y="36"/>
                  </a:cubicBezTo>
                  <a:cubicBezTo>
                    <a:pt x="88" y="47"/>
                    <a:pt x="88" y="47"/>
                    <a:pt x="88" y="47"/>
                  </a:cubicBezTo>
                  <a:cubicBezTo>
                    <a:pt x="94" y="47"/>
                    <a:pt x="94" y="47"/>
                    <a:pt x="94" y="47"/>
                  </a:cubicBezTo>
                  <a:cubicBezTo>
                    <a:pt x="94" y="31"/>
                    <a:pt x="94" y="31"/>
                    <a:pt x="94" y="31"/>
                  </a:cubicBezTo>
                  <a:cubicBezTo>
                    <a:pt x="94" y="28"/>
                    <a:pt x="91" y="26"/>
                    <a:pt x="88" y="26"/>
                  </a:cubicBezTo>
                  <a:cubicBezTo>
                    <a:pt x="77" y="26"/>
                    <a:pt x="77" y="26"/>
                    <a:pt x="77" y="26"/>
                  </a:cubicBezTo>
                  <a:cubicBezTo>
                    <a:pt x="77" y="27"/>
                    <a:pt x="77" y="28"/>
                    <a:pt x="77" y="28"/>
                  </a:cubicBezTo>
                  <a:cubicBezTo>
                    <a:pt x="77" y="51"/>
                    <a:pt x="77" y="51"/>
                    <a:pt x="77" y="51"/>
                  </a:cubicBezTo>
                  <a:cubicBezTo>
                    <a:pt x="75" y="51"/>
                    <a:pt x="75" y="51"/>
                    <a:pt x="75" y="51"/>
                  </a:cubicBezTo>
                  <a:close/>
                  <a:moveTo>
                    <a:pt x="65" y="47"/>
                  </a:moveTo>
                  <a:cubicBezTo>
                    <a:pt x="65" y="32"/>
                    <a:pt x="65" y="32"/>
                    <a:pt x="65" y="32"/>
                  </a:cubicBezTo>
                  <a:cubicBezTo>
                    <a:pt x="64" y="32"/>
                    <a:pt x="64" y="32"/>
                    <a:pt x="64" y="32"/>
                  </a:cubicBezTo>
                  <a:cubicBezTo>
                    <a:pt x="64" y="47"/>
                    <a:pt x="64" y="47"/>
                    <a:pt x="64" y="47"/>
                  </a:cubicBezTo>
                  <a:cubicBezTo>
                    <a:pt x="64" y="50"/>
                    <a:pt x="64" y="50"/>
                    <a:pt x="64" y="50"/>
                  </a:cubicBezTo>
                  <a:cubicBezTo>
                    <a:pt x="64" y="77"/>
                    <a:pt x="64" y="77"/>
                    <a:pt x="64" y="77"/>
                  </a:cubicBezTo>
                  <a:cubicBezTo>
                    <a:pt x="57" y="77"/>
                    <a:pt x="57" y="77"/>
                    <a:pt x="57" y="77"/>
                  </a:cubicBezTo>
                  <a:cubicBezTo>
                    <a:pt x="57" y="55"/>
                    <a:pt x="57" y="55"/>
                    <a:pt x="57" y="55"/>
                  </a:cubicBezTo>
                  <a:cubicBezTo>
                    <a:pt x="55" y="55"/>
                    <a:pt x="55" y="55"/>
                    <a:pt x="55" y="55"/>
                  </a:cubicBezTo>
                  <a:cubicBezTo>
                    <a:pt x="55" y="77"/>
                    <a:pt x="55" y="77"/>
                    <a:pt x="55" y="77"/>
                  </a:cubicBezTo>
                  <a:cubicBezTo>
                    <a:pt x="48" y="77"/>
                    <a:pt x="48" y="77"/>
                    <a:pt x="48" y="77"/>
                  </a:cubicBezTo>
                  <a:cubicBezTo>
                    <a:pt x="48" y="50"/>
                    <a:pt x="48" y="50"/>
                    <a:pt x="48" y="50"/>
                  </a:cubicBezTo>
                  <a:cubicBezTo>
                    <a:pt x="48" y="47"/>
                    <a:pt x="48" y="47"/>
                    <a:pt x="48" y="47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7" y="32"/>
                    <a:pt x="47" y="32"/>
                    <a:pt x="47" y="32"/>
                  </a:cubicBezTo>
                  <a:cubicBezTo>
                    <a:pt x="47" y="47"/>
                    <a:pt x="47" y="47"/>
                    <a:pt x="47" y="47"/>
                  </a:cubicBezTo>
                  <a:cubicBezTo>
                    <a:pt x="41" y="47"/>
                    <a:pt x="41" y="47"/>
                    <a:pt x="41" y="4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4"/>
                    <a:pt x="44" y="21"/>
                    <a:pt x="47" y="21"/>
                  </a:cubicBezTo>
                  <a:cubicBezTo>
                    <a:pt x="66" y="21"/>
                    <a:pt x="46" y="21"/>
                    <a:pt x="65" y="21"/>
                  </a:cubicBezTo>
                  <a:cubicBezTo>
                    <a:pt x="69" y="21"/>
                    <a:pt x="71" y="24"/>
                    <a:pt x="71" y="27"/>
                  </a:cubicBezTo>
                  <a:cubicBezTo>
                    <a:pt x="71" y="47"/>
                    <a:pt x="71" y="47"/>
                    <a:pt x="71" y="47"/>
                  </a:cubicBezTo>
                  <a:cubicBezTo>
                    <a:pt x="70" y="47"/>
                    <a:pt x="68" y="47"/>
                    <a:pt x="65" y="47"/>
                  </a:cubicBezTo>
                  <a:close/>
                  <a:moveTo>
                    <a:pt x="37" y="51"/>
                  </a:moveTo>
                  <a:cubicBezTo>
                    <a:pt x="37" y="72"/>
                    <a:pt x="37" y="72"/>
                    <a:pt x="37" y="72"/>
                  </a:cubicBezTo>
                  <a:cubicBezTo>
                    <a:pt x="31" y="72"/>
                    <a:pt x="31" y="72"/>
                    <a:pt x="31" y="72"/>
                  </a:cubicBezTo>
                  <a:cubicBezTo>
                    <a:pt x="31" y="54"/>
                    <a:pt x="31" y="54"/>
                    <a:pt x="31" y="54"/>
                  </a:cubicBezTo>
                  <a:cubicBezTo>
                    <a:pt x="30" y="54"/>
                    <a:pt x="30" y="54"/>
                    <a:pt x="30" y="54"/>
                  </a:cubicBezTo>
                  <a:cubicBezTo>
                    <a:pt x="30" y="72"/>
                    <a:pt x="30" y="72"/>
                    <a:pt x="30" y="72"/>
                  </a:cubicBezTo>
                  <a:cubicBezTo>
                    <a:pt x="24" y="72"/>
                    <a:pt x="24" y="72"/>
                    <a:pt x="24" y="72"/>
                  </a:cubicBezTo>
                  <a:cubicBezTo>
                    <a:pt x="24" y="51"/>
                    <a:pt x="24" y="51"/>
                    <a:pt x="24" y="51"/>
                  </a:cubicBezTo>
                  <a:cubicBezTo>
                    <a:pt x="24" y="47"/>
                    <a:pt x="24" y="47"/>
                    <a:pt x="24" y="4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3" y="36"/>
                    <a:pt x="23" y="36"/>
                    <a:pt x="23" y="36"/>
                  </a:cubicBezTo>
                  <a:cubicBezTo>
                    <a:pt x="23" y="47"/>
                    <a:pt x="23" y="47"/>
                    <a:pt x="23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8" y="28"/>
                    <a:pt x="20" y="26"/>
                    <a:pt x="23" y="26"/>
                  </a:cubicBezTo>
                  <a:cubicBezTo>
                    <a:pt x="35" y="26"/>
                    <a:pt x="35" y="26"/>
                    <a:pt x="35" y="26"/>
                  </a:cubicBezTo>
                  <a:cubicBezTo>
                    <a:pt x="35" y="27"/>
                    <a:pt x="35" y="28"/>
                    <a:pt x="35" y="28"/>
                  </a:cubicBezTo>
                  <a:cubicBezTo>
                    <a:pt x="35" y="51"/>
                    <a:pt x="35" y="51"/>
                    <a:pt x="35" y="51"/>
                  </a:cubicBezTo>
                  <a:cubicBezTo>
                    <a:pt x="37" y="51"/>
                    <a:pt x="37" y="51"/>
                    <a:pt x="37" y="51"/>
                  </a:cubicBezTo>
                  <a:close/>
                  <a:moveTo>
                    <a:pt x="31" y="9"/>
                  </a:moveTo>
                  <a:cubicBezTo>
                    <a:pt x="35" y="9"/>
                    <a:pt x="39" y="12"/>
                    <a:pt x="39" y="17"/>
                  </a:cubicBezTo>
                  <a:cubicBezTo>
                    <a:pt x="39" y="19"/>
                    <a:pt x="38" y="20"/>
                    <a:pt x="37" y="22"/>
                  </a:cubicBezTo>
                  <a:cubicBezTo>
                    <a:pt x="37" y="22"/>
                    <a:pt x="37" y="22"/>
                    <a:pt x="37" y="23"/>
                  </a:cubicBezTo>
                  <a:cubicBezTo>
                    <a:pt x="35" y="24"/>
                    <a:pt x="33" y="25"/>
                    <a:pt x="31" y="25"/>
                  </a:cubicBezTo>
                  <a:cubicBezTo>
                    <a:pt x="26" y="25"/>
                    <a:pt x="22" y="21"/>
                    <a:pt x="22" y="17"/>
                  </a:cubicBezTo>
                  <a:cubicBezTo>
                    <a:pt x="22" y="12"/>
                    <a:pt x="26" y="9"/>
                    <a:pt x="31" y="9"/>
                  </a:cubicBezTo>
                  <a:close/>
                  <a:moveTo>
                    <a:pt x="81" y="9"/>
                  </a:moveTo>
                  <a:cubicBezTo>
                    <a:pt x="76" y="9"/>
                    <a:pt x="73" y="12"/>
                    <a:pt x="73" y="17"/>
                  </a:cubicBezTo>
                  <a:cubicBezTo>
                    <a:pt x="73" y="19"/>
                    <a:pt x="73" y="20"/>
                    <a:pt x="74" y="22"/>
                  </a:cubicBezTo>
                  <a:cubicBezTo>
                    <a:pt x="75" y="22"/>
                    <a:pt x="75" y="22"/>
                    <a:pt x="75" y="23"/>
                  </a:cubicBezTo>
                  <a:cubicBezTo>
                    <a:pt x="77" y="24"/>
                    <a:pt x="79" y="25"/>
                    <a:pt x="81" y="25"/>
                  </a:cubicBezTo>
                  <a:cubicBezTo>
                    <a:pt x="85" y="25"/>
                    <a:pt x="89" y="21"/>
                    <a:pt x="89" y="17"/>
                  </a:cubicBezTo>
                  <a:cubicBezTo>
                    <a:pt x="89" y="12"/>
                    <a:pt x="85" y="9"/>
                    <a:pt x="81" y="9"/>
                  </a:cubicBezTo>
                  <a:close/>
                </a:path>
              </a:pathLst>
            </a:custGeom>
            <a:solidFill>
              <a:sysClr val="window" lastClr="FFFFFF"/>
            </a:solidFill>
            <a:ln>
              <a:noFill/>
            </a:ln>
          </p:spPr>
          <p:txBody>
            <a:bodyPr anchor="ctr">
              <a:scene3d>
                <a:camera prst="orthographicFront"/>
                <a:lightRig rig="threePt" dir="t"/>
              </a:scene3d>
              <a:sp3d contourW="12700">
                <a:contourClr>
                  <a:srgbClr val="FFFFFF"/>
                </a:contourClr>
              </a:sp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523323202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F3C1DA35-ABDB-4E6C-E630-E3963AD8463F}"/>
              </a:ext>
            </a:extLst>
          </p:cNvPr>
          <p:cNvSpPr/>
          <p:nvPr/>
        </p:nvSpPr>
        <p:spPr>
          <a:xfrm>
            <a:off x="0" y="0"/>
            <a:ext cx="12191999" cy="3449665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lin ang="135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59FB31E2-8FE5-4A07-7349-007F5891201D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5785195-CB06-5ABC-CB48-F2E03FB12A05}"/>
              </a:ext>
            </a:extLst>
          </p:cNvPr>
          <p:cNvGrpSpPr/>
          <p:nvPr/>
        </p:nvGrpSpPr>
        <p:grpSpPr>
          <a:xfrm>
            <a:off x="497177" y="2340083"/>
            <a:ext cx="3201841" cy="480518"/>
            <a:chOff x="5717435" y="5325094"/>
            <a:chExt cx="2942245" cy="435525"/>
          </a:xfrm>
        </p:grpSpPr>
        <p:grpSp>
          <p:nvGrpSpPr>
            <p:cNvPr id="6" name="组合 33">
              <a:extLst>
                <a:ext uri="{FF2B5EF4-FFF2-40B4-BE49-F238E27FC236}">
                  <a16:creationId xmlns:a16="http://schemas.microsoft.com/office/drawing/2014/main" id="{6FB13F68-8847-C87D-A174-E024DD824A96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33" name="组合 34">
                <a:extLst>
                  <a:ext uri="{FF2B5EF4-FFF2-40B4-BE49-F238E27FC236}">
                    <a16:creationId xmlns:a16="http://schemas.microsoft.com/office/drawing/2014/main" id="{5A1F50A9-2268-5D8E-4F19-AAA9A0016A7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5" name="椭圆 36">
                  <a:extLst>
                    <a:ext uri="{FF2B5EF4-FFF2-40B4-BE49-F238E27FC236}">
                      <a16:creationId xmlns:a16="http://schemas.microsoft.com/office/drawing/2014/main" id="{5631764A-25A5-6DC5-429E-1A02AB7BD6F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6" name="椭圆 37">
                  <a:extLst>
                    <a:ext uri="{FF2B5EF4-FFF2-40B4-BE49-F238E27FC236}">
                      <a16:creationId xmlns:a16="http://schemas.microsoft.com/office/drawing/2014/main" id="{4B8DAF11-52B0-CA35-4D33-6D87720E082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4" name="Freeform 44">
                <a:extLst>
                  <a:ext uri="{FF2B5EF4-FFF2-40B4-BE49-F238E27FC236}">
                    <a16:creationId xmlns:a16="http://schemas.microsoft.com/office/drawing/2014/main" id="{2D61A911-D06E-0DAB-569D-139DB80DF8E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8" name="组合 38">
              <a:extLst>
                <a:ext uri="{FF2B5EF4-FFF2-40B4-BE49-F238E27FC236}">
                  <a16:creationId xmlns:a16="http://schemas.microsoft.com/office/drawing/2014/main" id="{6AA189ED-00DD-9C1D-E5E6-49E875D5ACA6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29" name="组合 39">
                <a:extLst>
                  <a:ext uri="{FF2B5EF4-FFF2-40B4-BE49-F238E27FC236}">
                    <a16:creationId xmlns:a16="http://schemas.microsoft.com/office/drawing/2014/main" id="{D7EDA1DF-9A9A-F76B-BB79-C7F1121C0C20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1" name="椭圆 41">
                  <a:extLst>
                    <a:ext uri="{FF2B5EF4-FFF2-40B4-BE49-F238E27FC236}">
                      <a16:creationId xmlns:a16="http://schemas.microsoft.com/office/drawing/2014/main" id="{AE7E70BC-BAB8-D996-6907-E0740A0DE1A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2" name="椭圆 42">
                  <a:extLst>
                    <a:ext uri="{FF2B5EF4-FFF2-40B4-BE49-F238E27FC236}">
                      <a16:creationId xmlns:a16="http://schemas.microsoft.com/office/drawing/2014/main" id="{9AB5EB87-4474-A1A2-D49E-9E27E33B7AE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0" name="Freeform 6">
                <a:extLst>
                  <a:ext uri="{FF2B5EF4-FFF2-40B4-BE49-F238E27FC236}">
                    <a16:creationId xmlns:a16="http://schemas.microsoft.com/office/drawing/2014/main" id="{72F7816A-549D-AB4D-A232-B48714F63AA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9" name="组合 43">
              <a:extLst>
                <a:ext uri="{FF2B5EF4-FFF2-40B4-BE49-F238E27FC236}">
                  <a16:creationId xmlns:a16="http://schemas.microsoft.com/office/drawing/2014/main" id="{6E45D2FB-3412-E085-C637-6B280A7220FD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25" name="组合 44">
                <a:extLst>
                  <a:ext uri="{FF2B5EF4-FFF2-40B4-BE49-F238E27FC236}">
                    <a16:creationId xmlns:a16="http://schemas.microsoft.com/office/drawing/2014/main" id="{6980957E-98D8-CCD5-C9C2-6B1479C1260C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7" name="椭圆 46">
                  <a:extLst>
                    <a:ext uri="{FF2B5EF4-FFF2-40B4-BE49-F238E27FC236}">
                      <a16:creationId xmlns:a16="http://schemas.microsoft.com/office/drawing/2014/main" id="{9365D7EF-64B4-59E4-64B6-944DEB3CC92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8" name="椭圆 47">
                  <a:extLst>
                    <a:ext uri="{FF2B5EF4-FFF2-40B4-BE49-F238E27FC236}">
                      <a16:creationId xmlns:a16="http://schemas.microsoft.com/office/drawing/2014/main" id="{94510835-D351-E81C-89CC-D5CFF12588E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6" name="Freeform 45">
                <a:extLst>
                  <a:ext uri="{FF2B5EF4-FFF2-40B4-BE49-F238E27FC236}">
                    <a16:creationId xmlns:a16="http://schemas.microsoft.com/office/drawing/2014/main" id="{D6ECCD9D-6037-D023-42C3-5D2B6D8228A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0" name="组合 48">
              <a:extLst>
                <a:ext uri="{FF2B5EF4-FFF2-40B4-BE49-F238E27FC236}">
                  <a16:creationId xmlns:a16="http://schemas.microsoft.com/office/drawing/2014/main" id="{0619E397-05A3-5C09-CA0F-868F09CC11AE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16" name="组合 49">
                <a:extLst>
                  <a:ext uri="{FF2B5EF4-FFF2-40B4-BE49-F238E27FC236}">
                    <a16:creationId xmlns:a16="http://schemas.microsoft.com/office/drawing/2014/main" id="{2557723A-2E27-DEBE-B895-F8B3C5C802F2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23" name="椭圆 51">
                  <a:extLst>
                    <a:ext uri="{FF2B5EF4-FFF2-40B4-BE49-F238E27FC236}">
                      <a16:creationId xmlns:a16="http://schemas.microsoft.com/office/drawing/2014/main" id="{5C323B44-3890-D8CC-A379-AAAD8399A06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24" name="椭圆 52">
                  <a:extLst>
                    <a:ext uri="{FF2B5EF4-FFF2-40B4-BE49-F238E27FC236}">
                      <a16:creationId xmlns:a16="http://schemas.microsoft.com/office/drawing/2014/main" id="{EE0AE2D5-97B0-EE02-1EC8-F77B61D52E4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7" name="Freeform 39">
                <a:extLst>
                  <a:ext uri="{FF2B5EF4-FFF2-40B4-BE49-F238E27FC236}">
                    <a16:creationId xmlns:a16="http://schemas.microsoft.com/office/drawing/2014/main" id="{835AE063-5071-3EBC-EC5D-C048247B4C3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11" name="组合 54">
              <a:extLst>
                <a:ext uri="{FF2B5EF4-FFF2-40B4-BE49-F238E27FC236}">
                  <a16:creationId xmlns:a16="http://schemas.microsoft.com/office/drawing/2014/main" id="{9EA03B4A-67E4-C8F7-6010-488D2EF38201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12" name="组合 55">
                <a:extLst>
                  <a:ext uri="{FF2B5EF4-FFF2-40B4-BE49-F238E27FC236}">
                    <a16:creationId xmlns:a16="http://schemas.microsoft.com/office/drawing/2014/main" id="{FCBA4A79-10F0-C36B-882D-842F8E8CE082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14" name="椭圆 57">
                  <a:extLst>
                    <a:ext uri="{FF2B5EF4-FFF2-40B4-BE49-F238E27FC236}">
                      <a16:creationId xmlns:a16="http://schemas.microsoft.com/office/drawing/2014/main" id="{7381DAFC-BB2A-DD23-D0A3-4BF6A0F422C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15" name="椭圆 59">
                  <a:extLst>
                    <a:ext uri="{FF2B5EF4-FFF2-40B4-BE49-F238E27FC236}">
                      <a16:creationId xmlns:a16="http://schemas.microsoft.com/office/drawing/2014/main" id="{6ADFE2EE-49D0-C8B6-90DB-E3779CC71C7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13" name="KSO_Shape">
                <a:extLst>
                  <a:ext uri="{FF2B5EF4-FFF2-40B4-BE49-F238E27FC236}">
                    <a16:creationId xmlns:a16="http://schemas.microsoft.com/office/drawing/2014/main" id="{CD59BBC1-4E1F-3413-E23F-4C338A4468B5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37" name="Freeform 5">
            <a:extLst>
              <a:ext uri="{FF2B5EF4-FFF2-40B4-BE49-F238E27FC236}">
                <a16:creationId xmlns:a16="http://schemas.microsoft.com/office/drawing/2014/main" id="{E796EC15-7589-D5C2-A998-A62528A67B5C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8" name="Freeform 6">
            <a:extLst>
              <a:ext uri="{FF2B5EF4-FFF2-40B4-BE49-F238E27FC236}">
                <a16:creationId xmlns:a16="http://schemas.microsoft.com/office/drawing/2014/main" id="{CA41E774-A837-4C04-63AB-16CE257EAB51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9" name="Freeform 7">
            <a:extLst>
              <a:ext uri="{FF2B5EF4-FFF2-40B4-BE49-F238E27FC236}">
                <a16:creationId xmlns:a16="http://schemas.microsoft.com/office/drawing/2014/main" id="{8F9E42C8-EEEB-99C2-BDE8-D88E9FCEE7A4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0" name="Freeform 8">
            <a:extLst>
              <a:ext uri="{FF2B5EF4-FFF2-40B4-BE49-F238E27FC236}">
                <a16:creationId xmlns:a16="http://schemas.microsoft.com/office/drawing/2014/main" id="{C0154D75-BD44-CC7A-EE15-6DD119E4CC83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1" name="Freeform 9">
            <a:extLst>
              <a:ext uri="{FF2B5EF4-FFF2-40B4-BE49-F238E27FC236}">
                <a16:creationId xmlns:a16="http://schemas.microsoft.com/office/drawing/2014/main" id="{8BBC6A53-56EB-F316-DCFB-5E82329FECE0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2" name="Freeform 10">
            <a:extLst>
              <a:ext uri="{FF2B5EF4-FFF2-40B4-BE49-F238E27FC236}">
                <a16:creationId xmlns:a16="http://schemas.microsoft.com/office/drawing/2014/main" id="{1F9D39CB-0602-0BE8-A28A-67C31B6BB70C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4" name="Freeform 11">
            <a:extLst>
              <a:ext uri="{FF2B5EF4-FFF2-40B4-BE49-F238E27FC236}">
                <a16:creationId xmlns:a16="http://schemas.microsoft.com/office/drawing/2014/main" id="{D673A135-1AB3-EBDD-2FBC-6CE6F8842866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5" name="Freeform 12">
            <a:extLst>
              <a:ext uri="{FF2B5EF4-FFF2-40B4-BE49-F238E27FC236}">
                <a16:creationId xmlns:a16="http://schemas.microsoft.com/office/drawing/2014/main" id="{F8EA7B1C-F951-A730-F2E7-B64BC5612EA2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6" name="Freeform 13">
            <a:extLst>
              <a:ext uri="{FF2B5EF4-FFF2-40B4-BE49-F238E27FC236}">
                <a16:creationId xmlns:a16="http://schemas.microsoft.com/office/drawing/2014/main" id="{9DF64ED7-962A-81AC-80B4-A4644335C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7" name="Freeform 14">
            <a:extLst>
              <a:ext uri="{FF2B5EF4-FFF2-40B4-BE49-F238E27FC236}">
                <a16:creationId xmlns:a16="http://schemas.microsoft.com/office/drawing/2014/main" id="{9AB9F532-F154-B5B7-3D78-C3EB44644F8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8" name="Freeform 15">
            <a:extLst>
              <a:ext uri="{FF2B5EF4-FFF2-40B4-BE49-F238E27FC236}">
                <a16:creationId xmlns:a16="http://schemas.microsoft.com/office/drawing/2014/main" id="{F775B8C1-B24A-515B-BD55-1D29986E8BFE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6" name="Freeform 16">
            <a:extLst>
              <a:ext uri="{FF2B5EF4-FFF2-40B4-BE49-F238E27FC236}">
                <a16:creationId xmlns:a16="http://schemas.microsoft.com/office/drawing/2014/main" id="{2667DBB5-4C7D-66ED-1DD9-9C403F9D8C7C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06661" y="3844921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人工智能在家电行业的应用</a:t>
            </a:r>
            <a:endParaRPr lang="en-US" altLang="zh-CN" sz="4200" b="1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家电行业智能化现状
人工智能技术介绍
智能家电的产品设计
智能家电的功能实现
智能家电的市场前景
智能家电对生活的影响
智能家电的未来发展
结论与展望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家电行业智能化现状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人工智能在家电行业的应用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家电行业智能化现状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智能家电行业政策环境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政策支持推动行业发展。例如，“十三五”规划将智能家居列为重点发展方向之一。</a:t>
            </a:r>
          </a:p>
          <a:p>
            <a:r>
              <a:t>行业标准和规范逐渐完善。例如，GB/T37560-2019《智能家用电器通用安全要求》已经实施。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智能家电市场规模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智能家电市场规模持续扩大。据统计，2023年中国智能家电市场规模将达到5500亿元人民币。</a:t>
            </a:r>
          </a:p>
          <a:p>
            <a:r>
              <a:t>消费者对智能家电的需求逐渐增加。例如，2023年上半年智能电视销量占总销量的比例达到85%。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家电行业智能化现状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智能家电技术创新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技术创新引领行业发展。例如，基于大数据和人工智能的技术为智能家电提供了更多可能。</a:t>
            </a:r>
          </a:p>
          <a:p>
            <a:r>
              <a:t>人机交互方式不断创新。例如，语音识别、人脸识别等技术的应用使得操作更加便捷。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智能家电应用场景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家庭场景是智能家电的主要应用场景。例如，智能电视、智能冰箱等已经成为家庭标配。</a:t>
            </a:r>
          </a:p>
          <a:p>
            <a:r>
              <a:t>随着5G、物联网等技术的发展，商业、公共等场景也逐步引入智能家电。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家电行业智能化现状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智能家电市场竞争格局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市场集中度较高，主要品牌占据大部分市场份额。例如，美的、海尔、小米等品牌在国内市场的占有率较高。</a:t>
            </a:r>
          </a:p>
          <a:p>
            <a:r>
              <a:t>各大品牌通过合作、并购等方式提高自身竞争力。例如，美的收购德国库卡集团布局智能制造。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智能家电面临的挑战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数据安全和隐私保护问题是行业面临的重要挑战。如何保证用户数据的安全性和隐私权需要引起关注。</a:t>
            </a:r>
          </a:p>
          <a:p>
            <a:r>
              <a:t>技术研发和创新速度需要加快。例如，如何解决设备间互联互通的问题是目前亟待解决的问题之一。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人工智能在家电行业的应用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人工智能基本概念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人工智能是一种模拟人类智能的技术，包括机器学习、计算机视觉和自然语言处理等领域。</a:t>
            </a:r>
          </a:p>
          <a:p>
            <a:r>
              <a:t>人工智能的目标是使机器具有与人类似的思考和决策能力，以实现自动化和智能化操作。</a:t>
            </a:r>
          </a:p>
          <a:p>
            <a:r>
              <a:t>当前的人工智能研究主要包括深度学习、强化学习等方法，通过大量的数据训练来提高机器的智能水平。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人工智能在家电行业的应用背景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随着科学技术的发展和社会生活水平的提高，人们对家电产品的需求越来越多样化和个性化。</a:t>
            </a:r>
          </a:p>
          <a:p>
            <a:r>
              <a:t>人工智能技术为家电行业带来了新的发展机遇，能够满足用户更高层次的需求，提高用户体验。</a:t>
            </a:r>
          </a:p>
          <a:p>
            <a:r>
              <a:t>家电行业面临着激烈的市场竞争，采用人工智能技术可以提升企业的核心竞争力，抢占市场先机。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人工智能在家用电器中的具体应用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智能语音助手：通过语音识别技术，让用户可以通过语音命令进行操作，如调节空调温度、播放音乐等。</a:t>
            </a:r>
          </a:p>
          <a:p>
            <a:r>
              <a:t>自动推荐系统：通过大数据分析和机器学习技术，可以根据用户的使用习惯和偏好，推荐最适合的产品或服务。</a:t>
            </a:r>
          </a:p>
          <a:p>
            <a:r>
              <a:t>远程控制功能：通过物联网技术，用户可以在手机或其他设备上远程控制家里的电器，实现随时随地的操作。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人工智能在家电行业的未来发展趋势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随着5G、物联网等新技术的发展，人工智能在家电行业的应用将会更加广泛和深入。</a:t>
            </a:r>
          </a:p>
          <a:p>
            <a:r>
              <a:t>未来的家电产品将会更加智能化、个性化，能够更好地满足用户的需求。</a:t>
            </a:r>
          </a:p>
          <a:p>
            <a:r>
              <a:t>人工智能技术将会改变家电行业的生产模式和服务模式，促进整个行业的升级和发展。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人工智能技术介绍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技术瓶颈：目前的人工智能技术仍然存在一些局限性，需要进一步的研发和突破。</a:t>
            </a:r>
          </a:p>
          <a:p>
            <a:r>
              <a:t>数据安全：随着智能家居的发展，数据安全问题日益突出，需要加强防护和管理。</a:t>
            </a:r>
          </a:p>
          <a:p>
            <a:r>
              <a:t>法规政策：政府应该出台相关法规政策，规范人工智能在家电行业的应用，保障消费者的权益。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人工智能在家电行业的挑战与应对措施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智能家电的产品设计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人工智能在家电行业的应用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智能家电的产品设计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【智能家电的产品设计】：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智能家居的发展背景与趋势</a:t>
            </a:r>
          </a:p>
          <a:p>
            <a:r>
              <a:t>家电产品的智能化需求与挑战</a:t>
            </a:r>
          </a:p>
          <a:p>
            <a:r>
              <a:t>智能家电产品的设计理念与方法</a:t>
            </a:r>
          </a:p>
          <a:p>
            <a:r>
              <a:t>【关键技术的应用】：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智能家电的功能实现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人工智能在家电行业的应用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https://d.book118.com/605233232020011104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幼圆</vt:lpstr>
      <vt:lpstr>Agency FB</vt:lpstr>
      <vt:lpstr>Adobe 宋体 Std L</vt:lpstr>
      <vt:lpstr>Office Theme</vt:lpstr>
      <vt:lpstr>PowerPoint Presentation</vt:lpstr>
      <vt:lpstr>PowerPoint Presentation</vt:lpstr>
      <vt:lpstr>家电行业智能化现状</vt:lpstr>
      <vt:lpstr>家电行业智能化现状</vt:lpstr>
      <vt:lpstr>家电行业智能化现状</vt:lpstr>
      <vt:lpstr>家电行业智能化现状</vt:lpstr>
      <vt:lpstr>人工智能技术介绍</vt:lpstr>
      <vt:lpstr>人工智能技术介绍</vt:lpstr>
      <vt:lpstr>人工智能技术介绍</vt:lpstr>
      <vt:lpstr>人工智能技术介绍</vt:lpstr>
      <vt:lpstr>智能家电的产品设计</vt:lpstr>
      <vt:lpstr>智能家电的产品设计</vt:lpstr>
      <vt:lpstr>智能家电的功能实现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2024-09-13T17:53:03.781</cp:lastPrinted>
  <dcterms:created xsi:type="dcterms:W3CDTF">2024-09-13T09:53:03Z</dcterms:created>
  <dcterms:modified xsi:type="dcterms:W3CDTF">2024-09-13T09:53:05Z</dcterms:modified>
</cp:coreProperties>
</file>