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E727DE-1A2C-4451-B09D-DA43669CF8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BEB612-58D7-4C17-84A6-8128086852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FC335B-BDB2-49FE-9554-581DD4AAF2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9035D4-0673-4C5B-89D5-14AF3206FC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319FCA-E849-4E65-B0AD-F163EAD46E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ABF8F4-690E-438B-9345-25C0604D75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0CFC44-0616-4AE5-A044-85CCA5F5B8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872357-1AEE-4D15-A001-7ECAF1DA66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DF2025-7043-4E2B-AB36-4C7EC980D3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B7D04A-32D2-4FBC-BF2B-4DCB2CC526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42779C-934D-41EC-B3B9-BE769109CF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rcRect l="28268" r="21731"/>
          <a:stretch>
            <a:fillRect/>
          </a:stretch>
        </p:blipFill>
        <p:spPr>
          <a:xfrm>
            <a:off x="6096000" y="-1"/>
            <a:ext cx="6096000" cy="6858000"/>
          </a:xfrm>
          <a:prstGeom prst="rect">
            <a:avLst/>
          </a:prstGeom>
        </p:spPr>
      </p:pic>
      <p:sp>
        <p:nvSpPr>
          <p:cNvPr id="3" name="标题 1"/>
          <p:cNvSpPr>
            <a:spLocks noGrp="1"/>
          </p:cNvSpPr>
          <p:nvPr>
            <p:ph type="ctrTitle" idx="2147483647"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6" name=""/>
        <p:cNvGrpSpPr/>
        <p:nvPr/>
      </p:nvGrpSpPr>
      <p:grpSpPr>
        <a:xfrm>
          <a:off x="0" y="0"/>
          <a:ext cx="0" cy="0"/>
        </a:xfrm>
      </p:grpSpPr>
      <p:pic>
        <p:nvPicPr>
          <p:cNvPr id="27"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28"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2024/1/11</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2024/1/11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530202231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高中政治必修二公民的政治生活第二框政治权利和义务参与政治生活\n## 1.政治权利和义务的基本概念与重要性\n### 1.1政治权利和义务的定义及其区别\n### 1.2政治权利和义务在民主政治中的作用\n### 1.3政治权利和义务对于公民个人和社会的意义\n## 2.我国公民的基本政治权利和义务\n### 2.1我国公民的基本政治权利及其实现途径\n### 2.2我国公民的基本义务及其履行要求\n### 2.3我国公民政治权利和义务的法律保障\n## 3.公民如何参与政治生活\n### 3.1公民参与政治生活的方式和途径\n### 3.2公民参与政治生活的原则和要求\n### 3.3公民参与政治生活的实践案例与分析\n## 4.公民政治权利和义务在现实生活中的应用\n### 4.1公民政治权利和义务在选举中的应用\n### 4.2公民政治权利和义务在决策中的应用\n### 4.3公民政治权利和义务在监督中的应用\n## 5.保障公民政治权利和义务的有效途径\n### 5.1加强法治建设，保障公民政治权利和义务的实现\n### 5.2提高公民政治素养，增强公民政治权利和义务意识\n### 5.3建立健全公民参与政治生活的机制与平台\n&quot;,&quot;templateId&quot;:&quot;g4cp6mxhy78uudam11m8zmqt9y&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1695" y="5553433"/>
            <a:ext cx="9931400" cy="914400"/>
          </a:xfrm>
        </p:spPr>
        <p:txBody>
          <a:bodyPr vert="horz" wrap="square" lIns="91440" tIns="45720" rIns="91440" bIns="45720" anchor="t">
            <a:spAutoFit/>
          </a:bodyPr>
          <a:lstStyle/>
          <a:p>
            <a:pPr>
              <a:buNone/>
            </a:pPr>
            <a:r>
              <a:rPr lang="zh-CN" sz="3000"/>
              <a:t>高中政治必修二公民的政治生活第二框政治权利和义务参与政治生活</a:t>
            </a:r>
            <a:endParaRPr/>
          </a:p>
        </p:txBody>
      </p:sp>
      <p:sp>
        <p:nvSpPr>
          <p:cNvPr id="3" name="文本占位符 3" descr="{&quot;isTemplate&quot;:false,&quot;type&quot;:&quot;content&quot;,&quot;canOmit&quot;:true,&quot;range&quot;:0}"/>
          <p:cNvSpPr>
            <a:spLocks noGrp="1"/>
          </p:cNvSpPr>
          <p:nvPr>
            <p:ph type="body" sz="quarter" idx="10"/>
          </p:nvPr>
        </p:nvSpPr>
        <p:spPr>
          <a:xfrm>
            <a:off x="391695" y="5055553"/>
            <a:ext cx="5786771" cy="476250"/>
          </a:xfrm>
        </p:spPr>
        <p:txBody>
          <a:bodyPr vert="horz" wrap="square" lIns="91440" tIns="45720" rIns="91440" bIns="45720" anchor="b">
            <a:spAutoFit/>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descr="{&quot;isTemplate&quot;:false,&quot;type&quot;:&quot;subTitle&quot;,&quot;canOmit&quot;:true,&quot;range&quot;: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2" name="" descr="{&quot;isTemplate&quot;:true,&quot;type&quot;:2}"/>
        <p:cNvGrpSpPr/>
        <p:nvPr/>
      </p:nvGrpSpPr>
      <p:grpSpPr>
        <a:xfrm>
          <a:off x="0" y="0"/>
          <a:ext cx="0" cy="0"/>
        </a:xfrm>
      </p:grpSpPr>
      <p:sp>
        <p:nvSpPr>
          <p:cNvPr id="123"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政治权利和义务的基本概念与重要性</a:t>
            </a:r>
            <a:endParaRPr/>
          </a:p>
        </p:txBody>
      </p:sp>
      <p:sp>
        <p:nvSpPr>
          <p:cNvPr id="124"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descr="{&quot;isTemplate&quot;:true,&quot;type&quot;:3}"/>
        <p:cNvGrpSpPr/>
        <p:nvPr/>
      </p:nvGrpSpPr>
      <p:grpSpPr>
        <a:xfrm>
          <a:off x="0" y="0"/>
          <a:ext cx="0" cy="0"/>
        </a:xfrm>
      </p:grpSpPr>
      <p:grpSp>
        <p:nvGrpSpPr>
          <p:cNvPr id="162"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63" name=""/>
            <p:cNvGrpSpPr/>
            <p:nvPr/>
          </p:nvGrpSpPr>
          <p:grpSpPr>
            <a:xfrm>
              <a:off x="4252327" y="1207692"/>
              <a:ext cx="8485777" cy="1440001"/>
              <a:chOff x="4252327" y="1207692"/>
              <a:chExt cx="8485777" cy="1440001"/>
            </a:xfrm>
          </p:grpSpPr>
          <p:sp>
            <p:nvSpPr>
              <p:cNvPr id="164"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65"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政治权利是指公民在政治生活中享有的权利</a:t>
                </a:r>
                <a:endParaRPr lang="en-US" altLang="zh-CN" sz="2000" b="1">
                  <a:latin typeface="Microsoft YaHei" panose="020b0503020204020204" pitchFamily="34" charset="-122"/>
                  <a:ea typeface="Microsoft YaHei" panose="020b0503020204020204" pitchFamily="34" charset="-122"/>
                </a:endParaRPr>
              </a:p>
            </p:txBody>
          </p:sp>
          <p:sp>
            <p:nvSpPr>
              <p:cNvPr id="166"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选举权和被选举权：公民有权选举和被选举为国家机关的代表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言论自由：公民有权表达自己的观点和意见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监督权：公民有权对国家机关及其工作人员进行监督</a:t>
                </a:r>
                <a:endParaRPr/>
              </a:p>
            </p:txBody>
          </p:sp>
          <p:pic>
            <p:nvPicPr>
              <p:cNvPr id="167"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68" name=""/>
            <p:cNvGrpSpPr/>
            <p:nvPr/>
          </p:nvGrpSpPr>
          <p:grpSpPr>
            <a:xfrm>
              <a:off x="4252325" y="2998393"/>
              <a:ext cx="8485779" cy="1440000"/>
              <a:chOff x="4252325" y="2998393"/>
              <a:chExt cx="8485779" cy="1440000"/>
            </a:xfrm>
          </p:grpSpPr>
          <p:sp>
            <p:nvSpPr>
              <p:cNvPr id="169"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0"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政治义务是指公民在政治生活中应履行的责任</a:t>
                </a:r>
                <a:endParaRPr lang="en-US" altLang="zh-CN" sz="2000" b="1">
                  <a:latin typeface="Microsoft YaHei" panose="020b0503020204020204" pitchFamily="34" charset="-122"/>
                  <a:ea typeface="Microsoft YaHei" panose="020b0503020204020204" pitchFamily="34" charset="-122"/>
                </a:endParaRPr>
              </a:p>
            </p:txBody>
          </p:sp>
          <p:sp>
            <p:nvSpPr>
              <p:cNvPr id="171"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维护国家统一和民族团结：公民有义务维护国家的统一和民族的团结   -遵守宪法和法律：公民有义务遵守国家的宪法和法律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维护国家安全、荣誉和利益：公民有义务维护国家的安全、荣誉和利益</a:t>
                </a:r>
                <a:endParaRPr/>
              </a:p>
            </p:txBody>
          </p:sp>
          <p:pic>
            <p:nvPicPr>
              <p:cNvPr id="172"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73" name=""/>
            <p:cNvGrpSpPr/>
            <p:nvPr/>
          </p:nvGrpSpPr>
          <p:grpSpPr>
            <a:xfrm>
              <a:off x="4252323" y="4789093"/>
              <a:ext cx="8485781" cy="1440002"/>
              <a:chOff x="4252323" y="4789093"/>
              <a:chExt cx="8485781" cy="1440002"/>
            </a:xfrm>
          </p:grpSpPr>
          <p:sp>
            <p:nvSpPr>
              <p:cNvPr id="174"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5"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政治权利和义务的区别</a:t>
                </a:r>
                <a:endParaRPr lang="en-US" altLang="zh-CN" sz="2000" b="1">
                  <a:latin typeface="Microsoft YaHei" panose="020b0503020204020204" pitchFamily="34" charset="-122"/>
                  <a:ea typeface="Microsoft YaHei" panose="020b0503020204020204" pitchFamily="34" charset="-122"/>
                </a:endParaRPr>
              </a:p>
            </p:txBody>
          </p:sp>
          <p:sp>
            <p:nvSpPr>
              <p:cNvPr id="176"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政治权利是公民享有的权利，具有主动性和可选择性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政治义务是公民应履行的责任，具有被动性和强制性</a:t>
                </a:r>
                <a:endParaRPr/>
              </a:p>
            </p:txBody>
          </p:sp>
          <p:pic>
            <p:nvPicPr>
              <p:cNvPr id="177"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178"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政治权利和义务的定义及其区别</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9" name="" descr="{&quot;isTemplate&quot;:true,&quot;type&quot;:3}"/>
        <p:cNvGrpSpPr/>
        <p:nvPr/>
      </p:nvGrpSpPr>
      <p:grpSpPr>
        <a:xfrm>
          <a:off x="0" y="0"/>
          <a:ext cx="0" cy="0"/>
        </a:xfrm>
      </p:grpSpPr>
      <p:grpSp>
        <p:nvGrpSpPr>
          <p:cNvPr id="180"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81" name="Group 628"/>
            <p:cNvGrpSpPr/>
            <p:nvPr/>
          </p:nvGrpSpPr>
          <p:grpSpPr>
            <a:xfrm>
              <a:off x="1197254" y="3971227"/>
              <a:ext cx="11008530" cy="2106887"/>
              <a:chOff x="1197254" y="3971227"/>
              <a:chExt cx="11008530" cy="2106887"/>
            </a:xfrm>
          </p:grpSpPr>
          <p:sp>
            <p:nvSpPr>
              <p:cNvPr id="182"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3"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4"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5"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86"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政治权利在民主政治中的作用</a:t>
                </a:r>
                <a:endParaRPr/>
              </a:p>
            </p:txBody>
          </p:sp>
          <p:sp>
            <p:nvSpPr>
              <p:cNvPr id="187"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保障公民的政治权益：政治权利是公民在政治生活中享有的基本权益，是民主政治的核心内容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促进政治参与：政治权利有助于公民积极参与政治生活，提高政治参与的广度和深度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制约政治权力：政治权利可以防止政治权力的滥用和腐败，维护政治权力的合法性和合理性</a:t>
                </a:r>
                <a:endParaRPr/>
              </a:p>
            </p:txBody>
          </p:sp>
        </p:grpSp>
        <p:grpSp>
          <p:nvGrpSpPr>
            <p:cNvPr id="188" name="Group 635"/>
            <p:cNvGrpSpPr/>
            <p:nvPr/>
          </p:nvGrpSpPr>
          <p:grpSpPr>
            <a:xfrm>
              <a:off x="3499345" y="1423099"/>
              <a:ext cx="11008530" cy="2005901"/>
              <a:chOff x="3499345" y="1423099"/>
              <a:chExt cx="11008530" cy="2005901"/>
            </a:xfrm>
          </p:grpSpPr>
          <p:sp>
            <p:nvSpPr>
              <p:cNvPr id="189"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政治义务在民主政治中的作用</a:t>
                </a:r>
                <a:endParaRPr/>
              </a:p>
            </p:txBody>
          </p:sp>
          <p:sp>
            <p:nvSpPr>
              <p:cNvPr id="190"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规范公民的政治行为：政治义务是公民在政治生活中应履行的责任，对公民的政治行为具有规范作用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保障政治秩序的稳定：政治义务有助于维护政治秩序的稳定，保障民主政治的正常运行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增强政治认同感：政治义务有助于增强公民对政治制度的认同感，提高公民的政治素养</a:t>
                </a:r>
                <a:endParaRPr/>
              </a:p>
            </p:txBody>
          </p:sp>
          <p:sp>
            <p:nvSpPr>
              <p:cNvPr id="191"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2"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3"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4"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9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政治权利和义务在民主政治中的作用</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6" name="" descr="{&quot;isTemplate&quot;:true,&quot;type&quot;:3}"/>
        <p:cNvGrpSpPr/>
        <p:nvPr/>
      </p:nvGrpSpPr>
      <p:grpSpPr>
        <a:xfrm>
          <a:off x="0" y="0"/>
          <a:ext cx="0" cy="0"/>
        </a:xfrm>
      </p:grpSpPr>
      <p:grpSp>
        <p:nvGrpSpPr>
          <p:cNvPr id="197"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98" name="Group 686"/>
            <p:cNvGrpSpPr/>
            <p:nvPr/>
          </p:nvGrpSpPr>
          <p:grpSpPr>
            <a:xfrm>
              <a:off x="1075314" y="1520189"/>
              <a:ext cx="9868911" cy="2072418"/>
              <a:chOff x="1075314" y="1520189"/>
              <a:chExt cx="9868911" cy="2072418"/>
            </a:xfrm>
          </p:grpSpPr>
          <p:sp>
            <p:nvSpPr>
              <p:cNvPr id="199"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保障公民的合法权益：政治权利是公民在政治生活中享有的基本权益，可以保障公民的合法权益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提高公民的政治地位：政治权利有助于提高公民的政治地位，增强公民的政治尊严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促进公民的个人发展：政治权利有助于公民在政治生活中发挥积极作用，促进公民的个人发展</a:t>
                </a:r>
                <a:endParaRPr/>
              </a:p>
            </p:txBody>
          </p:sp>
          <p:sp>
            <p:nvSpPr>
              <p:cNvPr id="200"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政治权利对于公民个人的意义</a:t>
                </a:r>
                <a:endParaRPr/>
              </a:p>
            </p:txBody>
          </p:sp>
          <p:sp>
            <p:nvSpPr>
              <p:cNvPr id="201"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2"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03" name="Group 691"/>
            <p:cNvGrpSpPr/>
            <p:nvPr/>
          </p:nvGrpSpPr>
          <p:grpSpPr>
            <a:xfrm>
              <a:off x="1075314" y="3881882"/>
              <a:ext cx="9868911" cy="2072418"/>
              <a:chOff x="1075314" y="3881882"/>
              <a:chExt cx="9868911" cy="2072418"/>
            </a:xfrm>
          </p:grpSpPr>
          <p:sp>
            <p:nvSpPr>
              <p:cNvPr id="204"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维护社会秩序：政治义务有助于维护社会秩序，保障社会的稳定和和谐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促进社会发展：政治义务有助于公民积极参与政治生活，推动社会的发展和进步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塑造良好的社会风气：政治义务有助于塑造良好的社会风气，提高社会的道德水平</a:t>
                </a:r>
                <a:endParaRPr/>
              </a:p>
            </p:txBody>
          </p:sp>
          <p:sp>
            <p:nvSpPr>
              <p:cNvPr id="205"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政治义务对于社会的意义</a:t>
                </a:r>
                <a:endParaRPr/>
              </a:p>
            </p:txBody>
          </p:sp>
          <p:sp>
            <p:nvSpPr>
              <p:cNvPr id="206"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7"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0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政治权利和义务对于公民个人和社会的意义</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9" name="" descr="{&quot;isTemplate&quot;:true,&quot;type&quot;:2}"/>
        <p:cNvGrpSpPr/>
        <p:nvPr/>
      </p:nvGrpSpPr>
      <p:grpSpPr>
        <a:xfrm>
          <a:off x="0" y="0"/>
          <a:ext cx="0" cy="0"/>
        </a:xfrm>
      </p:grpSpPr>
      <p:sp>
        <p:nvSpPr>
          <p:cNvPr id="210"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我国公民的基本政治权利和义务</a:t>
            </a:r>
            <a:endParaRPr/>
          </a:p>
        </p:txBody>
      </p:sp>
      <p:sp>
        <p:nvSpPr>
          <p:cNvPr id="211"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2" name="" descr="{&quot;isTemplate&quot;:true,&quot;type&quot;:3}"/>
        <p:cNvGrpSpPr/>
        <p:nvPr/>
      </p:nvGrpSpPr>
      <p:grpSpPr>
        <a:xfrm>
          <a:off x="0" y="0"/>
          <a:ext cx="0" cy="0"/>
        </a:xfrm>
      </p:grpSpPr>
      <p:sp>
        <p:nvSpPr>
          <p:cNvPr id="213"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4" name="AutoShape 3"/>
          <p:cNvSpPr/>
          <p:nvPr/>
        </p:nvSpPr>
        <p:spPr>
          <a:xfrm>
            <a:off x="3637982" y="1263590"/>
            <a:ext cx="4916037" cy="4916037"/>
          </a:xfrm>
          <a:prstGeom prst="ellipse">
            <a:avLst/>
          </a:prstGeom>
          <a:solidFill>
            <a:schemeClr val="l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5" name="AutoShape 4"/>
          <p:cNvSpPr/>
          <p:nvPr/>
        </p:nvSpPr>
        <p:spPr>
          <a:xfrm>
            <a:off x="4282803" y="1908411"/>
            <a:ext cx="3626394" cy="3626394"/>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16" name="Picture 5" descr="{&quot;isTemplate&quot;:true,&quot;type&quot;:&quot;image&quot;,&quot;canOmit&quot;:false,&quot;range&quot;:0}"/>
          <p:cNvPicPr>
            <a:picLocks noChangeAspect="1"/>
          </p:cNvPicPr>
          <p:nvPr/>
        </p:nvPicPr>
        <p:blipFill>
          <a:blip r:embed="rId2"/>
          <a:srcRect l="21875" r="21875"/>
          <a:stretch>
            <a:fillRect/>
          </a:stretch>
        </p:blipFill>
        <p:spPr>
          <a:xfrm>
            <a:off x="4796012" y="2421620"/>
            <a:ext cx="2599976" cy="2599976"/>
          </a:xfrm>
          <a:prstGeom prst="ellipse">
            <a:avLst/>
          </a:prstGeom>
        </p:spPr>
      </p:pic>
      <p:grpSp>
        <p:nvGrpSpPr>
          <p:cNvPr id="217" name="Group 807" descr="{&quot;isTemplate&quot;:true,&quot;type&quot;:&quot;list&quot;,&quot;alignment&quot;:&quot;left&quot;,&quot;alignmentVertical&quot;:&quot;top&quot;,&quot;canOmit&quot;:false,&quot;scalable&quot;:false,&quot;minItemsCount&quot;:-1}"/>
          <p:cNvGrpSpPr/>
          <p:nvPr/>
        </p:nvGrpSpPr>
        <p:grpSpPr>
          <a:xfrm>
            <a:off x="539110" y="1063099"/>
            <a:ext cx="11020552" cy="5284506"/>
            <a:chOff x="539110" y="1063099"/>
            <a:chExt cx="11020552" cy="5284506"/>
          </a:xfrm>
        </p:grpSpPr>
        <p:grpSp>
          <p:nvGrpSpPr>
            <p:cNvPr id="218" name="Group 808"/>
            <p:cNvGrpSpPr/>
            <p:nvPr/>
          </p:nvGrpSpPr>
          <p:grpSpPr>
            <a:xfrm>
              <a:off x="9146662" y="1063099"/>
              <a:ext cx="2413000" cy="2767131"/>
              <a:chOff x="9146662" y="1063099"/>
              <a:chExt cx="2413000" cy="2767131"/>
            </a:xfrm>
          </p:grpSpPr>
          <p:sp>
            <p:nvSpPr>
              <p:cNvPr id="219" name="TextBox 13" descr="{&quot;isTemplate&quot;:true,&quot;type&quot;:&quot;content&quot;,&quot;canOmit&quot;:false,&quot;range&quot;:0}"/>
              <p:cNvSpPr txBox="1"/>
              <p:nvPr/>
            </p:nvSpPr>
            <p:spPr>
              <a:xfrm>
                <a:off x="9146662" y="1612351"/>
                <a:ext cx="2228850" cy="221787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选举权和被选举权是指公民有权选举和被选举为国家机关的代表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实现途径：通过参加选举活动，行使选举权和被选举权</a:t>
                </a:r>
                <a:endParaRPr/>
              </a:p>
            </p:txBody>
          </p:sp>
          <p:sp>
            <p:nvSpPr>
              <p:cNvPr id="220" name="TextBox 14" descr="{&quot;isTemplate&quot;:true,&quot;type&quot;:&quot;title&quot;,&quot;canOmit&quot;:false,&quot;range&quot;:0}"/>
              <p:cNvSpPr txBox="1"/>
              <p:nvPr/>
            </p:nvSpPr>
            <p:spPr>
              <a:xfrm>
                <a:off x="9146662" y="1063099"/>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选举权和被选举权</a:t>
                </a:r>
                <a:endParaRPr/>
              </a:p>
            </p:txBody>
          </p:sp>
        </p:grpSp>
        <p:grpSp>
          <p:nvGrpSpPr>
            <p:cNvPr id="221" name="Group 811"/>
            <p:cNvGrpSpPr/>
            <p:nvPr/>
          </p:nvGrpSpPr>
          <p:grpSpPr>
            <a:xfrm>
              <a:off x="9146662" y="3977215"/>
              <a:ext cx="2413000" cy="2370390"/>
              <a:chOff x="9146662" y="3977216"/>
              <a:chExt cx="2413000" cy="2370390"/>
            </a:xfrm>
          </p:grpSpPr>
          <p:sp>
            <p:nvSpPr>
              <p:cNvPr id="222" name="TextBox 15" descr="{&quot;isTemplate&quot;:true,&quot;type&quot;:&quot;title&quot;,&quot;canOmit&quot;:false,&quot;range&quot;:0}"/>
              <p:cNvSpPr txBox="1"/>
              <p:nvPr/>
            </p:nvSpPr>
            <p:spPr>
              <a:xfrm>
                <a:off x="9146662" y="3977216"/>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言论自由</a:t>
                </a:r>
                <a:endParaRPr/>
              </a:p>
            </p:txBody>
          </p:sp>
          <p:sp>
            <p:nvSpPr>
              <p:cNvPr id="223" name="TextBox 16" descr="{&quot;isTemplate&quot;:true,&quot;type&quot;:&quot;content&quot;,&quot;canOmit&quot;:false,&quot;range&quot;:0}"/>
              <p:cNvSpPr txBox="1"/>
              <p:nvPr/>
            </p:nvSpPr>
            <p:spPr>
              <a:xfrm>
                <a:off x="9146662" y="4535997"/>
                <a:ext cx="2228850" cy="18116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言论自由是指公民有权表达自己的观点和意见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实现途径：通过发表文章、演讲、参与讨论等方式，行使言论自由</a:t>
                </a:r>
                <a:endParaRPr/>
              </a:p>
            </p:txBody>
          </p:sp>
        </p:grpSp>
        <p:grpSp>
          <p:nvGrpSpPr>
            <p:cNvPr id="224" name="Group 814"/>
            <p:cNvGrpSpPr/>
            <p:nvPr/>
          </p:nvGrpSpPr>
          <p:grpSpPr>
            <a:xfrm>
              <a:off x="539110" y="3172356"/>
              <a:ext cx="2413000" cy="2333785"/>
              <a:chOff x="539110" y="3172356"/>
              <a:chExt cx="2413000" cy="2333785"/>
            </a:xfrm>
          </p:grpSpPr>
          <p:sp>
            <p:nvSpPr>
              <p:cNvPr id="225" name="TextBox 12" descr="{&quot;isTemplate&quot;:true,&quot;type&quot;:&quot;title&quot;,&quot;canOmit&quot;:false,&quot;range&quot;:0}"/>
              <p:cNvSpPr txBox="1"/>
              <p:nvPr/>
            </p:nvSpPr>
            <p:spPr>
              <a:xfrm>
                <a:off x="539110" y="3172356"/>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监督权</a:t>
                </a:r>
                <a:endParaRPr/>
              </a:p>
            </p:txBody>
          </p:sp>
          <p:sp>
            <p:nvSpPr>
              <p:cNvPr id="226" name="TextBox 17" descr="{&quot;isTemplate&quot;:true,&quot;type&quot;:&quot;content&quot;,&quot;canOmit&quot;:false,&quot;range&quot;:0}"/>
              <p:cNvSpPr txBox="1"/>
              <p:nvPr/>
            </p:nvSpPr>
            <p:spPr>
              <a:xfrm>
                <a:off x="539110" y="3796745"/>
                <a:ext cx="2228850" cy="1709396"/>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监督权是指公民有权对国家机关及其工作人员进行监督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实现途径：通过信访、举报、监督听证会等方式，行使监督权</a:t>
                </a:r>
                <a:endParaRPr/>
              </a:p>
            </p:txBody>
          </p:sp>
        </p:grpSp>
      </p:grpSp>
      <p:sp>
        <p:nvSpPr>
          <p:cNvPr id="227" name="Tencent" descr="{&quot;isTemplate&quot;:true,&quot;type&quot;:&quot;title&quot;,&quot;canOmit&quot;:false,&quot;range&quot;:0}"/>
          <p:cNvSpPr txBox="1"/>
          <p:nvPr/>
        </p:nvSpPr>
        <p:spPr>
          <a:xfrm>
            <a:off x="660396" y="418039"/>
            <a:ext cx="1057910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我国公民的基本政治权利及其实现途径</a:t>
            </a:r>
            <a:endParaRPr lang="en-US" altLang="zh-CN" sz="2800" b="1">
              <a:latin typeface="+mj-ea"/>
              <a:ea typeface="+mj-ea"/>
            </a:endParaRPr>
          </a:p>
        </p:txBody>
      </p:sp>
      <p:sp>
        <p:nvSpPr>
          <p:cNvPr id="228" name="椭圆 3"/>
          <p:cNvSpPr>
            <a:spLocks noChangeAspect="1"/>
          </p:cNvSpPr>
          <p:nvPr/>
        </p:nvSpPr>
        <p:spPr>
          <a:xfrm>
            <a:off x="3148274" y="2946731"/>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29" name="椭圆 4"/>
          <p:cNvSpPr>
            <a:spLocks noChangeAspect="1"/>
          </p:cNvSpPr>
          <p:nvPr/>
        </p:nvSpPr>
        <p:spPr>
          <a:xfrm>
            <a:off x="7820653" y="4589596"/>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30" name="椭圆 7"/>
          <p:cNvSpPr>
            <a:spLocks noChangeAspect="1"/>
          </p:cNvSpPr>
          <p:nvPr/>
        </p:nvSpPr>
        <p:spPr>
          <a:xfrm>
            <a:off x="7556197" y="1484021"/>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1" name="" descr="{&quot;isTemplate&quot;:true,&quot;type&quot;:3}"/>
        <p:cNvGrpSpPr/>
        <p:nvPr/>
      </p:nvGrpSpPr>
      <p:grpSpPr>
        <a:xfrm>
          <a:off x="0" y="0"/>
          <a:ext cx="0" cy="0"/>
        </a:xfrm>
      </p:grpSpPr>
      <p:pic>
        <p:nvPicPr>
          <p:cNvPr id="232"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233"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234" name="Group 2"/>
            <p:cNvGrpSpPr/>
            <p:nvPr/>
          </p:nvGrpSpPr>
          <p:grpSpPr>
            <a:xfrm>
              <a:off x="5982796" y="3116804"/>
              <a:ext cx="5783287" cy="1610798"/>
              <a:chOff x="5982796" y="3116804"/>
              <a:chExt cx="5783287" cy="1610798"/>
            </a:xfrm>
          </p:grpSpPr>
          <p:sp>
            <p:nvSpPr>
              <p:cNvPr id="235"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维护国家统一和民族团结</a:t>
                </a:r>
                <a:endParaRPr/>
              </a:p>
            </p:txBody>
          </p:sp>
          <p:sp>
            <p:nvSpPr>
              <p:cNvPr id="236"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维护国家统一和民族团结是指公民有义务维护国家的统一和民族的团结</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履行要求：拥护国家的政治制度，尊重民族风俗习惯，积极参与民族团结活动</a:t>
                </a:r>
                <a:endParaRPr/>
              </a:p>
            </p:txBody>
          </p:sp>
        </p:grpSp>
        <p:grpSp>
          <p:nvGrpSpPr>
            <p:cNvPr id="237" name="Group 5"/>
            <p:cNvGrpSpPr/>
            <p:nvPr/>
          </p:nvGrpSpPr>
          <p:grpSpPr>
            <a:xfrm>
              <a:off x="5982796" y="4769459"/>
              <a:ext cx="5783287" cy="1610798"/>
              <a:chOff x="5982796" y="4769459"/>
              <a:chExt cx="5783287" cy="1610798"/>
            </a:xfrm>
          </p:grpSpPr>
          <p:sp>
            <p:nvSpPr>
              <p:cNvPr id="238"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遵守宪法和法律</a:t>
                </a:r>
                <a:endParaRPr/>
              </a:p>
            </p:txBody>
          </p:sp>
          <p:sp>
            <p:nvSpPr>
              <p:cNvPr id="239"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遵守宪法和法律是指公民有义务遵守国家的宪法和法律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履行要求：学习宪法和法律知识，自觉遵守宪法和法律，维护宪法和法律的尊严</a:t>
                </a:r>
                <a:endParaRPr/>
              </a:p>
            </p:txBody>
          </p:sp>
        </p:grpSp>
        <p:grpSp>
          <p:nvGrpSpPr>
            <p:cNvPr id="240" name="Group 407"/>
            <p:cNvGrpSpPr/>
            <p:nvPr/>
          </p:nvGrpSpPr>
          <p:grpSpPr>
            <a:xfrm>
              <a:off x="5982796" y="1468163"/>
              <a:ext cx="5700871" cy="1610798"/>
              <a:chOff x="5982796" y="1468163"/>
              <a:chExt cx="5700871" cy="1610798"/>
            </a:xfrm>
          </p:grpSpPr>
          <p:sp>
            <p:nvSpPr>
              <p:cNvPr id="241"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维护国家安全、荣誉和利益</a:t>
                </a:r>
                <a:endParaRPr/>
              </a:p>
            </p:txBody>
          </p:sp>
          <p:sp>
            <p:nvSpPr>
              <p:cNvPr id="242"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维护国家安全、荣誉和利益是指公民有义务维护国家的安全、荣誉和利益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履行要求：增强国家安全意识，维护国家的安全、荣誉和利益，积极参与国家安全活动</a:t>
                </a:r>
                <a:endParaRPr/>
              </a:p>
            </p:txBody>
          </p:sp>
        </p:grpSp>
      </p:grpSp>
      <p:sp>
        <p:nvSpPr>
          <p:cNvPr id="24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我国公民的基本义务及其履行要求</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4" name="" descr="{&quot;isTemplate&quot;:true,&quot;type&quot;:3}"/>
        <p:cNvGrpSpPr/>
        <p:nvPr/>
      </p:nvGrpSpPr>
      <p:grpSpPr>
        <a:xfrm>
          <a:off x="0" y="0"/>
          <a:ext cx="0" cy="0"/>
        </a:xfrm>
      </p:grpSpPr>
      <p:grpSp>
        <p:nvGrpSpPr>
          <p:cNvPr id="245"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46" name="Group 686"/>
            <p:cNvGrpSpPr/>
            <p:nvPr/>
          </p:nvGrpSpPr>
          <p:grpSpPr>
            <a:xfrm>
              <a:off x="1075314" y="1520189"/>
              <a:ext cx="9868911" cy="2072418"/>
              <a:chOff x="1075314" y="1520189"/>
              <a:chExt cx="9868911" cy="2072418"/>
            </a:xfrm>
          </p:grpSpPr>
          <p:sp>
            <p:nvSpPr>
              <p:cNvPr id="247"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确认政治权利和义务：法律保障有助于确认公民的政治权利和义务，保障公民的合法权益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规范政治权利和义务：法律保障有助于规范公民的政治行为，维护政治秩序的稳定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追究侵犯政治权利和义务的行为：法律保障有助于追究侵犯公民政治权利和义务的行为，保护公民的合法权益</a:t>
                </a:r>
                <a:endParaRPr/>
              </a:p>
            </p:txBody>
          </p:sp>
          <p:sp>
            <p:nvSpPr>
              <p:cNvPr id="248"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法律保障的意义</a:t>
                </a:r>
                <a:endParaRPr/>
              </a:p>
            </p:txBody>
          </p:sp>
          <p:sp>
            <p:nvSpPr>
              <p:cNvPr id="249"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0"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51" name="Group 691"/>
            <p:cNvGrpSpPr/>
            <p:nvPr/>
          </p:nvGrpSpPr>
          <p:grpSpPr>
            <a:xfrm>
              <a:off x="1075314" y="3881882"/>
              <a:ext cx="9868911" cy="2072418"/>
              <a:chOff x="1075314" y="3881882"/>
              <a:chExt cx="9868911" cy="2072418"/>
            </a:xfrm>
          </p:grpSpPr>
          <p:sp>
            <p:nvSpPr>
              <p:cNvPr id="252"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制定宪法和法律：通过制定宪法和法律，确认公民的政治权利和义务，规范公民的政治行为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司法保护：通过司法途径，追究侵犯公民政治权利和义务的行为，保护公民的合法权益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法制宣传教育：通过法制宣传教育，提高公民的法律意识，增强公民的政治权利和义务观念</a:t>
                </a:r>
                <a:endParaRPr/>
              </a:p>
            </p:txBody>
          </p:sp>
          <p:sp>
            <p:nvSpPr>
              <p:cNvPr id="253"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法律保障的途径</a:t>
                </a:r>
                <a:endParaRPr/>
              </a:p>
            </p:txBody>
          </p:sp>
          <p:sp>
            <p:nvSpPr>
              <p:cNvPr id="254"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5"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5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我国公民政治权利和义务的法律保障</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公民如何参与政治生活</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12" name="Group 9"/>
            <p:cNvGrpSpPr/>
            <p:nvPr/>
          </p:nvGrpSpPr>
          <p:grpSpPr>
            <a:xfrm>
              <a:off x="5982796" y="1521950"/>
              <a:ext cx="5687135" cy="1523479"/>
              <a:chOff x="5982796" y="1521950"/>
              <a:chExt cx="5687135" cy="1523479"/>
            </a:xfrm>
          </p:grpSpPr>
          <p:sp>
            <p:nvSpPr>
              <p:cNvPr id="13"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选举活动</a:t>
                </a:r>
                <a:endParaRPr/>
              </a:p>
            </p:txBody>
          </p:sp>
          <p:sp>
            <p:nvSpPr>
              <p:cNvPr id="14"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选举活动是指公民通过选举权和被选举权参与政治生活的方式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途径：参加选举活动，行使选举权和被选举权</a:t>
                </a:r>
                <a:endParaRPr/>
              </a:p>
            </p:txBody>
          </p:sp>
        </p:grpSp>
        <p:grpSp>
          <p:nvGrpSpPr>
            <p:cNvPr id="15" name="Group 2"/>
            <p:cNvGrpSpPr/>
            <p:nvPr/>
          </p:nvGrpSpPr>
          <p:grpSpPr>
            <a:xfrm>
              <a:off x="5982796" y="3170591"/>
              <a:ext cx="5783287" cy="1523479"/>
              <a:chOff x="5982796" y="3170591"/>
              <a:chExt cx="5783287" cy="1523479"/>
            </a:xfrm>
          </p:grpSpPr>
          <p:sp>
            <p:nvSpPr>
              <p:cNvPr id="16"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政治讨论</a:t>
                </a:r>
                <a:endParaRPr/>
              </a:p>
            </p:txBody>
          </p:sp>
          <p:sp>
            <p:nvSpPr>
              <p:cNvPr id="17"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政治讨论是指公民通过发表观点和意见参与政治生活的方式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途径：发表文章、演讲、参与讨论等方式，行使言论自由</a:t>
                </a:r>
                <a:endParaRPr/>
              </a:p>
            </p:txBody>
          </p:sp>
        </p:grpSp>
        <p:grpSp>
          <p:nvGrpSpPr>
            <p:cNvPr id="18" name="Group 5"/>
            <p:cNvGrpSpPr/>
            <p:nvPr/>
          </p:nvGrpSpPr>
          <p:grpSpPr>
            <a:xfrm>
              <a:off x="5982796" y="4823246"/>
              <a:ext cx="5783287" cy="1523479"/>
              <a:chOff x="5982796" y="4823246"/>
              <a:chExt cx="5783287" cy="1523479"/>
            </a:xfrm>
          </p:grpSpPr>
          <p:sp>
            <p:nvSpPr>
              <p:cNvPr id="19"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政治监督</a:t>
                </a:r>
                <a:endParaRPr/>
              </a:p>
            </p:txBody>
          </p:sp>
          <p:sp>
            <p:nvSpPr>
              <p:cNvPr id="20"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政治监督是指公民通过对国家机关及其工作人员进行监督参与政治生活的方式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途径：通过信访、举报、监督听证会等方式，行使监督权</a:t>
                </a:r>
                <a:endParaRPr/>
              </a:p>
            </p:txBody>
          </p:sp>
        </p:grpSp>
      </p:grpSp>
      <p:pic>
        <p:nvPicPr>
          <p:cNvPr id="21"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2"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公民参与政治生活的方式和途径</a:t>
            </a:r>
            <a:endParaRPr lang="en-US" altLang="zh-CN" sz="2800" b="1">
              <a:latin typeface="+mj-ea"/>
              <a:ea typeface="+mj-ea"/>
            </a:endParaRPr>
          </a:p>
        </p:txBody>
      </p:sp>
      <p:sp>
        <p:nvSpPr>
          <p:cNvPr id="23"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5"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https://d.book118.com/605302022311011111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blue">
      <a:dk1>
        <a:srgbClr val="000000"/>
      </a:dk1>
      <a:lt1>
        <a:srgbClr val="FFFFFF"/>
      </a:lt1>
      <a:dk2>
        <a:srgbClr val="0A102F"/>
      </a:dk2>
      <a:lt2>
        <a:srgbClr val="DEEFF8"/>
      </a:lt2>
      <a:accent1>
        <a:srgbClr val="2565A9"/>
      </a:accent1>
      <a:accent2>
        <a:srgbClr val="94CAE9"/>
      </a:accent2>
      <a:accent3>
        <a:srgbClr val="4D98D1"/>
      </a:accent3>
      <a:accent4>
        <a:srgbClr val="315C89"/>
      </a:accent4>
      <a:accent5>
        <a:srgbClr val="5880A4"/>
      </a:accent5>
      <a:accent6>
        <a:srgbClr val="1C2F45"/>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高中政治必修二公民的政治生活第二框政治权利和义务参与政治生活</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2024-09-17T18:20:29.052</cp:lastPrinted>
  <dcterms:created xsi:type="dcterms:W3CDTF">2024-09-17T10:20:29Z</dcterms:created>
  <dcterms:modified xsi:type="dcterms:W3CDTF">2024-09-17T10:20:30Z</dcterms:modified>
</cp:coreProperties>
</file>