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527E739-549D-4867-8292-416BD0A53A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EBB40A-C3D2-48D3-929B-2FE6B151BD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5F2B05B-2BB4-4A92-A13F-E4B0B5D012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1876741-2617-4A67-8DEA-83CC2BDC8C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574520B-C303-4B55-A2C2-914DA587AF4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969451A-CD71-40E9-8BA7-015E6C07820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142FB8D-C796-4B3F-BA88-83BE4CD45A3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7D2A474-5C4F-4D8C-B3F0-D8D0E803FC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8241EC7-CA2E-45D3-AE5E-F3E890139E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F80861-8CC9-4033-869F-C4E484CA4B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935FB3-D143-4F79-B4B6-A9A73A09B9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53041333010111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763747" y="1807375"/>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脑出血术后护理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90367"/>
            <a:ext cx="5811370" cy="4253602"/>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脑出血术后护理概述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术后日常护理</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并发症的预防与处理</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康复训练与功能恢复</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出院指导与随访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脑出血术后护理概述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9143" r="2914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110" r="3211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90" r="3259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脑出血术后护理是指对接受脑出血手术治疗的患者进行的一系列护理措施，旨在促进患者康复、预防并发症和改善生活质量。</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术后护理对于脑出血患者的康复至关重要，能够降低并发症风险、提高治疗效果和生活质量，促进患者尽快回归正常生活。</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重要性</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目标</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脑出血术后护理的主要目标是促进患者康复，预防并发症，提高患者的生活自理能力和生活质量。</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原则</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遵循个性化、全面性、科学性和预防性的原则，根据患者的具体情况制定个性化的护理计划，全面关注患者的生理、心理和社会需求，运用科学的方法和技术进行护理，同时注重预防并发症的发生。</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术后护理的目标和原则</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术后日常护理</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76773" y="2562728"/>
            <a:ext cx="2438400" cy="24384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总结词</a:t>
            </a:r>
          </a:p>
        </p:txBody>
      </p:sp>
      <p:sp>
        <p:nvSpPr>
          <p:cNvPr id="4" name="TextBox 4"/>
          <p:cNvSpPr txBox="1"/>
          <p:nvPr/>
        </p:nvSpPr>
        <p:spPr>
          <a:xfrm>
            <a:off x="7334724" y="1099688"/>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7334724" y="2964493"/>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总结词</a:t>
            </a:r>
          </a:p>
        </p:txBody>
      </p:sp>
      <p:sp>
        <p:nvSpPr>
          <p:cNvPr id="6" name="TextBox 6"/>
          <p:cNvSpPr txBox="1"/>
          <p:nvPr/>
        </p:nvSpPr>
        <p:spPr>
          <a:xfrm>
            <a:off x="7334724" y="4921535"/>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376903" y="4921535"/>
            <a:ext cx="4414526" cy="624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总结词</a:t>
            </a:r>
          </a:p>
        </p:txBody>
      </p:sp>
      <p:sp>
        <p:nvSpPr>
          <p:cNvPr id="8" name="TextBox 8"/>
          <p:cNvSpPr txBox="1"/>
          <p:nvPr/>
        </p:nvSpPr>
        <p:spPr>
          <a:xfrm>
            <a:off x="376903" y="2964493"/>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376903"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合理搭配、营养均衡</a:t>
            </a:r>
          </a:p>
        </p:txBody>
      </p:sp>
      <p:sp>
        <p:nvSpPr>
          <p:cNvPr id="10" name="TextBox 10"/>
          <p:cNvSpPr txBox="1"/>
          <p:nvPr/>
        </p:nvSpPr>
        <p:spPr>
          <a:xfrm>
            <a:off x="376903"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脑出血术后患者需要摄入高蛋白、低脂肪、低盐、低糖、富含维生素的食物，如瘦肉、鱼、蔬菜、水果等。同时，应避免食用辛辣、刺激性食物，以免加重病情。</a:t>
            </a:r>
          </a:p>
        </p:txBody>
      </p:sp>
      <p:sp>
        <p:nvSpPr>
          <p:cNvPr id="11" name="TextBox 11"/>
          <p:cNvSpPr txBox="1"/>
          <p:nvPr/>
        </p:nvSpPr>
        <p:spPr>
          <a:xfrm>
            <a:off x="376903"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少量多餐、避免过饱</a:t>
            </a:r>
          </a:p>
        </p:txBody>
      </p:sp>
      <p:sp>
        <p:nvSpPr>
          <p:cNvPr id="12" name="TextBox 12"/>
          <p:cNvSpPr txBox="1"/>
          <p:nvPr/>
        </p:nvSpPr>
        <p:spPr>
          <a:xfrm>
            <a:off x="7334724"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术后患者消化功能较弱，应采取少量多餐的进食方式，避免过饱引起不适。此外，进食时应注意避免呛咳，以免引起吸入性肺炎。</a:t>
            </a:r>
          </a:p>
        </p:txBody>
      </p:sp>
      <p:sp>
        <p:nvSpPr>
          <p:cNvPr id="13" name="TextBox 13"/>
          <p:cNvSpPr txBox="1"/>
          <p:nvPr/>
        </p:nvSpPr>
        <p:spPr>
          <a:xfrm>
            <a:off x="7334724"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保持口腔清洁</a:t>
            </a:r>
          </a:p>
        </p:txBody>
      </p:sp>
      <p:sp>
        <p:nvSpPr>
          <p:cNvPr id="14" name="TextBox 14"/>
          <p:cNvSpPr txBox="1"/>
          <p:nvPr/>
        </p:nvSpPr>
        <p:spPr>
          <a:xfrm>
            <a:off x="7334724"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术后患者需保持口腔清洁，以预防口腔感染。家属应定期为患者清洁口腔，协助患者刷牙、漱口等。</a:t>
            </a:r>
          </a:p>
        </p:txBody>
      </p:sp>
      <p:sp>
        <p:nvSpPr>
          <p:cNvPr id="15" name="Freeform 15"/>
          <p:cNvSpPr/>
          <p:nvPr/>
        </p:nvSpPr>
        <p:spPr>
          <a:xfrm>
            <a:off x="5496912" y="3182867"/>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饮食护理</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0308" y="489630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12500" y="3227524"/>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12500"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11716" y="4884110"/>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11716" y="321533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11716"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596603" y="1405020"/>
            <a:ext cx="460057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596603" y="1890788"/>
            <a:ext cx="43148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适量运动、逐步恢复</a:t>
            </a:r>
          </a:p>
        </p:txBody>
      </p:sp>
      <p:sp>
        <p:nvSpPr>
          <p:cNvPr id="10" name="TextBox 10"/>
          <p:cNvSpPr txBox="1"/>
          <p:nvPr/>
        </p:nvSpPr>
        <p:spPr>
          <a:xfrm>
            <a:off x="7246698" y="1405020"/>
            <a:ext cx="473392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详细描述</a:t>
            </a:r>
          </a:p>
        </p:txBody>
      </p:sp>
      <p:sp>
        <p:nvSpPr>
          <p:cNvPr id="11" name="TextBox 11"/>
          <p:cNvSpPr txBox="1"/>
          <p:nvPr/>
        </p:nvSpPr>
        <p:spPr>
          <a:xfrm>
            <a:off x="7246698" y="1866404"/>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术后患者应保持规律的作息时间，保证充足的睡眠和休息。家属应协助患者合理安排作息时间，避免过度疲劳和情绪波动。</a:t>
            </a:r>
          </a:p>
        </p:txBody>
      </p:sp>
      <p:sp>
        <p:nvSpPr>
          <p:cNvPr id="12" name="TextBox 12"/>
          <p:cNvSpPr txBox="1"/>
          <p:nvPr/>
        </p:nvSpPr>
        <p:spPr>
          <a:xfrm>
            <a:off x="1596603" y="3037215"/>
            <a:ext cx="4495800"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1596603" y="3547367"/>
            <a:ext cx="44196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术后患者应根据自身情况逐步恢复活动，以促进血液循环和身体恢复。初期可在床上进行被动运动，随后逐步过渡到床边活动和室内活动。</a:t>
            </a:r>
          </a:p>
        </p:txBody>
      </p:sp>
      <p:sp>
        <p:nvSpPr>
          <p:cNvPr id="14" name="TextBox 14"/>
          <p:cNvSpPr txBox="1"/>
          <p:nvPr/>
        </p:nvSpPr>
        <p:spPr>
          <a:xfrm>
            <a:off x="7246698" y="3037215"/>
            <a:ext cx="473392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总结词</a:t>
            </a:r>
          </a:p>
        </p:txBody>
      </p:sp>
      <p:sp>
        <p:nvSpPr>
          <p:cNvPr id="15" name="TextBox 15"/>
          <p:cNvSpPr txBox="1"/>
          <p:nvPr/>
        </p:nvSpPr>
        <p:spPr>
          <a:xfrm>
            <a:off x="7246698" y="3547367"/>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定期复查、及时调整治疗方案</a:t>
            </a:r>
          </a:p>
        </p:txBody>
      </p:sp>
      <p:sp>
        <p:nvSpPr>
          <p:cNvPr id="16" name="TextBox 16"/>
          <p:cNvSpPr txBox="1"/>
          <p:nvPr/>
        </p:nvSpPr>
        <p:spPr>
          <a:xfrm>
            <a:off x="1596603" y="4632977"/>
            <a:ext cx="4495800"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总结词</a:t>
            </a:r>
          </a:p>
        </p:txBody>
      </p:sp>
      <p:sp>
        <p:nvSpPr>
          <p:cNvPr id="17" name="TextBox 17"/>
          <p:cNvSpPr txBox="1"/>
          <p:nvPr/>
        </p:nvSpPr>
        <p:spPr>
          <a:xfrm>
            <a:off x="1596603" y="5155321"/>
            <a:ext cx="43148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保持良好作息、避免疲劳</a:t>
            </a:r>
          </a:p>
        </p:txBody>
      </p:sp>
      <p:sp>
        <p:nvSpPr>
          <p:cNvPr id="18" name="TextBox 18"/>
          <p:cNvSpPr txBox="1"/>
          <p:nvPr/>
        </p:nvSpPr>
        <p:spPr>
          <a:xfrm>
            <a:off x="7246698" y="4632977"/>
            <a:ext cx="473392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9" name="TextBox 19"/>
          <p:cNvSpPr txBox="1"/>
          <p:nvPr/>
        </p:nvSpPr>
        <p:spPr>
          <a:xfrm>
            <a:off x="7246698" y="5155321"/>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术后患者应定期到医院进行复查，以便及时了解身体恢复情况，调整治疗方案。同时，复查也有助于发现潜在并发症并及时处理。</a:t>
            </a:r>
          </a:p>
        </p:txBody>
      </p:sp>
      <p:sp>
        <p:nvSpPr>
          <p:cNvPr id="20" name="Freeform 20"/>
          <p:cNvSpPr/>
          <p:nvPr/>
        </p:nvSpPr>
        <p:spPr>
          <a:xfrm>
            <a:off x="793456" y="1834061"/>
            <a:ext cx="621407" cy="621407"/>
          </a:xfrm>
          <a:custGeom>
            <a:rect l="l" t="t" r="r" b="b"/>
            <a:pathLst>
              <a:path w="304800" h="304800">
                <a:moveTo>
                  <a:pt x="247650" y="219075"/>
                </a:moveTo>
                <a:lnTo>
                  <a:pt x="228600" y="219075"/>
                </a:lnTo>
                <a:lnTo>
                  <a:pt x="228600" y="200025"/>
                </a:lnTo>
                <a:lnTo>
                  <a:pt x="238125" y="200025"/>
                </a:lnTo>
                <a:lnTo>
                  <a:pt x="238125" y="180975"/>
                </a:lnTo>
                <a:lnTo>
                  <a:pt x="57150" y="180975"/>
                </a:lnTo>
                <a:lnTo>
                  <a:pt x="57150" y="200025"/>
                </a:lnTo>
                <a:lnTo>
                  <a:pt x="66675" y="200025"/>
                </a:lnTo>
                <a:lnTo>
                  <a:pt x="66675" y="219075"/>
                </a:lnTo>
                <a:lnTo>
                  <a:pt x="47625" y="219075"/>
                </a:lnTo>
                <a:cubicBezTo>
                  <a:pt x="42367" y="219075"/>
                  <a:pt x="38100" y="214808"/>
                  <a:pt x="38100" y="209550"/>
                </a:cubicBezTo>
                <a:lnTo>
                  <a:pt x="38100" y="114300"/>
                </a:lnTo>
                <a:cubicBezTo>
                  <a:pt x="38100" y="105089"/>
                  <a:pt x="76200" y="95250"/>
                  <a:pt x="142875" y="95250"/>
                </a:cubicBezTo>
                <a:cubicBezTo>
                  <a:pt x="146409" y="95250"/>
                  <a:pt x="149533" y="95250"/>
                  <a:pt x="152400" y="95250"/>
                </a:cubicBezTo>
                <a:cubicBezTo>
                  <a:pt x="218484" y="95250"/>
                  <a:pt x="257175" y="104870"/>
                  <a:pt x="257175" y="114300"/>
                </a:cubicBezTo>
                <a:lnTo>
                  <a:pt x="257175" y="209550"/>
                </a:lnTo>
                <a:cubicBezTo>
                  <a:pt x="257175" y="214808"/>
                  <a:pt x="252917" y="219075"/>
                  <a:pt x="247650" y="219075"/>
                </a:cubicBezTo>
                <a:close/>
                <a:moveTo>
                  <a:pt x="223838" y="123825"/>
                </a:moveTo>
                <a:cubicBezTo>
                  <a:pt x="215951" y="123825"/>
                  <a:pt x="209550" y="130226"/>
                  <a:pt x="209550" y="138113"/>
                </a:cubicBezTo>
                <a:cubicBezTo>
                  <a:pt x="209550" y="145999"/>
                  <a:pt x="215951" y="152400"/>
                  <a:pt x="223838" y="152400"/>
                </a:cubicBezTo>
                <a:cubicBezTo>
                  <a:pt x="231724" y="152400"/>
                  <a:pt x="238125" y="145999"/>
                  <a:pt x="238125" y="138113"/>
                </a:cubicBezTo>
                <a:cubicBezTo>
                  <a:pt x="238125" y="130226"/>
                  <a:pt x="231724" y="123825"/>
                  <a:pt x="223838" y="123825"/>
                </a:cubicBezTo>
                <a:close/>
                <a:moveTo>
                  <a:pt x="76200" y="38100"/>
                </a:moveTo>
                <a:cubicBezTo>
                  <a:pt x="76200" y="32833"/>
                  <a:pt x="80467" y="28575"/>
                  <a:pt x="85725" y="28575"/>
                </a:cubicBezTo>
                <a:lnTo>
                  <a:pt x="209550" y="28575"/>
                </a:lnTo>
                <a:cubicBezTo>
                  <a:pt x="214817" y="28575"/>
                  <a:pt x="219075" y="32833"/>
                  <a:pt x="219075" y="38100"/>
                </a:cubicBezTo>
                <a:lnTo>
                  <a:pt x="219075" y="85725"/>
                </a:lnTo>
                <a:lnTo>
                  <a:pt x="76200" y="85725"/>
                </a:lnTo>
                <a:lnTo>
                  <a:pt x="76200" y="38100"/>
                </a:lnTo>
                <a:close/>
                <a:moveTo>
                  <a:pt x="219075" y="276225"/>
                </a:moveTo>
                <a:cubicBezTo>
                  <a:pt x="219075" y="281483"/>
                  <a:pt x="214817" y="285750"/>
                  <a:pt x="209550" y="285750"/>
                </a:cubicBezTo>
                <a:lnTo>
                  <a:pt x="85725" y="285750"/>
                </a:lnTo>
                <a:cubicBezTo>
                  <a:pt x="80467" y="285750"/>
                  <a:pt x="76200" y="281483"/>
                  <a:pt x="76200" y="276225"/>
                </a:cubicBezTo>
                <a:lnTo>
                  <a:pt x="76200" y="190500"/>
                </a:lnTo>
                <a:lnTo>
                  <a:pt x="219075" y="190500"/>
                </a:lnTo>
                <a:lnTo>
                  <a:pt x="219075" y="276225"/>
                </a:lnTo>
                <a:close/>
                <a:moveTo>
                  <a:pt x="200025" y="200025"/>
                </a:moveTo>
                <a:lnTo>
                  <a:pt x="95250" y="200025"/>
                </a:lnTo>
                <a:lnTo>
                  <a:pt x="95250" y="209550"/>
                </a:lnTo>
                <a:lnTo>
                  <a:pt x="200025" y="209550"/>
                </a:lnTo>
                <a:lnTo>
                  <a:pt x="200025" y="200025"/>
                </a:lnTo>
                <a:close/>
                <a:moveTo>
                  <a:pt x="200025" y="219075"/>
                </a:moveTo>
                <a:lnTo>
                  <a:pt x="95250" y="219075"/>
                </a:lnTo>
                <a:lnTo>
                  <a:pt x="95250" y="228600"/>
                </a:lnTo>
                <a:lnTo>
                  <a:pt x="200025" y="228600"/>
                </a:lnTo>
                <a:lnTo>
                  <a:pt x="200025" y="219075"/>
                </a:lnTo>
                <a:close/>
                <a:moveTo>
                  <a:pt x="200025" y="238125"/>
                </a:moveTo>
                <a:lnTo>
                  <a:pt x="95250" y="238125"/>
                </a:lnTo>
                <a:lnTo>
                  <a:pt x="95250" y="247650"/>
                </a:lnTo>
                <a:lnTo>
                  <a:pt x="200025" y="247650"/>
                </a:lnTo>
                <a:lnTo>
                  <a:pt x="200025" y="238125"/>
                </a:lnTo>
                <a:close/>
                <a:moveTo>
                  <a:pt x="200025" y="257175"/>
                </a:moveTo>
                <a:lnTo>
                  <a:pt x="95250" y="257175"/>
                </a:lnTo>
                <a:lnTo>
                  <a:pt x="95250" y="266700"/>
                </a:lnTo>
                <a:lnTo>
                  <a:pt x="200025" y="266700"/>
                </a:lnTo>
                <a:lnTo>
                  <a:pt x="200025" y="25717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64902" y="1916915"/>
            <a:ext cx="455698" cy="455698"/>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551100" y="3478315"/>
            <a:ext cx="483304" cy="483304"/>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530380" y="5087413"/>
            <a:ext cx="524743" cy="5538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829809" y="3450697"/>
            <a:ext cx="548701" cy="538540"/>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660484" y="4984613"/>
            <a:ext cx="883778" cy="759497"/>
          </a:xfrm>
          <a:custGeom>
            <a:rect l="l" t="t" r="r" b="b"/>
            <a:pathLst>
              <a:path w="304800" h="304800">
                <a:moveTo>
                  <a:pt x="147838" y="37243"/>
                </a:moveTo>
                <a:cubicBezTo>
                  <a:pt x="155724" y="37243"/>
                  <a:pt x="162125" y="43644"/>
                  <a:pt x="162125" y="51530"/>
                </a:cubicBezTo>
                <a:lnTo>
                  <a:pt x="162125" y="125349"/>
                </a:lnTo>
                <a:lnTo>
                  <a:pt x="257375" y="184880"/>
                </a:lnTo>
                <a:lnTo>
                  <a:pt x="257375" y="210483"/>
                </a:lnTo>
                <a:lnTo>
                  <a:pt x="162125" y="178337"/>
                </a:lnTo>
                <a:lnTo>
                  <a:pt x="162125" y="228343"/>
                </a:lnTo>
                <a:lnTo>
                  <a:pt x="181547" y="247669"/>
                </a:lnTo>
                <a:lnTo>
                  <a:pt x="181537" y="267519"/>
                </a:lnTo>
                <a:lnTo>
                  <a:pt x="147838" y="256318"/>
                </a:lnTo>
                <a:lnTo>
                  <a:pt x="114624" y="267557"/>
                </a:lnTo>
                <a:lnTo>
                  <a:pt x="114767" y="246707"/>
                </a:lnTo>
                <a:lnTo>
                  <a:pt x="132959" y="228943"/>
                </a:lnTo>
                <a:lnTo>
                  <a:pt x="133121" y="178346"/>
                </a:lnTo>
                <a:lnTo>
                  <a:pt x="37900" y="211074"/>
                </a:lnTo>
                <a:lnTo>
                  <a:pt x="38100" y="184880"/>
                </a:lnTo>
                <a:lnTo>
                  <a:pt x="133417" y="124749"/>
                </a:lnTo>
                <a:lnTo>
                  <a:pt x="133569" y="51521"/>
                </a:lnTo>
                <a:cubicBezTo>
                  <a:pt x="133550" y="43644"/>
                  <a:pt x="139951" y="37243"/>
                  <a:pt x="147838" y="3724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休息与活动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详细描述</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术后患者应保持积极乐观的心态，相信自己能够战胜疾病。家属可通过鼓励、交流等方式帮助患者树立信心，促进康复。</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总结词</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关注心理状态、及时疏导</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详细描述</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术后患者容易出现焦虑、抑郁等心理问题，家属应及时关注患者的心理状态，给予关爱和支持。如有需要，可寻求专业心理咨询师的帮助。</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鼓励积极心态、促进康复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心理护理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并发症的预防与处理</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https://d.book118.com/605304133301011124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2024-09-29T02:38:22.119</cp:lastPrinted>
  <dcterms:created xsi:type="dcterms:W3CDTF">2024-09-28T18:38:22Z</dcterms:created>
  <dcterms:modified xsi:type="dcterms:W3CDTF">2024-09-28T18:38:24Z</dcterms:modified>
</cp:coreProperties>
</file>