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74AB1E1-4BB9-4AA2-94C8-89CB78B7404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C9E7D5B-7CC5-4899-9717-8EAE9EA99B1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F5074F1-0D36-46BC-B2D8-F1620AC94D6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FE3ACA7-A236-4DEF-A314-B9B401020B9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3826BDDE-9D26-460A-B8EA-B1C1B8B8FB6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D1921003-99B7-4EB3-8E3F-61F87767CFD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E5CB81FA-6483-4180-976F-94B405C2FB4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4C3BE77-D591-4E89-B6A2-70072143E06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4BF1DF8-349A-410F-AA32-FC05BC71DD2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BD4379F-8CC6-43FD-8BB0-D320999CF45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45DC38A-B225-4954-8BF9-BD90074676A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16.jpeg" /><Relationship Id="rId4" Type="http://schemas.openxmlformats.org/officeDocument/2006/relationships/image" Target="../media/image17.jpeg" /><Relationship Id="rId5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19.jpeg" /><Relationship Id="rId4" Type="http://schemas.openxmlformats.org/officeDocument/2006/relationships/image" Target="../media/image20.jpeg" /><Relationship Id="rId5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1.jpeg" /><Relationship Id="rId3" Type="http://schemas.openxmlformats.org/officeDocument/2006/relationships/image" Target="../media/image22.jpeg" /><Relationship Id="rId4" Type="http://schemas.openxmlformats.org/officeDocument/2006/relationships/image" Target="../media/image23.jpeg" /><Relationship Id="rId5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0531032303301104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30368" y="1042578"/>
            <a:ext cx="8896350" cy="22860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7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婴儿口腔护理知识篇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9667170" y="522284"/>
            <a:ext cx="1884104" cy="672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  <a:spcBef>
                <a:spcPts val="375"/>
              </a:spcBef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BIG DATA EMPOWERS TO CREATE A NEW</a:t>
            </a:r>
          </a:p>
          <a:p>
            <a:pPr algn="r">
              <a:lnSpc>
                <a:spcPct val="90000"/>
              </a:lnSpc>
              <a:spcBef>
                <a:spcPts val="375"/>
              </a:spcBef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ERA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9555294" y="499678"/>
            <a:ext cx="1851660" cy="114584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6000" b="1">
                <a:solidFill>
                  <a:srgbClr val="FFFFFF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目录</a:t>
            </a:r>
            <a:endParaRPr lang="en-US" sz="1100"/>
          </a:p>
        </p:txBody>
      </p:sp>
      <p:sp>
        <p:nvSpPr>
          <p:cNvPr id="4" name="TextBox 4"/>
          <p:cNvSpPr txBox="1"/>
          <p:nvPr/>
        </p:nvSpPr>
        <p:spPr>
          <a:xfrm>
            <a:off x="8526405" y="1699382"/>
            <a:ext cx="2859405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584630" y="797198"/>
            <a:ext cx="6724952" cy="5263604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婴儿口腔护理的重要性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婴儿口腔护理的基本知识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婴儿口腔护理的注意事项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常见婴儿口腔问题的处理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婴儿口腔护理的误区与纠正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667170" y="522284"/>
            <a:ext cx="1884104" cy="672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  <a:spcBef>
                <a:spcPts val="375"/>
              </a:spcBef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BIG DATA EMPOWERS TO CREATE A NEW</a:t>
            </a:r>
          </a:p>
          <a:p>
            <a:pPr algn="r">
              <a:lnSpc>
                <a:spcPct val="90000"/>
              </a:lnSpc>
              <a:spcBef>
                <a:spcPts val="375"/>
              </a:spcBef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ERA</a:t>
            </a:r>
          </a:p>
        </p:txBody>
      </p:sp>
      <p:grpSp>
        <p:nvGrpSpPr>
          <p:cNvPr id="3" name="Group 3"/>
          <p:cNvGrpSpPr/>
          <p:nvPr/>
        </p:nvGrpSpPr>
        <p:grpSpPr>
          <a:xfrm>
            <a:off x="2393306" y="1882902"/>
            <a:ext cx="7405389" cy="1138956"/>
            <a:chOff x="2393306" y="1882902"/>
            <a:chExt cx="7405389" cy="1138956"/>
          </a:xfrm>
        </p:grpSpPr>
        <p:sp>
          <p:nvSpPr>
            <p:cNvPr id="4" name="TextBox 4"/>
            <p:cNvSpPr txBox="1"/>
            <p:nvPr/>
          </p:nvSpPr>
          <p:spPr>
            <a:xfrm>
              <a:off x="2393306" y="1882902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54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5" name="TextBox 5"/>
          <p:cNvSpPr txBox="1"/>
          <p:nvPr/>
        </p:nvSpPr>
        <p:spPr>
          <a:xfrm>
            <a:off x="2393306" y="2707767"/>
            <a:ext cx="8641080" cy="2703483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ts val="375"/>
              </a:spcBef>
            </a:pPr>
            <a:r>
              <a:rPr lang="en-US" sz="40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婴儿口腔护理的重要性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11348" b="11348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2523" b="2523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6941" b="16941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婴儿口腔健康对整体健康的影响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婴儿口腔健康与营养吸收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口腔健康直接影响到婴儿的咀嚼和吞咽能力，进而影响营养吸收。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婴儿口腔健康与语言发展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口腔结构正常有助于发音清晰，促进语言能力发展。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婴儿口腔健康与心理健康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口腔问题可能导致婴儿疼痛、不适，影响情绪和心理健康。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定期口腔护理可以减少细菌滋生，降低口腔感染的风险。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降低口腔感染风险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预防龋齿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预防牙周病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早期的口腔护理对预防龋齿（蛀牙）具有重要意义。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通过清除牙菌斑和食物残渣，预防牙周病的发生。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预防口腔疾病的重要性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正确刷牙方法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教导婴儿正确刷牙方法，从小培养良好的口腔卫生习惯。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控制甜食和饮料摄入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限制甜食和含糖饮料的摄入，以降低蛀牙风险。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定期口腔检查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定期带婴儿进行口腔检查，以便早期发现并处理问题。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14750" r="14750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良好的口腔护理习惯的养成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667170" y="522284"/>
            <a:ext cx="1884104" cy="672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  <a:spcBef>
                <a:spcPts val="375"/>
              </a:spcBef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BIG DATA EMPOWERS TO CREATE A NEW</a:t>
            </a:r>
          </a:p>
          <a:p>
            <a:pPr algn="r">
              <a:lnSpc>
                <a:spcPct val="90000"/>
              </a:lnSpc>
              <a:spcBef>
                <a:spcPts val="375"/>
              </a:spcBef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ERA</a:t>
            </a:r>
          </a:p>
        </p:txBody>
      </p:sp>
      <p:grpSp>
        <p:nvGrpSpPr>
          <p:cNvPr id="3" name="Group 3"/>
          <p:cNvGrpSpPr/>
          <p:nvPr/>
        </p:nvGrpSpPr>
        <p:grpSpPr>
          <a:xfrm>
            <a:off x="2393306" y="1882902"/>
            <a:ext cx="7405389" cy="1138956"/>
            <a:chOff x="2393306" y="1882902"/>
            <a:chExt cx="7405389" cy="1138956"/>
          </a:xfrm>
        </p:grpSpPr>
        <p:sp>
          <p:nvSpPr>
            <p:cNvPr id="4" name="TextBox 4"/>
            <p:cNvSpPr txBox="1"/>
            <p:nvPr/>
          </p:nvSpPr>
          <p:spPr>
            <a:xfrm>
              <a:off x="2393306" y="1882902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54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5" name="TextBox 5"/>
          <p:cNvSpPr txBox="1"/>
          <p:nvPr/>
        </p:nvSpPr>
        <p:spPr>
          <a:xfrm>
            <a:off x="2393306" y="2707767"/>
            <a:ext cx="8641080" cy="2703483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ts val="375"/>
              </a:spcBef>
            </a:pPr>
            <a:r>
              <a:rPr lang="en-US" sz="40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婴儿口腔护理的基本知识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婴儿在出生后不久就开始长牙，通常在6个月内会长出第一颗牙齿。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20500" r="20500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0-6个月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随着婴儿的成长，牙齿逐渐长齐，通常在2岁左右长齐20颗乳牙。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6-24个月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8500" r="18500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6750" r="16750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部分婴儿开始长出第一颗恒磨牙，即六龄齿。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2-3岁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婴儿牙齿的生长过程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家长应每天早晚用柔软的婴儿牙刷为婴儿刷牙，以清除牙齿表面的食物残渣和细菌。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6625" r="16625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每天早晚刷牙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随着婴儿牙齿的缝隙变大，家长应定期使用牙线清洁牙缝，以预防邻面龋的发生。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定期使用牙线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在喂食后，家长可以引导婴儿漱口，以清除口腔内的食物残渣。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漱口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婴儿口腔的清洁方法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04606" y="1508032"/>
            <a:ext cx="3311882" cy="4326814"/>
          </a:xfrm>
          <a:prstGeom prst="roundRect">
            <a:avLst>
              <a:gd name="adj" fmla="val 957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91478" y="1508032"/>
            <a:ext cx="3311882" cy="4326814"/>
          </a:xfrm>
          <a:prstGeom prst="roundRect">
            <a:avLst>
              <a:gd name="adj" fmla="val 1053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67153" y="1508032"/>
            <a:ext cx="3311882" cy="4326814"/>
          </a:xfrm>
          <a:prstGeom prst="roundRect">
            <a:avLst>
              <a:gd name="adj" fmla="val 924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588266" y="4240389"/>
            <a:ext cx="291830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使用小头、软毛的儿童牙刷，刷头长度不超过4颗牙的宽度，刷毛要软、细、密。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363940" y="4240389"/>
            <a:ext cx="291830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刷牙时应轻轻旋转牙刷，力度要轻柔，避免损伤婴儿口腔黏膜。</a:t>
            </a:r>
          </a:p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2"/>
          <a:srcRect l="9526" r="9526"/>
          <a:stretch>
            <a:fillRect/>
          </a:stretch>
        </p:blipFill>
        <p:spPr>
          <a:xfrm>
            <a:off x="921958" y="1771933"/>
            <a:ext cx="2672865" cy="2203993"/>
          </a:xfrm>
          <a:prstGeom prst="roundRect">
            <a:avLst/>
          </a:prstGeom>
        </p:spPr>
      </p:pic>
      <p:pic>
        <p:nvPicPr>
          <p:cNvPr id="8" name="Picture 8"/>
          <p:cNvPicPr>
            <a:picLocks noChangeAspect="1"/>
          </p:cNvPicPr>
          <p:nvPr/>
        </p:nvPicPr>
        <p:blipFill>
          <a:blip r:embed="rId3"/>
          <a:srcRect l="9575" r="9575"/>
          <a:stretch>
            <a:fillRect/>
          </a:stretch>
        </p:blipFill>
        <p:spPr>
          <a:xfrm>
            <a:off x="4710987" y="1771933"/>
            <a:ext cx="2672865" cy="2203993"/>
          </a:xfrm>
          <a:prstGeom prst="round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9575" r="9575"/>
          <a:stretch>
            <a:fillRect/>
          </a:stretch>
        </p:blipFill>
        <p:spPr>
          <a:xfrm>
            <a:off x="8486661" y="1771933"/>
            <a:ext cx="2672865" cy="2203993"/>
          </a:xfrm>
          <a:prstGeom prst="roundRect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763829" y="4240389"/>
            <a:ext cx="291615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选择柔软、刷毛适中的婴儿牙刷，避免选择刷毛过硬或刷头过大的牙刷。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婴儿牙刷的选择和使用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789747" y="1388509"/>
            <a:ext cx="8008040" cy="126796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3467252" y="1671934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选择柔软、无蜡的牙线，避免选择有香味的牙线。</a:t>
            </a:r>
          </a:p>
        </p:txBody>
      </p:sp>
      <p:sp>
        <p:nvSpPr>
          <p:cNvPr id="4" name="AutoShape 4"/>
          <p:cNvSpPr/>
          <p:nvPr/>
        </p:nvSpPr>
        <p:spPr>
          <a:xfrm>
            <a:off x="1491031" y="3030193"/>
            <a:ext cx="8008040" cy="126796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643863" y="3325809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使用时将牙线缠绕在两手中指上，用食指和拇指绷紧牙线，沿着牙齿缝隙轻轻滑动，清洁牙缝。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t="21899" b="21899"/>
          <a:stretch>
            <a:fillRect/>
          </a:stretch>
        </p:blipFill>
        <p:spPr>
          <a:xfrm>
            <a:off x="539110" y="1388510"/>
            <a:ext cx="2256056" cy="1267968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t="10187" b="10187"/>
          <a:stretch>
            <a:fillRect/>
          </a:stretch>
        </p:blipFill>
        <p:spPr>
          <a:xfrm>
            <a:off x="9486879" y="3030193"/>
            <a:ext cx="2256056" cy="1267968"/>
          </a:xfrm>
          <a:prstGeom prst="rect">
            <a:avLst/>
          </a:prstGeom>
        </p:spPr>
      </p:pic>
      <p:sp>
        <p:nvSpPr>
          <p:cNvPr id="8" name="AutoShape 8"/>
          <p:cNvSpPr/>
          <p:nvPr/>
        </p:nvSpPr>
        <p:spPr>
          <a:xfrm>
            <a:off x="2795409" y="4664094"/>
            <a:ext cx="8008040" cy="126796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3472914" y="4947518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注意不要用力过大，以免损伤牙龈。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7848" b="7848"/>
          <a:stretch>
            <a:fillRect/>
          </a:stretch>
        </p:blipFill>
        <p:spPr>
          <a:xfrm>
            <a:off x="544772" y="4664094"/>
            <a:ext cx="2256056" cy="1267968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婴儿牙线的使用方法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667170" y="522284"/>
            <a:ext cx="1884104" cy="672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  <a:spcBef>
                <a:spcPts val="375"/>
              </a:spcBef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BIG DATA EMPOWERS TO CREATE A NEW</a:t>
            </a:r>
          </a:p>
          <a:p>
            <a:pPr algn="r">
              <a:lnSpc>
                <a:spcPct val="90000"/>
              </a:lnSpc>
              <a:spcBef>
                <a:spcPts val="375"/>
              </a:spcBef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ERA</a:t>
            </a:r>
          </a:p>
        </p:txBody>
      </p:sp>
      <p:grpSp>
        <p:nvGrpSpPr>
          <p:cNvPr id="3" name="Group 3"/>
          <p:cNvGrpSpPr/>
          <p:nvPr/>
        </p:nvGrpSpPr>
        <p:grpSpPr>
          <a:xfrm>
            <a:off x="2393306" y="1882902"/>
            <a:ext cx="7405389" cy="1138956"/>
            <a:chOff x="2393306" y="1882902"/>
            <a:chExt cx="7405389" cy="1138956"/>
          </a:xfrm>
        </p:grpSpPr>
        <p:sp>
          <p:nvSpPr>
            <p:cNvPr id="4" name="TextBox 4"/>
            <p:cNvSpPr txBox="1"/>
            <p:nvPr/>
          </p:nvSpPr>
          <p:spPr>
            <a:xfrm>
              <a:off x="2393306" y="1882902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54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5" name="TextBox 5"/>
          <p:cNvSpPr txBox="1"/>
          <p:nvPr/>
        </p:nvSpPr>
        <p:spPr>
          <a:xfrm>
            <a:off x="2393306" y="2707767"/>
            <a:ext cx="8641080" cy="2703483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ts val="375"/>
              </a:spcBef>
            </a:pPr>
            <a:r>
              <a:rPr lang="en-US" sz="40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婴儿口腔护理的注意事项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https://d.book118.com/605310323033011044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7F7F7"/>
      </a:dk1>
      <a:lt1>
        <a:srgbClr val="000000"/>
      </a:lt1>
      <a:dk2>
        <a:srgbClr val="FFFFFF"/>
      </a:dk2>
      <a:lt2>
        <a:srgbClr val="000000"/>
      </a:lt2>
      <a:accent1>
        <a:srgbClr val="8C8C8C"/>
      </a:accent1>
      <a:accent2>
        <a:srgbClr val="A8A8A8"/>
      </a:accent2>
      <a:accent3>
        <a:srgbClr val="7B7B7B"/>
      </a:accent3>
      <a:accent4>
        <a:srgbClr val="515151"/>
      </a:accent4>
      <a:accent5>
        <a:srgbClr val="60727F"/>
      </a:accent5>
      <a:accent6>
        <a:srgbClr val="444444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70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8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2024-09-06T08:45:29.613</cp:lastPrinted>
  <dcterms:created xsi:type="dcterms:W3CDTF">2024-09-06T00:45:29Z</dcterms:created>
  <dcterms:modified xsi:type="dcterms:W3CDTF">2024-09-06T00:45:31Z</dcterms:modified>
</cp:coreProperties>
</file>