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E24F29-5A6B-4625-9242-EE4180932A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4D6F0D-7073-4B56-ABC0-B0EF28FB86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4D9087-688B-4A97-9744-2C033D635A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5C74175-586D-47F5-8FFB-EA3E33AA59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AD645FF-2A33-43A5-B4E2-09258314DE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EF3C0AD-8089-480C-A634-104FBF2851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78C0EA2-0633-4574-AB95-FA161CA3FF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6D08D6-545F-4254-AC45-626BADC90F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849B67-72E5-42DE-8043-ECCCE360EA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4C96BE-6B1A-4C6B-8EFB-D385280845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65EE39-F681-4CE8-9886-B46D04EF67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png" /><Relationship Id="rId3" Type="http://schemas.openxmlformats.org/officeDocument/2006/relationships/image" Target="../media/image10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5324303144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寻访红色记忆-传承红色基因主题班会教学课件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红色记忆与红色基因概述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寻访红色记忆：实地探访与亲身体验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传承红色基因：校园内外的教育与实践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红色故事分享：感人至深的革命历史瞬间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红色歌曲传唱：激昂人心的革命旋律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红色精神在当代的弘扬与实践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红色记忆与红色基因概述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767" b="17767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9419" b="19419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红色记忆的意义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红色记忆是中华民族的宝贵财富，是激励中国人民不断前进的强大精神动力。它提醒我们不忘历史、牢记使命，为实现中华民族伟大复兴的中国梦而努力奋斗。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红色记忆的定义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指中国共产党领导中国人民在革命、建设和改革事业中形成的宝贵历史经验和精神财富。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红色记忆的定义与意义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36424" y="1665910"/>
            <a:ext cx="5058967" cy="4264973"/>
          </a:xfrm>
          <a:prstGeom prst="rect">
            <a:avLst/>
          </a:prstGeom>
          <a:solidFill>
            <a:schemeClr val="accent1">
              <a:alpha val="2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11063" r="11063"/>
          <a:stretch>
            <a:fillRect/>
          </a:stretch>
        </p:blipFill>
        <p:spPr>
          <a:xfrm>
            <a:off x="6099052" y="1665911"/>
            <a:ext cx="5058969" cy="4260571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352702" y="5392034"/>
            <a:ext cx="382463" cy="382463"/>
            <a:chOff x="1352702" y="5392034"/>
            <a:chExt cx="382463" cy="382463"/>
          </a:xfrm>
        </p:grpSpPr>
        <p:sp>
          <p:nvSpPr>
            <p:cNvPr id="5" name="AutoShape 5"/>
            <p:cNvSpPr/>
            <p:nvPr/>
          </p:nvSpPr>
          <p:spPr>
            <a:xfrm>
              <a:off x="1352702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2204679" y="5392034"/>
            <a:ext cx="382463" cy="382463"/>
            <a:chOff x="2204679" y="5392034"/>
            <a:chExt cx="382463" cy="382463"/>
          </a:xfrm>
        </p:grpSpPr>
        <p:sp>
          <p:nvSpPr>
            <p:cNvPr id="7" name="AutoShape 7"/>
            <p:cNvSpPr/>
            <p:nvPr/>
          </p:nvSpPr>
          <p:spPr>
            <a:xfrm>
              <a:off x="2204679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3056534" y="5392034"/>
            <a:ext cx="382463" cy="382463"/>
            <a:chOff x="3056534" y="5392034"/>
            <a:chExt cx="382463" cy="382463"/>
          </a:xfrm>
        </p:grpSpPr>
        <p:sp>
          <p:nvSpPr>
            <p:cNvPr id="9" name="AutoShape 9"/>
            <p:cNvSpPr/>
            <p:nvPr/>
          </p:nvSpPr>
          <p:spPr>
            <a:xfrm>
              <a:off x="3056534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908511" y="5392034"/>
            <a:ext cx="382463" cy="382463"/>
            <a:chOff x="3908511" y="5392034"/>
            <a:chExt cx="382463" cy="382463"/>
          </a:xfrm>
        </p:grpSpPr>
        <p:sp>
          <p:nvSpPr>
            <p:cNvPr id="11" name="AutoShape 11"/>
            <p:cNvSpPr/>
            <p:nvPr/>
          </p:nvSpPr>
          <p:spPr>
            <a:xfrm>
              <a:off x="3908511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AutoShape 12"/>
          <p:cNvSpPr/>
          <p:nvPr/>
        </p:nvSpPr>
        <p:spPr>
          <a:xfrm>
            <a:off x="1352702" y="2211388"/>
            <a:ext cx="4276714" cy="119686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指中国共产党人在长期革命实践中形成的优良传统和作风，包括坚定的理想信念、艰苦奋斗的精神、无私奉献的品德等。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352702" y="3980984"/>
            <a:ext cx="4276714" cy="122060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通过思想教育、文化传承、实践锻炼等多种方式，将红色基因代代相传，使之成为激励人们不断前进的精神力量。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1422013" y="5461304"/>
            <a:ext cx="243840" cy="243840"/>
          </a:xfrm>
          <a:custGeom>
            <a:rect l="l" t="t" r="r" b="b"/>
            <a:pathLst>
              <a:path w="304800" h="304800">
                <a:moveTo>
                  <a:pt x="242888" y="85725"/>
                </a:moveTo>
                <a:cubicBezTo>
                  <a:pt x="240078" y="85725"/>
                  <a:pt x="237363" y="86077"/>
                  <a:pt x="234725" y="86649"/>
                </a:cubicBezTo>
                <a:cubicBezTo>
                  <a:pt x="233553" y="69304"/>
                  <a:pt x="219256" y="55559"/>
                  <a:pt x="201616" y="55559"/>
                </a:cubicBezTo>
                <a:cubicBezTo>
                  <a:pt x="197663" y="55559"/>
                  <a:pt x="193919" y="56369"/>
                  <a:pt x="190405" y="57636"/>
                </a:cubicBezTo>
                <a:cubicBezTo>
                  <a:pt x="179451" y="40224"/>
                  <a:pt x="160191" y="28575"/>
                  <a:pt x="138113" y="28575"/>
                </a:cubicBezTo>
                <a:cubicBezTo>
                  <a:pt x="104565" y="28575"/>
                  <a:pt x="77410" y="55312"/>
                  <a:pt x="76391" y="88611"/>
                </a:cubicBezTo>
                <a:cubicBezTo>
                  <a:pt x="71923" y="86773"/>
                  <a:pt x="67046" y="85725"/>
                  <a:pt x="61913" y="85725"/>
                </a:cubicBezTo>
                <a:cubicBezTo>
                  <a:pt x="40872" y="85725"/>
                  <a:pt x="23813" y="102784"/>
                  <a:pt x="23813" y="123825"/>
                </a:cubicBezTo>
                <a:cubicBezTo>
                  <a:pt x="23813" y="144323"/>
                  <a:pt x="40034" y="160915"/>
                  <a:pt x="60322" y="161754"/>
                </a:cubicBezTo>
                <a:lnTo>
                  <a:pt x="75600" y="146475"/>
                </a:lnTo>
                <a:lnTo>
                  <a:pt x="91049" y="161925"/>
                </a:lnTo>
                <a:lnTo>
                  <a:pt x="98269" y="161925"/>
                </a:lnTo>
                <a:lnTo>
                  <a:pt x="113709" y="146475"/>
                </a:lnTo>
                <a:lnTo>
                  <a:pt x="129149" y="161925"/>
                </a:lnTo>
                <a:lnTo>
                  <a:pt x="136369" y="161925"/>
                </a:lnTo>
                <a:lnTo>
                  <a:pt x="151809" y="146475"/>
                </a:lnTo>
                <a:lnTo>
                  <a:pt x="167249" y="161925"/>
                </a:lnTo>
                <a:lnTo>
                  <a:pt x="174469" y="161925"/>
                </a:lnTo>
                <a:lnTo>
                  <a:pt x="189909" y="146475"/>
                </a:lnTo>
                <a:lnTo>
                  <a:pt x="205349" y="161925"/>
                </a:lnTo>
                <a:lnTo>
                  <a:pt x="212569" y="161925"/>
                </a:lnTo>
                <a:lnTo>
                  <a:pt x="228009" y="146475"/>
                </a:lnTo>
                <a:lnTo>
                  <a:pt x="243402" y="161868"/>
                </a:lnTo>
                <a:cubicBezTo>
                  <a:pt x="264195" y="161592"/>
                  <a:pt x="280988" y="144694"/>
                  <a:pt x="280988" y="123825"/>
                </a:cubicBezTo>
                <a:cubicBezTo>
                  <a:pt x="280988" y="102784"/>
                  <a:pt x="263928" y="85725"/>
                  <a:pt x="242888" y="85725"/>
                </a:cubicBezTo>
                <a:close/>
                <a:moveTo>
                  <a:pt x="228600" y="157791"/>
                </a:moveTo>
                <a:lnTo>
                  <a:pt x="214941" y="171450"/>
                </a:lnTo>
                <a:lnTo>
                  <a:pt x="202959" y="171450"/>
                </a:lnTo>
                <a:lnTo>
                  <a:pt x="189900" y="158391"/>
                </a:lnTo>
                <a:lnTo>
                  <a:pt x="176841" y="171450"/>
                </a:lnTo>
                <a:lnTo>
                  <a:pt x="164859" y="171450"/>
                </a:lnTo>
                <a:lnTo>
                  <a:pt x="151800" y="158391"/>
                </a:lnTo>
                <a:lnTo>
                  <a:pt x="138741" y="171450"/>
                </a:lnTo>
                <a:lnTo>
                  <a:pt x="126759" y="171450"/>
                </a:lnTo>
                <a:lnTo>
                  <a:pt x="113700" y="158391"/>
                </a:lnTo>
                <a:lnTo>
                  <a:pt x="100641" y="171450"/>
                </a:lnTo>
                <a:lnTo>
                  <a:pt x="88668" y="171450"/>
                </a:lnTo>
                <a:lnTo>
                  <a:pt x="75609" y="158391"/>
                </a:lnTo>
                <a:lnTo>
                  <a:pt x="62541" y="171450"/>
                </a:lnTo>
                <a:lnTo>
                  <a:pt x="61913" y="171450"/>
                </a:lnTo>
                <a:lnTo>
                  <a:pt x="87154" y="276225"/>
                </a:lnTo>
                <a:lnTo>
                  <a:pt x="216932" y="276225"/>
                </a:lnTo>
                <a:lnTo>
                  <a:pt x="242888" y="171450"/>
                </a:lnTo>
                <a:lnTo>
                  <a:pt x="242259" y="171450"/>
                </a:lnTo>
                <a:lnTo>
                  <a:pt x="228600" y="157791"/>
                </a:lnTo>
                <a:close/>
                <a:moveTo>
                  <a:pt x="109538" y="266700"/>
                </a:moveTo>
                <a:lnTo>
                  <a:pt x="89697" y="180975"/>
                </a:lnTo>
                <a:lnTo>
                  <a:pt x="99222" y="180975"/>
                </a:lnTo>
                <a:lnTo>
                  <a:pt x="119063" y="266700"/>
                </a:lnTo>
                <a:lnTo>
                  <a:pt x="109538" y="266700"/>
                </a:lnTo>
                <a:close/>
                <a:moveTo>
                  <a:pt x="128588" y="266700"/>
                </a:moveTo>
                <a:lnTo>
                  <a:pt x="118472" y="180975"/>
                </a:lnTo>
                <a:lnTo>
                  <a:pt x="127997" y="180975"/>
                </a:lnTo>
                <a:lnTo>
                  <a:pt x="138113" y="266700"/>
                </a:lnTo>
                <a:lnTo>
                  <a:pt x="128588" y="266700"/>
                </a:lnTo>
                <a:close/>
                <a:moveTo>
                  <a:pt x="157163" y="266700"/>
                </a:moveTo>
                <a:lnTo>
                  <a:pt x="147638" y="266700"/>
                </a:lnTo>
                <a:lnTo>
                  <a:pt x="147638" y="180975"/>
                </a:lnTo>
                <a:lnTo>
                  <a:pt x="157163" y="180975"/>
                </a:lnTo>
                <a:lnTo>
                  <a:pt x="157163" y="266700"/>
                </a:lnTo>
                <a:close/>
                <a:moveTo>
                  <a:pt x="166688" y="266700"/>
                </a:moveTo>
                <a:lnTo>
                  <a:pt x="176803" y="180975"/>
                </a:lnTo>
                <a:lnTo>
                  <a:pt x="186328" y="180975"/>
                </a:lnTo>
                <a:lnTo>
                  <a:pt x="176213" y="266700"/>
                </a:lnTo>
                <a:lnTo>
                  <a:pt x="166688" y="266700"/>
                </a:lnTo>
                <a:close/>
                <a:moveTo>
                  <a:pt x="195263" y="266700"/>
                </a:moveTo>
                <a:lnTo>
                  <a:pt x="185738" y="266700"/>
                </a:lnTo>
                <a:lnTo>
                  <a:pt x="205378" y="180975"/>
                </a:lnTo>
                <a:lnTo>
                  <a:pt x="214903" y="180975"/>
                </a:lnTo>
                <a:lnTo>
                  <a:pt x="195263" y="2667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2273990" y="5461304"/>
            <a:ext cx="243840" cy="243840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089453" y="5461304"/>
            <a:ext cx="243840" cy="243840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3977823" y="5461304"/>
            <a:ext cx="243840" cy="243840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1352702" y="1804117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红色基因的内涵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352702" y="359476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红色基因的传承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红色基因的内涵与传承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当前，我国正处于实现中华民族伟大复兴的关键时期，需要大力弘扬红色精神，传承红色基因，凝聚全民族的力量。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自中国共产党成立以来，领导中国人民进行了艰苦卓绝的斗争，形成了丰富的红色记忆和红色基因。这些宝贵的精神财富为我们今天的发展提供了强大的精神支撑。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时代背景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历史渊源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时代背景与历史渊源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寻访红色记忆：实地探访与亲身体验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29" b="17929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5836" b="15836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参观革命圣地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组织学生前往革命圣地，如井冈山、延安等地，亲身感受革命历史的厚重氛围。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现场教学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在革命圣地现场，结合历史背景和具体事件，进行深入浅出的讲解，帮助学生更好地理解革命历史。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互动体验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通过模拟革命斗争场景、角色扮演等形式，让学生在参与中体验革命精神。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革命圣地参观学习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4478" b="4478"/>
          <a:stretch>
            <a:fillRect/>
          </a:stretch>
        </p:blipFill>
        <p:spPr>
          <a:xfrm>
            <a:off x="6907441" y="1792193"/>
            <a:ext cx="4502196" cy="2732628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参观纪念馆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组织学生参观革命历史纪念馆，了解革命历程和英雄事迹。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文物展示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通过展示革命文物和历史图片，让学生更加直观地感受革命历史的艰辛和伟大。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讲解员讲解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邀请专业讲解员为学生详细讲解展品背后的历史故事和意义。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革命历史纪念馆参观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6698" b="669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460" b="246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老红军、老战士访谈交流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寻找老红军、老战士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通过各种渠道寻找健在的老红军、老战士，并邀请他们与学生进行面对面交流。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访谈交流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组织学生与老红军、老战士进行访谈，听取他们的革命经历和感悟，感受他们的革命精神。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记录整理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将访谈内容进行记录整理，形成文字或视频资料，供学生后续学习和回顾。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传承红色基因：校园内外的教育与实践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红色校园文化活动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组织红色歌曲比赛、红色故事演讲比赛等，营造浓厚的红色文化氛围。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红色教育基地参观学习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组织学生参观革命历史纪念馆、革命旧址等，亲身感受红色文化的魅力。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红色课堂教育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通过历史课程、思想政治课程等，向学生传授红色历史和革命精神。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417" r="1641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校园红色文化教育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5667" r="15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社会调查中的红色历史探寻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组织学生开展社会调查，探寻当地的红色历史和革命故事，增强历史使命感。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社会实践中的红色资源利用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结合社会实践活动，引导学生关注身边的红色资源，如革命老区、烈士陵园等。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志愿服务中的红色精神传承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鼓励学生参与志愿服务活动，培养奉献精神和服务意识，传承红色基因。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社会实践活动中的红色元素挖掘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https://d.book118.com/605324303144011110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2024-09-15T18:22:31.105</cp:lastPrinted>
  <dcterms:created xsi:type="dcterms:W3CDTF">2024-09-15T10:22:31Z</dcterms:created>
  <dcterms:modified xsi:type="dcterms:W3CDTF">2024-09-15T10:22:33Z</dcterms:modified>
</cp:coreProperties>
</file>