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11C62C3-0854-40CE-A38D-ACCD8BA7EC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820DD8C-03BF-4FFF-96BB-ED8E112C83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BE7224D-7368-4609-B0AD-6DFAF5681B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2B53987-FA24-4208-A3B0-F37895CEF70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E3436E0-5E72-44D3-ABA9-DE5E6C674B6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E0764F3-A991-42FE-A755-EA0B478FD48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4A758E5-73F7-4B0F-AD85-F9AE131ED41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772DA74-5984-4500-97B9-E3A42B3451A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AD4A767-59CD-458A-989E-E6EC95713B1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59D9A06-8FA0-427F-A98D-AA6D60C401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A130F91-534B-4DE8-9D50-96AD3FF6F1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0533324200401112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409093" y="4827662"/>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汇报人：XX</a:t>
            </a:r>
          </a:p>
        </p:txBody>
      </p:sp>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alpha val="100000"/>
                  </a:srgbClr>
                </a:solidFill>
                <a:latin typeface="Microsoft Yahei"/>
                <a:ea typeface="Microsoft Yahei"/>
                <a:cs typeface="Microsoft Yahei"/>
              </a:rPr>
              <a:t>设立全生物降解膜公司市场研究报告</a:t>
            </a:r>
          </a:p>
        </p:txBody>
      </p:sp>
      <p:sp>
        <p:nvSpPr>
          <p:cNvPr id="4" name="TextBox 4"/>
          <p:cNvSpPr txBox="1"/>
          <p:nvPr/>
        </p:nvSpPr>
        <p:spPr>
          <a:xfrm>
            <a:off x="3825995" y="5328676"/>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2024-01-21</a:t>
            </a:r>
          </a:p>
        </p:txBody>
      </p:sp>
      <p:grpSp>
        <p:nvGrpSpPr>
          <p:cNvPr id="5" name="Group 5"/>
          <p:cNvGrpSpPr/>
          <p:nvPr/>
        </p:nvGrpSpPr>
        <p:grpSpPr>
          <a:xfrm>
            <a:off x="5059558" y="1161765"/>
            <a:ext cx="2072884" cy="2072884"/>
            <a:chOff x="5059558" y="1161765"/>
            <a:chExt cx="2072884" cy="2072884"/>
          </a:xfrm>
        </p:grpSpPr>
        <p:sp>
          <p:nvSpPr>
            <p:cNvPr id="6" name="AutoShape 6"/>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116739" y="1218945"/>
            <a:ext cx="1958523" cy="1958523"/>
            <a:chOff x="5116739" y="1218945"/>
            <a:chExt cx="1958523" cy="1958523"/>
          </a:xfrm>
        </p:grpSpPr>
        <p:sp>
          <p:nvSpPr>
            <p:cNvPr id="8" name="Freeform 8"/>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16739" y="1218945"/>
              <a:ext cx="1958523" cy="1958523"/>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253411" y="1355617"/>
              <a:ext cx="1685300" cy="1685300"/>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5441229" y="1902429"/>
            <a:ext cx="1309543" cy="896478"/>
            <a:chOff x="5441229" y="1902429"/>
            <a:chExt cx="1309543" cy="896478"/>
          </a:xfrm>
        </p:grpSpPr>
        <p:sp>
          <p:nvSpPr>
            <p:cNvPr id="12" name="Freeform 12"/>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51200" y="495117"/>
            <a:ext cx="757489" cy="757489"/>
            <a:chOff x="551200" y="495117"/>
            <a:chExt cx="757489" cy="757489"/>
          </a:xfrm>
        </p:grpSpPr>
        <p:sp>
          <p:nvSpPr>
            <p:cNvPr id="3" name="AutoShape 3"/>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572171" y="516087"/>
            <a:ext cx="715670" cy="715670"/>
            <a:chOff x="572171" y="516087"/>
            <a:chExt cx="715670" cy="715670"/>
          </a:xfrm>
        </p:grpSpPr>
        <p:sp>
          <p:nvSpPr>
            <p:cNvPr id="5" name="Freeform 5"/>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2171" y="516087"/>
              <a:ext cx="715670" cy="715670"/>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22036" y="565953"/>
              <a:ext cx="615696" cy="615696"/>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490568" y="1247584"/>
            <a:ext cx="1681506" cy="766756"/>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alpha val="100000"/>
                  </a:srgbClr>
                </a:solidFill>
                <a:latin typeface="黑体"/>
                <a:ea typeface="黑体"/>
                <a:cs typeface="黑体"/>
              </a:rPr>
              <a:t>目录</a:t>
            </a:r>
            <a:endParaRPr lang="en-US" sz="1100"/>
          </a:p>
        </p:txBody>
      </p:sp>
      <p:cxnSp>
        <p:nvCxnSpPr>
          <p:cNvPr id="9" name="Connector 9"/>
          <p:cNvCxnSpPr/>
          <p:nvPr/>
        </p:nvCxnSpPr>
        <p:spPr>
          <a:xfrm>
            <a:off x="4573574" y="1614170"/>
            <a:ext cx="5237390" cy="0"/>
          </a:xfrm>
          <a:prstGeom prst="line">
            <a:avLst/>
          </a:prstGeom>
          <a:ln w="9525">
            <a:solidFill>
              <a:srgbClr val="FFFFFF">
                <a:alpha val="100000"/>
              </a:srgbClr>
            </a:solidFill>
            <a:prstDash val="solid"/>
            <a:headEnd type="oval"/>
            <a:tailEnd type="none"/>
          </a:ln>
        </p:spPr>
      </p:cxnSp>
      <p:sp>
        <p:nvSpPr>
          <p:cNvPr id="10" name="TextBox 10"/>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市场概述与发展趋势</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竞争格局与主要厂商分析</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客户需求与消费特点剖析</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技术创新与研发能力评估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政策法规影响及行业标准解读</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营销策略、渠道拓展与市场推广方案</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投资价值评估与风险防范措施建议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市场概述与发展趋势</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全球生物降解膜市场规模及增长</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全球生物降解膜市场规模不断扩大，年复合增长率持续上升。</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亚太地区成为全球生物降解膜市场增长最快的地区，欧洲和北美地区市场规模相对较大。</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随着环保意识的提高和政府对一次性塑料制品的限制，生物降解膜市场需求将进一步增长。</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27474" y="2630710"/>
            <a:ext cx="2226278" cy="2226278"/>
            <a:chOff x="1127474" y="2630710"/>
            <a:chExt cx="2226278" cy="2226278"/>
          </a:xfrm>
        </p:grpSpPr>
        <p:sp>
          <p:nvSpPr>
            <p:cNvPr id="3" name="AutoShape 3"/>
            <p:cNvSpPr/>
            <p:nvPr/>
          </p:nvSpPr>
          <p:spPr>
            <a:xfrm>
              <a:off x="1127474" y="2630710"/>
              <a:ext cx="2226278" cy="22262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cxnSp>
        <p:nvCxnSpPr>
          <p:cNvPr id="4" name="Connector 4"/>
          <p:cNvCxnSpPr/>
          <p:nvPr/>
        </p:nvCxnSpPr>
        <p:spPr>
          <a:xfrm>
            <a:off x="3728313" y="2422931"/>
            <a:ext cx="1246133" cy="0"/>
          </a:xfrm>
          <a:prstGeom prst="line">
            <a:avLst/>
          </a:prstGeom>
          <a:ln w="12700">
            <a:solidFill>
              <a:schemeClr val="accent1"/>
            </a:solidFill>
            <a:prstDash val="dash"/>
            <a:headEnd type="none"/>
            <a:tailEnd type="oval"/>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a:off x="4309187" y="3726659"/>
            <a:ext cx="665253" cy="0"/>
          </a:xfrm>
          <a:prstGeom prst="line">
            <a:avLst/>
          </a:prstGeom>
          <a:ln w="12700">
            <a:solidFill>
              <a:schemeClr val="accent4"/>
            </a:solidFill>
            <a:prstDash val="dash"/>
            <a:headEnd type="none"/>
            <a:tailEnd type="oval"/>
          </a:ln>
        </p:spPr>
        <p:style>
          <a:lnRef idx="0">
            <a:schemeClr val="accent4"/>
          </a:lnRef>
          <a:fillRef idx="1">
            <a:schemeClr val="accent4"/>
          </a:fillRef>
          <a:effectRef idx="0">
            <a:schemeClr val="accent4"/>
          </a:effectRef>
          <a:fontRef idx="minor">
            <a:schemeClr val="lt1"/>
          </a:fontRef>
        </p:style>
      </p:cxnSp>
      <p:cxnSp>
        <p:nvCxnSpPr>
          <p:cNvPr id="6" name="Connector 6"/>
          <p:cNvCxnSpPr/>
          <p:nvPr/>
        </p:nvCxnSpPr>
        <p:spPr>
          <a:xfrm>
            <a:off x="3728313" y="5030388"/>
            <a:ext cx="1246133" cy="0"/>
          </a:xfrm>
          <a:prstGeom prst="line">
            <a:avLst/>
          </a:prstGeom>
          <a:ln w="12700">
            <a:solidFill>
              <a:schemeClr val="accent1"/>
            </a:solidFill>
            <a:prstDash val="dash"/>
            <a:headEnd type="none"/>
            <a:tailEnd type="oval"/>
          </a:ln>
        </p:spPr>
        <p:style>
          <a:lnRef idx="0">
            <a:schemeClr val="accent1"/>
          </a:lnRef>
          <a:fillRef idx="1">
            <a:schemeClr val="accent1"/>
          </a:fillRef>
          <a:effectRef idx="0">
            <a:schemeClr val="accent1"/>
          </a:effectRef>
          <a:fontRef idx="minor">
            <a:schemeClr val="lt1"/>
          </a:fontRef>
        </p:style>
      </p:cxnSp>
      <p:grpSp>
        <p:nvGrpSpPr>
          <p:cNvPr id="7" name="Group 7"/>
          <p:cNvGrpSpPr/>
          <p:nvPr/>
        </p:nvGrpSpPr>
        <p:grpSpPr>
          <a:xfrm>
            <a:off x="3098006" y="4715256"/>
            <a:ext cx="630365" cy="630269"/>
            <a:chOff x="3098006" y="4715256"/>
            <a:chExt cx="630365" cy="630269"/>
          </a:xfrm>
        </p:grpSpPr>
        <p:sp>
          <p:nvSpPr>
            <p:cNvPr id="8" name="AutoShape 8"/>
            <p:cNvSpPr/>
            <p:nvPr/>
          </p:nvSpPr>
          <p:spPr>
            <a:xfrm>
              <a:off x="3098006" y="4715256"/>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242405" y="4895659"/>
            <a:ext cx="352711" cy="269463"/>
            <a:chOff x="3242405" y="4895659"/>
            <a:chExt cx="352711" cy="269463"/>
          </a:xfrm>
        </p:grpSpPr>
        <p:sp>
          <p:nvSpPr>
            <p:cNvPr id="10" name="Freeform 10"/>
            <p:cNvSpPr/>
            <p:nvPr/>
          </p:nvSpPr>
          <p:spPr>
            <a:xfrm>
              <a:off x="3242405" y="4895659"/>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371564" y="4966240"/>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098006" y="2107787"/>
            <a:ext cx="630365" cy="630269"/>
            <a:chOff x="3098006" y="2107787"/>
            <a:chExt cx="630365" cy="630269"/>
          </a:xfrm>
        </p:grpSpPr>
        <p:sp>
          <p:nvSpPr>
            <p:cNvPr id="13" name="AutoShape 13"/>
            <p:cNvSpPr/>
            <p:nvPr/>
          </p:nvSpPr>
          <p:spPr>
            <a:xfrm>
              <a:off x="3098006" y="2107787"/>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310033" y="225532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3678841" y="3411474"/>
            <a:ext cx="630365" cy="630269"/>
            <a:chOff x="3678841" y="3411474"/>
            <a:chExt cx="630365" cy="630269"/>
          </a:xfrm>
        </p:grpSpPr>
        <p:sp>
          <p:nvSpPr>
            <p:cNvPr id="16" name="AutoShape 16"/>
            <p:cNvSpPr/>
            <p:nvPr/>
          </p:nvSpPr>
          <p:spPr>
            <a:xfrm>
              <a:off x="3678841" y="3411474"/>
              <a:ext cx="630365" cy="630269"/>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842099" y="3569779"/>
            <a:ext cx="313754" cy="313849"/>
            <a:chOff x="3842099" y="3569779"/>
            <a:chExt cx="313754" cy="313849"/>
          </a:xfrm>
        </p:grpSpPr>
        <p:sp>
          <p:nvSpPr>
            <p:cNvPr id="18" name="Freeform 18"/>
            <p:cNvSpPr/>
            <p:nvPr/>
          </p:nvSpPr>
          <p:spPr>
            <a:xfrm>
              <a:off x="3842099" y="3598926"/>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914965" y="3671697"/>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998309" y="3569779"/>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rot="16200000" flipH="1">
            <a:off x="7464743" y="-536734"/>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rot="16200000" flipH="1">
            <a:off x="4751927"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rot="5400000">
            <a:off x="10177558"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5650706" y="2152763"/>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01</a:t>
            </a:r>
          </a:p>
        </p:txBody>
      </p:sp>
      <p:sp>
        <p:nvSpPr>
          <p:cNvPr id="25" name="Freeform 25"/>
          <p:cNvSpPr/>
          <p:nvPr/>
        </p:nvSpPr>
        <p:spPr>
          <a:xfrm rot="16200000" flipH="1">
            <a:off x="7464743" y="766953"/>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4">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rot="16200000" flipH="1">
            <a:off x="4751927"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rot="5400000">
            <a:off x="10177558"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5650706" y="3472386"/>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02</a:t>
            </a:r>
          </a:p>
        </p:txBody>
      </p:sp>
      <p:sp>
        <p:nvSpPr>
          <p:cNvPr id="29" name="Freeform 29"/>
          <p:cNvSpPr/>
          <p:nvPr/>
        </p:nvSpPr>
        <p:spPr>
          <a:xfrm rot="16200000" flipH="1">
            <a:off x="7464743" y="2070735"/>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rot="16200000" flipH="1">
            <a:off x="4751927"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rot="5400000">
            <a:off x="10177558"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5650706" y="4802600"/>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03</a:t>
            </a:r>
          </a:p>
        </p:txBody>
      </p:sp>
      <p:sp>
        <p:nvSpPr>
          <p:cNvPr id="33" name="Freeform 33"/>
          <p:cNvSpPr/>
          <p:nvPr/>
        </p:nvSpPr>
        <p:spPr>
          <a:xfrm>
            <a:off x="1877711" y="3429001"/>
            <a:ext cx="725805" cy="725805"/>
          </a:xfrm>
          <a:custGeom>
            <a:rect l="l" t="t" r="r" b="b"/>
            <a:pathLst>
              <a:path w="442" h="445">
                <a:moveTo>
                  <a:pt x="70" y="400"/>
                </a:moveTo>
                <a:lnTo>
                  <a:pt x="70" y="400"/>
                </a:lnTo>
                <a:cubicBezTo>
                  <a:pt x="70" y="426"/>
                  <a:pt x="98" y="444"/>
                  <a:pt x="124" y="444"/>
                </a:cubicBezTo>
                <a:cubicBezTo>
                  <a:pt x="151" y="444"/>
                  <a:pt x="168" y="426"/>
                  <a:pt x="168" y="400"/>
                </a:cubicBezTo>
                <a:cubicBezTo>
                  <a:pt x="168" y="373"/>
                  <a:pt x="151" y="346"/>
                  <a:pt x="124" y="346"/>
                </a:cubicBezTo>
                <a:cubicBezTo>
                  <a:pt x="98" y="346"/>
                  <a:pt x="70" y="373"/>
                  <a:pt x="70" y="400"/>
                </a:cubicBezTo>
                <a:close/>
                <a:moveTo>
                  <a:pt x="319" y="400"/>
                </a:moveTo>
                <a:lnTo>
                  <a:pt x="319" y="400"/>
                </a:lnTo>
                <a:cubicBezTo>
                  <a:pt x="319" y="426"/>
                  <a:pt x="345" y="444"/>
                  <a:pt x="372" y="444"/>
                </a:cubicBezTo>
                <a:cubicBezTo>
                  <a:pt x="399" y="444"/>
                  <a:pt x="417" y="426"/>
                  <a:pt x="417" y="400"/>
                </a:cubicBezTo>
                <a:cubicBezTo>
                  <a:pt x="417" y="373"/>
                  <a:pt x="399" y="346"/>
                  <a:pt x="372" y="346"/>
                </a:cubicBezTo>
                <a:cubicBezTo>
                  <a:pt x="345" y="346"/>
                  <a:pt x="319" y="373"/>
                  <a:pt x="319" y="400"/>
                </a:cubicBezTo>
                <a:close/>
                <a:moveTo>
                  <a:pt x="159" y="284"/>
                </a:moveTo>
                <a:lnTo>
                  <a:pt x="159" y="284"/>
                </a:lnTo>
                <a:cubicBezTo>
                  <a:pt x="434" y="204"/>
                  <a:pt x="434" y="204"/>
                  <a:pt x="434" y="204"/>
                </a:cubicBezTo>
                <a:cubicBezTo>
                  <a:pt x="443" y="204"/>
                  <a:pt x="443" y="195"/>
                  <a:pt x="443" y="187"/>
                </a:cubicBezTo>
                <a:cubicBezTo>
                  <a:pt x="443" y="54"/>
                  <a:pt x="443" y="54"/>
                  <a:pt x="443" y="54"/>
                </a:cubicBezTo>
                <a:cubicBezTo>
                  <a:pt x="98" y="54"/>
                  <a:pt x="98" y="54"/>
                  <a:pt x="98" y="54"/>
                </a:cubicBezTo>
                <a:cubicBezTo>
                  <a:pt x="98" y="10"/>
                  <a:pt x="98" y="10"/>
                  <a:pt x="98" y="10"/>
                </a:cubicBezTo>
                <a:lnTo>
                  <a:pt x="89" y="0"/>
                </a:lnTo>
                <a:cubicBezTo>
                  <a:pt x="9" y="0"/>
                  <a:pt x="9" y="0"/>
                  <a:pt x="9" y="0"/>
                </a:cubicBezTo>
                <a:cubicBezTo>
                  <a:pt x="0" y="0"/>
                  <a:pt x="0" y="10"/>
                  <a:pt x="0" y="10"/>
                </a:cubicBezTo>
                <a:cubicBezTo>
                  <a:pt x="0" y="54"/>
                  <a:pt x="0" y="54"/>
                  <a:pt x="0" y="54"/>
                </a:cubicBezTo>
                <a:cubicBezTo>
                  <a:pt x="45" y="54"/>
                  <a:pt x="45" y="54"/>
                  <a:pt x="45" y="54"/>
                </a:cubicBezTo>
                <a:cubicBezTo>
                  <a:pt x="98" y="275"/>
                  <a:pt x="98" y="275"/>
                  <a:pt x="98" y="275"/>
                </a:cubicBezTo>
                <a:cubicBezTo>
                  <a:pt x="98" y="302"/>
                  <a:pt x="98" y="302"/>
                  <a:pt x="98" y="302"/>
                </a:cubicBezTo>
                <a:cubicBezTo>
                  <a:pt x="98" y="338"/>
                  <a:pt x="98" y="338"/>
                  <a:pt x="98" y="338"/>
                </a:cubicBezTo>
                <a:cubicBezTo>
                  <a:pt x="98" y="346"/>
                  <a:pt x="106" y="346"/>
                  <a:pt x="106" y="346"/>
                </a:cubicBezTo>
                <a:cubicBezTo>
                  <a:pt x="124" y="346"/>
                  <a:pt x="124" y="346"/>
                  <a:pt x="124" y="346"/>
                </a:cubicBezTo>
                <a:cubicBezTo>
                  <a:pt x="372" y="346"/>
                  <a:pt x="372" y="346"/>
                  <a:pt x="372" y="346"/>
                </a:cubicBezTo>
                <a:cubicBezTo>
                  <a:pt x="434" y="346"/>
                  <a:pt x="434" y="346"/>
                  <a:pt x="434" y="346"/>
                </a:cubicBezTo>
                <a:cubicBezTo>
                  <a:pt x="443" y="346"/>
                  <a:pt x="443" y="346"/>
                  <a:pt x="443" y="338"/>
                </a:cubicBezTo>
                <a:cubicBezTo>
                  <a:pt x="443" y="302"/>
                  <a:pt x="443" y="302"/>
                  <a:pt x="443" y="302"/>
                </a:cubicBezTo>
                <a:cubicBezTo>
                  <a:pt x="168" y="302"/>
                  <a:pt x="168" y="302"/>
                  <a:pt x="168" y="302"/>
                </a:cubicBezTo>
                <a:cubicBezTo>
                  <a:pt x="133" y="302"/>
                  <a:pt x="133" y="284"/>
                  <a:pt x="159" y="284"/>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342361" y="1913983"/>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国内生物降解膜市场起步较晚，但发展迅速，市场规模不断扩大。</a:t>
            </a:r>
            <a:endParaRPr lang="en-US" sz="1100"/>
          </a:p>
        </p:txBody>
      </p:sp>
      <p:sp>
        <p:nvSpPr>
          <p:cNvPr id="35" name="AutoShape 35"/>
          <p:cNvSpPr/>
          <p:nvPr/>
        </p:nvSpPr>
        <p:spPr>
          <a:xfrm>
            <a:off x="6329284" y="3234910"/>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国内生物降解膜生产企业数量不断增加，但技术水平参差不齐，产品质量有待提高。</a:t>
            </a:r>
            <a:endParaRPr lang="en-US" sz="1100"/>
          </a:p>
        </p:txBody>
      </p:sp>
      <p:sp>
        <p:nvSpPr>
          <p:cNvPr id="36" name="AutoShape 36"/>
          <p:cNvSpPr/>
          <p:nvPr/>
        </p:nvSpPr>
        <p:spPr>
          <a:xfrm>
            <a:off x="6329284" y="4521452"/>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国外生物降解膜市场相对成熟，企业技术水平和产品质量较高，但市场价格竞争激烈。</a:t>
            </a:r>
            <a:endParaRPr lang="en-US" sz="1100"/>
          </a:p>
        </p:txBody>
      </p:sp>
      <p:grpSp>
        <p:nvGrpSpPr>
          <p:cNvPr id="37" name="Group 37"/>
          <p:cNvGrpSpPr/>
          <p:nvPr/>
        </p:nvGrpSpPr>
        <p:grpSpPr>
          <a:xfrm>
            <a:off x="454963" y="93878"/>
            <a:ext cx="10641129" cy="914400"/>
            <a:chOff x="454963" y="93878"/>
            <a:chExt cx="10641129" cy="914400"/>
          </a:xfrm>
        </p:grpSpPr>
        <p:sp>
          <p:nvSpPr>
            <p:cNvPr id="38" name="AutoShape 3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TextBox 5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国内外市场对比分析</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行业发展趋势预测</a:t>
              </a:r>
            </a:p>
          </p:txBody>
        </p:sp>
      </p:grpSp>
      <p:sp>
        <p:nvSpPr>
          <p:cNvPr id="24" name="Freeform 24"/>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6" name="Group 26"/>
          <p:cNvGrpSpPr/>
          <p:nvPr/>
        </p:nvGrpSpPr>
        <p:grpSpPr>
          <a:xfrm>
            <a:off x="2215756" y="1566343"/>
            <a:ext cx="2043574" cy="4455417"/>
            <a:chOff x="2215756" y="1566343"/>
            <a:chExt cx="2043574" cy="4455417"/>
          </a:xfrm>
        </p:grpSpPr>
        <p:sp>
          <p:nvSpPr>
            <p:cNvPr id="27" name="Freeform 27"/>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 name="Group 31"/>
          <p:cNvGrpSpPr/>
          <p:nvPr/>
        </p:nvGrpSpPr>
        <p:grpSpPr>
          <a:xfrm>
            <a:off x="1171292" y="2749588"/>
            <a:ext cx="2088928" cy="2088928"/>
            <a:chOff x="1171292" y="2749588"/>
            <a:chExt cx="2088928" cy="2088928"/>
          </a:xfrm>
        </p:grpSpPr>
        <p:sp>
          <p:nvSpPr>
            <p:cNvPr id="32" name="AutoShape 32"/>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1797656" y="3303419"/>
            <a:ext cx="931450" cy="924116"/>
            <a:chOff x="1797656" y="3303419"/>
            <a:chExt cx="931450" cy="924116"/>
          </a:xfrm>
        </p:grpSpPr>
        <p:sp>
          <p:nvSpPr>
            <p:cNvPr id="34" name="Freeform 34"/>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01</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随着环保政策的不断加强和消费者对环保产品的需求增加，生物降解膜市场将迎来更大的发展机遇。</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02</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生物降解膜技术不断创新，未来将出现更多高性能、低成本的产品。</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03</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生物降解膜的应用领域将进一步拓展，如农业、包装、医疗等领域。</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04</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行业竞争将加剧，企业需要不断提高技术水平和产品质量，降低生产成本，以在市场中获得竞争优势。</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竞争格局与主要厂商分析</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992337" y="2672075"/>
            <a:ext cx="2207272" cy="22072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76903" y="1099688"/>
            <a:ext cx="4352925"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7334724" y="1099688"/>
            <a:ext cx="4495800"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04</a:t>
            </a:r>
          </a:p>
        </p:txBody>
      </p:sp>
      <p:sp>
        <p:nvSpPr>
          <p:cNvPr id="5" name="TextBox 5"/>
          <p:cNvSpPr txBox="1"/>
          <p:nvPr/>
        </p:nvSpPr>
        <p:spPr>
          <a:xfrm>
            <a:off x="7334724" y="2964493"/>
            <a:ext cx="4495800"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05</a:t>
            </a:r>
          </a:p>
        </p:txBody>
      </p:sp>
      <p:sp>
        <p:nvSpPr>
          <p:cNvPr id="6" name="TextBox 6"/>
          <p:cNvSpPr txBox="1"/>
          <p:nvPr/>
        </p:nvSpPr>
        <p:spPr>
          <a:xfrm>
            <a:off x="7334724" y="4921535"/>
            <a:ext cx="4495800"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06</a:t>
            </a:r>
          </a:p>
        </p:txBody>
      </p:sp>
      <p:sp>
        <p:nvSpPr>
          <p:cNvPr id="7" name="TextBox 7"/>
          <p:cNvSpPr txBox="1"/>
          <p:nvPr/>
        </p:nvSpPr>
        <p:spPr>
          <a:xfrm>
            <a:off x="376903" y="4921535"/>
            <a:ext cx="4410075" cy="638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950" b="1">
                <a:solidFill>
                  <a:schemeClr val="accent1">
                    <a:alpha val="100000"/>
                  </a:schemeClr>
                </a:solidFill>
                <a:latin typeface="Microsoft Yahei"/>
                <a:ea typeface="Microsoft Yahei"/>
                <a:cs typeface="Microsoft Yahei"/>
              </a:rPr>
              <a:t>03</a:t>
            </a:r>
          </a:p>
        </p:txBody>
      </p:sp>
      <p:sp>
        <p:nvSpPr>
          <p:cNvPr id="8" name="TextBox 8"/>
          <p:cNvSpPr txBox="1"/>
          <p:nvPr/>
        </p:nvSpPr>
        <p:spPr>
          <a:xfrm>
            <a:off x="376903" y="2964493"/>
            <a:ext cx="4352925"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02</a:t>
            </a:r>
          </a:p>
        </p:txBody>
      </p:sp>
      <p:sp>
        <p:nvSpPr>
          <p:cNvPr id="9" name="TextBox 9"/>
          <p:cNvSpPr txBox="1"/>
          <p:nvPr/>
        </p:nvSpPr>
        <p:spPr>
          <a:xfrm>
            <a:off x="376903" y="1462400"/>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国内厂商</a:t>
            </a:r>
          </a:p>
        </p:txBody>
      </p:sp>
      <p:sp>
        <p:nvSpPr>
          <p:cNvPr id="10" name="TextBox 10"/>
          <p:cNvSpPr txBox="1"/>
          <p:nvPr/>
        </p:nvSpPr>
        <p:spPr>
          <a:xfrm>
            <a:off x="376903" y="3348767"/>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金发科技：专注于全生物降解膜的研发和生产，产品种类丰富，包括农用地膜、包装膜等。</a:t>
            </a:r>
          </a:p>
        </p:txBody>
      </p:sp>
      <p:sp>
        <p:nvSpPr>
          <p:cNvPr id="11" name="TextBox 11"/>
          <p:cNvSpPr txBox="1"/>
          <p:nvPr/>
        </p:nvSpPr>
        <p:spPr>
          <a:xfrm>
            <a:off x="376903" y="5308631"/>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恒力石化：石化行业巨头，近年来进军全生物降解膜领域，拥有完整的产业链和先进的生产技术。</a:t>
            </a:r>
          </a:p>
        </p:txBody>
      </p:sp>
      <p:sp>
        <p:nvSpPr>
          <p:cNvPr id="12" name="TextBox 12"/>
          <p:cNvSpPr txBox="1"/>
          <p:nvPr/>
        </p:nvSpPr>
        <p:spPr>
          <a:xfrm>
            <a:off x="7334724" y="1462400"/>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国外厂商</a:t>
            </a:r>
          </a:p>
        </p:txBody>
      </p:sp>
      <p:sp>
        <p:nvSpPr>
          <p:cNvPr id="13" name="TextBox 13"/>
          <p:cNvSpPr txBox="1"/>
          <p:nvPr/>
        </p:nvSpPr>
        <p:spPr>
          <a:xfrm>
            <a:off x="7334724" y="3348767"/>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BASF：德国化工巨头，拥有强大的研发实力和丰富的产品线，是全球全生物降解膜市场的重要参与者。</a:t>
            </a:r>
          </a:p>
        </p:txBody>
      </p:sp>
      <p:sp>
        <p:nvSpPr>
          <p:cNvPr id="14" name="TextBox 14"/>
          <p:cNvSpPr txBox="1"/>
          <p:nvPr/>
        </p:nvSpPr>
        <p:spPr>
          <a:xfrm>
            <a:off x="7334724" y="5308631"/>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NatureWorks：美国公司，专注于聚乳酸（PLA）基全生物降解膜的生产，产品广泛应用于包装、农业等领域。</a:t>
            </a:r>
          </a:p>
        </p:txBody>
      </p:sp>
      <p:sp>
        <p:nvSpPr>
          <p:cNvPr id="15" name="Freeform 15"/>
          <p:cNvSpPr/>
          <p:nvPr/>
        </p:nvSpPr>
        <p:spPr>
          <a:xfrm>
            <a:off x="5496912" y="3176650"/>
            <a:ext cx="1198122" cy="1198122"/>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国内外主要厂商及产品特点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28883" y="1711764"/>
            <a:ext cx="4242156" cy="1454089"/>
          </a:xfrm>
          <a:prstGeom prst="roundRect">
            <a:avLst>
              <a:gd name="adj" fmla="val 2049"/>
            </a:avLst>
          </a:prstGeom>
          <a:solidFill>
            <a:schemeClr val="accent1">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996316" y="1711764"/>
            <a:ext cx="4092216" cy="1454089"/>
          </a:xfrm>
          <a:prstGeom prst="roundRect">
            <a:avLst>
              <a:gd name="adj" fmla="val 2049"/>
            </a:avLst>
          </a:prstGeom>
          <a:solidFill>
            <a:schemeClr val="accent2">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6096000" y="3660226"/>
            <a:ext cx="0" cy="2439937"/>
          </a:xfrm>
          <a:prstGeom prst="line">
            <a:avLst/>
          </a:prstGeom>
          <a:ln w="9525">
            <a:solidFill>
              <a:srgbClr val="FFFFFF">
                <a:alpha val="100000"/>
              </a:srgbClr>
            </a:solidFill>
            <a:prstDash val="solid"/>
            <a:headEnd type="none"/>
            <a:tailEnd type="none"/>
          </a:ln>
        </p:spPr>
      </p:cxnSp>
      <p:sp>
        <p:nvSpPr>
          <p:cNvPr id="5" name="AutoShape 5"/>
          <p:cNvSpPr/>
          <p:nvPr/>
        </p:nvSpPr>
        <p:spPr>
          <a:xfrm>
            <a:off x="112888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根据市场调研数据，目前全生物降解膜市场中，国内厂商占据约40%的市场份额，国外厂商占据约60%。</a:t>
            </a:r>
            <a:endParaRPr lang="en-US" sz="1100"/>
          </a:p>
        </p:txBody>
      </p:sp>
      <p:sp>
        <p:nvSpPr>
          <p:cNvPr id="6" name="AutoShape 6"/>
          <p:cNvSpPr/>
          <p:nvPr/>
        </p:nvSpPr>
        <p:spPr>
          <a:xfrm>
            <a:off x="685104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随着环保意识的提高和政策支持的加强，全生物降解膜市场竞争日益激烈。国内厂商凭借成本优势和政策支持，逐渐扩大市场份额；而国外厂商则依靠技术优势和品牌效应，保持市场领先地位。</a:t>
            </a:r>
            <a:endParaRPr lang="en-US" sz="1100"/>
          </a:p>
        </p:txBody>
      </p:sp>
      <p:sp>
        <p:nvSpPr>
          <p:cNvPr id="7" name="AutoShape 7"/>
          <p:cNvSpPr/>
          <p:nvPr/>
        </p:nvSpPr>
        <p:spPr>
          <a:xfrm>
            <a:off x="1128883" y="2489009"/>
            <a:ext cx="424215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市场份额</a:t>
            </a:r>
            <a:endParaRPr lang="en-US" sz="1100"/>
          </a:p>
        </p:txBody>
      </p:sp>
      <p:sp>
        <p:nvSpPr>
          <p:cNvPr id="8" name="AutoShape 8"/>
          <p:cNvSpPr/>
          <p:nvPr/>
        </p:nvSpPr>
        <p:spPr>
          <a:xfrm>
            <a:off x="6996316" y="2489009"/>
            <a:ext cx="409221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竞争态势</a:t>
            </a:r>
            <a:endParaRPr lang="en-US" sz="1100"/>
          </a:p>
        </p:txBody>
      </p:sp>
      <p:sp>
        <p:nvSpPr>
          <p:cNvPr id="9" name="Freeform 9"/>
          <p:cNvSpPr/>
          <p:nvPr/>
        </p:nvSpPr>
        <p:spPr>
          <a:xfrm>
            <a:off x="3032529" y="2003945"/>
            <a:ext cx="434864" cy="434864"/>
          </a:xfrm>
          <a:custGeom>
            <a:rect l="l" t="t" r="r" b="b"/>
            <a:pathLst>
              <a:path w="9753600" h="9753600">
                <a:moveTo>
                  <a:pt x="8367503" y="4412961"/>
                </a:moveTo>
                <a:cubicBezTo>
                  <a:pt x="8156175" y="3938286"/>
                  <a:pt x="7853813" y="3517798"/>
                  <a:pt x="7469088" y="3164500"/>
                </a:cubicBezTo>
                <a:lnTo>
                  <a:pt x="7153722" y="2875143"/>
                </a:lnTo>
                <a:cubicBezTo>
                  <a:pt x="7107121" y="2833961"/>
                  <a:pt x="7033428" y="2852385"/>
                  <a:pt x="7012836" y="2910906"/>
                </a:cubicBezTo>
                <a:lnTo>
                  <a:pt x="6871951" y="3315139"/>
                </a:lnTo>
                <a:cubicBezTo>
                  <a:pt x="6784169" y="3568732"/>
                  <a:pt x="6622692" y="3827745"/>
                  <a:pt x="6394025" y="4082422"/>
                </a:cubicBezTo>
                <a:cubicBezTo>
                  <a:pt x="6378853" y="4098678"/>
                  <a:pt x="6361513" y="4103013"/>
                  <a:pt x="6349592" y="4104097"/>
                </a:cubicBezTo>
                <a:cubicBezTo>
                  <a:pt x="6337671" y="4105181"/>
                  <a:pt x="6319247" y="4103013"/>
                  <a:pt x="6302991" y="4087841"/>
                </a:cubicBezTo>
                <a:cubicBezTo>
                  <a:pt x="6287819" y="4074836"/>
                  <a:pt x="6280233" y="4055329"/>
                  <a:pt x="6281317" y="4035822"/>
                </a:cubicBezTo>
                <a:cubicBezTo>
                  <a:pt x="6321415" y="3383415"/>
                  <a:pt x="6126343" y="2647563"/>
                  <a:pt x="5699351" y="1846682"/>
                </a:cubicBezTo>
                <a:cubicBezTo>
                  <a:pt x="5346059" y="1181271"/>
                  <a:pt x="4855121" y="662161"/>
                  <a:pt x="4241730" y="300194"/>
                </a:cubicBezTo>
                <a:lnTo>
                  <a:pt x="3794148" y="36847"/>
                </a:lnTo>
                <a:cubicBezTo>
                  <a:pt x="3735627" y="2167"/>
                  <a:pt x="3660849" y="47684"/>
                  <a:pt x="3664101" y="115959"/>
                </a:cubicBezTo>
                <a:lnTo>
                  <a:pt x="3687943" y="636151"/>
                </a:lnTo>
                <a:cubicBezTo>
                  <a:pt x="3704199" y="991615"/>
                  <a:pt x="3663017" y="1305898"/>
                  <a:pt x="3565481" y="1567078"/>
                </a:cubicBezTo>
                <a:cubicBezTo>
                  <a:pt x="3446270" y="1886778"/>
                  <a:pt x="3275041" y="2183722"/>
                  <a:pt x="3056126" y="2450320"/>
                </a:cubicBezTo>
                <a:cubicBezTo>
                  <a:pt x="2902236" y="2636723"/>
                  <a:pt x="2729922" y="2804701"/>
                  <a:pt x="2541353" y="2949922"/>
                </a:cubicBezTo>
                <a:cubicBezTo>
                  <a:pt x="2085102" y="3299967"/>
                  <a:pt x="1709046" y="3756220"/>
                  <a:pt x="1454369" y="4266658"/>
                </a:cubicBezTo>
                <a:cubicBezTo>
                  <a:pt x="1197521" y="4782512"/>
                  <a:pt x="1062057" y="5360146"/>
                  <a:pt x="1062057" y="5938857"/>
                </a:cubicBezTo>
                <a:cubicBezTo>
                  <a:pt x="1062057" y="6450379"/>
                  <a:pt x="1162843" y="6945649"/>
                  <a:pt x="1362250" y="7412736"/>
                </a:cubicBezTo>
                <a:cubicBezTo>
                  <a:pt x="1555154" y="7862486"/>
                  <a:pt x="1830423" y="8267802"/>
                  <a:pt x="2180469" y="8614601"/>
                </a:cubicBezTo>
                <a:cubicBezTo>
                  <a:pt x="2531598" y="8961395"/>
                  <a:pt x="2939082" y="9234496"/>
                  <a:pt x="3393163" y="9424149"/>
                </a:cubicBezTo>
                <a:cubicBezTo>
                  <a:pt x="3863511" y="9621393"/>
                  <a:pt x="4362031" y="9721120"/>
                  <a:pt x="4876800" y="9721120"/>
                </a:cubicBezTo>
                <a:cubicBezTo>
                  <a:pt x="5391569" y="9721120"/>
                  <a:pt x="5890089" y="9621416"/>
                  <a:pt x="6360433" y="9425261"/>
                </a:cubicBezTo>
                <a:cubicBezTo>
                  <a:pt x="6814517" y="9235608"/>
                  <a:pt x="7223085" y="8963591"/>
                  <a:pt x="7573127" y="8615712"/>
                </a:cubicBezTo>
                <a:cubicBezTo>
                  <a:pt x="7924257" y="8268917"/>
                  <a:pt x="8199526" y="7863601"/>
                  <a:pt x="8391346" y="7413848"/>
                </a:cubicBezTo>
                <a:cubicBezTo>
                  <a:pt x="8590753" y="6946759"/>
                  <a:pt x="8691540" y="6451489"/>
                  <a:pt x="8691540" y="5939968"/>
                </a:cubicBezTo>
                <a:cubicBezTo>
                  <a:pt x="8691540" y="5411106"/>
                  <a:pt x="8583166" y="4897419"/>
                  <a:pt x="8367503" y="441298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832836" y="2019632"/>
            <a:ext cx="419176" cy="419176"/>
          </a:xfrm>
          <a:custGeom>
            <a:rect l="l" t="t" r="r" b="b"/>
            <a:pathLst>
              <a:path w="9753600" h="9753600">
                <a:moveTo>
                  <a:pt x="9713690" y="5376882"/>
                </a:moveTo>
                <a:lnTo>
                  <a:pt x="8390668" y="876176"/>
                </a:lnTo>
                <a:cubicBezTo>
                  <a:pt x="8308131" y="628565"/>
                  <a:pt x="8110284" y="462277"/>
                  <a:pt x="7845680" y="462277"/>
                </a:cubicBezTo>
                <a:cubicBezTo>
                  <a:pt x="7581075" y="462277"/>
                  <a:pt x="7366236" y="611572"/>
                  <a:pt x="7283699" y="859184"/>
                </a:cubicBezTo>
                <a:lnTo>
                  <a:pt x="6407348" y="3473672"/>
                </a:lnTo>
                <a:lnTo>
                  <a:pt x="3349866" y="3473672"/>
                </a:lnTo>
                <a:lnTo>
                  <a:pt x="2473509" y="860398"/>
                </a:lnTo>
                <a:cubicBezTo>
                  <a:pt x="2390972" y="612787"/>
                  <a:pt x="2176133" y="463491"/>
                  <a:pt x="1911528" y="463491"/>
                </a:cubicBezTo>
                <a:cubicBezTo>
                  <a:pt x="1646924" y="463491"/>
                  <a:pt x="1432085" y="628565"/>
                  <a:pt x="1366540" y="877391"/>
                </a:cubicBezTo>
                <a:lnTo>
                  <a:pt x="44737" y="5376882"/>
                </a:lnTo>
                <a:cubicBezTo>
                  <a:pt x="-5029" y="5541956"/>
                  <a:pt x="61730" y="5724023"/>
                  <a:pt x="194031" y="5823553"/>
                </a:cubicBezTo>
                <a:lnTo>
                  <a:pt x="4871949" y="9331382"/>
                </a:lnTo>
                <a:lnTo>
                  <a:pt x="9565641" y="5823553"/>
                </a:lnTo>
                <a:cubicBezTo>
                  <a:pt x="9696730" y="5725237"/>
                  <a:pt x="9763487" y="5543169"/>
                  <a:pt x="9713722" y="537688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市场份额及竞争态势评估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核心竞争力对比</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国内厂商在市场营销和渠道拓展方面具有较强优势，能够迅速占领市场份额；而国外厂商则注重品牌宣传和客户关系维护，建立稳定的客户群体。</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营销策略</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国外厂商在技术研发和创新方面具有较强实力，拥有多项核心专利和技术秘密；而国内厂商在技术应用和转化方面表现突出，能够快速响应市场需求。</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技术实力</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国外厂商注重产品品质和品牌建设，产品质量稳定可靠；而国内厂商在产品品质和品牌建设方面还有待提高。</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产品品质</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客户需求与消费特点剖析</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关注膜的耐用性、保温保湿性能，以及价格合理性。</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农业领域</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重视膜的生物降解性、环保性能，以及定制化的可能性。</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工业领域</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关注膜的外观、印刷性能，以及易于加工的特性。</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包装领域</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不同领域客户需求差异</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购买决策过程</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消费者通常会先了解产品信息，比较不同品牌的产品，然后做出购买决策。</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影响因素</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价格、品牌知名度、产品质量、环保性能等都是影响消费者购买的重要因素。</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心理特征</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消费者往往追求新颖、独特的产品，同时注重产品的实用性和环保性。</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消费者购买行为及心理特征</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品牌偏好</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在市场上，某些品牌的全生物降解膜因其优质的质量和良好的口碑而受到消费者的青睐。</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忠诚度调查</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通过调查发现，消费者对某些品牌的忠诚度较高，他们通常会反复购买同一品牌的产品。</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品牌建设建议</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为了提高品牌知名度和忠诚度，公司应加强品牌建设，包括提升产品质量、加强营销推广、提供优质的售后服务等。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品牌偏好和忠诚度调查</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04</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技术创新与研发能力评估</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https://d.book118.com/605333242004011122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96</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2024-09-25T08:41:54.814</cp:lastPrinted>
  <dcterms:created xsi:type="dcterms:W3CDTF">2024-09-25T00:41:54Z</dcterms:created>
  <dcterms:modified xsi:type="dcterms:W3CDTF">2024-09-25T00:41:57Z</dcterms:modified>
</cp:coreProperties>
</file>