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CFEE32D-A4CA-49E2-BF10-D737A68C53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C1327D-4B16-4356-A63E-F93C7D568E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C1DF9A2-E676-409A-A640-92B37F992B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409C6AC-69ED-4DA6-815E-CC08ACF887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C9F7513-140B-41D0-B569-412A8DDFA71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BC508E6-34FE-4C75-BDBC-A57E6D97F54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97B9C18-C0A5-4809-A1EF-6A3A4090813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8992FC-E4EC-4265-A69A-1945C8C11D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1AAA98-7D6C-42FF-97CC-FF0EA5FF5D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601D0A-0A7A-4F9A-8606-5976A71A2E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805C6F-0210-43A9-BB24-2C3DE06828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6010001022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心理危机评估对于领导力发展的支持</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心理危机评估概述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领导力发展中的心理危机挑战</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心理危机评估在领导力发展中的应用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成功案例分享：心理危机评估助力领导力提升</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提升领导力效能</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预防心理危机</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促进领导者心理健康</a:t>
            </a:r>
          </a:p>
        </p:txBody>
      </p:sp>
      <p:pic>
        <p:nvPicPr>
          <p:cNvPr id="5" name="Picture 5"/>
          <p:cNvPicPr>
            <a:picLocks noChangeAspect="1"/>
          </p:cNvPicPr>
          <p:nvPr/>
        </p:nvPicPr>
        <p:blipFill>
          <a:blip r:embed="rId2"/>
          <a:srcRect t="12500" b="12500"/>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t="15210" b="15210"/>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通过心理危机评估，领导者可以更好地理解自己的心理状态，从而在面对挑战和压力时保持冷静和理智，提升决策质量和领导力效能。</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心理危机评估有助于识别领导者的潜在心理问题，及时采取干预措施，防止心理危机对领导力产生负面影响。</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通过心理危机评估，领导者可以关注自身心理健康，积极应对压力和挑战，保持良好的心理状态，有利于提升领导力和团队凝聚力。</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298153" y="3371015"/>
            <a:ext cx="1597488" cy="1597488"/>
          </a:xfrm>
          <a:custGeom>
            <a:rect l="l" t="t" r="r" b="b"/>
            <a:pathLst>
              <a:path w="890" h="890">
                <a:moveTo>
                  <a:pt x="0" y="445"/>
                </a:moveTo>
                <a:lnTo>
                  <a:pt x="445" y="0"/>
                </a:lnTo>
                <a:lnTo>
                  <a:pt x="890" y="445"/>
                </a:lnTo>
                <a:lnTo>
                  <a:pt x="445" y="890"/>
                </a:lnTo>
                <a:lnTo>
                  <a:pt x="0" y="445"/>
                </a:lnTo>
                <a:close/>
              </a:path>
            </a:pathLst>
          </a:custGeom>
          <a:solidFill>
            <a:schemeClr val="accent3">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Freeform 3"/>
          <p:cNvSpPr/>
          <p:nvPr/>
        </p:nvSpPr>
        <p:spPr>
          <a:xfrm>
            <a:off x="4434792"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Freeform 4"/>
          <p:cNvSpPr/>
          <p:nvPr/>
        </p:nvSpPr>
        <p:spPr>
          <a:xfrm>
            <a:off x="6159720"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Freeform 5"/>
          <p:cNvSpPr/>
          <p:nvPr/>
        </p:nvSpPr>
        <p:spPr>
          <a:xfrm>
            <a:off x="6159720"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4434792"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Freeform 7"/>
          <p:cNvSpPr/>
          <p:nvPr/>
        </p:nvSpPr>
        <p:spPr>
          <a:xfrm>
            <a:off x="4988632" y="3127092"/>
            <a:ext cx="489808" cy="358610"/>
          </a:xfrm>
          <a:custGeom>
            <a:rect l="l" t="t" r="r" b="b"/>
            <a:pathLst>
              <a:path w="142" h="104">
                <a:moveTo>
                  <a:pt x="0" y="104"/>
                </a:moveTo>
                <a:cubicBezTo>
                  <a:pt x="142" y="104"/>
                  <a:pt x="142" y="104"/>
                  <a:pt x="142" y="104"/>
                </a:cubicBezTo>
                <a:cubicBezTo>
                  <a:pt x="142" y="0"/>
                  <a:pt x="142" y="0"/>
                  <a:pt x="142" y="0"/>
                </a:cubicBezTo>
                <a:cubicBezTo>
                  <a:pt x="0" y="0"/>
                  <a:pt x="0" y="0"/>
                  <a:pt x="0" y="0"/>
                </a:cubicBezTo>
                <a:lnTo>
                  <a:pt x="0" y="104"/>
                </a:lnTo>
                <a:close/>
                <a:moveTo>
                  <a:pt x="98" y="11"/>
                </a:moveTo>
                <a:cubicBezTo>
                  <a:pt x="127" y="11"/>
                  <a:pt x="127" y="11"/>
                  <a:pt x="127" y="11"/>
                </a:cubicBezTo>
                <a:cubicBezTo>
                  <a:pt x="127" y="29"/>
                  <a:pt x="127" y="29"/>
                  <a:pt x="127" y="29"/>
                </a:cubicBezTo>
                <a:cubicBezTo>
                  <a:pt x="98" y="29"/>
                  <a:pt x="98" y="29"/>
                  <a:pt x="98" y="29"/>
                </a:cubicBezTo>
                <a:lnTo>
                  <a:pt x="98" y="11"/>
                </a:lnTo>
                <a:close/>
                <a:moveTo>
                  <a:pt x="12" y="52"/>
                </a:moveTo>
                <a:cubicBezTo>
                  <a:pt x="12" y="50"/>
                  <a:pt x="13" y="49"/>
                  <a:pt x="13" y="48"/>
                </a:cubicBezTo>
                <a:cubicBezTo>
                  <a:pt x="13" y="46"/>
                  <a:pt x="13" y="45"/>
                  <a:pt x="13" y="44"/>
                </a:cubicBezTo>
                <a:cubicBezTo>
                  <a:pt x="14" y="41"/>
                  <a:pt x="15" y="38"/>
                  <a:pt x="16" y="36"/>
                </a:cubicBezTo>
                <a:cubicBezTo>
                  <a:pt x="16" y="35"/>
                  <a:pt x="17" y="34"/>
                  <a:pt x="17" y="32"/>
                </a:cubicBezTo>
                <a:cubicBezTo>
                  <a:pt x="18" y="31"/>
                  <a:pt x="19" y="30"/>
                  <a:pt x="19" y="29"/>
                </a:cubicBezTo>
                <a:cubicBezTo>
                  <a:pt x="20" y="28"/>
                  <a:pt x="21" y="27"/>
                  <a:pt x="22" y="26"/>
                </a:cubicBezTo>
                <a:cubicBezTo>
                  <a:pt x="22" y="25"/>
                  <a:pt x="23" y="24"/>
                  <a:pt x="24" y="24"/>
                </a:cubicBezTo>
                <a:cubicBezTo>
                  <a:pt x="31" y="16"/>
                  <a:pt x="42" y="11"/>
                  <a:pt x="53" y="11"/>
                </a:cubicBezTo>
                <a:cubicBezTo>
                  <a:pt x="65" y="11"/>
                  <a:pt x="76" y="16"/>
                  <a:pt x="83" y="24"/>
                </a:cubicBezTo>
                <a:cubicBezTo>
                  <a:pt x="85" y="26"/>
                  <a:pt x="86" y="27"/>
                  <a:pt x="87" y="29"/>
                </a:cubicBezTo>
                <a:cubicBezTo>
                  <a:pt x="88" y="30"/>
                  <a:pt x="88" y="31"/>
                  <a:pt x="89" y="32"/>
                </a:cubicBezTo>
                <a:cubicBezTo>
                  <a:pt x="90" y="34"/>
                  <a:pt x="90" y="35"/>
                  <a:pt x="91" y="36"/>
                </a:cubicBezTo>
                <a:cubicBezTo>
                  <a:pt x="92" y="38"/>
                  <a:pt x="93" y="41"/>
                  <a:pt x="93" y="44"/>
                </a:cubicBezTo>
                <a:cubicBezTo>
                  <a:pt x="93" y="45"/>
                  <a:pt x="94" y="46"/>
                  <a:pt x="94" y="48"/>
                </a:cubicBezTo>
                <a:cubicBezTo>
                  <a:pt x="94" y="49"/>
                  <a:pt x="94" y="50"/>
                  <a:pt x="94" y="52"/>
                </a:cubicBezTo>
                <a:cubicBezTo>
                  <a:pt x="94" y="57"/>
                  <a:pt x="93" y="62"/>
                  <a:pt x="91" y="66"/>
                </a:cubicBezTo>
                <a:cubicBezTo>
                  <a:pt x="90" y="69"/>
                  <a:pt x="89" y="72"/>
                  <a:pt x="87" y="75"/>
                </a:cubicBezTo>
                <a:cubicBezTo>
                  <a:pt x="86" y="76"/>
                  <a:pt x="85" y="78"/>
                  <a:pt x="83" y="79"/>
                </a:cubicBezTo>
                <a:cubicBezTo>
                  <a:pt x="76" y="87"/>
                  <a:pt x="65" y="93"/>
                  <a:pt x="53" y="93"/>
                </a:cubicBezTo>
                <a:cubicBezTo>
                  <a:pt x="49" y="93"/>
                  <a:pt x="45" y="92"/>
                  <a:pt x="41" y="91"/>
                </a:cubicBezTo>
                <a:cubicBezTo>
                  <a:pt x="38" y="90"/>
                  <a:pt x="35" y="88"/>
                  <a:pt x="32" y="87"/>
                </a:cubicBezTo>
                <a:cubicBezTo>
                  <a:pt x="31" y="86"/>
                  <a:pt x="30" y="85"/>
                  <a:pt x="29" y="85"/>
                </a:cubicBezTo>
                <a:cubicBezTo>
                  <a:pt x="28" y="84"/>
                  <a:pt x="28" y="84"/>
                  <a:pt x="27" y="83"/>
                </a:cubicBezTo>
                <a:cubicBezTo>
                  <a:pt x="26" y="82"/>
                  <a:pt x="25" y="82"/>
                  <a:pt x="24" y="81"/>
                </a:cubicBezTo>
                <a:cubicBezTo>
                  <a:pt x="24" y="80"/>
                  <a:pt x="23" y="79"/>
                  <a:pt x="22" y="78"/>
                </a:cubicBezTo>
                <a:cubicBezTo>
                  <a:pt x="22" y="78"/>
                  <a:pt x="21" y="77"/>
                  <a:pt x="21" y="77"/>
                </a:cubicBezTo>
                <a:cubicBezTo>
                  <a:pt x="20" y="76"/>
                  <a:pt x="20" y="75"/>
                  <a:pt x="19" y="75"/>
                </a:cubicBezTo>
                <a:cubicBezTo>
                  <a:pt x="19" y="74"/>
                  <a:pt x="18" y="72"/>
                  <a:pt x="17" y="71"/>
                </a:cubicBezTo>
                <a:cubicBezTo>
                  <a:pt x="16" y="70"/>
                  <a:pt x="16" y="68"/>
                  <a:pt x="15" y="66"/>
                </a:cubicBezTo>
                <a:cubicBezTo>
                  <a:pt x="13" y="62"/>
                  <a:pt x="12" y="57"/>
                  <a:pt x="12" y="52"/>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707799" y="4779038"/>
            <a:ext cx="501330" cy="504577"/>
          </a:xfrm>
          <a:custGeom>
            <a:rect l="l" t="t" r="r" b="b"/>
            <a:pathLst>
              <a:path w="196" h="197">
                <a:moveTo>
                  <a:pt x="98" y="197"/>
                </a:moveTo>
                <a:cubicBezTo>
                  <a:pt x="152" y="197"/>
                  <a:pt x="196" y="153"/>
                  <a:pt x="196" y="99"/>
                </a:cubicBezTo>
                <a:cubicBezTo>
                  <a:pt x="196" y="44"/>
                  <a:pt x="152" y="0"/>
                  <a:pt x="98" y="0"/>
                </a:cubicBezTo>
                <a:cubicBezTo>
                  <a:pt x="43" y="0"/>
                  <a:pt x="0" y="44"/>
                  <a:pt x="0" y="99"/>
                </a:cubicBezTo>
                <a:cubicBezTo>
                  <a:pt x="0" y="153"/>
                  <a:pt x="43" y="197"/>
                  <a:pt x="98" y="197"/>
                </a:cubicBezTo>
                <a:moveTo>
                  <a:pt x="38" y="166"/>
                </a:moveTo>
                <a:cubicBezTo>
                  <a:pt x="30" y="158"/>
                  <a:pt x="30" y="158"/>
                  <a:pt x="30" y="158"/>
                </a:cubicBezTo>
                <a:cubicBezTo>
                  <a:pt x="49" y="140"/>
                  <a:pt x="49" y="140"/>
                  <a:pt x="49" y="140"/>
                </a:cubicBezTo>
                <a:cubicBezTo>
                  <a:pt x="57" y="148"/>
                  <a:pt x="57" y="148"/>
                  <a:pt x="57" y="148"/>
                </a:cubicBezTo>
                <a:lnTo>
                  <a:pt x="38" y="166"/>
                </a:lnTo>
                <a:close/>
                <a:moveTo>
                  <a:pt x="103" y="188"/>
                </a:moveTo>
                <a:cubicBezTo>
                  <a:pt x="92" y="188"/>
                  <a:pt x="92" y="188"/>
                  <a:pt x="92" y="188"/>
                </a:cubicBezTo>
                <a:cubicBezTo>
                  <a:pt x="92" y="162"/>
                  <a:pt x="92" y="162"/>
                  <a:pt x="92" y="162"/>
                </a:cubicBezTo>
                <a:cubicBezTo>
                  <a:pt x="103" y="162"/>
                  <a:pt x="103" y="162"/>
                  <a:pt x="103" y="162"/>
                </a:cubicBezTo>
                <a:lnTo>
                  <a:pt x="103" y="188"/>
                </a:lnTo>
                <a:close/>
                <a:moveTo>
                  <a:pt x="188" y="104"/>
                </a:moveTo>
                <a:cubicBezTo>
                  <a:pt x="161" y="104"/>
                  <a:pt x="161" y="104"/>
                  <a:pt x="161" y="104"/>
                </a:cubicBezTo>
                <a:cubicBezTo>
                  <a:pt x="161" y="93"/>
                  <a:pt x="161" y="93"/>
                  <a:pt x="161" y="93"/>
                </a:cubicBezTo>
                <a:cubicBezTo>
                  <a:pt x="188" y="93"/>
                  <a:pt x="188" y="93"/>
                  <a:pt x="188" y="93"/>
                </a:cubicBezTo>
                <a:lnTo>
                  <a:pt x="188" y="104"/>
                </a:lnTo>
                <a:close/>
                <a:moveTo>
                  <a:pt x="157" y="31"/>
                </a:moveTo>
                <a:cubicBezTo>
                  <a:pt x="165" y="39"/>
                  <a:pt x="165" y="39"/>
                  <a:pt x="165" y="39"/>
                </a:cubicBezTo>
                <a:cubicBezTo>
                  <a:pt x="147" y="58"/>
                  <a:pt x="147" y="58"/>
                  <a:pt x="147" y="58"/>
                </a:cubicBezTo>
                <a:cubicBezTo>
                  <a:pt x="139" y="50"/>
                  <a:pt x="139" y="50"/>
                  <a:pt x="139" y="50"/>
                </a:cubicBezTo>
                <a:lnTo>
                  <a:pt x="157" y="31"/>
                </a:lnTo>
                <a:close/>
                <a:moveTo>
                  <a:pt x="147" y="140"/>
                </a:moveTo>
                <a:cubicBezTo>
                  <a:pt x="165" y="158"/>
                  <a:pt x="165" y="158"/>
                  <a:pt x="165" y="158"/>
                </a:cubicBezTo>
                <a:cubicBezTo>
                  <a:pt x="157" y="166"/>
                  <a:pt x="157" y="166"/>
                  <a:pt x="157" y="166"/>
                </a:cubicBezTo>
                <a:cubicBezTo>
                  <a:pt x="139" y="148"/>
                  <a:pt x="139" y="148"/>
                  <a:pt x="139" y="148"/>
                </a:cubicBezTo>
                <a:lnTo>
                  <a:pt x="147" y="140"/>
                </a:lnTo>
                <a:close/>
                <a:moveTo>
                  <a:pt x="92" y="9"/>
                </a:moveTo>
                <a:cubicBezTo>
                  <a:pt x="103" y="9"/>
                  <a:pt x="103" y="9"/>
                  <a:pt x="103" y="9"/>
                </a:cubicBezTo>
                <a:cubicBezTo>
                  <a:pt x="103" y="35"/>
                  <a:pt x="103" y="35"/>
                  <a:pt x="103" y="35"/>
                </a:cubicBezTo>
                <a:cubicBezTo>
                  <a:pt x="92" y="35"/>
                  <a:pt x="92" y="35"/>
                  <a:pt x="92" y="35"/>
                </a:cubicBezTo>
                <a:lnTo>
                  <a:pt x="92" y="9"/>
                </a:lnTo>
                <a:close/>
                <a:moveTo>
                  <a:pt x="82" y="76"/>
                </a:moveTo>
                <a:cubicBezTo>
                  <a:pt x="99" y="92"/>
                  <a:pt x="99" y="92"/>
                  <a:pt x="99" y="92"/>
                </a:cubicBezTo>
                <a:cubicBezTo>
                  <a:pt x="130" y="62"/>
                  <a:pt x="130" y="62"/>
                  <a:pt x="130" y="62"/>
                </a:cubicBezTo>
                <a:cubicBezTo>
                  <a:pt x="137" y="70"/>
                  <a:pt x="137" y="70"/>
                  <a:pt x="137" y="70"/>
                </a:cubicBezTo>
                <a:cubicBezTo>
                  <a:pt x="99" y="108"/>
                  <a:pt x="99" y="108"/>
                  <a:pt x="99" y="108"/>
                </a:cubicBezTo>
                <a:cubicBezTo>
                  <a:pt x="74" y="84"/>
                  <a:pt x="74" y="84"/>
                  <a:pt x="74" y="84"/>
                </a:cubicBezTo>
                <a:lnTo>
                  <a:pt x="82" y="76"/>
                </a:lnTo>
                <a:close/>
                <a:moveTo>
                  <a:pt x="38" y="31"/>
                </a:moveTo>
                <a:cubicBezTo>
                  <a:pt x="57" y="50"/>
                  <a:pt x="57" y="50"/>
                  <a:pt x="57" y="50"/>
                </a:cubicBezTo>
                <a:cubicBezTo>
                  <a:pt x="49" y="58"/>
                  <a:pt x="49" y="58"/>
                  <a:pt x="49" y="58"/>
                </a:cubicBezTo>
                <a:cubicBezTo>
                  <a:pt x="30" y="39"/>
                  <a:pt x="30" y="39"/>
                  <a:pt x="30" y="39"/>
                </a:cubicBezTo>
                <a:lnTo>
                  <a:pt x="38" y="31"/>
                </a:lnTo>
                <a:close/>
                <a:moveTo>
                  <a:pt x="34" y="104"/>
                </a:moveTo>
                <a:cubicBezTo>
                  <a:pt x="8" y="104"/>
                  <a:pt x="8" y="104"/>
                  <a:pt x="8" y="104"/>
                </a:cubicBezTo>
                <a:cubicBezTo>
                  <a:pt x="8" y="93"/>
                  <a:pt x="8" y="93"/>
                  <a:pt x="8" y="93"/>
                </a:cubicBezTo>
                <a:cubicBezTo>
                  <a:pt x="34" y="93"/>
                  <a:pt x="34" y="93"/>
                  <a:pt x="34" y="93"/>
                </a:cubicBezTo>
                <a:lnTo>
                  <a:pt x="34" y="104"/>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695413" y="3086347"/>
            <a:ext cx="531662" cy="459548"/>
          </a:xfrm>
          <a:custGeom>
            <a:rect l="l" t="t" r="r" b="b"/>
            <a:pathLst>
              <a:path w="184" h="159">
                <a:moveTo>
                  <a:pt x="132" y="124"/>
                </a:moveTo>
                <a:cubicBezTo>
                  <a:pt x="165" y="159"/>
                  <a:pt x="165" y="159"/>
                  <a:pt x="165" y="159"/>
                </a:cubicBezTo>
                <a:cubicBezTo>
                  <a:pt x="165" y="124"/>
                  <a:pt x="165" y="124"/>
                  <a:pt x="165" y="124"/>
                </a:cubicBezTo>
                <a:cubicBezTo>
                  <a:pt x="184" y="124"/>
                  <a:pt x="184" y="124"/>
                  <a:pt x="184" y="124"/>
                </a:cubicBezTo>
                <a:cubicBezTo>
                  <a:pt x="184" y="0"/>
                  <a:pt x="184" y="0"/>
                  <a:pt x="184" y="0"/>
                </a:cubicBezTo>
                <a:cubicBezTo>
                  <a:pt x="0" y="0"/>
                  <a:pt x="0" y="0"/>
                  <a:pt x="0" y="0"/>
                </a:cubicBezTo>
                <a:cubicBezTo>
                  <a:pt x="0" y="47"/>
                  <a:pt x="0" y="47"/>
                  <a:pt x="0" y="47"/>
                </a:cubicBezTo>
                <a:cubicBezTo>
                  <a:pt x="0" y="124"/>
                  <a:pt x="0" y="124"/>
                  <a:pt x="0" y="124"/>
                </a:cubicBezTo>
                <a:cubicBezTo>
                  <a:pt x="115" y="124"/>
                  <a:pt x="115" y="124"/>
                  <a:pt x="115" y="124"/>
                </a:cubicBezTo>
                <a:lnTo>
                  <a:pt x="132" y="124"/>
                </a:lnTo>
                <a:close/>
                <a:moveTo>
                  <a:pt x="154" y="49"/>
                </a:moveTo>
                <a:cubicBezTo>
                  <a:pt x="162" y="49"/>
                  <a:pt x="168" y="56"/>
                  <a:pt x="168" y="63"/>
                </a:cubicBezTo>
                <a:cubicBezTo>
                  <a:pt x="168" y="71"/>
                  <a:pt x="162" y="77"/>
                  <a:pt x="154" y="77"/>
                </a:cubicBezTo>
                <a:cubicBezTo>
                  <a:pt x="146" y="77"/>
                  <a:pt x="140" y="71"/>
                  <a:pt x="140" y="63"/>
                </a:cubicBezTo>
                <a:cubicBezTo>
                  <a:pt x="140" y="56"/>
                  <a:pt x="146" y="49"/>
                  <a:pt x="154" y="49"/>
                </a:cubicBezTo>
                <a:moveTo>
                  <a:pt x="36" y="77"/>
                </a:moveTo>
                <a:cubicBezTo>
                  <a:pt x="28" y="77"/>
                  <a:pt x="22" y="71"/>
                  <a:pt x="22" y="63"/>
                </a:cubicBezTo>
                <a:cubicBezTo>
                  <a:pt x="22" y="56"/>
                  <a:pt x="28" y="49"/>
                  <a:pt x="36" y="49"/>
                </a:cubicBezTo>
                <a:cubicBezTo>
                  <a:pt x="44" y="49"/>
                  <a:pt x="50" y="56"/>
                  <a:pt x="50" y="63"/>
                </a:cubicBezTo>
                <a:cubicBezTo>
                  <a:pt x="50" y="71"/>
                  <a:pt x="44" y="77"/>
                  <a:pt x="36" y="77"/>
                </a:cubicBezTo>
                <a:moveTo>
                  <a:pt x="75" y="77"/>
                </a:moveTo>
                <a:cubicBezTo>
                  <a:pt x="67" y="77"/>
                  <a:pt x="61" y="71"/>
                  <a:pt x="61" y="63"/>
                </a:cubicBezTo>
                <a:cubicBezTo>
                  <a:pt x="61" y="56"/>
                  <a:pt x="67" y="49"/>
                  <a:pt x="75" y="49"/>
                </a:cubicBezTo>
                <a:cubicBezTo>
                  <a:pt x="83" y="49"/>
                  <a:pt x="89" y="56"/>
                  <a:pt x="89" y="63"/>
                </a:cubicBezTo>
                <a:cubicBezTo>
                  <a:pt x="89" y="71"/>
                  <a:pt x="83" y="77"/>
                  <a:pt x="75" y="77"/>
                </a:cubicBezTo>
                <a:moveTo>
                  <a:pt x="115" y="77"/>
                </a:moveTo>
                <a:cubicBezTo>
                  <a:pt x="107" y="77"/>
                  <a:pt x="100" y="71"/>
                  <a:pt x="100" y="63"/>
                </a:cubicBezTo>
                <a:cubicBezTo>
                  <a:pt x="100" y="56"/>
                  <a:pt x="107" y="49"/>
                  <a:pt x="115" y="49"/>
                </a:cubicBezTo>
                <a:cubicBezTo>
                  <a:pt x="115" y="49"/>
                  <a:pt x="115" y="49"/>
                  <a:pt x="115" y="49"/>
                </a:cubicBezTo>
                <a:cubicBezTo>
                  <a:pt x="123" y="50"/>
                  <a:pt x="129" y="56"/>
                  <a:pt x="129" y="63"/>
                </a:cubicBezTo>
                <a:cubicBezTo>
                  <a:pt x="129" y="71"/>
                  <a:pt x="123" y="77"/>
                  <a:pt x="115" y="77"/>
                </a:cubicBezTo>
                <a:cubicBezTo>
                  <a:pt x="115" y="77"/>
                  <a:pt x="115" y="77"/>
                  <a:pt x="115" y="77"/>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5004107" y="4794077"/>
            <a:ext cx="458857" cy="474498"/>
            <a:chOff x="5004107" y="4794077"/>
            <a:chExt cx="458857" cy="474498"/>
          </a:xfrm>
        </p:grpSpPr>
        <p:sp>
          <p:nvSpPr>
            <p:cNvPr id="11" name="AutoShape 11"/>
            <p:cNvSpPr/>
            <p:nvPr/>
          </p:nvSpPr>
          <p:spPr>
            <a:xfrm>
              <a:off x="5130280" y="4794077"/>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004107" y="5054031"/>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820196" y="3941016"/>
            <a:ext cx="553402" cy="457486"/>
            <a:chOff x="5820196" y="3941016"/>
            <a:chExt cx="553402" cy="457486"/>
          </a:xfrm>
        </p:grpSpPr>
        <p:sp>
          <p:nvSpPr>
            <p:cNvPr id="14" name="Freeform 14"/>
            <p:cNvSpPr/>
            <p:nvPr/>
          </p:nvSpPr>
          <p:spPr>
            <a:xfrm>
              <a:off x="5820196" y="3941016"/>
              <a:ext cx="553402" cy="457486"/>
            </a:xfrm>
            <a:custGeom>
              <a:rect l="l" t="t" r="r" b="b"/>
              <a:pathLst>
                <a:path w="287" h="236">
                  <a:moveTo>
                    <a:pt x="260" y="78"/>
                  </a:moveTo>
                  <a:cubicBezTo>
                    <a:pt x="251" y="78"/>
                    <a:pt x="244" y="85"/>
                    <a:pt x="244" y="94"/>
                  </a:cubicBezTo>
                  <a:cubicBezTo>
                    <a:pt x="244" y="103"/>
                    <a:pt x="251" y="111"/>
                    <a:pt x="260" y="111"/>
                  </a:cubicBezTo>
                  <a:cubicBezTo>
                    <a:pt x="269" y="111"/>
                    <a:pt x="277" y="103"/>
                    <a:pt x="277" y="94"/>
                  </a:cubicBezTo>
                  <a:cubicBezTo>
                    <a:pt x="277" y="85"/>
                    <a:pt x="269" y="78"/>
                    <a:pt x="260" y="78"/>
                  </a:cubicBezTo>
                  <a:close/>
                  <a:moveTo>
                    <a:pt x="27" y="78"/>
                  </a:moveTo>
                  <a:cubicBezTo>
                    <a:pt x="18" y="78"/>
                    <a:pt x="11" y="85"/>
                    <a:pt x="11" y="94"/>
                  </a:cubicBezTo>
                  <a:cubicBezTo>
                    <a:pt x="11" y="103"/>
                    <a:pt x="18" y="111"/>
                    <a:pt x="27" y="111"/>
                  </a:cubicBezTo>
                  <a:cubicBezTo>
                    <a:pt x="36" y="111"/>
                    <a:pt x="43" y="103"/>
                    <a:pt x="43" y="94"/>
                  </a:cubicBezTo>
                  <a:cubicBezTo>
                    <a:pt x="43" y="85"/>
                    <a:pt x="36" y="78"/>
                    <a:pt x="27" y="78"/>
                  </a:cubicBezTo>
                  <a:close/>
                  <a:moveTo>
                    <a:pt x="212" y="49"/>
                  </a:moveTo>
                  <a:cubicBezTo>
                    <a:pt x="199" y="49"/>
                    <a:pt x="188" y="59"/>
                    <a:pt x="188" y="73"/>
                  </a:cubicBezTo>
                  <a:cubicBezTo>
                    <a:pt x="188" y="86"/>
                    <a:pt x="199" y="97"/>
                    <a:pt x="212" y="97"/>
                  </a:cubicBezTo>
                  <a:cubicBezTo>
                    <a:pt x="225" y="97"/>
                    <a:pt x="236" y="86"/>
                    <a:pt x="236" y="73"/>
                  </a:cubicBezTo>
                  <a:cubicBezTo>
                    <a:pt x="236" y="59"/>
                    <a:pt x="225" y="49"/>
                    <a:pt x="212" y="49"/>
                  </a:cubicBezTo>
                  <a:close/>
                  <a:moveTo>
                    <a:pt x="287" y="196"/>
                  </a:moveTo>
                  <a:cubicBezTo>
                    <a:pt x="259" y="196"/>
                    <a:pt x="259" y="196"/>
                    <a:pt x="259" y="196"/>
                  </a:cubicBezTo>
                  <a:cubicBezTo>
                    <a:pt x="259" y="145"/>
                    <a:pt x="259" y="145"/>
                    <a:pt x="259" y="145"/>
                  </a:cubicBezTo>
                  <a:cubicBezTo>
                    <a:pt x="259" y="136"/>
                    <a:pt x="257" y="128"/>
                    <a:pt x="253" y="121"/>
                  </a:cubicBezTo>
                  <a:cubicBezTo>
                    <a:pt x="255" y="120"/>
                    <a:pt x="258" y="120"/>
                    <a:pt x="260" y="120"/>
                  </a:cubicBezTo>
                  <a:cubicBezTo>
                    <a:pt x="275" y="120"/>
                    <a:pt x="287" y="132"/>
                    <a:pt x="287" y="147"/>
                  </a:cubicBezTo>
                  <a:lnTo>
                    <a:pt x="287" y="196"/>
                  </a:lnTo>
                  <a:close/>
                  <a:moveTo>
                    <a:pt x="75" y="49"/>
                  </a:moveTo>
                  <a:cubicBezTo>
                    <a:pt x="62" y="49"/>
                    <a:pt x="51" y="59"/>
                    <a:pt x="51" y="73"/>
                  </a:cubicBezTo>
                  <a:cubicBezTo>
                    <a:pt x="51" y="86"/>
                    <a:pt x="62" y="97"/>
                    <a:pt x="75" y="97"/>
                  </a:cubicBezTo>
                  <a:cubicBezTo>
                    <a:pt x="88" y="97"/>
                    <a:pt x="99" y="86"/>
                    <a:pt x="99" y="73"/>
                  </a:cubicBezTo>
                  <a:cubicBezTo>
                    <a:pt x="99" y="59"/>
                    <a:pt x="88" y="49"/>
                    <a:pt x="75" y="49"/>
                  </a:cubicBezTo>
                  <a:close/>
                  <a:moveTo>
                    <a:pt x="27" y="120"/>
                  </a:moveTo>
                  <a:cubicBezTo>
                    <a:pt x="29" y="120"/>
                    <a:pt x="32" y="120"/>
                    <a:pt x="34" y="121"/>
                  </a:cubicBezTo>
                  <a:cubicBezTo>
                    <a:pt x="30" y="128"/>
                    <a:pt x="28" y="136"/>
                    <a:pt x="28" y="145"/>
                  </a:cubicBezTo>
                  <a:cubicBezTo>
                    <a:pt x="28" y="196"/>
                    <a:pt x="28" y="196"/>
                    <a:pt x="28" y="196"/>
                  </a:cubicBezTo>
                  <a:cubicBezTo>
                    <a:pt x="0" y="196"/>
                    <a:pt x="0" y="196"/>
                    <a:pt x="0" y="196"/>
                  </a:cubicBezTo>
                  <a:cubicBezTo>
                    <a:pt x="0" y="147"/>
                    <a:pt x="0" y="147"/>
                    <a:pt x="0" y="147"/>
                  </a:cubicBezTo>
                  <a:cubicBezTo>
                    <a:pt x="0" y="132"/>
                    <a:pt x="12" y="120"/>
                    <a:pt x="27" y="120"/>
                  </a:cubicBezTo>
                  <a:close/>
                  <a:moveTo>
                    <a:pt x="144" y="0"/>
                  </a:moveTo>
                  <a:cubicBezTo>
                    <a:pt x="124" y="0"/>
                    <a:pt x="108" y="16"/>
                    <a:pt x="108" y="36"/>
                  </a:cubicBezTo>
                  <a:cubicBezTo>
                    <a:pt x="108" y="56"/>
                    <a:pt x="124" y="72"/>
                    <a:pt x="144" y="72"/>
                  </a:cubicBezTo>
                  <a:cubicBezTo>
                    <a:pt x="163" y="72"/>
                    <a:pt x="179" y="56"/>
                    <a:pt x="179" y="36"/>
                  </a:cubicBezTo>
                  <a:cubicBezTo>
                    <a:pt x="179" y="16"/>
                    <a:pt x="163" y="0"/>
                    <a:pt x="144" y="0"/>
                  </a:cubicBezTo>
                  <a:close/>
                  <a:moveTo>
                    <a:pt x="251" y="214"/>
                  </a:moveTo>
                  <a:cubicBezTo>
                    <a:pt x="208" y="214"/>
                    <a:pt x="208" y="214"/>
                    <a:pt x="208" y="214"/>
                  </a:cubicBezTo>
                  <a:cubicBezTo>
                    <a:pt x="208" y="137"/>
                    <a:pt x="208" y="137"/>
                    <a:pt x="208" y="137"/>
                  </a:cubicBezTo>
                  <a:cubicBezTo>
                    <a:pt x="208" y="127"/>
                    <a:pt x="206" y="117"/>
                    <a:pt x="201" y="108"/>
                  </a:cubicBezTo>
                  <a:cubicBezTo>
                    <a:pt x="205" y="107"/>
                    <a:pt x="208" y="106"/>
                    <a:pt x="212" y="106"/>
                  </a:cubicBezTo>
                  <a:cubicBezTo>
                    <a:pt x="233" y="106"/>
                    <a:pt x="251" y="124"/>
                    <a:pt x="251" y="145"/>
                  </a:cubicBezTo>
                  <a:lnTo>
                    <a:pt x="251" y="214"/>
                  </a:lnTo>
                  <a:close/>
                  <a:moveTo>
                    <a:pt x="79" y="137"/>
                  </a:moveTo>
                  <a:cubicBezTo>
                    <a:pt x="79" y="214"/>
                    <a:pt x="79" y="214"/>
                    <a:pt x="79" y="214"/>
                  </a:cubicBezTo>
                  <a:cubicBezTo>
                    <a:pt x="37" y="214"/>
                    <a:pt x="37" y="214"/>
                    <a:pt x="37" y="214"/>
                  </a:cubicBezTo>
                  <a:cubicBezTo>
                    <a:pt x="37" y="145"/>
                    <a:pt x="37" y="145"/>
                    <a:pt x="37" y="145"/>
                  </a:cubicBezTo>
                  <a:cubicBezTo>
                    <a:pt x="37" y="124"/>
                    <a:pt x="54" y="106"/>
                    <a:pt x="75" y="106"/>
                  </a:cubicBezTo>
                  <a:cubicBezTo>
                    <a:pt x="79" y="106"/>
                    <a:pt x="83" y="107"/>
                    <a:pt x="86" y="108"/>
                  </a:cubicBezTo>
                  <a:cubicBezTo>
                    <a:pt x="81" y="117"/>
                    <a:pt x="79" y="127"/>
                    <a:pt x="79" y="137"/>
                  </a:cubicBezTo>
                  <a:close/>
                  <a:moveTo>
                    <a:pt x="88" y="237"/>
                  </a:moveTo>
                  <a:cubicBezTo>
                    <a:pt x="200" y="237"/>
                    <a:pt x="200" y="237"/>
                    <a:pt x="200" y="237"/>
                  </a:cubicBezTo>
                  <a:cubicBezTo>
                    <a:pt x="200" y="137"/>
                    <a:pt x="200" y="137"/>
                    <a:pt x="200" y="137"/>
                  </a:cubicBezTo>
                  <a:cubicBezTo>
                    <a:pt x="200" y="106"/>
                    <a:pt x="174" y="81"/>
                    <a:pt x="144" y="81"/>
                  </a:cubicBezTo>
                  <a:cubicBezTo>
                    <a:pt x="113" y="81"/>
                    <a:pt x="88" y="106"/>
                    <a:pt x="88" y="137"/>
                  </a:cubicBezTo>
                  <a:lnTo>
                    <a:pt x="88" y="23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 name="TextBox 15"/>
          <p:cNvSpPr txBox="1"/>
          <p:nvPr/>
        </p:nvSpPr>
        <p:spPr>
          <a:xfrm>
            <a:off x="746649"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自我认知与领导力</a:t>
            </a:r>
          </a:p>
        </p:txBody>
      </p:sp>
      <p:sp>
        <p:nvSpPr>
          <p:cNvPr id="16" name="TextBox 16"/>
          <p:cNvSpPr txBox="1"/>
          <p:nvPr/>
        </p:nvSpPr>
        <p:spPr>
          <a:xfrm>
            <a:off x="746343"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情绪管理与领导力</a:t>
            </a:r>
          </a:p>
        </p:txBody>
      </p:sp>
      <p:sp>
        <p:nvSpPr>
          <p:cNvPr id="17" name="TextBox 17"/>
          <p:cNvSpPr txBox="1"/>
          <p:nvPr/>
        </p:nvSpPr>
        <p:spPr>
          <a:xfrm>
            <a:off x="8015770"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压力应对与领导力</a:t>
            </a:r>
          </a:p>
        </p:txBody>
      </p:sp>
      <p:sp>
        <p:nvSpPr>
          <p:cNvPr id="18" name="TextBox 18"/>
          <p:cNvSpPr txBox="1"/>
          <p:nvPr/>
        </p:nvSpPr>
        <p:spPr>
          <a:xfrm>
            <a:off x="8015770"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团队协作与领导力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领导力发展与心理危机评估的关系</a:t>
              </a:r>
            </a:p>
          </p:txBody>
        </p:sp>
      </p:grpSp>
      <p:sp>
        <p:nvSpPr>
          <p:cNvPr id="41" name="TextBox 41"/>
          <p:cNvSpPr txBox="1"/>
          <p:nvPr/>
        </p:nvSpPr>
        <p:spPr>
          <a:xfrm>
            <a:off x="8002038"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领导者需要具备稳定的情绪管理能力，心理危机评估有助于领导者识别和控制情绪，保持冷静和理智，提升领导力。</a:t>
            </a:r>
          </a:p>
        </p:txBody>
      </p:sp>
      <p:sp>
        <p:nvSpPr>
          <p:cNvPr id="42" name="TextBox 42"/>
          <p:cNvSpPr txBox="1"/>
          <p:nvPr/>
        </p:nvSpPr>
        <p:spPr>
          <a:xfrm>
            <a:off x="732611"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心理危机评估帮助领导者深入了解自己的心理状态和需求，增强自我认知，为领导力发展提供基础。</a:t>
            </a:r>
          </a:p>
        </p:txBody>
      </p:sp>
      <p:sp>
        <p:nvSpPr>
          <p:cNvPr id="43" name="TextBox 43"/>
          <p:cNvSpPr txBox="1"/>
          <p:nvPr/>
        </p:nvSpPr>
        <p:spPr>
          <a:xfrm>
            <a:off x="8002038"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领导者的心理健康状况对团队协作产生重要影响。通过心理危机评估，领导者可以更好地与团队成员沟通协作，提升团队凝聚力和执行力。</a:t>
            </a:r>
          </a:p>
        </p:txBody>
      </p:sp>
      <p:sp>
        <p:nvSpPr>
          <p:cNvPr id="44" name="TextBox 44"/>
          <p:cNvSpPr txBox="1"/>
          <p:nvPr/>
        </p:nvSpPr>
        <p:spPr>
          <a:xfrm>
            <a:off x="732611"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面对压力和挑战时，领导者需要有效应对。心理危机评估可以帮助领导者制定应对策略，缓解压力，保持领导力的稳定性和持续性。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心理危机评估概述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心理危机评估定义</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原理</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定义与原理</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心理危机评估基于心理学、精神医学和相关学科的理论，通过专业评估工具和技术，对个体的心理状态、情绪、认知和行为进行全面、深入的评估，以制定针对性的干预措施。</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心理危机评估是一种系统性的方法，用于识别、理解和应对个体在面临重大压力或逆境时可能出现的心理问题或危机状态。</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headEnd type="none"/>
            <a:tailEnd type="none"/>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headEnd type="none"/>
            <a:tailEnd type="none"/>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急性应激反应</a:t>
            </a:r>
          </a:p>
        </p:txBody>
      </p:sp>
      <p:sp>
        <p:nvSpPr>
          <p:cNvPr id="19" name="TextBox 19"/>
          <p:cNvSpPr txBox="1"/>
          <p:nvPr/>
        </p:nvSpPr>
        <p:spPr>
          <a:xfrm>
            <a:off x="3808730"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抑郁症</a:t>
            </a:r>
          </a:p>
        </p:txBody>
      </p:sp>
      <p:sp>
        <p:nvSpPr>
          <p:cNvPr id="20" name="TextBox 20"/>
          <p:cNvSpPr txBox="1"/>
          <p:nvPr/>
        </p:nvSpPr>
        <p:spPr>
          <a:xfrm>
            <a:off x="6398651" y="4213433"/>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焦虑症</a:t>
            </a:r>
          </a:p>
        </p:txBody>
      </p:sp>
      <p:sp>
        <p:nvSpPr>
          <p:cNvPr id="21" name="TextBox 21"/>
          <p:cNvSpPr txBox="1"/>
          <p:nvPr/>
        </p:nvSpPr>
        <p:spPr>
          <a:xfrm>
            <a:off x="9083432"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alpha val="100000"/>
                  </a:schemeClr>
                </a:solidFill>
                <a:latin typeface="Microsoft Yahei"/>
                <a:ea typeface="Microsoft Yahei"/>
                <a:cs typeface="Microsoft Yahei"/>
              </a:rPr>
              <a:t>自杀意念与行为</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常见的心理危机类型</a:t>
              </a:r>
            </a:p>
          </p:txBody>
        </p:sp>
      </p:grpSp>
      <p:sp>
        <p:nvSpPr>
          <p:cNvPr id="44" name="TextBox 44"/>
          <p:cNvSpPr txBox="1"/>
          <p:nvPr/>
        </p:nvSpPr>
        <p:spPr>
          <a:xfrm>
            <a:off x="1092835"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指个体在遭遇突发事件或重大压力后出现的短暂性心理障碍，如创伤后应激障碍（PTSD）。</a:t>
            </a:r>
          </a:p>
        </p:txBody>
      </p:sp>
      <p:sp>
        <p:nvSpPr>
          <p:cNvPr id="45" name="TextBox 45"/>
          <p:cNvSpPr txBox="1"/>
          <p:nvPr/>
        </p:nvSpPr>
        <p:spPr>
          <a:xfrm>
            <a:off x="3808730"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一种以持续情绪低落、兴趣丧失和活力减退为主要特征的心理障碍。</a:t>
            </a:r>
          </a:p>
        </p:txBody>
      </p:sp>
      <p:sp>
        <p:nvSpPr>
          <p:cNvPr id="46" name="TextBox 46"/>
          <p:cNvSpPr txBox="1"/>
          <p:nvPr/>
        </p:nvSpPr>
        <p:spPr>
          <a:xfrm>
            <a:off x="9138115"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指个体产生自杀的想法或计划，甚至实施自杀行为，是一种严重的心理危机。</a:t>
            </a:r>
          </a:p>
        </p:txBody>
      </p:sp>
      <p:sp>
        <p:nvSpPr>
          <p:cNvPr id="47" name="TextBox 47"/>
          <p:cNvSpPr txBox="1"/>
          <p:nvPr/>
        </p:nvSpPr>
        <p:spPr>
          <a:xfrm>
            <a:off x="6430720"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一种以过度担忧、紧张和恐惧为主要表现的心理障碍，包括广泛性焦虑、社交焦虑等。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评估方法</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心理危机评估可采用定量和定性方法，包括问卷调查、访谈、观察等。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评估工具</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常用的心理危机评估工具包括症状自评量表、抑郁自评量表、焦虑自评量表等，以及针对特定人群的专用评估工具，如儿童行为量表、老年抑郁量表等。</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评估流程</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心理危机评估通常包括初步筛查、详细评估和制定干预计划三个步骤。初步筛查用于识别可能存在心理问题的个体；详细评估则对个体的心理状态进行深入分析；最后根据评估结果制定相应的干预措施。</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评估方法和工具</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领导力发展中的心理危机挑战</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工作压力</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领导者常常面临巨大的工作压力，包括时间紧迫、任务繁重、决策风险高等，这些压力可能导致焦虑、抑郁等心理健康问题。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心理健康问题</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长期的工作压力和不良的工作环境可能导致领导者出现心理健康问题，如情绪不稳定、缺乏自信、过度疲劳等，这些问题会影响领导者的决策能力和团队凝聚力。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9594" r="195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工作压力与心理健康问题</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领导者需要与不同背景、性格和价值观的人合作，人际关系冲突不可避免。这些冲突可能导致沟通不畅、信任缺失和合作困难。</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团队协作是领导力的重要组成部分，但由于个体差异、目标不一致等原因，团队协作可能出现障碍，如团队分裂、工作效率低下等。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人际关系冲突与团队协作障碍</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团队协作障碍</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人际关系冲突</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97" r="1679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领导者在组织变革中需要应对不确定性，包括目标模糊、资源不足、反对意见等，这些不确定性可能导致领导者产生焦虑和挫败感。</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变革带来的不确定性</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变革管理要求领导者具备灵活的心理适应能力，以便应对不断变化的环境和挑战。然而，一些领导者可能难以适应变革带来的心理压力，出现抵触情绪、自信心下降等问题。</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心理适应问题</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变革管理过程中的心理适应问题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https://d.book118.com/606010001022010042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2024-09-09T09:24:38.497</cp:lastPrinted>
  <dcterms:created xsi:type="dcterms:W3CDTF">2024-09-09T01:24:38Z</dcterms:created>
  <dcterms:modified xsi:type="dcterms:W3CDTF">2024-09-09T01:24:40Z</dcterms:modified>
</cp:coreProperties>
</file>