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90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67.xml" /><Relationship Id="rId11" Type="http://schemas.openxmlformats.org/officeDocument/2006/relationships/tags" Target="../tags/tag68.xml" /><Relationship Id="rId12" Type="http://schemas.openxmlformats.org/officeDocument/2006/relationships/tags" Target="../tags/tag6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6819C-EE01-4E1F-B97D-8DF890B617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303E3-59A6-4A00-8970-4E04A514A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BDE2F5-A71D-47A5-BAFE-0FB2B7C25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7B183F-AA1A-40B0-8EE8-0BC24D585C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95E837-5ACE-4F0D-8B51-C923FC701F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4773CA-377F-48FB-ABEF-1B5615993B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C857D0-C46C-4449-B323-F38C708DB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56A79C-5603-4141-8C58-A3BF8361B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6897F-1AAF-4427-AE33-63B9F6DD3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4BE6B-344F-485F-9A7B-F99C41340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2F6B19-3F03-4D32-AFE4-5B29E3AB8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 descr="背景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879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87365" y="1017905"/>
            <a:ext cx="5766435" cy="2159000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5586730" y="3231515"/>
            <a:ext cx="5767070" cy="751205"/>
          </a:xfrm>
        </p:spPr>
        <p:txBody>
          <a:bodyPr anchor="ctr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5586730" y="473710"/>
            <a:ext cx="576770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2" name="文本占位符 13"/>
          <p:cNvSpPr>
            <a:spLocks noGrp="1"/>
          </p:cNvSpPr>
          <p:nvPr>
            <p:ph type="body" sz="quarter" idx="14" hasCustomPrompt="1"/>
            <p:custDataLst>
              <p:tags r:id="rId9"/>
            </p:custDataLst>
          </p:nvPr>
        </p:nvSpPr>
        <p:spPr>
          <a:xfrm>
            <a:off x="8303260" y="4082415"/>
            <a:ext cx="3050540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5588000" y="4081780"/>
            <a:ext cx="2714625" cy="1376045"/>
          </a:xfrm>
        </p:spPr>
        <p:txBody>
          <a:bodyPr anchor="t" anchorCtr="0">
            <a:normAutofit/>
          </a:bodyPr>
          <a:lstStyle>
            <a:lvl1pPr marL="0" indent="0" algn="r">
              <a:lnSpc>
                <a:spcPct val="100000"/>
              </a:lnSpc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686" name="椭圆 8"/>
          <p:cNvSpPr/>
          <p:nvPr userDrawn="1">
            <p:custDataLst>
              <p:tags r:id="rId11"/>
            </p:custDataLst>
          </p:nvPr>
        </p:nvSpPr>
        <p:spPr>
          <a:xfrm rot="5400000" flipH="1">
            <a:off x="111163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88" name="椭圆 10"/>
          <p:cNvSpPr/>
          <p:nvPr userDrawn="1">
            <p:custDataLst>
              <p:tags r:id="rId12"/>
            </p:custDataLst>
          </p:nvPr>
        </p:nvSpPr>
        <p:spPr>
          <a:xfrm rot="5400000" flipH="1">
            <a:off x="108927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90" name="椭圆 11"/>
          <p:cNvSpPr/>
          <p:nvPr userDrawn="1">
            <p:custDataLst>
              <p:tags r:id="rId13"/>
            </p:custDataLst>
          </p:nvPr>
        </p:nvSpPr>
        <p:spPr>
          <a:xfrm rot="5400000" flipH="1">
            <a:off x="106686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 descr="C:\Users\wps\Desktop\商务-读书_01(2).png商务-读书_01(2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839153" y="453300"/>
            <a:ext cx="10513695" cy="1081405"/>
          </a:xfrm>
        </p:spPr>
        <p:txBody>
          <a:bodyPr anchor="b">
            <a:normAutofit/>
          </a:bodyPr>
          <a:lstStyle>
            <a:lvl1pPr algn="ctr">
              <a:defRPr sz="6000">
                <a:solidFill>
                  <a:schemeClr val="accent1">
                    <a:alpha val="6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4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 descr="商务-读书_01(1)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10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769620" y="2511425"/>
            <a:ext cx="10652760" cy="1697355"/>
          </a:xfrm>
        </p:spPr>
        <p:txBody>
          <a:bodyPr tIns="144145" anchor="t" anchorCtr="0"/>
          <a:lstStyle>
            <a:lvl1pPr algn="ctr">
              <a:defRPr sz="54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769938" y="1246505"/>
            <a:ext cx="10652125" cy="2004060"/>
          </a:xfrm>
        </p:spPr>
        <p:txBody>
          <a:bodyPr anchor="b" anchorCtr="0">
            <a:noAutofit/>
          </a:bodyPr>
          <a:lstStyle>
            <a:lvl1pPr marL="0" indent="0" algn="ctr">
              <a:buNone/>
              <a:defRPr sz="11500" b="1">
                <a:ln>
                  <a:gradFill>
                    <a:gsLst>
                      <a:gs pos="0">
                        <a:schemeClr val="accent1">
                          <a:lumMod val="60000"/>
                          <a:lumOff val="4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7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6" descr="商务-读书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0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5579110" y="1732280"/>
            <a:ext cx="5621655" cy="1800225"/>
          </a:xfrm>
        </p:spPr>
        <p:txBody>
          <a:bodyPr anchor="b"/>
          <a:lstStyle>
            <a:lvl1pPr algn="r">
              <a:lnSpc>
                <a:spcPct val="100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5578475" y="660400"/>
            <a:ext cx="5622925" cy="1071880"/>
          </a:xfrm>
        </p:spPr>
        <p:txBody>
          <a:bodyPr vert="horz" lIns="0" tIns="179705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90" name="文本占位符 13"/>
          <p:cNvSpPr>
            <a:spLocks noGrp="1"/>
          </p:cNvSpPr>
          <p:nvPr>
            <p:ph type="body" sz="quarter" idx="14" hasCustomPrompt="1"/>
            <p:custDataLst>
              <p:tags r:id="rId8"/>
            </p:custDataLst>
          </p:nvPr>
        </p:nvSpPr>
        <p:spPr>
          <a:xfrm>
            <a:off x="8321675" y="3835400"/>
            <a:ext cx="2879725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日期时间占位符</a:t>
            </a:r>
            <a:endParaRPr>
              <a:sym typeface="+mn-ea"/>
            </a:endParaRPr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5578475" y="3835400"/>
            <a:ext cx="2743200" cy="1310640"/>
          </a:xfrm>
        </p:spPr>
        <p:txBody>
          <a:bodyPr vert="horz" lIns="0" tIns="0" rIns="0" bIns="0" rtlCol="0" anchor="t" anchorCtr="0">
            <a:normAutofit/>
          </a:bodyPr>
          <a:lstStyle>
            <a:lvl1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94" name="椭圆 8"/>
          <p:cNvSpPr/>
          <p:nvPr userDrawn="1">
            <p:custDataLst>
              <p:tags r:id="rId10"/>
            </p:custDataLst>
          </p:nvPr>
        </p:nvSpPr>
        <p:spPr>
          <a:xfrm rot="5400000" flipH="1">
            <a:off x="10963910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6" name="椭圆 10"/>
          <p:cNvSpPr/>
          <p:nvPr userDrawn="1">
            <p:custDataLst>
              <p:tags r:id="rId11"/>
            </p:custDataLst>
          </p:nvPr>
        </p:nvSpPr>
        <p:spPr>
          <a:xfrm rot="5400000" flipH="1">
            <a:off x="10740390" y="5883275"/>
            <a:ext cx="81280" cy="86360"/>
          </a:xfrm>
          <a:prstGeom prst="ellipse">
            <a:avLst/>
          </a:prstGeom>
          <a:solidFill>
            <a:schemeClr val="tx1"/>
          </a:solidFill>
          <a:ln w="190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98" name="椭圆 11"/>
          <p:cNvSpPr/>
          <p:nvPr userDrawn="1">
            <p:custDataLst>
              <p:tags r:id="rId12"/>
            </p:custDataLst>
          </p:nvPr>
        </p:nvSpPr>
        <p:spPr>
          <a:xfrm rot="5400000" flipH="1">
            <a:off x="10516235" y="5883275"/>
            <a:ext cx="81280" cy="86360"/>
          </a:xfrm>
          <a:prstGeom prst="ellipse">
            <a:avLst/>
          </a:prstGeom>
          <a:noFill/>
          <a:ln w="190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5.png" /><Relationship Id="rId13" Type="http://schemas.openxmlformats.org/officeDocument/2006/relationships/tags" Target="../tags/tag70.xml" /><Relationship Id="rId14" Type="http://schemas.openxmlformats.org/officeDocument/2006/relationships/tags" Target="../tags/tag71.xml" /><Relationship Id="rId15" Type="http://schemas.openxmlformats.org/officeDocument/2006/relationships/tags" Target="../tags/tag72.xml" /><Relationship Id="rId16" Type="http://schemas.openxmlformats.org/officeDocument/2006/relationships/tags" Target="../tags/tag73.xml" /><Relationship Id="rId17" Type="http://schemas.openxmlformats.org/officeDocument/2006/relationships/tags" Target="../tags/tag74.xml" /><Relationship Id="rId18" Type="http://schemas.openxmlformats.org/officeDocument/2006/relationships/tags" Target="../tags/tag75.xml" /><Relationship Id="rId19" Type="http://schemas.openxmlformats.org/officeDocument/2006/relationships/tags" Target="../tags/tag7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读书_04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7.xml" /><Relationship Id="rId3" Type="http://schemas.openxmlformats.org/officeDocument/2006/relationships/tags" Target="../tags/tag98.xml" /><Relationship Id="rId4" Type="http://schemas.openxmlformats.org/officeDocument/2006/relationships/tags" Target="../tags/tag9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19" Type="http://schemas.openxmlformats.org/officeDocument/2006/relationships/tags" Target="../tags/tag237.xml" /><Relationship Id="rId2" Type="http://schemas.openxmlformats.org/officeDocument/2006/relationships/tags" Target="../tags/tag220.xml" /><Relationship Id="rId20" Type="http://schemas.openxmlformats.org/officeDocument/2006/relationships/tags" Target="../tags/tag238.xml" /><Relationship Id="rId21" Type="http://schemas.openxmlformats.org/officeDocument/2006/relationships/tags" Target="../tags/tag239.xml" /><Relationship Id="rId22" Type="http://schemas.openxmlformats.org/officeDocument/2006/relationships/tags" Target="../tags/tag240.xml" /><Relationship Id="rId23" Type="http://schemas.openxmlformats.org/officeDocument/2006/relationships/tags" Target="../tags/tag241.xml" /><Relationship Id="rId24" Type="http://schemas.openxmlformats.org/officeDocument/2006/relationships/tags" Target="../tags/tag242.xml" /><Relationship Id="rId25" Type="http://schemas.openxmlformats.org/officeDocument/2006/relationships/tags" Target="../tags/tag243.xml" /><Relationship Id="rId26" Type="http://schemas.openxmlformats.org/officeDocument/2006/relationships/tags" Target="../tags/tag244.xml" /><Relationship Id="rId27" Type="http://schemas.openxmlformats.org/officeDocument/2006/relationships/tags" Target="../tags/tag245.xml" /><Relationship Id="rId28" Type="http://schemas.openxmlformats.org/officeDocument/2006/relationships/tags" Target="../tags/tag246.xml" /><Relationship Id="rId29" Type="http://schemas.openxmlformats.org/officeDocument/2006/relationships/tags" Target="../tags/tag247.xml" /><Relationship Id="rId3" Type="http://schemas.openxmlformats.org/officeDocument/2006/relationships/tags" Target="../tags/tag221.xml" /><Relationship Id="rId30" Type="http://schemas.openxmlformats.org/officeDocument/2006/relationships/tags" Target="../tags/tag248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7.xml" /><Relationship Id="rId11" Type="http://schemas.openxmlformats.org/officeDocument/2006/relationships/tags" Target="../tags/tag258.xml" /><Relationship Id="rId12" Type="http://schemas.openxmlformats.org/officeDocument/2006/relationships/tags" Target="../tags/tag259.xml" /><Relationship Id="rId13" Type="http://schemas.openxmlformats.org/officeDocument/2006/relationships/tags" Target="../tags/tag260.xml" /><Relationship Id="rId2" Type="http://schemas.openxmlformats.org/officeDocument/2006/relationships/tags" Target="../tags/tag249.xml" /><Relationship Id="rId3" Type="http://schemas.openxmlformats.org/officeDocument/2006/relationships/tags" Target="../tags/tag250.xml" /><Relationship Id="rId4" Type="http://schemas.openxmlformats.org/officeDocument/2006/relationships/tags" Target="../tags/tag251.xml" /><Relationship Id="rId5" Type="http://schemas.openxmlformats.org/officeDocument/2006/relationships/tags" Target="../tags/tag252.xml" /><Relationship Id="rId6" Type="http://schemas.openxmlformats.org/officeDocument/2006/relationships/tags" Target="../tags/tag253.xml" /><Relationship Id="rId7" Type="http://schemas.openxmlformats.org/officeDocument/2006/relationships/tags" Target="../tags/tag254.xml" /><Relationship Id="rId8" Type="http://schemas.openxmlformats.org/officeDocument/2006/relationships/tags" Target="../tags/tag255.xml" /><Relationship Id="rId9" Type="http://schemas.openxmlformats.org/officeDocument/2006/relationships/tags" Target="../tags/tag256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9.xml" /><Relationship Id="rId11" Type="http://schemas.openxmlformats.org/officeDocument/2006/relationships/tags" Target="../tags/tag270.xml" /><Relationship Id="rId12" Type="http://schemas.openxmlformats.org/officeDocument/2006/relationships/tags" Target="../tags/tag271.xml" /><Relationship Id="rId13" Type="http://schemas.openxmlformats.org/officeDocument/2006/relationships/tags" Target="../tags/tag272.xml" /><Relationship Id="rId14" Type="http://schemas.openxmlformats.org/officeDocument/2006/relationships/tags" Target="../tags/tag273.xml" /><Relationship Id="rId15" Type="http://schemas.openxmlformats.org/officeDocument/2006/relationships/tags" Target="../tags/tag274.xml" /><Relationship Id="rId16" Type="http://schemas.openxmlformats.org/officeDocument/2006/relationships/tags" Target="../tags/tag275.xml" /><Relationship Id="rId17" Type="http://schemas.openxmlformats.org/officeDocument/2006/relationships/tags" Target="../tags/tag276.xml" /><Relationship Id="rId18" Type="http://schemas.openxmlformats.org/officeDocument/2006/relationships/tags" Target="../tags/tag277.xml" /><Relationship Id="rId19" Type="http://schemas.openxmlformats.org/officeDocument/2006/relationships/tags" Target="../tags/tag278.xml" /><Relationship Id="rId2" Type="http://schemas.openxmlformats.org/officeDocument/2006/relationships/tags" Target="../tags/tag261.xml" /><Relationship Id="rId20" Type="http://schemas.openxmlformats.org/officeDocument/2006/relationships/tags" Target="../tags/tag279.xml" /><Relationship Id="rId21" Type="http://schemas.openxmlformats.org/officeDocument/2006/relationships/tags" Target="../tags/tag280.xml" /><Relationship Id="rId22" Type="http://schemas.openxmlformats.org/officeDocument/2006/relationships/tags" Target="../tags/tag281.xml" /><Relationship Id="rId23" Type="http://schemas.openxmlformats.org/officeDocument/2006/relationships/tags" Target="../tags/tag282.xml" /><Relationship Id="rId24" Type="http://schemas.openxmlformats.org/officeDocument/2006/relationships/tags" Target="../tags/tag283.xml" /><Relationship Id="rId25" Type="http://schemas.openxmlformats.org/officeDocument/2006/relationships/tags" Target="../tags/tag284.xml" /><Relationship Id="rId26" Type="http://schemas.openxmlformats.org/officeDocument/2006/relationships/tags" Target="../tags/tag285.xml" /><Relationship Id="rId27" Type="http://schemas.openxmlformats.org/officeDocument/2006/relationships/tags" Target="../tags/tag286.xml" /><Relationship Id="rId28" Type="http://schemas.openxmlformats.org/officeDocument/2006/relationships/tags" Target="../tags/tag287.xml" /><Relationship Id="rId29" Type="http://schemas.openxmlformats.org/officeDocument/2006/relationships/tags" Target="../tags/tag288.xml" /><Relationship Id="rId3" Type="http://schemas.openxmlformats.org/officeDocument/2006/relationships/tags" Target="../tags/tag262.xml" /><Relationship Id="rId30" Type="http://schemas.openxmlformats.org/officeDocument/2006/relationships/tags" Target="../tags/tag289.xml" /><Relationship Id="rId4" Type="http://schemas.openxmlformats.org/officeDocument/2006/relationships/tags" Target="../tags/tag263.xml" /><Relationship Id="rId5" Type="http://schemas.openxmlformats.org/officeDocument/2006/relationships/tags" Target="../tags/tag264.xml" /><Relationship Id="rId6" Type="http://schemas.openxmlformats.org/officeDocument/2006/relationships/tags" Target="../tags/tag265.xml" /><Relationship Id="rId7" Type="http://schemas.openxmlformats.org/officeDocument/2006/relationships/tags" Target="../tags/tag266.xml" /><Relationship Id="rId8" Type="http://schemas.openxmlformats.org/officeDocument/2006/relationships/tags" Target="../tags/tag267.xml" /><Relationship Id="rId9" Type="http://schemas.openxmlformats.org/officeDocument/2006/relationships/tags" Target="../tags/tag26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11200223010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成交49种方法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PPT,a click to unlimited possibilities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汇报时间：</a:t>
            </a:r>
            <a:r>
              <a:rPr lang="en-US" altLang="zh-CN"/>
              <a:t>20X-XX-XX</a:t>
            </a:r>
            <a:endParaRPr lang="en-US" altLang="zh-CN"/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sp>
        <p:nvSpPr>
          <p:cNvPr id="1048824" name="序号"/>
          <p:cNvSpPr txBox="1"/>
          <p:nvPr>
            <p:custDataLst>
              <p:tags r:id="rId3"/>
            </p:custDataLst>
          </p:nvPr>
        </p:nvSpPr>
        <p:spPr>
          <a:xfrm>
            <a:off x="11715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01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26" name="项标题"/>
          <p:cNvSpPr txBox="1"/>
          <p:nvPr>
            <p:custDataLst>
              <p:tags r:id="rId4"/>
            </p:custDataLst>
          </p:nvPr>
        </p:nvSpPr>
        <p:spPr>
          <a:xfrm>
            <a:off x="11715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添加目录标题</a:t>
            </a:r>
            <a:endParaRPr lang="en-US" altLang="zh-CN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序号"/>
          <p:cNvSpPr txBox="1"/>
          <p:nvPr>
            <p:custDataLst>
              <p:tags r:id="rId5"/>
            </p:custDataLst>
          </p:nvPr>
        </p:nvSpPr>
        <p:spPr>
          <a:xfrm>
            <a:off x="487362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02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6"/>
            </p:custDataLst>
          </p:nvPr>
        </p:nvSpPr>
        <p:spPr>
          <a:xfrm>
            <a:off x="487362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建立信任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序号"/>
          <p:cNvSpPr txBox="1"/>
          <p:nvPr>
            <p:custDataLst>
              <p:tags r:id="rId7"/>
            </p:custDataLst>
          </p:nvPr>
        </p:nvSpPr>
        <p:spPr>
          <a:xfrm>
            <a:off x="8575675" y="1962150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03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4" name="项标题"/>
          <p:cNvSpPr txBox="1"/>
          <p:nvPr>
            <p:custDataLst>
              <p:tags r:id="rId8"/>
            </p:custDataLst>
          </p:nvPr>
        </p:nvSpPr>
        <p:spPr>
          <a:xfrm>
            <a:off x="8575675" y="2767965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产品介绍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序号"/>
          <p:cNvSpPr txBox="1"/>
          <p:nvPr>
            <p:custDataLst>
              <p:tags r:id="rId9"/>
            </p:custDataLst>
          </p:nvPr>
        </p:nvSpPr>
        <p:spPr>
          <a:xfrm>
            <a:off x="11715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04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38" name="项标题"/>
          <p:cNvSpPr txBox="1"/>
          <p:nvPr>
            <p:custDataLst>
              <p:tags r:id="rId10"/>
            </p:custDataLst>
          </p:nvPr>
        </p:nvSpPr>
        <p:spPr>
          <a:xfrm>
            <a:off x="11715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价格策略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0" name="序号"/>
          <p:cNvSpPr txBox="1"/>
          <p:nvPr>
            <p:custDataLst>
              <p:tags r:id="rId11"/>
            </p:custDataLst>
          </p:nvPr>
        </p:nvSpPr>
        <p:spPr>
          <a:xfrm>
            <a:off x="487362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05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12"/>
            </p:custDataLst>
          </p:nvPr>
        </p:nvSpPr>
        <p:spPr>
          <a:xfrm>
            <a:off x="487362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解决疑虑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/>
          <p:nvPr>
            <p:custDataLst>
              <p:tags r:id="rId13"/>
            </p:custDataLst>
          </p:nvPr>
        </p:nvSpPr>
        <p:spPr>
          <a:xfrm>
            <a:off x="8575675" y="3691255"/>
            <a:ext cx="2447925" cy="124904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200" b="1">
                <a:ln>
                  <a:gradFill>
                    <a:gsLst>
                      <a:gs pos="0">
                        <a:schemeClr val="accent1">
                          <a:alpha val="70000"/>
                        </a:schemeClr>
                      </a:gs>
                      <a:gs pos="100000">
                        <a:schemeClr val="accent1">
                          <a:lumMod val="60000"/>
                          <a:lumOff val="40000"/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  <a:latin typeface="+mj-ea"/>
                <a:ea typeface="+mj-ea"/>
              </a:rPr>
              <a:t>06</a:t>
            </a:r>
            <a:endParaRPr lang="en-US" sz="7200" b="1">
              <a:ln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>
                        <a:lumMod val="60000"/>
                        <a:lumOff val="40000"/>
                        <a:alpha val="0"/>
                      </a:schemeClr>
                    </a:gs>
                  </a:gsLst>
                  <a:lin ang="5400000" scaled="1"/>
                </a:gradFill>
              </a:ln>
              <a:noFill/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4"/>
            </p:custDataLst>
          </p:nvPr>
        </p:nvSpPr>
        <p:spPr>
          <a:xfrm>
            <a:off x="8575675" y="4497070"/>
            <a:ext cx="2447925" cy="72009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促成交易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7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单击添加章节标题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7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1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建立信任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1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02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真诚待人</a:t>
            </a:r>
            <a:endParaRPr lang="zh-CN" altLang="en-US"/>
          </a:p>
        </p:txBody>
      </p:sp>
      <p:sp>
        <p:nvSpPr>
          <p:cNvPr id="104895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5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6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6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897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尊重对方：尊重对方的观点和意见，不轻易否定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积极回应：积极回应对方的问题和需求，让对方感受到被重视和尊重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倾听理解：认真倾听对方的需求和想法，理解对方的立场和感受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诚实守信：遵守承诺，不轻易失信于人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保持专业</a:t>
            </a:r>
            <a:endParaRPr lang="zh-CN" altLang="en-US"/>
          </a:p>
        </p:txBody>
      </p:sp>
      <p:sp>
        <p:nvSpPr>
          <p:cNvPr id="104902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3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专业形象：保持专业形象，穿着得体，举止得当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3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专业知识：了解行业动态，掌握专业知识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专业态度：对待客户真诚，耐心倾听，积极回应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4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专业服务：提供专业服务，满足客户需求，解决客户问题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建立良好的第一印象</a:t>
            </a:r>
            <a:endParaRPr lang="zh-CN" altLang="en-US"/>
          </a:p>
        </p:txBody>
      </p:sp>
      <p:sp>
        <p:nvSpPr>
          <p:cNvPr id="1049078" name="圆角矩形 3"/>
          <p:cNvSpPr/>
          <p:nvPr>
            <p:custDataLst>
              <p:tags r:id="rId2"/>
            </p:custDataLst>
          </p:nvPr>
        </p:nvSpPr>
        <p:spPr>
          <a:xfrm rot="16200000">
            <a:off x="2853206" y="1221810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4"/>
          <p:cNvSpPr/>
          <p:nvPr>
            <p:custDataLst>
              <p:tags r:id="rId3"/>
            </p:custDataLst>
          </p:nvPr>
        </p:nvSpPr>
        <p:spPr>
          <a:xfrm rot="16200000">
            <a:off x="2853206" y="-124616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圆角矩形 11"/>
          <p:cNvSpPr/>
          <p:nvPr>
            <p:custDataLst>
              <p:tags r:id="rId4"/>
            </p:custDataLst>
          </p:nvPr>
        </p:nvSpPr>
        <p:spPr>
          <a:xfrm rot="16200000">
            <a:off x="8263012" y="-127706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0"/>
          <p:cNvSpPr/>
          <p:nvPr>
            <p:custDataLst>
              <p:tags r:id="rId5"/>
            </p:custDataLst>
          </p:nvPr>
        </p:nvSpPr>
        <p:spPr>
          <a:xfrm rot="16200000">
            <a:off x="2853206" y="2564530"/>
            <a:ext cx="1076141" cy="510477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6" name="圆角矩形 31"/>
          <p:cNvSpPr/>
          <p:nvPr>
            <p:custDataLst>
              <p:tags r:id="rId6"/>
            </p:custDataLst>
          </p:nvPr>
        </p:nvSpPr>
        <p:spPr>
          <a:xfrm rot="16200000">
            <a:off x="8263012" y="1217485"/>
            <a:ext cx="1076141" cy="5105148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34"/>
          <p:cNvSpPr/>
          <p:nvPr>
            <p:custDataLst>
              <p:tags r:id="rId7"/>
            </p:custDataLst>
          </p:nvPr>
        </p:nvSpPr>
        <p:spPr>
          <a:xfrm rot="16200000">
            <a:off x="8263012" y="2562676"/>
            <a:ext cx="1076141" cy="510514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文本框 5"/>
          <p:cNvSpPr txBox="1"/>
          <p:nvPr>
            <p:custDataLst>
              <p:tags r:id="rId8"/>
            </p:custDataLst>
          </p:nvPr>
        </p:nvSpPr>
        <p:spPr>
          <a:xfrm>
            <a:off x="6434615" y="4578300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保持眼神交流：与对方保持眼神交流，展现真诚和自信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2" name="文本框 6"/>
          <p:cNvSpPr txBox="1"/>
          <p:nvPr>
            <p:custDataLst>
              <p:tags r:id="rId9"/>
            </p:custDataLst>
          </p:nvPr>
        </p:nvSpPr>
        <p:spPr>
          <a:xfrm>
            <a:off x="6434615" y="3233109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倾听：认真倾听对方的讲话，表示尊重和关注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4" name="文本框 13"/>
          <p:cNvSpPr txBox="1"/>
          <p:nvPr>
            <p:custDataLst>
              <p:tags r:id="rId10"/>
            </p:custDataLst>
          </p:nvPr>
        </p:nvSpPr>
        <p:spPr>
          <a:xfrm>
            <a:off x="1024809" y="4578918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礼貌用语：使用礼貌用语，如“您好”、“请”、“谢谢”等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6" name="文本框 14"/>
          <p:cNvSpPr txBox="1"/>
          <p:nvPr>
            <p:custDataLst>
              <p:tags r:id="rId11"/>
            </p:custDataLst>
          </p:nvPr>
        </p:nvSpPr>
        <p:spPr>
          <a:xfrm>
            <a:off x="6434615" y="1887918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自我介绍：清晰、简洁地介绍自己，包括姓名、职位等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98" name="文本框 15"/>
          <p:cNvSpPr txBox="1"/>
          <p:nvPr>
            <p:custDataLst>
              <p:tags r:id="rId12"/>
            </p:custDataLst>
          </p:nvPr>
        </p:nvSpPr>
        <p:spPr>
          <a:xfrm>
            <a:off x="1024809" y="1889772"/>
            <a:ext cx="4890426" cy="1076141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衣着得体：穿着整洁、得体，符合职业形象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0" name="文本框 16"/>
          <p:cNvSpPr txBox="1"/>
          <p:nvPr>
            <p:custDataLst>
              <p:tags r:id="rId13"/>
            </p:custDataLst>
          </p:nvPr>
        </p:nvSpPr>
        <p:spPr>
          <a:xfrm>
            <a:off x="1024809" y="3237434"/>
            <a:ext cx="4890426" cy="107525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微笑待人：保持微笑，展现亲和力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102" name="圆角矩形 7"/>
          <p:cNvSpPr/>
          <p:nvPr>
            <p:custDataLst>
              <p:tags r:id="rId14"/>
            </p:custDataLst>
          </p:nvPr>
        </p:nvSpPr>
        <p:spPr>
          <a:xfrm rot="16200000">
            <a:off x="357466" y="3717551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4" name="圆角矩形 8"/>
          <p:cNvSpPr/>
          <p:nvPr>
            <p:custDataLst>
              <p:tags r:id="rId15"/>
            </p:custDataLst>
          </p:nvPr>
        </p:nvSpPr>
        <p:spPr>
          <a:xfrm rot="16200000">
            <a:off x="357466" y="237112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06" name="圆角矩形 12"/>
          <p:cNvSpPr/>
          <p:nvPr>
            <p:custDataLst>
              <p:tags r:id="rId16"/>
            </p:custDataLst>
          </p:nvPr>
        </p:nvSpPr>
        <p:spPr>
          <a:xfrm rot="16200000">
            <a:off x="5767272" y="2368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圆角矩形 27"/>
          <p:cNvSpPr/>
          <p:nvPr>
            <p:custDataLst>
              <p:tags r:id="rId17"/>
            </p:custDataLst>
          </p:nvPr>
        </p:nvSpPr>
        <p:spPr>
          <a:xfrm rot="16200000">
            <a:off x="357466" y="5059652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10" name="圆角矩形 32"/>
          <p:cNvSpPr/>
          <p:nvPr>
            <p:custDataLst>
              <p:tags r:id="rId18"/>
            </p:custDataLst>
          </p:nvPr>
        </p:nvSpPr>
        <p:spPr>
          <a:xfrm rot="16200000">
            <a:off x="5767272" y="3713843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圆角矩形 35"/>
          <p:cNvSpPr/>
          <p:nvPr>
            <p:custDataLst>
              <p:tags r:id="rId19"/>
            </p:custDataLst>
          </p:nvPr>
        </p:nvSpPr>
        <p:spPr>
          <a:xfrm rot="16200000">
            <a:off x="5767272" y="5059034"/>
            <a:ext cx="1074370" cy="11246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倾听客户需求</a:t>
            </a:r>
            <a:endParaRPr lang="zh-CN" altLang="en-US"/>
          </a:p>
        </p:txBody>
      </p:sp>
      <p:sp>
        <p:nvSpPr>
          <p:cNvPr id="1049148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0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56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认真倾听客户的反馈和建议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58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主动询问客户的需求和期望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0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理解客户的需求和痛点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62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提供解决方案以满足客户的需求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产品介绍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9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03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突出产品优势</a:t>
            </a:r>
            <a:endParaRPr lang="zh-CN" altLang="en-US"/>
          </a:p>
        </p:txBody>
      </p:sp>
      <p:sp>
        <p:nvSpPr>
          <p:cNvPr id="104923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3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质量保证：采用优质材料，严格生产工艺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创新设计：独特的外观和功能设计，满足用户需求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4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性价比高：价格合理，性价比高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25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售后服务：完善的售后服务体系，解决用户后顾之忧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展示产品价值</a:t>
            </a:r>
            <a:endParaRPr lang="zh-CN" altLang="en-US"/>
          </a:p>
        </p:txBody>
      </p:sp>
      <p:sp>
        <p:nvSpPr>
          <p:cNvPr id="1049292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9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8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304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6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0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成功案例：展示产品的成功案例，增强说服力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0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售后服务：介绍产品的售后服务，增加客户信任感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2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产品特点：突出产品的独特性和优势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314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客户需求：分析客户需求，展示产品如何满足客户需求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了解竞争对手</a:t>
            </a:r>
            <a:endParaRPr lang="zh-CN" altLang="en-US"/>
          </a:p>
        </p:txBody>
      </p:sp>
      <p:sp>
        <p:nvSpPr>
          <p:cNvPr id="1049350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2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4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竞争对手的产品特点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56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58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0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竞争对手的市场份额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2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4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66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竞争对手的营销策略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368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0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竞争对手的优缺点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4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强调产品差异化</a:t>
            </a:r>
            <a:endParaRPr lang="zh-CN" altLang="en-US"/>
          </a:p>
        </p:txBody>
      </p:sp>
      <p:sp>
        <p:nvSpPr>
          <p:cNvPr id="1049408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突出产品的独特性：强调产品的独特功能和特点，使其区别于竞争对手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2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4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强调产品的创新性：强调产品的创新设计和技术，使其具有竞争优势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8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0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强调产品的实用性：强调产品的实用性和易用性，使其更符合用户需求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4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26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强调产品的性价比：强调产品的性价比，使其具有更高的市场竞争力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30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价格策略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4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04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制定合理价格</a:t>
            </a:r>
            <a:endParaRPr lang="zh-CN" altLang="en-US"/>
          </a:p>
        </p:txBody>
      </p:sp>
      <p:sp>
        <p:nvSpPr>
          <p:cNvPr id="104950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0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1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1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52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2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53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53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考虑成本：包括生产成本、运输成本、营销成本等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价格调整：根据市场反馈和销售情况，适时调整价格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定价策略：采用高价策略、低价策略、折扣策略等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市场调研：了解竞争对手的价格、市场需求、消费者心理等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强调性价比</a:t>
            </a:r>
            <a:endParaRPr lang="zh-CN" altLang="en-US"/>
          </a:p>
        </p:txBody>
      </p:sp>
      <p:sp>
        <p:nvSpPr>
          <p:cNvPr id="1049580" name="圆角矩形 26"/>
          <p:cNvSpPr/>
          <p:nvPr>
            <p:custDataLst>
              <p:tags r:id="rId2"/>
            </p:custDataLst>
          </p:nvPr>
        </p:nvSpPr>
        <p:spPr>
          <a:xfrm>
            <a:off x="838200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2" name="圆角矩形 28"/>
          <p:cNvSpPr/>
          <p:nvPr>
            <p:custDataLst>
              <p:tags r:id="rId3"/>
            </p:custDataLst>
          </p:nvPr>
        </p:nvSpPr>
        <p:spPr>
          <a:xfrm>
            <a:off x="840636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84" name="文本框 31"/>
          <p:cNvSpPr txBox="1"/>
          <p:nvPr>
            <p:custDataLst>
              <p:tags r:id="rId4"/>
            </p:custDataLst>
          </p:nvPr>
        </p:nvSpPr>
        <p:spPr>
          <a:xfrm>
            <a:off x="986770" y="2256680"/>
            <a:ext cx="2188497" cy="32643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性价比：价格与价值的比例，即消费者愿意支付的价格与产品或服务提供的价值之间的比例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29"/>
          <p:cNvSpPr/>
          <p:nvPr>
            <p:custDataLst>
              <p:tags r:id="rId5"/>
            </p:custDataLst>
          </p:nvPr>
        </p:nvSpPr>
        <p:spPr>
          <a:xfrm>
            <a:off x="3514898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8" name="圆角矩形 32"/>
          <p:cNvSpPr/>
          <p:nvPr>
            <p:custDataLst>
              <p:tags r:id="rId6"/>
            </p:custDataLst>
          </p:nvPr>
        </p:nvSpPr>
        <p:spPr>
          <a:xfrm>
            <a:off x="3517334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0" name="文本框 34"/>
          <p:cNvSpPr txBox="1"/>
          <p:nvPr>
            <p:custDataLst>
              <p:tags r:id="rId7"/>
            </p:custDataLst>
          </p:nvPr>
        </p:nvSpPr>
        <p:spPr>
          <a:xfrm>
            <a:off x="3665904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强调性价比：通过强调产品的价值，让消费者觉得物有所值，从而提高购买意愿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2" name="圆角矩形 3"/>
          <p:cNvSpPr/>
          <p:nvPr>
            <p:custDataLst>
              <p:tags r:id="rId8"/>
            </p:custDataLst>
          </p:nvPr>
        </p:nvSpPr>
        <p:spPr>
          <a:xfrm>
            <a:off x="6191596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4" name="圆角矩形 4"/>
          <p:cNvSpPr/>
          <p:nvPr>
            <p:custDataLst>
              <p:tags r:id="rId9"/>
            </p:custDataLst>
          </p:nvPr>
        </p:nvSpPr>
        <p:spPr>
          <a:xfrm>
            <a:off x="6194032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6" name="文本框 5"/>
          <p:cNvSpPr txBox="1"/>
          <p:nvPr>
            <p:custDataLst>
              <p:tags r:id="rId10"/>
            </p:custDataLst>
          </p:nvPr>
        </p:nvSpPr>
        <p:spPr>
          <a:xfrm>
            <a:off x="6341993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提高性价比的方法：提高产品质量、降低生产成本、优化供应链管理等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8" name="圆角矩形 8"/>
          <p:cNvSpPr/>
          <p:nvPr>
            <p:custDataLst>
              <p:tags r:id="rId11"/>
            </p:custDataLst>
          </p:nvPr>
        </p:nvSpPr>
        <p:spPr>
          <a:xfrm>
            <a:off x="8868295" y="1852984"/>
            <a:ext cx="2485527" cy="383590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0" name="圆角矩形 9"/>
          <p:cNvSpPr/>
          <p:nvPr>
            <p:custDataLst>
              <p:tags r:id="rId12"/>
            </p:custDataLst>
          </p:nvPr>
        </p:nvSpPr>
        <p:spPr>
          <a:xfrm>
            <a:off x="8870730" y="1852984"/>
            <a:ext cx="2480833" cy="20383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2" name="文本框 10"/>
          <p:cNvSpPr txBox="1"/>
          <p:nvPr>
            <p:custDataLst>
              <p:tags r:id="rId13"/>
            </p:custDataLst>
          </p:nvPr>
        </p:nvSpPr>
        <p:spPr>
          <a:xfrm>
            <a:off x="9018691" y="2256680"/>
            <a:ext cx="2185815" cy="3265652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强调性价比的好处：提高消费者满意度，增强品牌忠诚度，提高市场份额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提供分期付款选择</a:t>
            </a:r>
            <a:endParaRPr lang="zh-CN" altLang="en-US"/>
          </a:p>
        </p:txBody>
      </p:sp>
      <p:sp>
        <p:nvSpPr>
          <p:cNvPr id="104963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4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4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4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4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7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4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5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5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59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1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3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5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5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66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5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7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69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66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6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67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分期付款的定义：将商品或服务的价格分成若干期，消费者分期支付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分期付款的注意事项：明确分期期限、利率、手续费等条款，避免消费者误解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7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分期付款的种类：等额分期、等本分期、等额本金分期等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8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分期付款的优势：减轻消费者一次性支付压力，提高购买意愿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https://d.book118.com/606011200223010030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24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72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标题"/>
  <p:tag name="KSO_WM_UNIT_TYPE" val="a"/>
  <p:tag name="KSO_WM_UNIT_VALUE" val="3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24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1"/>
  <p:tag name="KSO_WM_UNIT_INDEX" val="1"/>
  <p:tag name="KSO_WM_UNIT_LAYERLEVEL" val="1"/>
  <p:tag name="KSO_WM_UNIT_NOCLEAR" val="0"/>
  <p:tag name="KSO_WM_UNIT_PRESET_TEXT" val="汇报时间：20X-XX-XX"/>
  <p:tag name="KSO_WM_UNIT_SUBTYPE" val="c"/>
  <p:tag name="KSO_WM_UNIT_TYPE" val="f"/>
  <p:tag name="KSO_WM_UNIT_VALUE" val="8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44"/>
</p:tagLst>
</file>

<file path=ppt/tags/tag82.xml><?xml version="1.0" encoding="utf-8"?>
<p:tagLst xmlns:p="http://schemas.openxmlformats.org/presentationml/2006/main">
  <p:tag name="KSO_WM_BEAUTIFY_FLAG" val="#wm#"/>
  <p:tag name="KSO_WM_SLIDE_ID" val="custom20230982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type&quot;:0},&quot;glow&quot;:{&quot;colorType&quot;:0},&quot;line&quot;:{&quot;gradient&quot;:[{&quot;brightness&quot;:0,&quot;colorType&quot;:1,&quot;foreColorIndex&quot;:5,&quot;pos&quot;:0,&quot;transparency&quot;:0.30000001192092896},{&quot;brightness&quot;:0.4000000059604645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3,&quot;width&quot;:775.75}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2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02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8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0"/>
  <p:tag name="KSO_WM_UNIT_DIAGRAM_ISNUMVISUAL" val="0"/>
  <p:tag name="KSO_WM_UNIT_DIAGRAM_ISREFERUNIT" val="0"/>
  <p:tag name="KSO_WM_UNIT_HIGHLIGHT" val="0"/>
  <p:tag name="KSO_WM_UNIT_ID" val="custom20230982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2"/>
  <p:tag name="KSO_WM_UNIT_COMPATIBLE" val="1"/>
  <p:tag name="KSO_WM_UNIT_DIAGRAM_ISNUMVISUAL" val="0"/>
  <p:tag name="KSO_WM_UNIT_DIAGRAM_ISREFERUNIT" val="0"/>
  <p:tag name="KSO_WM_UNIT_HIGHLIGHT" val="0"/>
  <p:tag name="KSO_WM_UNIT_ID" val="custom20230982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19.xml><?xml version="1.0" encoding="utf-8"?>
<p:tagLst xmlns:p="http://schemas.openxmlformats.org/presentationml/2006/main">
  <p:tag name="KSO_WM_BEAUTIFY_FLAG" val="#wm#"/>
  <p:tag name="KSO_WM_SLIDE_ID" val="custom20230982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2"/>
  <p:tag name="KSO_WM_TEMPLATE_MASTER_TYPE" val="0"/>
  <p:tag name="KSO_WM_TEMPLATE_SUBCATEGORY" val="29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8">
      <a:dk1>
        <a:srgbClr val="000000"/>
      </a:dk1>
      <a:lt1>
        <a:srgbClr val="FFFFFF"/>
      </a:lt1>
      <a:dk2>
        <a:srgbClr val="2D180D"/>
      </a:dk2>
      <a:lt2>
        <a:srgbClr val="FCE9DA"/>
      </a:lt2>
      <a:accent1>
        <a:srgbClr val="ED7D31"/>
      </a:accent1>
      <a:accent2>
        <a:srgbClr val="E9692B"/>
      </a:accent2>
      <a:accent3>
        <a:srgbClr val="E45425"/>
      </a:accent3>
      <a:accent4>
        <a:srgbClr val="E04020"/>
      </a:accent4>
      <a:accent5>
        <a:srgbClr val="DB2B1A"/>
      </a:accent5>
      <a:accent6>
        <a:srgbClr val="D71714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none" rtlCol="0">
        <a:spAutoFit/>
      </a:bodyPr>
      <a:lstStyle>
        <a:defPPr algn="l">
          <a:defRPr dirty="0" err="1" smtClean="0"/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微软雅黑</vt:lpstr>
      <vt:lpstr>Office Theme</vt:lpstr>
      <vt:lpstr>成交49种方法</vt:lpstr>
      <vt:lpstr>目录</vt:lpstr>
      <vt:lpstr>单击添加章节标题</vt:lpstr>
      <vt:lpstr>建立信任</vt:lpstr>
      <vt:lpstr>真诚待人</vt:lpstr>
      <vt:lpstr>保持专业</vt:lpstr>
      <vt:lpstr>建立良好的第一印象</vt:lpstr>
      <vt:lpstr>倾听客户需求</vt:lpstr>
      <vt:lpstr>产品介绍</vt:lpstr>
      <vt:lpstr>突出产品优势</vt:lpstr>
      <vt:lpstr>展示产品价值</vt:lpstr>
      <vt:lpstr>了解竞争对手</vt:lpstr>
      <vt:lpstr>强调产品差异化</vt:lpstr>
      <vt:lpstr>价格策略</vt:lpstr>
      <vt:lpstr>制定合理价格</vt:lpstr>
      <vt:lpstr>强调性价比</vt:lpstr>
      <vt:lpstr>提供分期付款选择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2024-08-29T02:34:20.269</cp:lastPrinted>
  <dcterms:created xsi:type="dcterms:W3CDTF">2024-08-28T18:34:20Z</dcterms:created>
  <dcterms:modified xsi:type="dcterms:W3CDTF">2024-08-28T18:34:22Z</dcterms:modified>
</cp:coreProperties>
</file>