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8E9C020-CDDB-42EE-926F-507D21018EE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74A9A06-9536-4158-B77E-D284ECD2C36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94A4843-1C98-4FF5-B658-78E109F4163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CBCA75B-E920-4CB8-AAB4-58369AD8B93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6A88BA2-21BB-42EC-A9B6-004A4E35535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AD9A3C0-C92C-48A9-99BC-4A9E92A4F09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FA8D0F5-013B-48FC-9249-1E261A8464C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36656BD-E286-4A9C-977C-BEE6D3B41D6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A7DF224-2CEE-45F0-8615-1D5A00F37E3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A7194BA-0C8A-4CFD-B560-36BB49C3D4C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981D4E8-5901-48E2-B2BC-196C1AA698E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0602324120401005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33230" y="2310725"/>
            <a:ext cx="10525539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营销和分销国际税收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825995" y="6044090"/>
            <a:ext cx="4540009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汇报人：XXX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825995" y="1676741"/>
            <a:ext cx="4540009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2024-01-14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国际税收基础知识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营销的国际税收问题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分销的国际税收问题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国际税收的监管和合作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结论和建议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31435" y="1123959"/>
            <a:ext cx="8329129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922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452006" y="3226434"/>
            <a:ext cx="72866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8125" r="8125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1415327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营销和分销国际税收是国际税收领域的一个重要议题，涉及到跨国公司如何在全球范围内进行营销和分销活动，以及如何遵守各国税收法规的问题。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3711304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随着全球化的加速和电子商务的兴起，营销和分销国际税收问题变得越来越复杂和重要，需要各国政府和国际组织共同努力来解决。</a:t>
            </a:r>
          </a:p>
        </p:txBody>
      </p:sp>
      <p:sp>
        <p:nvSpPr>
          <p:cNvPr id="5" name="AutoShape 5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TextBox 25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主题概述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132" r="32132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7877" r="27877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8837" r="28837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探讨营销和分销国际税收问题，分析其产生的原因和影响，并提出解决方案和建议。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目的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促进国际税收的公平性和透明度，减少跨国公司的避税行为，保护各国政府的税收权益，推动全球经济的可持续发展。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目标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TextBox 31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目的和目标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31435" y="1123959"/>
            <a:ext cx="8329129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922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452006" y="3226434"/>
            <a:ext cx="72866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国际税收基础知识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435703" y="1925288"/>
            <a:ext cx="3294412" cy="3294412"/>
          </a:xfrm>
          <a:prstGeom prst="blockArc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0800000">
            <a:off x="1435703" y="2063782"/>
            <a:ext cx="3294412" cy="3294412"/>
          </a:xfrm>
          <a:prstGeom prst="blockArc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2699099" y="3358880"/>
            <a:ext cx="767367" cy="703933"/>
          </a:xfrm>
          <a:custGeom>
            <a:rect l="l" t="t" r="r" b="b"/>
            <a:pathLst>
              <a:path w="986" h="905">
                <a:moveTo>
                  <a:pt x="298" y="855"/>
                </a:moveTo>
                <a:lnTo>
                  <a:pt x="359" y="855"/>
                </a:lnTo>
                <a:lnTo>
                  <a:pt x="359" y="855"/>
                </a:lnTo>
                <a:lnTo>
                  <a:pt x="374" y="838"/>
                </a:lnTo>
                <a:lnTo>
                  <a:pt x="388" y="819"/>
                </a:lnTo>
                <a:lnTo>
                  <a:pt x="401" y="799"/>
                </a:lnTo>
                <a:lnTo>
                  <a:pt x="412" y="776"/>
                </a:lnTo>
                <a:lnTo>
                  <a:pt x="421" y="752"/>
                </a:lnTo>
                <a:lnTo>
                  <a:pt x="427" y="725"/>
                </a:lnTo>
                <a:lnTo>
                  <a:pt x="432" y="697"/>
                </a:lnTo>
                <a:lnTo>
                  <a:pt x="436" y="666"/>
                </a:lnTo>
                <a:lnTo>
                  <a:pt x="425" y="666"/>
                </a:lnTo>
                <a:lnTo>
                  <a:pt x="425" y="666"/>
                </a:lnTo>
                <a:lnTo>
                  <a:pt x="418" y="666"/>
                </a:lnTo>
                <a:lnTo>
                  <a:pt x="412" y="664"/>
                </a:lnTo>
                <a:lnTo>
                  <a:pt x="405" y="661"/>
                </a:lnTo>
                <a:lnTo>
                  <a:pt x="401" y="656"/>
                </a:lnTo>
                <a:lnTo>
                  <a:pt x="397" y="651"/>
                </a:lnTo>
                <a:lnTo>
                  <a:pt x="393" y="646"/>
                </a:lnTo>
                <a:lnTo>
                  <a:pt x="391" y="639"/>
                </a:lnTo>
                <a:lnTo>
                  <a:pt x="390" y="633"/>
                </a:lnTo>
                <a:lnTo>
                  <a:pt x="390" y="633"/>
                </a:lnTo>
                <a:lnTo>
                  <a:pt x="390" y="633"/>
                </a:lnTo>
                <a:lnTo>
                  <a:pt x="391" y="625"/>
                </a:lnTo>
                <a:lnTo>
                  <a:pt x="393" y="620"/>
                </a:lnTo>
                <a:lnTo>
                  <a:pt x="397" y="613"/>
                </a:lnTo>
                <a:lnTo>
                  <a:pt x="401" y="609"/>
                </a:lnTo>
                <a:lnTo>
                  <a:pt x="405" y="604"/>
                </a:lnTo>
                <a:lnTo>
                  <a:pt x="412" y="601"/>
                </a:lnTo>
                <a:lnTo>
                  <a:pt x="418" y="599"/>
                </a:lnTo>
                <a:lnTo>
                  <a:pt x="425" y="598"/>
                </a:lnTo>
                <a:lnTo>
                  <a:pt x="442" y="598"/>
                </a:lnTo>
                <a:lnTo>
                  <a:pt x="442" y="598"/>
                </a:lnTo>
                <a:lnTo>
                  <a:pt x="417" y="573"/>
                </a:lnTo>
                <a:lnTo>
                  <a:pt x="393" y="546"/>
                </a:lnTo>
                <a:lnTo>
                  <a:pt x="371" y="519"/>
                </a:lnTo>
                <a:lnTo>
                  <a:pt x="351" y="489"/>
                </a:lnTo>
                <a:lnTo>
                  <a:pt x="337" y="512"/>
                </a:lnTo>
                <a:lnTo>
                  <a:pt x="337" y="512"/>
                </a:lnTo>
                <a:lnTo>
                  <a:pt x="277" y="476"/>
                </a:lnTo>
                <a:lnTo>
                  <a:pt x="248" y="458"/>
                </a:lnTo>
                <a:lnTo>
                  <a:pt x="219" y="438"/>
                </a:lnTo>
                <a:lnTo>
                  <a:pt x="191" y="418"/>
                </a:lnTo>
                <a:lnTo>
                  <a:pt x="164" y="395"/>
                </a:lnTo>
                <a:lnTo>
                  <a:pt x="138" y="371"/>
                </a:lnTo>
                <a:lnTo>
                  <a:pt x="126" y="358"/>
                </a:lnTo>
                <a:lnTo>
                  <a:pt x="114" y="345"/>
                </a:lnTo>
                <a:lnTo>
                  <a:pt x="114" y="345"/>
                </a:lnTo>
                <a:lnTo>
                  <a:pt x="102" y="331"/>
                </a:lnTo>
                <a:lnTo>
                  <a:pt x="92" y="317"/>
                </a:lnTo>
                <a:lnTo>
                  <a:pt x="81" y="301"/>
                </a:lnTo>
                <a:lnTo>
                  <a:pt x="71" y="285"/>
                </a:lnTo>
                <a:lnTo>
                  <a:pt x="61" y="269"/>
                </a:lnTo>
                <a:lnTo>
                  <a:pt x="53" y="251"/>
                </a:lnTo>
                <a:lnTo>
                  <a:pt x="44" y="234"/>
                </a:lnTo>
                <a:lnTo>
                  <a:pt x="36" y="216"/>
                </a:lnTo>
                <a:lnTo>
                  <a:pt x="30" y="196"/>
                </a:lnTo>
                <a:lnTo>
                  <a:pt x="23" y="175"/>
                </a:lnTo>
                <a:lnTo>
                  <a:pt x="18" y="154"/>
                </a:lnTo>
                <a:lnTo>
                  <a:pt x="13" y="132"/>
                </a:lnTo>
                <a:lnTo>
                  <a:pt x="9" y="108"/>
                </a:lnTo>
                <a:lnTo>
                  <a:pt x="6" y="84"/>
                </a:lnTo>
                <a:lnTo>
                  <a:pt x="4" y="59"/>
                </a:lnTo>
                <a:lnTo>
                  <a:pt x="3" y="33"/>
                </a:lnTo>
                <a:lnTo>
                  <a:pt x="0" y="0"/>
                </a:lnTo>
                <a:lnTo>
                  <a:pt x="33" y="7"/>
                </a:lnTo>
                <a:lnTo>
                  <a:pt x="239" y="55"/>
                </a:lnTo>
                <a:lnTo>
                  <a:pt x="252" y="58"/>
                </a:lnTo>
                <a:lnTo>
                  <a:pt x="252" y="58"/>
                </a:lnTo>
                <a:lnTo>
                  <a:pt x="256" y="23"/>
                </a:lnTo>
                <a:lnTo>
                  <a:pt x="473" y="23"/>
                </a:lnTo>
                <a:lnTo>
                  <a:pt x="520" y="23"/>
                </a:lnTo>
                <a:lnTo>
                  <a:pt x="737" y="23"/>
                </a:lnTo>
                <a:lnTo>
                  <a:pt x="737" y="23"/>
                </a:lnTo>
                <a:lnTo>
                  <a:pt x="740" y="57"/>
                </a:lnTo>
                <a:lnTo>
                  <a:pt x="751" y="55"/>
                </a:lnTo>
                <a:lnTo>
                  <a:pt x="956" y="7"/>
                </a:lnTo>
                <a:lnTo>
                  <a:pt x="988" y="0"/>
                </a:lnTo>
                <a:lnTo>
                  <a:pt x="987" y="33"/>
                </a:lnTo>
                <a:lnTo>
                  <a:pt x="987" y="33"/>
                </a:lnTo>
                <a:lnTo>
                  <a:pt x="986" y="59"/>
                </a:lnTo>
                <a:lnTo>
                  <a:pt x="983" y="84"/>
                </a:lnTo>
                <a:lnTo>
                  <a:pt x="980" y="108"/>
                </a:lnTo>
                <a:lnTo>
                  <a:pt x="976" y="132"/>
                </a:lnTo>
                <a:lnTo>
                  <a:pt x="971" y="154"/>
                </a:lnTo>
                <a:lnTo>
                  <a:pt x="965" y="175"/>
                </a:lnTo>
                <a:lnTo>
                  <a:pt x="960" y="196"/>
                </a:lnTo>
                <a:lnTo>
                  <a:pt x="952" y="216"/>
                </a:lnTo>
                <a:lnTo>
                  <a:pt x="945" y="234"/>
                </a:lnTo>
                <a:lnTo>
                  <a:pt x="936" y="251"/>
                </a:lnTo>
                <a:lnTo>
                  <a:pt x="927" y="269"/>
                </a:lnTo>
                <a:lnTo>
                  <a:pt x="918" y="285"/>
                </a:lnTo>
                <a:lnTo>
                  <a:pt x="908" y="301"/>
                </a:lnTo>
                <a:lnTo>
                  <a:pt x="897" y="317"/>
                </a:lnTo>
                <a:lnTo>
                  <a:pt x="886" y="331"/>
                </a:lnTo>
                <a:lnTo>
                  <a:pt x="874" y="345"/>
                </a:lnTo>
                <a:lnTo>
                  <a:pt x="874" y="345"/>
                </a:lnTo>
                <a:lnTo>
                  <a:pt x="862" y="358"/>
                </a:lnTo>
                <a:lnTo>
                  <a:pt x="850" y="371"/>
                </a:lnTo>
                <a:lnTo>
                  <a:pt x="825" y="395"/>
                </a:lnTo>
                <a:lnTo>
                  <a:pt x="798" y="418"/>
                </a:lnTo>
                <a:lnTo>
                  <a:pt x="770" y="438"/>
                </a:lnTo>
                <a:lnTo>
                  <a:pt x="742" y="458"/>
                </a:lnTo>
                <a:lnTo>
                  <a:pt x="713" y="476"/>
                </a:lnTo>
                <a:lnTo>
                  <a:pt x="653" y="512"/>
                </a:lnTo>
                <a:lnTo>
                  <a:pt x="640" y="491"/>
                </a:lnTo>
                <a:lnTo>
                  <a:pt x="640" y="491"/>
                </a:lnTo>
                <a:lnTo>
                  <a:pt x="620" y="521"/>
                </a:lnTo>
                <a:lnTo>
                  <a:pt x="599" y="548"/>
                </a:lnTo>
                <a:lnTo>
                  <a:pt x="576" y="574"/>
                </a:lnTo>
                <a:lnTo>
                  <a:pt x="551" y="598"/>
                </a:lnTo>
                <a:lnTo>
                  <a:pt x="567" y="598"/>
                </a:lnTo>
                <a:lnTo>
                  <a:pt x="567" y="598"/>
                </a:lnTo>
                <a:lnTo>
                  <a:pt x="574" y="599"/>
                </a:lnTo>
                <a:lnTo>
                  <a:pt x="580" y="601"/>
                </a:lnTo>
                <a:lnTo>
                  <a:pt x="586" y="604"/>
                </a:lnTo>
                <a:lnTo>
                  <a:pt x="591" y="609"/>
                </a:lnTo>
                <a:lnTo>
                  <a:pt x="595" y="613"/>
                </a:lnTo>
                <a:lnTo>
                  <a:pt x="599" y="620"/>
                </a:lnTo>
                <a:lnTo>
                  <a:pt x="601" y="625"/>
                </a:lnTo>
                <a:lnTo>
                  <a:pt x="601" y="633"/>
                </a:lnTo>
                <a:lnTo>
                  <a:pt x="601" y="633"/>
                </a:lnTo>
                <a:lnTo>
                  <a:pt x="601" y="633"/>
                </a:lnTo>
                <a:lnTo>
                  <a:pt x="601" y="639"/>
                </a:lnTo>
                <a:lnTo>
                  <a:pt x="599" y="646"/>
                </a:lnTo>
                <a:lnTo>
                  <a:pt x="595" y="651"/>
                </a:lnTo>
                <a:lnTo>
                  <a:pt x="591" y="656"/>
                </a:lnTo>
                <a:lnTo>
                  <a:pt x="586" y="661"/>
                </a:lnTo>
                <a:lnTo>
                  <a:pt x="580" y="664"/>
                </a:lnTo>
                <a:lnTo>
                  <a:pt x="574" y="666"/>
                </a:lnTo>
                <a:lnTo>
                  <a:pt x="567" y="666"/>
                </a:lnTo>
                <a:lnTo>
                  <a:pt x="557" y="666"/>
                </a:lnTo>
                <a:lnTo>
                  <a:pt x="557" y="666"/>
                </a:lnTo>
                <a:lnTo>
                  <a:pt x="561" y="697"/>
                </a:lnTo>
                <a:lnTo>
                  <a:pt x="565" y="725"/>
                </a:lnTo>
                <a:lnTo>
                  <a:pt x="572" y="752"/>
                </a:lnTo>
                <a:lnTo>
                  <a:pt x="581" y="776"/>
                </a:lnTo>
                <a:lnTo>
                  <a:pt x="592" y="799"/>
                </a:lnTo>
                <a:lnTo>
                  <a:pt x="605" y="819"/>
                </a:lnTo>
                <a:lnTo>
                  <a:pt x="619" y="838"/>
                </a:lnTo>
                <a:lnTo>
                  <a:pt x="634" y="855"/>
                </a:lnTo>
                <a:lnTo>
                  <a:pt x="697" y="855"/>
                </a:lnTo>
                <a:lnTo>
                  <a:pt x="713" y="905"/>
                </a:lnTo>
                <a:lnTo>
                  <a:pt x="283" y="905"/>
                </a:lnTo>
                <a:lnTo>
                  <a:pt x="298" y="855"/>
                </a:lnTo>
                <a:lnTo>
                  <a:pt x="298" y="855"/>
                </a:lnTo>
                <a:close/>
                <a:moveTo>
                  <a:pt x="742" y="109"/>
                </a:moveTo>
                <a:lnTo>
                  <a:pt x="742" y="109"/>
                </a:lnTo>
                <a:lnTo>
                  <a:pt x="741" y="157"/>
                </a:lnTo>
                <a:lnTo>
                  <a:pt x="737" y="203"/>
                </a:lnTo>
                <a:lnTo>
                  <a:pt x="731" y="247"/>
                </a:lnTo>
                <a:lnTo>
                  <a:pt x="723" y="289"/>
                </a:lnTo>
                <a:lnTo>
                  <a:pt x="719" y="310"/>
                </a:lnTo>
                <a:lnTo>
                  <a:pt x="714" y="331"/>
                </a:lnTo>
                <a:lnTo>
                  <a:pt x="707" y="350"/>
                </a:lnTo>
                <a:lnTo>
                  <a:pt x="701" y="370"/>
                </a:lnTo>
                <a:lnTo>
                  <a:pt x="693" y="388"/>
                </a:lnTo>
                <a:lnTo>
                  <a:pt x="685" y="407"/>
                </a:lnTo>
                <a:lnTo>
                  <a:pt x="678" y="425"/>
                </a:lnTo>
                <a:lnTo>
                  <a:pt x="669" y="443"/>
                </a:lnTo>
                <a:lnTo>
                  <a:pt x="669" y="443"/>
                </a:lnTo>
                <a:lnTo>
                  <a:pt x="715" y="414"/>
                </a:lnTo>
                <a:lnTo>
                  <a:pt x="736" y="399"/>
                </a:lnTo>
                <a:lnTo>
                  <a:pt x="758" y="383"/>
                </a:lnTo>
                <a:lnTo>
                  <a:pt x="779" y="367"/>
                </a:lnTo>
                <a:lnTo>
                  <a:pt x="798" y="349"/>
                </a:lnTo>
                <a:lnTo>
                  <a:pt x="818" y="331"/>
                </a:lnTo>
                <a:lnTo>
                  <a:pt x="836" y="311"/>
                </a:lnTo>
                <a:lnTo>
                  <a:pt x="836" y="311"/>
                </a:lnTo>
                <a:lnTo>
                  <a:pt x="855" y="288"/>
                </a:lnTo>
                <a:lnTo>
                  <a:pt x="871" y="263"/>
                </a:lnTo>
                <a:lnTo>
                  <a:pt x="886" y="236"/>
                </a:lnTo>
                <a:lnTo>
                  <a:pt x="894" y="222"/>
                </a:lnTo>
                <a:lnTo>
                  <a:pt x="900" y="208"/>
                </a:lnTo>
                <a:lnTo>
                  <a:pt x="906" y="192"/>
                </a:lnTo>
                <a:lnTo>
                  <a:pt x="912" y="177"/>
                </a:lnTo>
                <a:lnTo>
                  <a:pt x="917" y="159"/>
                </a:lnTo>
                <a:lnTo>
                  <a:pt x="921" y="142"/>
                </a:lnTo>
                <a:lnTo>
                  <a:pt x="925" y="123"/>
                </a:lnTo>
                <a:lnTo>
                  <a:pt x="929" y="105"/>
                </a:lnTo>
                <a:lnTo>
                  <a:pt x="932" y="85"/>
                </a:lnTo>
                <a:lnTo>
                  <a:pt x="934" y="66"/>
                </a:lnTo>
                <a:lnTo>
                  <a:pt x="793" y="97"/>
                </a:lnTo>
                <a:lnTo>
                  <a:pt x="808" y="130"/>
                </a:lnTo>
                <a:lnTo>
                  <a:pt x="761" y="152"/>
                </a:lnTo>
                <a:lnTo>
                  <a:pt x="742" y="109"/>
                </a:lnTo>
                <a:lnTo>
                  <a:pt x="742" y="109"/>
                </a:lnTo>
                <a:close/>
                <a:moveTo>
                  <a:pt x="326" y="446"/>
                </a:moveTo>
                <a:lnTo>
                  <a:pt x="326" y="446"/>
                </a:lnTo>
                <a:lnTo>
                  <a:pt x="316" y="428"/>
                </a:lnTo>
                <a:lnTo>
                  <a:pt x="308" y="409"/>
                </a:lnTo>
                <a:lnTo>
                  <a:pt x="300" y="390"/>
                </a:lnTo>
                <a:lnTo>
                  <a:pt x="292" y="371"/>
                </a:lnTo>
                <a:lnTo>
                  <a:pt x="286" y="350"/>
                </a:lnTo>
                <a:lnTo>
                  <a:pt x="279" y="331"/>
                </a:lnTo>
                <a:lnTo>
                  <a:pt x="274" y="309"/>
                </a:lnTo>
                <a:lnTo>
                  <a:pt x="269" y="288"/>
                </a:lnTo>
                <a:lnTo>
                  <a:pt x="264" y="267"/>
                </a:lnTo>
                <a:lnTo>
                  <a:pt x="261" y="244"/>
                </a:lnTo>
                <a:lnTo>
                  <a:pt x="258" y="221"/>
                </a:lnTo>
                <a:lnTo>
                  <a:pt x="256" y="198"/>
                </a:lnTo>
                <a:lnTo>
                  <a:pt x="253" y="174"/>
                </a:lnTo>
                <a:lnTo>
                  <a:pt x="252" y="151"/>
                </a:lnTo>
                <a:lnTo>
                  <a:pt x="251" y="102"/>
                </a:lnTo>
                <a:lnTo>
                  <a:pt x="228" y="152"/>
                </a:lnTo>
                <a:lnTo>
                  <a:pt x="182" y="130"/>
                </a:lnTo>
                <a:lnTo>
                  <a:pt x="197" y="97"/>
                </a:lnTo>
                <a:lnTo>
                  <a:pt x="56" y="66"/>
                </a:lnTo>
                <a:lnTo>
                  <a:pt x="56" y="66"/>
                </a:lnTo>
                <a:lnTo>
                  <a:pt x="58" y="85"/>
                </a:lnTo>
                <a:lnTo>
                  <a:pt x="60" y="105"/>
                </a:lnTo>
                <a:lnTo>
                  <a:pt x="63" y="123"/>
                </a:lnTo>
                <a:lnTo>
                  <a:pt x="68" y="142"/>
                </a:lnTo>
                <a:lnTo>
                  <a:pt x="72" y="159"/>
                </a:lnTo>
                <a:lnTo>
                  <a:pt x="77" y="177"/>
                </a:lnTo>
                <a:lnTo>
                  <a:pt x="83" y="192"/>
                </a:lnTo>
                <a:lnTo>
                  <a:pt x="89" y="208"/>
                </a:lnTo>
                <a:lnTo>
                  <a:pt x="96" y="222"/>
                </a:lnTo>
                <a:lnTo>
                  <a:pt x="102" y="236"/>
                </a:lnTo>
                <a:lnTo>
                  <a:pt x="118" y="263"/>
                </a:lnTo>
                <a:lnTo>
                  <a:pt x="135" y="288"/>
                </a:lnTo>
                <a:lnTo>
                  <a:pt x="153" y="311"/>
                </a:lnTo>
                <a:lnTo>
                  <a:pt x="153" y="311"/>
                </a:lnTo>
                <a:lnTo>
                  <a:pt x="172" y="332"/>
                </a:lnTo>
                <a:lnTo>
                  <a:pt x="191" y="350"/>
                </a:lnTo>
                <a:lnTo>
                  <a:pt x="212" y="369"/>
                </a:lnTo>
                <a:lnTo>
                  <a:pt x="234" y="385"/>
                </a:lnTo>
                <a:lnTo>
                  <a:pt x="256" y="401"/>
                </a:lnTo>
                <a:lnTo>
                  <a:pt x="279" y="417"/>
                </a:lnTo>
                <a:lnTo>
                  <a:pt x="326" y="446"/>
                </a:lnTo>
                <a:lnTo>
                  <a:pt x="326" y="446"/>
                </a:lnTo>
                <a:close/>
                <a:moveTo>
                  <a:pt x="304" y="70"/>
                </a:moveTo>
                <a:lnTo>
                  <a:pt x="304" y="70"/>
                </a:lnTo>
                <a:lnTo>
                  <a:pt x="304" y="120"/>
                </a:lnTo>
                <a:lnTo>
                  <a:pt x="307" y="170"/>
                </a:lnTo>
                <a:lnTo>
                  <a:pt x="309" y="194"/>
                </a:lnTo>
                <a:lnTo>
                  <a:pt x="312" y="218"/>
                </a:lnTo>
                <a:lnTo>
                  <a:pt x="315" y="242"/>
                </a:lnTo>
                <a:lnTo>
                  <a:pt x="320" y="266"/>
                </a:lnTo>
                <a:lnTo>
                  <a:pt x="320" y="266"/>
                </a:lnTo>
                <a:lnTo>
                  <a:pt x="325" y="288"/>
                </a:lnTo>
                <a:lnTo>
                  <a:pt x="331" y="312"/>
                </a:lnTo>
                <a:lnTo>
                  <a:pt x="339" y="335"/>
                </a:lnTo>
                <a:lnTo>
                  <a:pt x="348" y="358"/>
                </a:lnTo>
                <a:lnTo>
                  <a:pt x="358" y="380"/>
                </a:lnTo>
                <a:lnTo>
                  <a:pt x="368" y="401"/>
                </a:lnTo>
                <a:lnTo>
                  <a:pt x="381" y="423"/>
                </a:lnTo>
                <a:lnTo>
                  <a:pt x="394" y="445"/>
                </a:lnTo>
                <a:lnTo>
                  <a:pt x="394" y="445"/>
                </a:lnTo>
                <a:lnTo>
                  <a:pt x="398" y="448"/>
                </a:lnTo>
                <a:lnTo>
                  <a:pt x="401" y="450"/>
                </a:lnTo>
                <a:lnTo>
                  <a:pt x="404" y="452"/>
                </a:lnTo>
                <a:lnTo>
                  <a:pt x="407" y="453"/>
                </a:lnTo>
                <a:lnTo>
                  <a:pt x="412" y="453"/>
                </a:lnTo>
                <a:lnTo>
                  <a:pt x="416" y="453"/>
                </a:lnTo>
                <a:lnTo>
                  <a:pt x="419" y="452"/>
                </a:lnTo>
                <a:lnTo>
                  <a:pt x="424" y="450"/>
                </a:lnTo>
                <a:lnTo>
                  <a:pt x="424" y="450"/>
                </a:lnTo>
                <a:lnTo>
                  <a:pt x="427" y="447"/>
                </a:lnTo>
                <a:lnTo>
                  <a:pt x="429" y="444"/>
                </a:lnTo>
                <a:lnTo>
                  <a:pt x="430" y="440"/>
                </a:lnTo>
                <a:lnTo>
                  <a:pt x="431" y="436"/>
                </a:lnTo>
                <a:lnTo>
                  <a:pt x="432" y="433"/>
                </a:lnTo>
                <a:lnTo>
                  <a:pt x="431" y="428"/>
                </a:lnTo>
                <a:lnTo>
                  <a:pt x="430" y="425"/>
                </a:lnTo>
                <a:lnTo>
                  <a:pt x="428" y="421"/>
                </a:lnTo>
                <a:lnTo>
                  <a:pt x="428" y="421"/>
                </a:lnTo>
                <a:lnTo>
                  <a:pt x="416" y="402"/>
                </a:lnTo>
                <a:lnTo>
                  <a:pt x="404" y="382"/>
                </a:lnTo>
                <a:lnTo>
                  <a:pt x="394" y="362"/>
                </a:lnTo>
                <a:lnTo>
                  <a:pt x="386" y="342"/>
                </a:lnTo>
                <a:lnTo>
                  <a:pt x="378" y="321"/>
                </a:lnTo>
                <a:lnTo>
                  <a:pt x="371" y="300"/>
                </a:lnTo>
                <a:lnTo>
                  <a:pt x="365" y="279"/>
                </a:lnTo>
                <a:lnTo>
                  <a:pt x="360" y="257"/>
                </a:lnTo>
                <a:lnTo>
                  <a:pt x="360" y="257"/>
                </a:lnTo>
                <a:lnTo>
                  <a:pt x="355" y="234"/>
                </a:lnTo>
                <a:lnTo>
                  <a:pt x="352" y="212"/>
                </a:lnTo>
                <a:lnTo>
                  <a:pt x="350" y="189"/>
                </a:lnTo>
                <a:lnTo>
                  <a:pt x="348" y="166"/>
                </a:lnTo>
                <a:lnTo>
                  <a:pt x="346" y="119"/>
                </a:lnTo>
                <a:lnTo>
                  <a:pt x="346" y="70"/>
                </a:lnTo>
                <a:lnTo>
                  <a:pt x="346" y="70"/>
                </a:lnTo>
                <a:lnTo>
                  <a:pt x="345" y="67"/>
                </a:lnTo>
                <a:lnTo>
                  <a:pt x="343" y="63"/>
                </a:lnTo>
                <a:lnTo>
                  <a:pt x="342" y="59"/>
                </a:lnTo>
                <a:lnTo>
                  <a:pt x="339" y="56"/>
                </a:lnTo>
                <a:lnTo>
                  <a:pt x="337" y="54"/>
                </a:lnTo>
                <a:lnTo>
                  <a:pt x="333" y="52"/>
                </a:lnTo>
                <a:lnTo>
                  <a:pt x="329" y="51"/>
                </a:lnTo>
                <a:lnTo>
                  <a:pt x="325" y="50"/>
                </a:lnTo>
                <a:lnTo>
                  <a:pt x="325" y="50"/>
                </a:lnTo>
                <a:lnTo>
                  <a:pt x="321" y="51"/>
                </a:lnTo>
                <a:lnTo>
                  <a:pt x="317" y="52"/>
                </a:lnTo>
                <a:lnTo>
                  <a:pt x="313" y="53"/>
                </a:lnTo>
                <a:lnTo>
                  <a:pt x="311" y="56"/>
                </a:lnTo>
                <a:lnTo>
                  <a:pt x="308" y="58"/>
                </a:lnTo>
                <a:lnTo>
                  <a:pt x="307" y="63"/>
                </a:lnTo>
                <a:lnTo>
                  <a:pt x="304" y="66"/>
                </a:lnTo>
                <a:lnTo>
                  <a:pt x="304" y="70"/>
                </a:lnTo>
                <a:lnTo>
                  <a:pt x="304" y="7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TextBox 25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国际税收的定义</a:t>
            </a:r>
          </a:p>
        </p:txBody>
      </p:sp>
      <p:sp>
        <p:nvSpPr>
          <p:cNvPr id="26" name="AutoShape 26"/>
          <p:cNvSpPr/>
          <p:nvPr/>
        </p:nvSpPr>
        <p:spPr>
          <a:xfrm>
            <a:off x="5784437" y="1687163"/>
            <a:ext cx="4496144" cy="565817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TextBox 27"/>
          <p:cNvSpPr txBox="1"/>
          <p:nvPr/>
        </p:nvSpPr>
        <p:spPr>
          <a:xfrm>
            <a:off x="5927774" y="1687163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8" name="TextBox 28"/>
          <p:cNvSpPr txBox="1"/>
          <p:nvPr/>
        </p:nvSpPr>
        <p:spPr>
          <a:xfrm>
            <a:off x="5784437" y="2262505"/>
            <a:ext cx="4496144" cy="82053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国际税收：指两个或两个以上国家之间，因纳税人的跨国所得或财产而引起的税收的分配关系。</a:t>
            </a:r>
          </a:p>
        </p:txBody>
      </p:sp>
      <p:sp>
        <p:nvSpPr>
          <p:cNvPr id="29" name="AutoShape 29"/>
          <p:cNvSpPr/>
          <p:nvPr/>
        </p:nvSpPr>
        <p:spPr>
          <a:xfrm>
            <a:off x="5784437" y="3120755"/>
            <a:ext cx="4496144" cy="565817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TextBox 30"/>
          <p:cNvSpPr txBox="1"/>
          <p:nvPr/>
        </p:nvSpPr>
        <p:spPr>
          <a:xfrm>
            <a:off x="5927774" y="3120755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5784437" y="3715147"/>
            <a:ext cx="4496144" cy="82053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国际税收涉及到国家之间的税收权益分配，是国际经济关系的重要组成部分。</a:t>
            </a:r>
          </a:p>
        </p:txBody>
      </p:sp>
      <p:sp>
        <p:nvSpPr>
          <p:cNvPr id="32" name="AutoShape 32"/>
          <p:cNvSpPr/>
          <p:nvPr/>
        </p:nvSpPr>
        <p:spPr>
          <a:xfrm>
            <a:off x="5784437" y="4609991"/>
            <a:ext cx="4496144" cy="565817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TextBox 33"/>
          <p:cNvSpPr txBox="1"/>
          <p:nvPr/>
        </p:nvSpPr>
        <p:spPr>
          <a:xfrm>
            <a:off x="5784437" y="5204382"/>
            <a:ext cx="4496144" cy="82053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国际税收涉及到税收管辖权的问题，包括来源地管辖权和居民管辖权等。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5945582" y="4609991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3429000"/>
            <a:ext cx="3979337" cy="3434809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39110" y="4720529"/>
            <a:ext cx="2736381" cy="10530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是指各国在税收征管过程中形成的各种制度、法律和规定等。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3975081" y="3429000"/>
            <a:ext cx="4145195" cy="3434809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8120275" y="3429000"/>
            <a:ext cx="4102461" cy="3434809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-275135" y="4150677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国际税收体系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3787131" y="4089314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国际税收原则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910959" y="4089314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国际税收协定</a:t>
            </a:r>
          </a:p>
        </p:txBody>
      </p:sp>
      <p:sp>
        <p:nvSpPr>
          <p:cNvPr id="9" name="AutoShape 9"/>
          <p:cNvSpPr/>
          <p:nvPr/>
        </p:nvSpPr>
        <p:spPr>
          <a:xfrm>
            <a:off x="5508972" y="1741084"/>
            <a:ext cx="1219200" cy="1219200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380069" y="1741084"/>
            <a:ext cx="1219200" cy="121920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9561905" y="1741084"/>
            <a:ext cx="1219200" cy="121920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5795019" y="2027130"/>
            <a:ext cx="647107" cy="647107"/>
          </a:xfrm>
          <a:custGeom>
            <a:rect l="l" t="t" r="r" b="b"/>
            <a:pathLst>
              <a:path w="304800" h="304800">
                <a:moveTo>
                  <a:pt x="288693" y="85468"/>
                </a:moveTo>
                <a:lnTo>
                  <a:pt x="193700" y="180461"/>
                </a:lnTo>
                <a:lnTo>
                  <a:pt x="301971" y="180461"/>
                </a:lnTo>
                <a:cubicBezTo>
                  <a:pt x="303686" y="171298"/>
                  <a:pt x="304800" y="162001"/>
                  <a:pt x="304800" y="152400"/>
                </a:cubicBezTo>
                <a:cubicBezTo>
                  <a:pt x="304800" y="128273"/>
                  <a:pt x="298694" y="105747"/>
                  <a:pt x="288693" y="85468"/>
                </a:cubicBezTo>
                <a:close/>
                <a:moveTo>
                  <a:pt x="200549" y="145161"/>
                </a:moveTo>
                <a:lnTo>
                  <a:pt x="278682" y="67066"/>
                </a:lnTo>
                <a:cubicBezTo>
                  <a:pt x="260080" y="39643"/>
                  <a:pt x="232543" y="19241"/>
                  <a:pt x="200549" y="8525"/>
                </a:cubicBezTo>
                <a:lnTo>
                  <a:pt x="200549" y="145161"/>
                </a:lnTo>
                <a:close/>
                <a:moveTo>
                  <a:pt x="159525" y="200549"/>
                </a:moveTo>
                <a:lnTo>
                  <a:pt x="237677" y="278721"/>
                </a:lnTo>
                <a:cubicBezTo>
                  <a:pt x="265138" y="260156"/>
                  <a:pt x="285560" y="232581"/>
                  <a:pt x="296275" y="200549"/>
                </a:cubicBezTo>
                <a:lnTo>
                  <a:pt x="159525" y="200549"/>
                </a:lnTo>
                <a:close/>
                <a:moveTo>
                  <a:pt x="180432" y="111862"/>
                </a:moveTo>
                <a:lnTo>
                  <a:pt x="180432" y="2829"/>
                </a:lnTo>
                <a:cubicBezTo>
                  <a:pt x="171317" y="1133"/>
                  <a:pt x="162001" y="0"/>
                  <a:pt x="152400" y="0"/>
                </a:cubicBezTo>
                <a:cubicBezTo>
                  <a:pt x="128064" y="0"/>
                  <a:pt x="105366" y="6229"/>
                  <a:pt x="84963" y="16393"/>
                </a:cubicBezTo>
                <a:lnTo>
                  <a:pt x="180432" y="111862"/>
                </a:lnTo>
                <a:close/>
                <a:moveTo>
                  <a:pt x="124368" y="193853"/>
                </a:moveTo>
                <a:lnTo>
                  <a:pt x="124368" y="301981"/>
                </a:lnTo>
                <a:cubicBezTo>
                  <a:pt x="133483" y="303686"/>
                  <a:pt x="142799" y="304800"/>
                  <a:pt x="152400" y="304800"/>
                </a:cubicBezTo>
                <a:cubicBezTo>
                  <a:pt x="176508" y="304800"/>
                  <a:pt x="198987" y="298694"/>
                  <a:pt x="219266" y="288722"/>
                </a:cubicBezTo>
                <a:lnTo>
                  <a:pt x="124368" y="193853"/>
                </a:lnTo>
                <a:close/>
                <a:moveTo>
                  <a:pt x="104232" y="159763"/>
                </a:moveTo>
                <a:lnTo>
                  <a:pt x="26194" y="237792"/>
                </a:lnTo>
                <a:cubicBezTo>
                  <a:pt x="44758" y="265176"/>
                  <a:pt x="72276" y="285569"/>
                  <a:pt x="104232" y="296285"/>
                </a:cubicBezTo>
                <a:lnTo>
                  <a:pt x="104232" y="159763"/>
                </a:lnTo>
                <a:close/>
                <a:moveTo>
                  <a:pt x="2829" y="124368"/>
                </a:moveTo>
                <a:cubicBezTo>
                  <a:pt x="1133" y="133483"/>
                  <a:pt x="0" y="142799"/>
                  <a:pt x="0" y="152400"/>
                </a:cubicBezTo>
                <a:cubicBezTo>
                  <a:pt x="0" y="176584"/>
                  <a:pt x="6144" y="199130"/>
                  <a:pt x="16145" y="219408"/>
                </a:cubicBezTo>
                <a:lnTo>
                  <a:pt x="111195" y="124358"/>
                </a:lnTo>
                <a:lnTo>
                  <a:pt x="2829" y="124358"/>
                </a:lnTo>
                <a:close/>
                <a:moveTo>
                  <a:pt x="66637" y="26489"/>
                </a:moveTo>
                <a:cubicBezTo>
                  <a:pt x="39443" y="45053"/>
                  <a:pt x="19183" y="72428"/>
                  <a:pt x="8525" y="104232"/>
                </a:cubicBezTo>
                <a:lnTo>
                  <a:pt x="144389" y="104232"/>
                </a:lnTo>
                <a:lnTo>
                  <a:pt x="66637" y="264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1716623" y="2041062"/>
            <a:ext cx="570476" cy="570476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9880117" y="2059295"/>
            <a:ext cx="582777" cy="582777"/>
          </a:xfrm>
          <a:custGeom>
            <a:rect l="l" t="t" r="r" b="b"/>
            <a:pathLst>
              <a:path w="304800" h="304800">
                <a:moveTo>
                  <a:pt x="209550" y="0"/>
                </a:moveTo>
                <a:cubicBezTo>
                  <a:pt x="156943" y="0"/>
                  <a:pt x="114300" y="42643"/>
                  <a:pt x="114300" y="95250"/>
                </a:cubicBezTo>
                <a:cubicBezTo>
                  <a:pt x="114300" y="101213"/>
                  <a:pt x="114852" y="107042"/>
                  <a:pt x="115900" y="112700"/>
                </a:cubicBezTo>
                <a:lnTo>
                  <a:pt x="0" y="228600"/>
                </a:lnTo>
                <a:lnTo>
                  <a:pt x="0" y="285750"/>
                </a:lnTo>
                <a:cubicBezTo>
                  <a:pt x="0" y="296275"/>
                  <a:pt x="8525" y="304800"/>
                  <a:pt x="19050" y="304800"/>
                </a:cubicBezTo>
                <a:lnTo>
                  <a:pt x="38100" y="304800"/>
                </a:lnTo>
                <a:lnTo>
                  <a:pt x="38100" y="285750"/>
                </a:lnTo>
                <a:lnTo>
                  <a:pt x="76200" y="285750"/>
                </a:lnTo>
                <a:lnTo>
                  <a:pt x="76200" y="247650"/>
                </a:lnTo>
                <a:lnTo>
                  <a:pt x="114300" y="247650"/>
                </a:lnTo>
                <a:lnTo>
                  <a:pt x="114300" y="209550"/>
                </a:lnTo>
                <a:lnTo>
                  <a:pt x="152400" y="209550"/>
                </a:lnTo>
                <a:lnTo>
                  <a:pt x="177117" y="184833"/>
                </a:lnTo>
                <a:cubicBezTo>
                  <a:pt x="187242" y="188500"/>
                  <a:pt x="198158" y="190500"/>
                  <a:pt x="209550" y="190500"/>
                </a:cubicBezTo>
                <a:cubicBezTo>
                  <a:pt x="262157" y="190500"/>
                  <a:pt x="304800" y="147857"/>
                  <a:pt x="304800" y="95250"/>
                </a:cubicBezTo>
                <a:cubicBezTo>
                  <a:pt x="304800" y="42643"/>
                  <a:pt x="262157" y="0"/>
                  <a:pt x="209550" y="0"/>
                </a:cubicBezTo>
                <a:close/>
                <a:moveTo>
                  <a:pt x="238087" y="95288"/>
                </a:moveTo>
                <a:cubicBezTo>
                  <a:pt x="222304" y="95288"/>
                  <a:pt x="209512" y="82496"/>
                  <a:pt x="209512" y="66713"/>
                </a:cubicBezTo>
                <a:cubicBezTo>
                  <a:pt x="209512" y="50930"/>
                  <a:pt x="222304" y="38138"/>
                  <a:pt x="238087" y="38138"/>
                </a:cubicBezTo>
                <a:cubicBezTo>
                  <a:pt x="253870" y="38138"/>
                  <a:pt x="266662" y="50930"/>
                  <a:pt x="266662" y="66713"/>
                </a:cubicBezTo>
                <a:cubicBezTo>
                  <a:pt x="266662" y="82496"/>
                  <a:pt x="253870" y="95288"/>
                  <a:pt x="238087" y="9528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4750382" y="4720529"/>
            <a:ext cx="2736381" cy="10530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是指各国在处理跨国税收问题时应遵循的基本准则，包括税收中性原则、税收公平原则、税收效率原则等。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803315" y="4720529"/>
            <a:ext cx="2736381" cy="10530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是指国家之间为了协调税收权益分配而签订的协议，是国际税收体系的重要组成部分。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TextBox 37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国际税收的体系和原则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3403" r="13403"/>
          <a:stretch>
            <a:fillRect/>
          </a:stretch>
        </p:blipFill>
        <p:spPr>
          <a:xfrm>
            <a:off x="539110" y="1500306"/>
            <a:ext cx="4453160" cy="445316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827317" y="1652939"/>
            <a:ext cx="4178137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跨国公司税收筹划是指跨国公司在遵守国际税收法律的前提下，通过合理安排其经营活动和财务结构，以降低整体税负的行为。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5303897" y="1500306"/>
            <a:ext cx="1289643" cy="4453160"/>
          </a:xfrm>
          <a:prstGeom prst="roundRect">
            <a:avLst>
              <a:gd name="adj" fmla="val 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827317" y="3205107"/>
            <a:ext cx="4178137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跨国公司税收筹划需要综合考虑各国税法、税收协定、国际会计准则等因素，以达到合理避税的目的。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827317" y="4795486"/>
            <a:ext cx="4178137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跨国公司税收筹划需要遵循合法性、合规性、合理性和效益性等原则，以避免违反国际税收法律的风险。</a:t>
            </a:r>
          </a:p>
        </p:txBody>
      </p:sp>
      <p:sp>
        <p:nvSpPr>
          <p:cNvPr id="7" name="Freeform 7"/>
          <p:cNvSpPr/>
          <p:nvPr/>
        </p:nvSpPr>
        <p:spPr>
          <a:xfrm>
            <a:off x="5682324" y="1976969"/>
            <a:ext cx="532790" cy="435254"/>
          </a:xfrm>
          <a:custGeom>
            <a:rect l="l" t="t" r="r" b="b"/>
            <a:pathLst>
              <a:path w="304800" h="304800">
                <a:moveTo>
                  <a:pt x="257299" y="240773"/>
                </a:moveTo>
                <a:lnTo>
                  <a:pt x="257299" y="258156"/>
                </a:lnTo>
                <a:lnTo>
                  <a:pt x="47501" y="258156"/>
                </a:lnTo>
                <a:lnTo>
                  <a:pt x="47501" y="240773"/>
                </a:lnTo>
                <a:cubicBezTo>
                  <a:pt x="47501" y="240773"/>
                  <a:pt x="43015" y="231162"/>
                  <a:pt x="67361" y="208112"/>
                </a:cubicBezTo>
                <a:cubicBezTo>
                  <a:pt x="91688" y="185071"/>
                  <a:pt x="88487" y="125511"/>
                  <a:pt x="88487" y="85173"/>
                </a:cubicBezTo>
                <a:cubicBezTo>
                  <a:pt x="88487" y="44834"/>
                  <a:pt x="145142" y="43977"/>
                  <a:pt x="145142" y="43977"/>
                </a:cubicBezTo>
                <a:lnTo>
                  <a:pt x="147085" y="43977"/>
                </a:lnTo>
                <a:cubicBezTo>
                  <a:pt x="147085" y="43996"/>
                  <a:pt x="147085" y="43701"/>
                  <a:pt x="147085" y="37424"/>
                </a:cubicBezTo>
                <a:cubicBezTo>
                  <a:pt x="147085" y="33395"/>
                  <a:pt x="133560" y="18802"/>
                  <a:pt x="133560" y="18802"/>
                </a:cubicBezTo>
                <a:lnTo>
                  <a:pt x="133360" y="9973"/>
                </a:lnTo>
                <a:lnTo>
                  <a:pt x="171555" y="9973"/>
                </a:lnTo>
                <a:lnTo>
                  <a:pt x="171298" y="19136"/>
                </a:lnTo>
                <a:cubicBezTo>
                  <a:pt x="171298" y="19136"/>
                  <a:pt x="156639" y="33719"/>
                  <a:pt x="156639" y="38014"/>
                </a:cubicBezTo>
                <a:cubicBezTo>
                  <a:pt x="156639" y="42167"/>
                  <a:pt x="156639" y="43558"/>
                  <a:pt x="156639" y="43967"/>
                </a:cubicBezTo>
                <a:lnTo>
                  <a:pt x="159658" y="43967"/>
                </a:lnTo>
                <a:cubicBezTo>
                  <a:pt x="159658" y="43967"/>
                  <a:pt x="216313" y="44825"/>
                  <a:pt x="216313" y="85163"/>
                </a:cubicBezTo>
                <a:cubicBezTo>
                  <a:pt x="216313" y="125501"/>
                  <a:pt x="213112" y="185071"/>
                  <a:pt x="237449" y="208121"/>
                </a:cubicBezTo>
                <a:cubicBezTo>
                  <a:pt x="261785" y="231172"/>
                  <a:pt x="257299" y="240773"/>
                  <a:pt x="257299" y="240773"/>
                </a:cubicBezTo>
                <a:close/>
                <a:moveTo>
                  <a:pt x="176327" y="267367"/>
                </a:moveTo>
                <a:cubicBezTo>
                  <a:pt x="176327" y="280559"/>
                  <a:pt x="165640" y="294827"/>
                  <a:pt x="152457" y="294827"/>
                </a:cubicBezTo>
                <a:cubicBezTo>
                  <a:pt x="139275" y="294827"/>
                  <a:pt x="128588" y="280559"/>
                  <a:pt x="128588" y="267367"/>
                </a:cubicBezTo>
                <a:cubicBezTo>
                  <a:pt x="128588" y="267662"/>
                  <a:pt x="176327" y="267062"/>
                  <a:pt x="176327" y="26736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5751818" y="3549091"/>
            <a:ext cx="381610" cy="381610"/>
          </a:xfrm>
          <a:custGeom>
            <a:rect l="l" t="t" r="r" b="b"/>
            <a:pathLst>
              <a:path w="304800" h="304800">
                <a:moveTo>
                  <a:pt x="106680" y="259080"/>
                </a:moveTo>
                <a:lnTo>
                  <a:pt x="30480" y="259080"/>
                </a:lnTo>
                <a:cubicBezTo>
                  <a:pt x="13649" y="259080"/>
                  <a:pt x="0" y="245431"/>
                  <a:pt x="0" y="228600"/>
                </a:cubicBezTo>
                <a:lnTo>
                  <a:pt x="0" y="228600"/>
                </a:lnTo>
                <a:lnTo>
                  <a:pt x="0" y="30480"/>
                </a:lnTo>
                <a:cubicBezTo>
                  <a:pt x="0" y="13716"/>
                  <a:pt x="13716" y="0"/>
                  <a:pt x="30480" y="0"/>
                </a:cubicBezTo>
                <a:lnTo>
                  <a:pt x="274320" y="0"/>
                </a:lnTo>
                <a:cubicBezTo>
                  <a:pt x="291151" y="0"/>
                  <a:pt x="304800" y="13649"/>
                  <a:pt x="304800" y="30480"/>
                </a:cubicBezTo>
                <a:lnTo>
                  <a:pt x="304800" y="30480"/>
                </a:lnTo>
                <a:lnTo>
                  <a:pt x="304800" y="228600"/>
                </a:lnTo>
                <a:cubicBezTo>
                  <a:pt x="304800" y="245431"/>
                  <a:pt x="291151" y="259080"/>
                  <a:pt x="274320" y="259080"/>
                </a:cubicBezTo>
                <a:lnTo>
                  <a:pt x="274320" y="259080"/>
                </a:lnTo>
                <a:lnTo>
                  <a:pt x="198120" y="259080"/>
                </a:lnTo>
                <a:lnTo>
                  <a:pt x="259080" y="289560"/>
                </a:lnTo>
                <a:lnTo>
                  <a:pt x="259080" y="304800"/>
                </a:lnTo>
                <a:lnTo>
                  <a:pt x="45720" y="304800"/>
                </a:lnTo>
                <a:lnTo>
                  <a:pt x="45720" y="289560"/>
                </a:lnTo>
                <a:lnTo>
                  <a:pt x="106680" y="259080"/>
                </a:lnTo>
                <a:close/>
                <a:moveTo>
                  <a:pt x="30480" y="30480"/>
                </a:moveTo>
                <a:lnTo>
                  <a:pt x="30480" y="198120"/>
                </a:lnTo>
                <a:lnTo>
                  <a:pt x="274320" y="198120"/>
                </a:lnTo>
                <a:lnTo>
                  <a:pt x="274320" y="30480"/>
                </a:lnTo>
                <a:lnTo>
                  <a:pt x="30480" y="3048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5738407" y="5059127"/>
            <a:ext cx="396240" cy="384048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TextBox 30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跨国公司税收筹划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31435" y="1123959"/>
            <a:ext cx="8329129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922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452006" y="3226434"/>
            <a:ext cx="72866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营销的国际税收问题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249697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776918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012267" y="171109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743787" y="3022600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 rot="7259206">
            <a:off x="6589098" y="4674355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-7221168">
            <a:off x="4910864" y="4658432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8" name="Connector 8"/>
          <p:cNvCxnSpPr/>
          <p:nvPr/>
        </p:nvCxnSpPr>
        <p:spPr>
          <a:xfrm>
            <a:off x="6818377" y="3284051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9" name="AutoShape 9"/>
          <p:cNvSpPr/>
          <p:nvPr/>
        </p:nvSpPr>
        <p:spPr>
          <a:xfrm>
            <a:off x="10897278" y="3216317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6941312" y="1711093"/>
            <a:ext cx="3862453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2"/>
                </a:solidFill>
                <a:latin typeface="Microsoft Yahei"/>
                <a:ea typeface="Microsoft Yahei"/>
                <a:cs typeface="Microsoft Yahei"/>
              </a:rPr>
              <a:t>各国对营销活动的税收规定可能存在差异，如对广告费、市场调研费、促销费等营销费用的税收处理方式不同，企业需进行合理的税务安排。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33969" y="4100915"/>
            <a:ext cx="3190554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2"/>
                </a:solidFill>
                <a:latin typeface="Microsoft Yahei"/>
                <a:ea typeface="Microsoft Yahei"/>
                <a:cs typeface="Microsoft Yahei"/>
              </a:rPr>
              <a:t>各国对营销活动的税收规定可能存在重叠或冲突，如对同一笔营销费用的税务处理可能存在多种解释，企业需关注并解决潜在的税务争议。</a:t>
            </a:r>
          </a:p>
        </p:txBody>
      </p:sp>
      <p:cxnSp>
        <p:nvCxnSpPr>
          <p:cNvPr id="12" name="Connector 12"/>
          <p:cNvCxnSpPr/>
          <p:nvPr/>
        </p:nvCxnSpPr>
        <p:spPr>
          <a:xfrm>
            <a:off x="7345623" y="5627624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3" name="AutoShape 13"/>
          <p:cNvSpPr/>
          <p:nvPr/>
        </p:nvSpPr>
        <p:spPr>
          <a:xfrm>
            <a:off x="11424524" y="5559891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904945" y="4589949"/>
            <a:ext cx="3793067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5" name="AutoShape 15"/>
          <p:cNvSpPr/>
          <p:nvPr/>
        </p:nvSpPr>
        <p:spPr>
          <a:xfrm>
            <a:off x="904945" y="4510024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869006" y="3172778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2"/>
                </a:solidFill>
                <a:latin typeface="Microsoft Yahei"/>
                <a:ea typeface="Microsoft Yahei"/>
                <a:cs typeface="Microsoft Yahei"/>
              </a:rPr>
              <a:t>各国对营销活动的税收规定各不相同，包括增值税、消费税、营业税等，企业需了解不同国家的税收政策，确保合规经营。</a:t>
            </a:r>
          </a:p>
        </p:txBody>
      </p:sp>
      <p:sp>
        <p:nvSpPr>
          <p:cNvPr id="17" name="AutoShape 17"/>
          <p:cNvSpPr/>
          <p:nvPr/>
        </p:nvSpPr>
        <p:spPr>
          <a:xfrm flipV="1">
            <a:off x="5012267" y="3733610"/>
            <a:ext cx="2167467" cy="1826280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5786411" y="3999944"/>
            <a:ext cx="661803" cy="66180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TextBox 39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营销活动的税收规定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789747" y="1388509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3467252" y="1671934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企业可利用各国税收政策的差异进行跨国营销的税收筹划，如利用低税率国家或地区进行营销活动，降低税务成本。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1491031" y="3030193"/>
            <a:ext cx="8008040" cy="126796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643863" y="3325809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企业可合理安排营销费用的支付方式和时间，以符合税务规定并降低税务风险，如将广告费用在税前列支，合理规划市场调研和促销活动的开展时间。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t="16744" b="16744"/>
          <a:stretch>
            <a:fillRect/>
          </a:stretch>
        </p:blipFill>
        <p:spPr>
          <a:xfrm>
            <a:off x="539110" y="1388509"/>
            <a:ext cx="2256056" cy="1267968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t="7848" b="7848"/>
          <a:stretch>
            <a:fillRect/>
          </a:stretch>
        </p:blipFill>
        <p:spPr>
          <a:xfrm>
            <a:off x="9486879" y="3030193"/>
            <a:ext cx="2256056" cy="1267968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2795409" y="4664094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3472914" y="4947518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企业需关注各国税收政策的变化和调整，及时调整跨国营销的税收筹划策略，以保持合规性和税务效益。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1899" b="21899"/>
          <a:stretch>
            <a:fillRect/>
          </a:stretch>
        </p:blipFill>
        <p:spPr>
          <a:xfrm>
            <a:off x="544772" y="4664094"/>
            <a:ext cx="2256056" cy="1267968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TextBox 31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跨国营销的税收筹划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/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2627" b="2627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4840" b="4840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2460" b="2460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TextBox 28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营销活动的税务风险</a:t>
            </a:r>
          </a:p>
        </p:txBody>
      </p:sp>
      <p:sp>
        <p:nvSpPr>
          <p:cNvPr id="29" name="TextBox 29"/>
          <p:cNvSpPr txBox="1"/>
          <p:nvPr/>
        </p:nvSpPr>
        <p:spPr>
          <a:xfrm>
            <a:off x="1057922" y="1822244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企业在进行跨国营销时可能面临各种税务风险，如未遵守税收规定、税务欺诈、洗钱等，需加强内部管理和外部合作，降低潜在风险。</a:t>
            </a:r>
          </a:p>
        </p:txBody>
      </p:sp>
      <p:sp>
        <p:nvSpPr>
          <p:cNvPr id="30" name="TextBox 30"/>
          <p:cNvSpPr txBox="1"/>
          <p:nvPr/>
        </p:nvSpPr>
        <p:spPr>
          <a:xfrm>
            <a:off x="4452917" y="3966127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企业需关注各国税务机关对营销活动的监管力度和执法情况，了解相关国家的税务处罚措施和法律责任，确保合规经营。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7847818" y="1822244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企业需建立健全的内部税务管理制度和风险防范机制，提高税务人员的专业素质和合规意识，加强与专业机构的合作，以降低税务风险。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https://d.book118.com/606023241204010050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57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2024-09-16T04:22:39.749</cp:lastPrinted>
  <dcterms:created xsi:type="dcterms:W3CDTF">2024-09-15T20:22:39Z</dcterms:created>
  <dcterms:modified xsi:type="dcterms:W3CDTF">2024-09-15T20:22:41Z</dcterms:modified>
</cp:coreProperties>
</file>