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A47DEE-4311-46C9-8DF8-A119F0A2F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F7F38E-50B2-490B-9C17-5A2988469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F93FD0-FAFC-4246-AA72-60E8E8ED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849990-0058-4FC8-8EAD-EBE2B7AEF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1E017A-2B61-4975-93E2-AF08B75E69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98DFC-A11F-4124-AF69-36128FD3C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5002C2-957B-41BD-809D-D05E4890B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31E11F-6F1C-4719-96FF-4D5A12FF94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38979-300C-4F72-9FCA-473FE3A1F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65F459-DD97-4C29-BA4D-72AD106B4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9A00A5-9421-4527-BC62-24BB971AA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8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32102223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205331" y="203223"/>
            <a:ext cx="3983355" cy="6176621"/>
          </a:xfrm>
          <a:prstGeom prst="rect">
            <a:avLst/>
          </a:prstGeom>
        </p:spPr>
      </p:pic>
      <p:sp>
        <p:nvSpPr>
          <p:cNvPr id="3" name="rect"/>
          <p:cNvSpPr/>
          <p:nvPr/>
        </p:nvSpPr>
        <p:spPr>
          <a:xfrm>
            <a:off x="-703" y="6381115"/>
            <a:ext cx="12195175" cy="476885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textbox 4"/>
          <p:cNvSpPr/>
          <p:nvPr/>
        </p:nvSpPr>
        <p:spPr>
          <a:xfrm>
            <a:off x="2587375" y="2806887"/>
            <a:ext cx="4357370" cy="8147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12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5700" spc="-2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广播内容</a:t>
            </a:r>
            <a:r>
              <a:rPr sz="5700" spc="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endParaRPr lang="Microsoft YaHei" altLang="Microsoft YaHei" sz="5700"/>
          </a:p>
        </p:txBody>
      </p:sp>
      <p:grpSp>
        <p:nvGrpSpPr>
          <p:cNvPr id="9" name="group 2"/>
          <p:cNvGrpSpPr/>
          <p:nvPr/>
        </p:nvGrpSpPr>
        <p:grpSpPr>
          <a:xfrm rot="21600000">
            <a:off x="6562756" y="202589"/>
            <a:ext cx="1320076" cy="1256252"/>
            <a:chExt cx="1320076" cy="1256252"/>
          </a:xfrm>
        </p:grpSpPr>
        <p:sp>
          <p:nvSpPr>
            <p:cNvPr id="5" name="path"/>
            <p:cNvSpPr/>
            <p:nvPr/>
          </p:nvSpPr>
          <p:spPr>
            <a:xfrm>
              <a:off x="481917" y="419851"/>
              <a:ext cx="838159" cy="836400"/>
            </a:xfrm>
            <a:custGeom>
              <a:rect l="0" t="0" r="0" b="0"/>
              <a:pathLst>
                <a:path w="1319" h="1317">
                  <a:moveTo>
                    <a:pt x="596" y="0"/>
                  </a:moveTo>
                  <a:lnTo>
                    <a:pt x="1319" y="705"/>
                  </a:lnTo>
                  <a:lnTo>
                    <a:pt x="723" y="1317"/>
                  </a:lnTo>
                  <a:lnTo>
                    <a:pt x="0" y="611"/>
                  </a:lnTo>
                  <a:lnTo>
                    <a:pt x="596" y="0"/>
                  </a:lnTo>
                  <a:close/>
                </a:path>
              </a:pathLst>
            </a:custGeom>
            <a:solidFill>
              <a:srgbClr val="7AF5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path"/>
            <p:cNvSpPr/>
            <p:nvPr/>
          </p:nvSpPr>
          <p:spPr>
            <a:xfrm>
              <a:off x="0" y="233733"/>
              <a:ext cx="482151" cy="482151"/>
            </a:xfrm>
            <a:custGeom>
              <a:rect l="0" t="0" r="0" b="0"/>
              <a:pathLst>
                <a:path w="759" h="759">
                  <a:moveTo>
                    <a:pt x="378" y="0"/>
                  </a:moveTo>
                  <a:lnTo>
                    <a:pt x="759" y="378"/>
                  </a:lnTo>
                  <a:lnTo>
                    <a:pt x="381" y="759"/>
                  </a:lnTo>
                  <a:lnTo>
                    <a:pt x="0" y="381"/>
                  </a:lnTo>
                  <a:lnTo>
                    <a:pt x="378" y="0"/>
                  </a:lnTo>
                  <a:close/>
                </a:path>
              </a:pathLst>
            </a:custGeom>
            <a:solidFill>
              <a:srgbClr val="BDF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849353" y="0"/>
              <a:ext cx="233731" cy="233731"/>
            </a:xfrm>
            <a:custGeom>
              <a:rect l="0" t="0" r="0" b="0"/>
              <a:pathLst>
                <a:path w="368" h="368">
                  <a:moveTo>
                    <a:pt x="183" y="0"/>
                  </a:moveTo>
                  <a:lnTo>
                    <a:pt x="368" y="183"/>
                  </a:lnTo>
                  <a:lnTo>
                    <a:pt x="184" y="368"/>
                  </a:lnTo>
                  <a:lnTo>
                    <a:pt x="0" y="184"/>
                  </a:lnTo>
                  <a:lnTo>
                    <a:pt x="183" y="0"/>
                  </a:lnTo>
                  <a:close/>
                </a:path>
              </a:pathLst>
            </a:custGeom>
            <a:solidFill>
              <a:srgbClr val="BDFAFF">
                <a:alpha val="50196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5013279" y="1421739"/>
            <a:ext cx="2267585" cy="34848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6290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700" spc="-5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7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23"/>
              </a:spcBef>
            </a:pPr>
            <a:r>
              <a:rPr sz="2700" spc="-3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广播内容策划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12"/>
              </a:spcBef>
            </a:pPr>
            <a:r>
              <a:rPr sz="2700" spc="-3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广播内容制作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12"/>
              </a:spcBef>
            </a:pPr>
            <a:r>
              <a:rPr sz="2700" spc="-3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广播内容推广</a:t>
            </a:r>
            <a:endParaRPr lang="Microsoft YaHei" altLang="Microsoft YaHei" sz="2700"/>
          </a:p>
          <a:p>
            <a:pPr marL="12700" algn="l" rtl="0" eaLnBrk="0">
              <a:lnSpc>
                <a:spcPct val="91000"/>
              </a:lnSpc>
              <a:spcBef>
                <a:spcPts val="1912"/>
              </a:spcBef>
            </a:pPr>
            <a:r>
              <a:rPr sz="2700" spc="-3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广播内容评估</a:t>
            </a:r>
            <a:endParaRPr lang="Microsoft YaHei" altLang="Microsoft YaHei" sz="2700"/>
          </a:p>
          <a:p>
            <a:pPr algn="l" rtl="0" eaLnBrk="0">
              <a:lnSpc>
                <a:spcPct val="105000"/>
              </a:lnSpc>
            </a:pPr>
            <a:endParaRPr lang="Arial" altLang="Arial" sz="1500"/>
          </a:p>
          <a:p>
            <a:pPr algn="l" rtl="0" eaLnBrk="0">
              <a:lnSpc>
                <a:spcPct val="13617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700" spc="-60">
                <a:solidFill>
                  <a:srgbClr val="00A5B2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7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7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700"/>
          </a:p>
        </p:txBody>
      </p:sp>
      <p:sp>
        <p:nvSpPr>
          <p:cNvPr id="10" name="textbox 10"/>
          <p:cNvSpPr/>
          <p:nvPr/>
        </p:nvSpPr>
        <p:spPr>
          <a:xfrm>
            <a:off x="1668330" y="2540436"/>
            <a:ext cx="1499235" cy="11099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32"/>
              </a:lnSpc>
            </a:pPr>
            <a:endParaRPr lang="Arial" altLang="Arial" sz="100"/>
          </a:p>
          <a:p>
            <a:pPr marL="202202" algn="l" rtl="0" eaLnBrk="0">
              <a:lnSpc>
                <a:spcPct val="88000"/>
              </a:lnSpc>
            </a:pPr>
            <a:r>
              <a:rPr sz="4800" spc="-1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  <a:endParaRPr lang="Microsoft YaHei" altLang="Microsoft YaHei" sz="4800"/>
          </a:p>
          <a:p>
            <a:pPr marL="12700" algn="l" rtl="0" eaLnBrk="0">
              <a:lnSpc>
                <a:spcPct val="86000"/>
              </a:lnSpc>
              <a:spcBef>
                <a:spcPts val="672"/>
              </a:spcBef>
            </a:pPr>
            <a:r>
              <a:rPr sz="2700" spc="-1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</a:t>
            </a:r>
            <a:r>
              <a:rPr sz="27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ents</a:t>
            </a:r>
            <a:endParaRPr lang="Microsoft YaHei" altLang="Microsoft YaHei" sz="27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2" name="table 12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213"/>
                        </a:lnSpc>
                      </a:pPr>
                      <a:endParaRPr lang="Arial" altLang="Arial" sz="100"/>
                    </a:p>
                    <a:p>
                      <a:pPr marL="3121558" algn="l" rtl="0" eaLnBrk="0">
                        <a:lnSpc>
                          <a:spcPct val="91000"/>
                        </a:lnSpc>
                      </a:pPr>
                      <a:r>
                        <a:rPr sz="3600" spc="-7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引</a:t>
                      </a:r>
                      <a:r>
                        <a:rPr sz="3600" spc="-6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言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textbox 13"/>
          <p:cNvSpPr/>
          <p:nvPr/>
        </p:nvSpPr>
        <p:spPr>
          <a:xfrm>
            <a:off x="4270600" y="1598295"/>
            <a:ext cx="3651250" cy="124460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7973"/>
              </a:lnSpc>
            </a:pPr>
            <a:endParaRPr lang="Arial" altLang="Arial" sz="100"/>
          </a:p>
          <a:p>
            <a:pPr marL="1560817" algn="l" rtl="0" eaLnBrk="0">
              <a:lnSpc>
                <a:spcPct val="85000"/>
              </a:lnSpc>
            </a:pPr>
            <a:r>
              <a:rPr sz="36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6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7797800" y="1295400"/>
            <a:ext cx="3679824" cy="4906431"/>
          </a:xfrm>
          <a:prstGeom prst="rect">
            <a:avLst/>
          </a:prstGeom>
        </p:spPr>
      </p:pic>
      <p:sp>
        <p:nvSpPr>
          <p:cNvPr id="16" name="textbox 16"/>
          <p:cNvSpPr/>
          <p:nvPr/>
        </p:nvSpPr>
        <p:spPr>
          <a:xfrm>
            <a:off x="806328" y="4282080"/>
            <a:ext cx="6841490" cy="11537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48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Microsoft YaHei" altLang="Microsoft YaHei" sz="23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8710" algn="l" rtl="0" eaLnBrk="0">
              <a:lnSpc>
                <a:spcPct val="91000"/>
              </a:lnSpc>
              <a:spcBef>
                <a:spcPts val="456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随着媒体形式的多样化，广播媒体面临着来自电视、网络等媒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的竞争压力。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757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为了保持和提升广播媒体的竞争力，必须提供更加优质、专业、有吸引力的内容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7" name="textbox 17"/>
          <p:cNvSpPr/>
          <p:nvPr/>
        </p:nvSpPr>
        <p:spPr>
          <a:xfrm>
            <a:off x="877620" y="1747749"/>
            <a:ext cx="6499859" cy="11360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7"/>
              </a:lnSpc>
            </a:pPr>
            <a:endParaRPr lang="Arial" altLang="Arial" sz="100"/>
          </a:p>
          <a:p>
            <a:pPr marL="43989" algn="l" rtl="0" eaLnBrk="0">
              <a:lnSpc>
                <a:spcPct val="92000"/>
              </a:lnSpc>
            </a:pPr>
            <a:r>
              <a:rPr sz="23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23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</a:t>
            </a:r>
            <a:endParaRPr lang="Microsoft YaHei" altLang="Microsoft YaHei" sz="2300"/>
          </a:p>
          <a:p>
            <a:pPr algn="l" rtl="0" eaLnBrk="0">
              <a:lnSpc>
                <a:spcPct val="107000"/>
              </a:lnSpc>
            </a:pPr>
            <a:endParaRPr lang="Arial" altLang="Arial" sz="600"/>
          </a:p>
          <a:p>
            <a:pPr marL="12700" indent="380" algn="l" rtl="0" eaLnBrk="0">
              <a:lnSpc>
                <a:spcPct val="151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本广播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内容方案旨在提供一套全面、专业、具有吸引力的广播内容，以满足广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大听众的需求，提升广播媒体的传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播效果和市场占有率。</a:t>
            </a:r>
            <a:endParaRPr lang="Microsoft YaHei" altLang="Microsoft YaHei" sz="1500"/>
          </a:p>
        </p:txBody>
      </p:sp>
      <p:sp>
        <p:nvSpPr>
          <p:cNvPr id="18" name="textbox 18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9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9" name="rect"/>
          <p:cNvSpPr/>
          <p:nvPr/>
        </p:nvSpPr>
        <p:spPr>
          <a:xfrm>
            <a:off x="799767" y="3629457"/>
            <a:ext cx="805750" cy="122999"/>
          </a:xfrm>
          <a:prstGeom prst="rect">
            <a:avLst/>
          </a:prstGeom>
          <a:solidFill>
            <a:srgbClr val="00A5B2">
              <a:alpha val="95686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0" name="rect"/>
          <p:cNvSpPr/>
          <p:nvPr/>
        </p:nvSpPr>
        <p:spPr>
          <a:xfrm>
            <a:off x="831493" y="5955115"/>
            <a:ext cx="805749" cy="12299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1" name="rect"/>
          <p:cNvSpPr/>
          <p:nvPr/>
        </p:nvSpPr>
        <p:spPr>
          <a:xfrm>
            <a:off x="1585873" y="6022201"/>
            <a:ext cx="6181974" cy="1428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rect"/>
          <p:cNvSpPr/>
          <p:nvPr/>
        </p:nvSpPr>
        <p:spPr>
          <a:xfrm>
            <a:off x="1554148" y="3696544"/>
            <a:ext cx="6181974" cy="14288"/>
          </a:xfrm>
          <a:prstGeom prst="rect">
            <a:avLst/>
          </a:pr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3" name="picture 4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 rot="21600000">
            <a:off x="4569824" y="1169289"/>
            <a:ext cx="3052346" cy="3327574"/>
            <a:chExt cx="3052346" cy="3327574"/>
          </a:xfrm>
        </p:grpSpPr>
        <p:sp>
          <p:nvSpPr>
            <p:cNvPr id="44" name="path"/>
            <p:cNvSpPr/>
            <p:nvPr/>
          </p:nvSpPr>
          <p:spPr>
            <a:xfrm>
              <a:off x="771233" y="0"/>
              <a:ext cx="2281112" cy="2281113"/>
            </a:xfrm>
            <a:custGeom>
              <a:rect l="0" t="0" r="0" b="0"/>
              <a:pathLst>
                <a:path w="3592" h="3592">
                  <a:moveTo>
                    <a:pt x="0" y="1796"/>
                  </a:moveTo>
                  <a:cubicBezTo>
                    <a:pt x="0" y="804"/>
                    <a:pt x="804" y="0"/>
                    <a:pt x="1796" y="0"/>
                  </a:cubicBezTo>
                  <a:lnTo>
                    <a:pt x="1796" y="0"/>
                  </a:lnTo>
                  <a:lnTo>
                    <a:pt x="1796" y="0"/>
                  </a:lnTo>
                  <a:lnTo>
                    <a:pt x="1796" y="0"/>
                  </a:lnTo>
                  <a:cubicBezTo>
                    <a:pt x="2788" y="0"/>
                    <a:pt x="3592" y="804"/>
                    <a:pt x="3592" y="1796"/>
                  </a:cubicBezTo>
                  <a:lnTo>
                    <a:pt x="3592" y="1796"/>
                  </a:lnTo>
                  <a:cubicBezTo>
                    <a:pt x="3592" y="1796"/>
                    <a:pt x="3592" y="1796"/>
                    <a:pt x="3592" y="1796"/>
                  </a:cubicBezTo>
                  <a:lnTo>
                    <a:pt x="3592" y="1796"/>
                  </a:lnTo>
                  <a:lnTo>
                    <a:pt x="3592" y="1796"/>
                  </a:lnTo>
                  <a:lnTo>
                    <a:pt x="3592" y="1796"/>
                  </a:lnTo>
                  <a:cubicBezTo>
                    <a:pt x="3592" y="2788"/>
                    <a:pt x="2788" y="3592"/>
                    <a:pt x="1796" y="3592"/>
                  </a:cubicBezTo>
                  <a:lnTo>
                    <a:pt x="1796" y="3592"/>
                  </a:lnTo>
                  <a:lnTo>
                    <a:pt x="1796" y="3592"/>
                  </a:lnTo>
                  <a:lnTo>
                    <a:pt x="1796" y="3592"/>
                  </a:lnTo>
                  <a:cubicBezTo>
                    <a:pt x="804" y="3592"/>
                    <a:pt x="0" y="2788"/>
                    <a:pt x="0" y="1796"/>
                  </a:cubicBezTo>
                  <a:lnTo>
                    <a:pt x="0" y="1796"/>
                  </a:lnTo>
                  <a:close/>
                </a:path>
              </a:pathLst>
            </a:custGeom>
            <a:solidFill>
              <a:srgbClr val="349E91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path"/>
            <p:cNvSpPr/>
            <p:nvPr/>
          </p:nvSpPr>
          <p:spPr>
            <a:xfrm>
              <a:off x="1607642" y="807489"/>
              <a:ext cx="608296" cy="608296"/>
            </a:xfrm>
            <a:custGeom>
              <a:rect l="0" t="0" r="0" b="0"/>
              <a:pathLst>
                <a:path w="957" h="957">
                  <a:moveTo>
                    <a:pt x="526" y="0"/>
                  </a:moveTo>
                  <a:lnTo>
                    <a:pt x="574" y="0"/>
                  </a:lnTo>
                  <a:lnTo>
                    <a:pt x="574" y="143"/>
                  </a:lnTo>
                  <a:lnTo>
                    <a:pt x="718" y="478"/>
                  </a:lnTo>
                  <a:lnTo>
                    <a:pt x="718" y="862"/>
                  </a:lnTo>
                  <a:lnTo>
                    <a:pt x="718" y="862"/>
                  </a:lnTo>
                  <a:cubicBezTo>
                    <a:pt x="718" y="915"/>
                    <a:pt x="675" y="957"/>
                    <a:pt x="622" y="957"/>
                  </a:cubicBezTo>
                  <a:lnTo>
                    <a:pt x="622" y="957"/>
                  </a:lnTo>
                  <a:lnTo>
                    <a:pt x="622" y="957"/>
                  </a:lnTo>
                  <a:lnTo>
                    <a:pt x="239" y="957"/>
                  </a:lnTo>
                  <a:lnTo>
                    <a:pt x="239" y="957"/>
                  </a:lnTo>
                  <a:cubicBezTo>
                    <a:pt x="186" y="957"/>
                    <a:pt x="128" y="917"/>
                    <a:pt x="110" y="867"/>
                  </a:cubicBezTo>
                  <a:lnTo>
                    <a:pt x="110" y="867"/>
                  </a:lnTo>
                  <a:lnTo>
                    <a:pt x="0" y="574"/>
                  </a:lnTo>
                  <a:lnTo>
                    <a:pt x="0" y="478"/>
                  </a:lnTo>
                  <a:lnTo>
                    <a:pt x="0" y="478"/>
                  </a:lnTo>
                  <a:cubicBezTo>
                    <a:pt x="0" y="426"/>
                    <a:pt x="42" y="383"/>
                    <a:pt x="95" y="383"/>
                  </a:cubicBezTo>
                  <a:lnTo>
                    <a:pt x="95" y="383"/>
                  </a:lnTo>
                  <a:lnTo>
                    <a:pt x="95" y="383"/>
                  </a:lnTo>
                  <a:lnTo>
                    <a:pt x="431" y="383"/>
                  </a:lnTo>
                  <a:lnTo>
                    <a:pt x="431" y="95"/>
                  </a:lnTo>
                  <a:lnTo>
                    <a:pt x="431" y="95"/>
                  </a:lnTo>
                  <a:cubicBezTo>
                    <a:pt x="431" y="42"/>
                    <a:pt x="473" y="0"/>
                    <a:pt x="526" y="0"/>
                  </a:cubicBezTo>
                  <a:lnTo>
                    <a:pt x="526" y="0"/>
                  </a:lnTo>
                  <a:lnTo>
                    <a:pt x="526" y="0"/>
                  </a:lnTo>
                  <a:close/>
                  <a:moveTo>
                    <a:pt x="814" y="478"/>
                  </a:moveTo>
                  <a:lnTo>
                    <a:pt x="957" y="478"/>
                  </a:lnTo>
                  <a:lnTo>
                    <a:pt x="957" y="957"/>
                  </a:lnTo>
                  <a:lnTo>
                    <a:pt x="814" y="957"/>
                  </a:lnTo>
                  <a:lnTo>
                    <a:pt x="814" y="47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0" y="1415784"/>
              <a:ext cx="1911789" cy="1911789"/>
            </a:xfrm>
            <a:custGeom>
              <a:rect l="0" t="0" r="0" b="0"/>
              <a:pathLst>
                <a:path w="3010" h="3010">
                  <a:moveTo>
                    <a:pt x="0" y="1505"/>
                  </a:moveTo>
                  <a:cubicBezTo>
                    <a:pt x="0" y="673"/>
                    <a:pt x="673" y="0"/>
                    <a:pt x="1505" y="0"/>
                  </a:cubicBezTo>
                  <a:lnTo>
                    <a:pt x="1505" y="0"/>
                  </a:lnTo>
                  <a:lnTo>
                    <a:pt x="1505" y="0"/>
                  </a:lnTo>
                  <a:lnTo>
                    <a:pt x="1505" y="0"/>
                  </a:lnTo>
                  <a:cubicBezTo>
                    <a:pt x="2336" y="0"/>
                    <a:pt x="3010" y="673"/>
                    <a:pt x="3010" y="1505"/>
                  </a:cubicBezTo>
                  <a:lnTo>
                    <a:pt x="3010" y="1505"/>
                  </a:lnTo>
                  <a:cubicBezTo>
                    <a:pt x="3010" y="1505"/>
                    <a:pt x="3010" y="1505"/>
                    <a:pt x="3010" y="1505"/>
                  </a:cubicBezTo>
                  <a:lnTo>
                    <a:pt x="3010" y="1505"/>
                  </a:lnTo>
                  <a:lnTo>
                    <a:pt x="3010" y="1505"/>
                  </a:lnTo>
                  <a:lnTo>
                    <a:pt x="3010" y="1505"/>
                  </a:lnTo>
                  <a:cubicBezTo>
                    <a:pt x="3010" y="2336"/>
                    <a:pt x="2336" y="3010"/>
                    <a:pt x="1505" y="3010"/>
                  </a:cubicBezTo>
                  <a:lnTo>
                    <a:pt x="1505" y="3010"/>
                  </a:lnTo>
                  <a:lnTo>
                    <a:pt x="1505" y="3010"/>
                  </a:lnTo>
                  <a:lnTo>
                    <a:pt x="1505" y="3010"/>
                  </a:lnTo>
                  <a:cubicBezTo>
                    <a:pt x="673" y="3010"/>
                    <a:pt x="0" y="2336"/>
                    <a:pt x="0" y="1505"/>
                  </a:cubicBezTo>
                  <a:lnTo>
                    <a:pt x="0" y="1505"/>
                  </a:lnTo>
                  <a:close/>
                </a:path>
              </a:pathLst>
            </a:custGeom>
            <a:solidFill>
              <a:srgbClr val="97DDD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5227003" y="3792070"/>
            <a:ext cx="2199641" cy="2311470"/>
            <a:chExt cx="2199641" cy="2311470"/>
          </a:xfrm>
        </p:grpSpPr>
        <p:sp>
          <p:nvSpPr>
            <p:cNvPr id="47" name="path"/>
            <p:cNvSpPr/>
            <p:nvPr/>
          </p:nvSpPr>
          <p:spPr>
            <a:xfrm>
              <a:off x="678898" y="0"/>
              <a:ext cx="1520742" cy="1520741"/>
            </a:xfrm>
            <a:custGeom>
              <a:rect l="0" t="0" r="0" b="0"/>
              <a:pathLst>
                <a:path w="2394" h="2394">
                  <a:moveTo>
                    <a:pt x="0" y="1197"/>
                  </a:moveTo>
                  <a:cubicBezTo>
                    <a:pt x="0" y="536"/>
                    <a:pt x="536" y="0"/>
                    <a:pt x="1197" y="0"/>
                  </a:cubicBezTo>
                  <a:lnTo>
                    <a:pt x="1197" y="0"/>
                  </a:lnTo>
                  <a:lnTo>
                    <a:pt x="1197" y="0"/>
                  </a:lnTo>
                  <a:lnTo>
                    <a:pt x="1197" y="0"/>
                  </a:lnTo>
                  <a:cubicBezTo>
                    <a:pt x="1858" y="0"/>
                    <a:pt x="2394" y="536"/>
                    <a:pt x="2394" y="1197"/>
                  </a:cubicBezTo>
                  <a:lnTo>
                    <a:pt x="2394" y="1197"/>
                  </a:lnTo>
                  <a:cubicBezTo>
                    <a:pt x="2394" y="1197"/>
                    <a:pt x="2394" y="1197"/>
                    <a:pt x="2394" y="1197"/>
                  </a:cubicBezTo>
                  <a:lnTo>
                    <a:pt x="2394" y="1197"/>
                  </a:lnTo>
                  <a:lnTo>
                    <a:pt x="2394" y="1197"/>
                  </a:lnTo>
                  <a:lnTo>
                    <a:pt x="2394" y="1197"/>
                  </a:lnTo>
                  <a:cubicBezTo>
                    <a:pt x="2394" y="1858"/>
                    <a:pt x="1858" y="2394"/>
                    <a:pt x="1197" y="2394"/>
                  </a:cubicBezTo>
                  <a:lnTo>
                    <a:pt x="1197" y="2394"/>
                  </a:lnTo>
                  <a:lnTo>
                    <a:pt x="1197" y="2394"/>
                  </a:lnTo>
                  <a:lnTo>
                    <a:pt x="1197" y="2394"/>
                  </a:lnTo>
                  <a:cubicBezTo>
                    <a:pt x="536" y="2394"/>
                    <a:pt x="0" y="1858"/>
                    <a:pt x="0" y="1197"/>
                  </a:cubicBezTo>
                  <a:lnTo>
                    <a:pt x="0" y="1197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121244" y="503137"/>
              <a:ext cx="636060" cy="514448"/>
            </a:xfrm>
            <a:custGeom>
              <a:rect l="0" t="0" r="0" b="0"/>
              <a:pathLst>
                <a:path w="1001" h="810">
                  <a:moveTo>
                    <a:pt x="502" y="144"/>
                  </a:moveTo>
                  <a:cubicBezTo>
                    <a:pt x="502" y="144"/>
                    <a:pt x="430" y="0"/>
                    <a:pt x="269" y="0"/>
                  </a:cubicBezTo>
                  <a:lnTo>
                    <a:pt x="269" y="0"/>
                  </a:lnTo>
                  <a:cubicBezTo>
                    <a:pt x="92" y="0"/>
                    <a:pt x="0" y="141"/>
                    <a:pt x="0" y="283"/>
                  </a:cubicBezTo>
                  <a:lnTo>
                    <a:pt x="0" y="283"/>
                  </a:lnTo>
                  <a:cubicBezTo>
                    <a:pt x="0" y="518"/>
                    <a:pt x="502" y="810"/>
                    <a:pt x="502" y="810"/>
                  </a:cubicBezTo>
                  <a:lnTo>
                    <a:pt x="502" y="810"/>
                  </a:lnTo>
                  <a:cubicBezTo>
                    <a:pt x="502" y="810"/>
                    <a:pt x="1001" y="521"/>
                    <a:pt x="1001" y="283"/>
                  </a:cubicBezTo>
                  <a:lnTo>
                    <a:pt x="1001" y="283"/>
                  </a:lnTo>
                  <a:cubicBezTo>
                    <a:pt x="1001" y="138"/>
                    <a:pt x="906" y="0"/>
                    <a:pt x="735" y="0"/>
                  </a:cubicBezTo>
                  <a:lnTo>
                    <a:pt x="735" y="0"/>
                  </a:lnTo>
                  <a:cubicBezTo>
                    <a:pt x="565" y="0"/>
                    <a:pt x="502" y="144"/>
                    <a:pt x="502" y="1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0" y="975390"/>
              <a:ext cx="1336080" cy="1336080"/>
            </a:xfrm>
            <a:custGeom>
              <a:rect l="0" t="0" r="0" b="0"/>
              <a:pathLst>
                <a:path w="2104" h="2104">
                  <a:moveTo>
                    <a:pt x="0" y="1052"/>
                  </a:moveTo>
                  <a:cubicBezTo>
                    <a:pt x="0" y="471"/>
                    <a:pt x="471" y="0"/>
                    <a:pt x="1052" y="0"/>
                  </a:cubicBezTo>
                  <a:lnTo>
                    <a:pt x="1052" y="0"/>
                  </a:lnTo>
                  <a:lnTo>
                    <a:pt x="1052" y="0"/>
                  </a:lnTo>
                  <a:lnTo>
                    <a:pt x="1052" y="0"/>
                  </a:lnTo>
                  <a:cubicBezTo>
                    <a:pt x="1633" y="0"/>
                    <a:pt x="2104" y="471"/>
                    <a:pt x="2104" y="1052"/>
                  </a:cubicBezTo>
                  <a:lnTo>
                    <a:pt x="2104" y="1052"/>
                  </a:lnTo>
                  <a:cubicBezTo>
                    <a:pt x="2104" y="1052"/>
                    <a:pt x="2104" y="1052"/>
                    <a:pt x="2104" y="1052"/>
                  </a:cubicBezTo>
                  <a:lnTo>
                    <a:pt x="2104" y="1052"/>
                  </a:lnTo>
                  <a:lnTo>
                    <a:pt x="2104" y="1052"/>
                  </a:lnTo>
                  <a:lnTo>
                    <a:pt x="2104" y="1052"/>
                  </a:lnTo>
                  <a:cubicBezTo>
                    <a:pt x="2104" y="1633"/>
                    <a:pt x="1633" y="2104"/>
                    <a:pt x="1052" y="2104"/>
                  </a:cubicBezTo>
                  <a:lnTo>
                    <a:pt x="1052" y="2104"/>
                  </a:lnTo>
                  <a:lnTo>
                    <a:pt x="1052" y="2104"/>
                  </a:lnTo>
                  <a:lnTo>
                    <a:pt x="1052" y="2104"/>
                  </a:lnTo>
                  <a:cubicBezTo>
                    <a:pt x="471" y="2104"/>
                    <a:pt x="0" y="1633"/>
                    <a:pt x="0" y="1052"/>
                  </a:cubicBezTo>
                  <a:lnTo>
                    <a:pt x="0" y="1052"/>
                  </a:lnTo>
                  <a:close/>
                </a:path>
              </a:pathLst>
            </a:custGeom>
            <a:solidFill>
              <a:srgbClr val="18D3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06393" y="1434308"/>
              <a:ext cx="523295" cy="418246"/>
            </a:xfrm>
            <a:custGeom>
              <a:rect l="0" t="0" r="0" b="0"/>
              <a:pathLst>
                <a:path w="824" h="658">
                  <a:moveTo>
                    <a:pt x="772" y="376"/>
                  </a:moveTo>
                  <a:lnTo>
                    <a:pt x="721" y="376"/>
                  </a:lnTo>
                  <a:lnTo>
                    <a:pt x="721" y="282"/>
                  </a:lnTo>
                  <a:lnTo>
                    <a:pt x="721" y="282"/>
                  </a:lnTo>
                  <a:cubicBezTo>
                    <a:pt x="721" y="126"/>
                    <a:pt x="582" y="0"/>
                    <a:pt x="412" y="0"/>
                  </a:cubicBezTo>
                  <a:lnTo>
                    <a:pt x="412" y="0"/>
                  </a:lnTo>
                  <a:cubicBezTo>
                    <a:pt x="241" y="0"/>
                    <a:pt x="103" y="126"/>
                    <a:pt x="103" y="282"/>
                  </a:cubicBezTo>
                  <a:lnTo>
                    <a:pt x="103" y="282"/>
                  </a:lnTo>
                  <a:lnTo>
                    <a:pt x="103" y="376"/>
                  </a:lnTo>
                  <a:lnTo>
                    <a:pt x="51" y="376"/>
                  </a:lnTo>
                  <a:lnTo>
                    <a:pt x="51" y="376"/>
                  </a:lnTo>
                  <a:cubicBezTo>
                    <a:pt x="23" y="376"/>
                    <a:pt x="0" y="397"/>
                    <a:pt x="0" y="423"/>
                  </a:cubicBezTo>
                  <a:lnTo>
                    <a:pt x="0" y="423"/>
                  </a:lnTo>
                  <a:lnTo>
                    <a:pt x="0" y="611"/>
                  </a:lnTo>
                  <a:lnTo>
                    <a:pt x="0" y="611"/>
                  </a:lnTo>
                  <a:cubicBezTo>
                    <a:pt x="0" y="637"/>
                    <a:pt x="23" y="658"/>
                    <a:pt x="51" y="658"/>
                  </a:cubicBezTo>
                  <a:lnTo>
                    <a:pt x="51" y="658"/>
                  </a:lnTo>
                  <a:lnTo>
                    <a:pt x="206" y="658"/>
                  </a:lnTo>
                  <a:lnTo>
                    <a:pt x="206" y="282"/>
                  </a:lnTo>
                  <a:lnTo>
                    <a:pt x="206" y="282"/>
                  </a:lnTo>
                  <a:cubicBezTo>
                    <a:pt x="206" y="178"/>
                    <a:pt x="298" y="94"/>
                    <a:pt x="412" y="94"/>
                  </a:cubicBezTo>
                  <a:lnTo>
                    <a:pt x="412" y="94"/>
                  </a:lnTo>
                  <a:cubicBezTo>
                    <a:pt x="525" y="94"/>
                    <a:pt x="618" y="178"/>
                    <a:pt x="618" y="282"/>
                  </a:cubicBezTo>
                  <a:lnTo>
                    <a:pt x="618" y="282"/>
                  </a:lnTo>
                  <a:lnTo>
                    <a:pt x="618" y="658"/>
                  </a:lnTo>
                  <a:lnTo>
                    <a:pt x="772" y="658"/>
                  </a:lnTo>
                  <a:lnTo>
                    <a:pt x="772" y="658"/>
                  </a:lnTo>
                  <a:cubicBezTo>
                    <a:pt x="801" y="658"/>
                    <a:pt x="824" y="637"/>
                    <a:pt x="824" y="611"/>
                  </a:cubicBezTo>
                  <a:lnTo>
                    <a:pt x="824" y="611"/>
                  </a:lnTo>
                  <a:lnTo>
                    <a:pt x="824" y="423"/>
                  </a:lnTo>
                  <a:lnTo>
                    <a:pt x="824" y="423"/>
                  </a:lnTo>
                  <a:cubicBezTo>
                    <a:pt x="824" y="397"/>
                    <a:pt x="801" y="376"/>
                    <a:pt x="772" y="376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1" name="textbox 51"/>
          <p:cNvSpPr/>
          <p:nvPr/>
        </p:nvSpPr>
        <p:spPr>
          <a:xfrm>
            <a:off x="8149159" y="3743386"/>
            <a:ext cx="3224529" cy="15297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822"/>
              </a:lnSpc>
            </a:pPr>
            <a:endParaRPr lang="Arial" altLang="Arial" sz="100"/>
          </a:p>
          <a:p>
            <a:pPr marL="13473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经科技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3271" algn="l" rtl="0" eaLnBrk="0">
              <a:lnSpc>
                <a:spcPct val="91000"/>
              </a:lnSpc>
              <a:spcBef>
                <a:spcPts val="461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报道国内外财经动态，解读经济政策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500"/>
          </a:p>
          <a:p>
            <a:pPr marL="14414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关注科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技发展前沿，满足听众的财经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1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科技信息需求。</a:t>
            </a:r>
            <a:endParaRPr lang="Microsoft YaHei" altLang="Microsoft YaHei" sz="1500"/>
          </a:p>
        </p:txBody>
      </p:sp>
      <p:sp>
        <p:nvSpPr>
          <p:cNvPr id="52" name="textbox 52"/>
          <p:cNvSpPr/>
          <p:nvPr/>
        </p:nvSpPr>
        <p:spPr>
          <a:xfrm>
            <a:off x="1548384" y="4818281"/>
            <a:ext cx="3225800" cy="1526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693"/>
              </a:lnSpc>
            </a:pPr>
            <a:endParaRPr lang="Arial" altLang="Arial" sz="100"/>
          </a:p>
          <a:p>
            <a:pPr marL="2246402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化娱乐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各类文化艺术活动，推荐优秀的</a:t>
            </a:r>
            <a:endParaRPr lang="Microsoft YaHei" altLang="Microsoft YaHei" sz="1500"/>
          </a:p>
          <a:p>
            <a:pPr marL="14986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影视作品，丰富听众的文化生</a:t>
            </a:r>
            <a:endParaRPr lang="Microsoft YaHei" altLang="Microsoft YaHei" sz="1500"/>
          </a:p>
          <a:p>
            <a:pPr algn="l" rtl="0" eaLnBrk="0">
              <a:lnSpc>
                <a:spcPct val="101000"/>
              </a:lnSpc>
            </a:pPr>
            <a:endParaRPr lang="Arial" altLang="Arial" sz="900"/>
          </a:p>
          <a:p>
            <a:pPr algn="r" rtl="0" eaLnBrk="0">
              <a:lnSpc>
                <a:spcPts val="1582"/>
              </a:lnSpc>
              <a:spcBef>
                <a:spcPts val="5"/>
              </a:spcBef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</a:t>
            </a:r>
            <a:r>
              <a:rPr sz="13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53" name="textbox 53"/>
          <p:cNvSpPr/>
          <p:nvPr/>
        </p:nvSpPr>
        <p:spPr>
          <a:xfrm>
            <a:off x="8149349" y="1528468"/>
            <a:ext cx="3071495" cy="15278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03"/>
              </a:lnSpc>
            </a:pPr>
            <a:endParaRPr lang="Arial" altLang="Arial" sz="100"/>
          </a:p>
          <a:p>
            <a:pPr marL="14303" algn="l" rtl="0" eaLnBrk="0">
              <a:lnSpc>
                <a:spcPct val="90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活服务</a:t>
            </a:r>
            <a:endParaRPr lang="Microsoft YaHei" altLang="Microsoft YaHei" sz="16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algn="l" rtl="0" eaLnBrk="0">
              <a:lnSpc>
                <a:spcPct val="109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与听众日常生活息息相关的各类</a:t>
            </a:r>
            <a:endParaRPr lang="Microsoft YaHei" altLang="Microsoft YaHei" sz="1500"/>
          </a:p>
          <a:p>
            <a:pPr marL="12700" algn="l" rtl="0" eaLnBrk="0">
              <a:lnSpc>
                <a:spcPct val="91000"/>
              </a:lnSpc>
              <a:spcBef>
                <a:spcPts val="106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，如天气预报、交通路况、生活</a:t>
            </a:r>
            <a:endParaRPr lang="Microsoft YaHei" altLang="Microsoft YaHei" sz="1500"/>
          </a:p>
          <a:p>
            <a:pPr algn="l" rtl="0" eaLnBrk="0">
              <a:lnSpc>
                <a:spcPct val="112000"/>
              </a:lnSpc>
            </a:pPr>
            <a:endParaRPr lang="Arial" altLang="Arial" sz="800"/>
          </a:p>
          <a:p>
            <a:pPr marL="13652" algn="l" rtl="0" eaLnBrk="0">
              <a:lnSpc>
                <a:spcPct val="96000"/>
              </a:lnSpc>
              <a:spcBef>
                <a:spcPts val="2"/>
              </a:spcBef>
            </a:pP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小贴士等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54" name="textbox 54"/>
          <p:cNvSpPr/>
          <p:nvPr/>
        </p:nvSpPr>
        <p:spPr>
          <a:xfrm>
            <a:off x="1019778" y="2745763"/>
            <a:ext cx="3225164" cy="11861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24"/>
              </a:lnSpc>
            </a:pPr>
            <a:endParaRPr lang="Arial" altLang="Arial" sz="100"/>
          </a:p>
          <a:p>
            <a:pPr marL="2242606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闻时事</a:t>
            </a:r>
            <a:endParaRPr lang="Microsoft YaHei" altLang="Microsoft YaHei" sz="1600"/>
          </a:p>
          <a:p>
            <a:pPr algn="l" rtl="0" eaLnBrk="0">
              <a:lnSpc>
                <a:spcPct val="107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8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报道国内外重要新闻事件，提供及时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585343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准确、深入的新闻报道和分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5" name="textbox 55"/>
          <p:cNvSpPr/>
          <p:nvPr/>
        </p:nvSpPr>
        <p:spPr>
          <a:xfrm>
            <a:off x="1212063" y="378266"/>
            <a:ext cx="2305685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4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广播内容概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000"/>
          </a:p>
        </p:txBody>
      </p:sp>
      <p:sp>
        <p:nvSpPr>
          <p:cNvPr id="56" name="path"/>
          <p:cNvSpPr/>
          <p:nvPr/>
        </p:nvSpPr>
        <p:spPr>
          <a:xfrm>
            <a:off x="5156398" y="3235876"/>
            <a:ext cx="738645" cy="610185"/>
          </a:xfrm>
          <a:custGeom>
            <a:rect l="0" t="0" r="0" b="0"/>
            <a:pathLst>
              <a:path w="1163" h="960">
                <a:moveTo>
                  <a:pt x="407" y="0"/>
                </a:moveTo>
                <a:lnTo>
                  <a:pt x="348" y="0"/>
                </a:lnTo>
                <a:lnTo>
                  <a:pt x="0" y="144"/>
                </a:lnTo>
                <a:lnTo>
                  <a:pt x="0" y="432"/>
                </a:lnTo>
                <a:lnTo>
                  <a:pt x="232" y="384"/>
                </a:lnTo>
                <a:lnTo>
                  <a:pt x="232" y="960"/>
                </a:lnTo>
                <a:lnTo>
                  <a:pt x="930" y="960"/>
                </a:lnTo>
                <a:lnTo>
                  <a:pt x="930" y="384"/>
                </a:lnTo>
                <a:lnTo>
                  <a:pt x="1163" y="432"/>
                </a:lnTo>
                <a:lnTo>
                  <a:pt x="1163" y="144"/>
                </a:lnTo>
                <a:lnTo>
                  <a:pt x="814" y="0"/>
                </a:lnTo>
                <a:lnTo>
                  <a:pt x="756" y="0"/>
                </a:lnTo>
                <a:lnTo>
                  <a:pt x="756" y="0"/>
                </a:lnTo>
                <a:cubicBezTo>
                  <a:pt x="756" y="79"/>
                  <a:pt x="677" y="144"/>
                  <a:pt x="581" y="144"/>
                </a:cubicBezTo>
                <a:lnTo>
                  <a:pt x="581" y="144"/>
                </a:lnTo>
                <a:cubicBezTo>
                  <a:pt x="485" y="144"/>
                  <a:pt x="407" y="79"/>
                  <a:pt x="407" y="0"/>
                </a:cubicBezTo>
                <a:lnTo>
                  <a:pt x="407" y="0"/>
                </a:lnTo>
                <a:lnTo>
                  <a:pt x="407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57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6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4" name="group 1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6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6" name="group 1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7" name="picture 7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78" name="table 78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53"/>
                        </a:lnSpc>
                      </a:pPr>
                      <a:endParaRPr lang="Arial" altLang="Arial" sz="100"/>
                    </a:p>
                    <a:p>
                      <a:pPr marL="2178812" algn="l" rtl="0" eaLnBrk="0">
                        <a:lnSpc>
                          <a:spcPct val="91000"/>
                        </a:lnSpc>
                      </a:pPr>
                      <a:r>
                        <a:rPr sz="3600" spc="-1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广播内</a:t>
                      </a:r>
                      <a:r>
                        <a:rPr sz="3600" spc="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容策划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9" name="textbox 79"/>
          <p:cNvSpPr/>
          <p:nvPr/>
        </p:nvSpPr>
        <p:spPr>
          <a:xfrm>
            <a:off x="4270600" y="1598295"/>
            <a:ext cx="3651250" cy="124460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7973"/>
              </a:lnSpc>
            </a:pPr>
            <a:endParaRPr lang="Arial" altLang="Arial" sz="100"/>
          </a:p>
          <a:p>
            <a:pPr marL="1560817" algn="l" rtl="0" eaLnBrk="0">
              <a:lnSpc>
                <a:spcPct val="85000"/>
              </a:lnSpc>
            </a:pPr>
            <a:r>
              <a:rPr sz="36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6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81" name="picture 8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89936" y="1498289"/>
            <a:ext cx="3861421" cy="3861421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167711" y="4401311"/>
            <a:ext cx="398716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027"/>
              </a:lnSpc>
            </a:pPr>
            <a:endParaRPr lang="Arial" altLang="Arial" sz="100"/>
          </a:p>
          <a:p>
            <a:pPr marL="138523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教育类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2108009" indent="-2095309" algn="l" rtl="0" eaLnBrk="0">
              <a:lnSpc>
                <a:spcPct val="122000"/>
              </a:lnSpc>
              <a:spcBef>
                <a:spcPts val="6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涵盖知识普及、文化传承、技能培训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等内容，   </a:t>
            </a:r>
            <a:r>
              <a:rPr sz="15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提高听众的知识水平</a:t>
            </a: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3" name="textbox 83"/>
          <p:cNvSpPr/>
          <p:nvPr/>
        </p:nvSpPr>
        <p:spPr>
          <a:xfrm>
            <a:off x="8131285" y="4401606"/>
            <a:ext cx="3796029" cy="11074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400"/>
              </a:lnSpc>
            </a:pPr>
            <a:endParaRPr lang="Arial" altLang="Arial" sz="100"/>
          </a:p>
          <a:p>
            <a:pPr marL="1001907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服务类节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2300"/>
          </a:p>
          <a:p>
            <a:pPr algn="l" rtl="0" eaLnBrk="0">
              <a:lnSpc>
                <a:spcPct val="100000"/>
              </a:lnSpc>
            </a:pPr>
            <a:endParaRPr lang="Arial" altLang="Arial" sz="1300"/>
          </a:p>
          <a:p>
            <a:pPr algn="l" rtl="0" eaLnBrk="0">
              <a:lnSpc>
                <a:spcPct val="10865"/>
              </a:lnSpc>
            </a:pPr>
            <a:endParaRPr lang="Arial" altLang="Arial" sz="100"/>
          </a:p>
          <a:p>
            <a:pPr marL="12700" indent="761" algn="l" rtl="0" eaLnBrk="0">
              <a:lnSpc>
                <a:spcPct val="123000"/>
              </a:lnSpc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提供生活服务信息，如天气预报、交通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况、  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健康养生等，方便听众的生活。</a:t>
            </a:r>
            <a:endParaRPr lang="Microsoft YaHei" altLang="Microsoft YaHei" sz="1500"/>
          </a:p>
        </p:txBody>
      </p:sp>
      <p:sp>
        <p:nvSpPr>
          <p:cNvPr id="84" name="textbox 84"/>
          <p:cNvSpPr/>
          <p:nvPr/>
        </p:nvSpPr>
        <p:spPr>
          <a:xfrm>
            <a:off x="378609" y="1628905"/>
            <a:ext cx="3796665" cy="11004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76"/>
              </a:lnSpc>
            </a:pPr>
            <a:endParaRPr lang="Arial" altLang="Arial" sz="100"/>
          </a:p>
          <a:p>
            <a:pPr marL="1189607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新闻类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300"/>
          </a:p>
          <a:p>
            <a:pPr marL="3443223" indent="-3430523" algn="l" rtl="0" eaLnBrk="0">
              <a:lnSpc>
                <a:spcPct val="145000"/>
              </a:lnSpc>
              <a:spcBef>
                <a:spcPts val="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国内外新闻资讯，满足听众对信息的需   </a:t>
            </a:r>
            <a:r>
              <a:rPr sz="10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</a:t>
            </a:r>
            <a:r>
              <a:rPr sz="10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000"/>
          </a:p>
        </p:txBody>
      </p:sp>
      <p:sp>
        <p:nvSpPr>
          <p:cNvPr id="85" name="textbox 85"/>
          <p:cNvSpPr/>
          <p:nvPr/>
        </p:nvSpPr>
        <p:spPr>
          <a:xfrm>
            <a:off x="8131476" y="1628905"/>
            <a:ext cx="3642995" cy="11080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276"/>
              </a:lnSpc>
            </a:pPr>
            <a:endParaRPr lang="Arial" altLang="Arial" sz="100"/>
          </a:p>
          <a:p>
            <a:pPr marL="1000535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娱乐类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endParaRPr lang="Microsoft YaHei" altLang="Microsoft YaHei" sz="2300"/>
          </a:p>
          <a:p>
            <a:pPr algn="l" rtl="0" eaLnBrk="0">
              <a:lnSpc>
                <a:spcPct val="103000"/>
              </a:lnSpc>
            </a:pPr>
            <a:endParaRPr lang="Arial" altLang="Arial" sz="1300"/>
          </a:p>
          <a:p>
            <a:pPr marL="24891" indent="-12191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音乐、电影、电视剧等娱乐内容，丰富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听众的休闲生活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6" name="textbox 86"/>
          <p:cNvSpPr/>
          <p:nvPr/>
        </p:nvSpPr>
        <p:spPr>
          <a:xfrm>
            <a:off x="442263" y="318468"/>
            <a:ext cx="2313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3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1"/>
              </a:spcBef>
              <a:tabLst>
                <a:tab pos="78359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节目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型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7" name="path"/>
          <p:cNvSpPr/>
          <p:nvPr/>
        </p:nvSpPr>
        <p:spPr>
          <a:xfrm>
            <a:off x="7180954" y="1688045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2C6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8" name="path"/>
          <p:cNvSpPr/>
          <p:nvPr/>
        </p:nvSpPr>
        <p:spPr>
          <a:xfrm>
            <a:off x="4429411" y="1744053"/>
            <a:ext cx="682752" cy="682752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2C6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9" name="path"/>
          <p:cNvSpPr/>
          <p:nvPr/>
        </p:nvSpPr>
        <p:spPr>
          <a:xfrm>
            <a:off x="4408822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2C6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0" name="path"/>
          <p:cNvSpPr/>
          <p:nvPr/>
        </p:nvSpPr>
        <p:spPr>
          <a:xfrm>
            <a:off x="7180954" y="4436915"/>
            <a:ext cx="682752" cy="682751"/>
          </a:xfrm>
          <a:custGeom>
            <a:rect l="0" t="0" r="0" b="0"/>
            <a:pathLst>
              <a:path w="1075" h="1075">
                <a:moveTo>
                  <a:pt x="0" y="537"/>
                </a:moveTo>
                <a:cubicBezTo>
                  <a:pt x="0" y="240"/>
                  <a:pt x="240" y="0"/>
                  <a:pt x="537" y="0"/>
                </a:cubicBezTo>
                <a:lnTo>
                  <a:pt x="537" y="0"/>
                </a:lnTo>
                <a:lnTo>
                  <a:pt x="537" y="0"/>
                </a:lnTo>
                <a:lnTo>
                  <a:pt x="537" y="0"/>
                </a:lnTo>
                <a:cubicBezTo>
                  <a:pt x="834" y="0"/>
                  <a:pt x="1075" y="240"/>
                  <a:pt x="1075" y="537"/>
                </a:cubicBezTo>
                <a:lnTo>
                  <a:pt x="1075" y="537"/>
                </a:lnTo>
                <a:cubicBezTo>
                  <a:pt x="1075" y="537"/>
                  <a:pt x="1075" y="537"/>
                  <a:pt x="1075" y="537"/>
                </a:cubicBezTo>
                <a:lnTo>
                  <a:pt x="1075" y="537"/>
                </a:lnTo>
                <a:lnTo>
                  <a:pt x="1075" y="537"/>
                </a:lnTo>
                <a:lnTo>
                  <a:pt x="1075" y="537"/>
                </a:lnTo>
                <a:cubicBezTo>
                  <a:pt x="1075" y="834"/>
                  <a:pt x="834" y="1075"/>
                  <a:pt x="537" y="1075"/>
                </a:cubicBezTo>
                <a:lnTo>
                  <a:pt x="537" y="1075"/>
                </a:lnTo>
                <a:lnTo>
                  <a:pt x="537" y="1075"/>
                </a:lnTo>
                <a:lnTo>
                  <a:pt x="537" y="1075"/>
                </a:lnTo>
                <a:cubicBezTo>
                  <a:pt x="240" y="1075"/>
                  <a:pt x="0" y="834"/>
                  <a:pt x="0" y="537"/>
                </a:cubicBezTo>
                <a:lnTo>
                  <a:pt x="0" y="537"/>
                </a:lnTo>
                <a:close/>
              </a:path>
            </a:pathLst>
          </a:custGeom>
          <a:solidFill>
            <a:srgbClr val="52C6B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1" name="picture 1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12" name="picture 1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1784330"/>
            <a:ext cx="3497685" cy="3774098"/>
          </a:xfrm>
          <a:prstGeom prst="rect">
            <a:avLst/>
          </a:prstGeom>
        </p:spPr>
      </p:pic>
      <p:grpSp>
        <p:nvGrpSpPr>
          <p:cNvPr id="20" name="group 20"/>
          <p:cNvGrpSpPr/>
          <p:nvPr/>
        </p:nvGrpSpPr>
        <p:grpSpPr>
          <a:xfrm rot="21600000">
            <a:off x="3853565" y="1300997"/>
            <a:ext cx="3657601" cy="2370382"/>
            <a:chExt cx="3657601" cy="2370382"/>
          </a:xfrm>
        </p:grpSpPr>
        <p:grpSp>
          <p:nvGrpSpPr>
            <p:cNvPr id="22" name="group 22"/>
            <p:cNvGrpSpPr/>
            <p:nvPr/>
          </p:nvGrpSpPr>
          <p:grpSpPr>
            <a:xfrm rot="21600000">
              <a:off x="0" y="0"/>
              <a:ext cx="3657601" cy="2370382"/>
              <a:chExt cx="3657601" cy="2370382"/>
            </a:xfrm>
          </p:grpSpPr>
          <p:sp>
            <p:nvSpPr>
              <p:cNvPr id="113" name="path"/>
              <p:cNvSpPr/>
              <p:nvPr/>
            </p:nvSpPr>
            <p:spPr>
              <a:xfrm>
                <a:off x="0" y="380687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4" name="path"/>
              <p:cNvSpPr/>
              <p:nvPr/>
            </p:nvSpPr>
            <p:spPr>
              <a:xfrm>
                <a:off x="0" y="0"/>
                <a:ext cx="3657601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5" name="textbox 115"/>
            <p:cNvSpPr/>
            <p:nvPr/>
          </p:nvSpPr>
          <p:spPr>
            <a:xfrm>
              <a:off x="316349" y="217798"/>
              <a:ext cx="3032125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9979"/>
                </a:lnSpc>
              </a:pPr>
              <a:endParaRPr lang="Arial" altLang="Arial" sz="100"/>
            </a:p>
            <a:p>
              <a:pPr marL="25044" algn="l" rtl="0" eaLnBrk="0">
                <a:lnSpc>
                  <a:spcPct val="91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年轻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</a:t>
              </a:r>
              <a:endParaRPr lang="Microsoft YaHei" altLang="Microsoft YaHei" sz="1600"/>
            </a:p>
            <a:p>
              <a:pPr algn="l" rtl="0" eaLnBrk="0">
                <a:lnSpc>
                  <a:spcPct val="120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20701" indent="-8001" algn="l" rtl="0" eaLnBrk="0">
                <a:lnSpc>
                  <a:spcPct val="123000"/>
                </a:lnSpc>
                <a:spcBef>
                  <a:spcPts val="1"/>
                </a:spcBef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关注流行文化和时尚潮流，对音乐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电影等娱乐内容感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趣。</a:t>
              </a:r>
              <a:endParaRPr lang="Microsoft YaHei" altLang="Microsoft YaHei" sz="1500"/>
            </a:p>
          </p:txBody>
        </p:sp>
      </p:grpSp>
      <p:grpSp>
        <p:nvGrpSpPr>
          <p:cNvPr id="24" name="group 24"/>
          <p:cNvGrpSpPr/>
          <p:nvPr/>
        </p:nvGrpSpPr>
        <p:grpSpPr>
          <a:xfrm rot="21600000">
            <a:off x="7873179" y="1300997"/>
            <a:ext cx="3657600" cy="2370382"/>
            <a:chExt cx="3657600" cy="2370382"/>
          </a:xfrm>
        </p:grpSpPr>
        <p:grpSp>
          <p:nvGrpSpPr>
            <p:cNvPr id="26" name="group 26"/>
            <p:cNvGrpSpPr/>
            <p:nvPr/>
          </p:nvGrpSpPr>
          <p:grpSpPr>
            <a:xfrm rot="21600000">
              <a:off x="0" y="0"/>
              <a:ext cx="3657600" cy="2370382"/>
              <a:chExt cx="3657600" cy="2370382"/>
            </a:xfrm>
          </p:grpSpPr>
          <p:sp>
            <p:nvSpPr>
              <p:cNvPr id="116" name="path"/>
              <p:cNvSpPr/>
              <p:nvPr/>
            </p:nvSpPr>
            <p:spPr>
              <a:xfrm>
                <a:off x="0" y="380687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17" name="path"/>
              <p:cNvSpPr/>
              <p:nvPr/>
            </p:nvSpPr>
            <p:spPr>
              <a:xfrm>
                <a:off x="0" y="0"/>
                <a:ext cx="3657600" cy="719328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18" name="textbox 118"/>
            <p:cNvSpPr/>
            <p:nvPr/>
          </p:nvSpPr>
          <p:spPr>
            <a:xfrm>
              <a:off x="315015" y="217798"/>
              <a:ext cx="3070860" cy="1235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0017"/>
                </a:lnSpc>
              </a:pPr>
              <a:endParaRPr lang="Arial" altLang="Arial" sz="100"/>
            </a:p>
            <a:p>
              <a:pPr marL="34537" algn="l" rtl="0" eaLnBrk="0">
                <a:lnSpc>
                  <a:spcPct val="91000"/>
                </a:lnSpc>
              </a:pPr>
              <a:r>
                <a:rPr sz="1600" spc="-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中老年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</a:t>
              </a:r>
              <a:endParaRPr lang="Microsoft YaHei" altLang="Microsoft YaHei" sz="16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333" algn="l" rtl="0" eaLnBrk="0">
                <a:lnSpc>
                  <a:spcPct val="122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关注时事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政治、健康养生等信息，对 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传统文化和价值观念有较高认同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3853565" y="3895299"/>
            <a:ext cx="3657601" cy="2307632"/>
            <a:chExt cx="3657601" cy="2307632"/>
          </a:xfrm>
        </p:grpSpPr>
        <p:grpSp>
          <p:nvGrpSpPr>
            <p:cNvPr id="30" name="group 30"/>
            <p:cNvGrpSpPr/>
            <p:nvPr/>
          </p:nvGrpSpPr>
          <p:grpSpPr>
            <a:xfrm rot="21600000">
              <a:off x="0" y="0"/>
              <a:ext cx="3657601" cy="2307632"/>
              <a:chExt cx="3657601" cy="2307632"/>
            </a:xfrm>
          </p:grpSpPr>
          <p:sp>
            <p:nvSpPr>
              <p:cNvPr id="119" name="path"/>
              <p:cNvSpPr/>
              <p:nvPr/>
            </p:nvSpPr>
            <p:spPr>
              <a:xfrm>
                <a:off x="0" y="317936"/>
                <a:ext cx="3657601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8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0" name="path"/>
              <p:cNvSpPr/>
              <p:nvPr/>
            </p:nvSpPr>
            <p:spPr>
              <a:xfrm>
                <a:off x="0" y="0"/>
                <a:ext cx="3657601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59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21" name="textbox 121"/>
            <p:cNvSpPr/>
            <p:nvPr/>
          </p:nvSpPr>
          <p:spPr>
            <a:xfrm>
              <a:off x="314825" y="216982"/>
              <a:ext cx="3033395" cy="123571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87926"/>
                </a:lnSpc>
              </a:pPr>
              <a:endParaRPr lang="Arial" altLang="Arial" sz="100"/>
            </a:p>
            <a:p>
              <a:pPr marL="25548" algn="l" rtl="0" eaLnBrk="0">
                <a:lnSpc>
                  <a:spcPct val="92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庭主妇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1523" algn="l" rtl="0" eaLnBrk="0">
                <a:lnSpc>
                  <a:spcPct val="122000"/>
                </a:lnSpc>
              </a:pPr>
              <a:r>
                <a:rPr sz="1500" spc="-7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关注生活服务信息和家庭教育知识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注重家庭生活品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质。</a:t>
              </a:r>
              <a:endParaRPr lang="Microsoft YaHei" altLang="Microsoft YaHei" sz="1500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7873179" y="3895299"/>
            <a:ext cx="3657600" cy="2307632"/>
            <a:chExt cx="3657600" cy="2307632"/>
          </a:xfrm>
        </p:grpSpPr>
        <p:grpSp>
          <p:nvGrpSpPr>
            <p:cNvPr id="34" name="group 34"/>
            <p:cNvGrpSpPr/>
            <p:nvPr/>
          </p:nvGrpSpPr>
          <p:grpSpPr>
            <a:xfrm rot="21600000">
              <a:off x="0" y="0"/>
              <a:ext cx="3657600" cy="2307632"/>
              <a:chExt cx="3657600" cy="2307632"/>
            </a:xfrm>
          </p:grpSpPr>
          <p:sp>
            <p:nvSpPr>
              <p:cNvPr id="122" name="path"/>
              <p:cNvSpPr/>
              <p:nvPr/>
            </p:nvSpPr>
            <p:spPr>
              <a:xfrm>
                <a:off x="0" y="317936"/>
                <a:ext cx="3657600" cy="1989695"/>
              </a:xfrm>
              <a:custGeom>
                <a:rect l="0" t="0" r="0" b="0"/>
                <a:pathLst>
                  <a:path w="5760" h="3133">
                    <a:moveTo>
                      <a:pt x="0" y="0"/>
                    </a:moveTo>
                    <a:lnTo>
                      <a:pt x="5760" y="0"/>
                    </a:lnTo>
                    <a:lnTo>
                      <a:pt x="5760" y="3133"/>
                    </a:lnTo>
                    <a:lnTo>
                      <a:pt x="0" y="3133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2C6B8">
                  <a:alpha val="78823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23" name="path"/>
              <p:cNvSpPr/>
              <p:nvPr/>
            </p:nvSpPr>
            <p:spPr>
              <a:xfrm>
                <a:off x="0" y="0"/>
                <a:ext cx="3657600" cy="719327"/>
              </a:xfrm>
              <a:custGeom>
                <a:rect l="0" t="0" r="0" b="0"/>
                <a:pathLst>
                  <a:path w="5760" h="1132">
                    <a:moveTo>
                      <a:pt x="0" y="188"/>
                    </a:moveTo>
                    <a:cubicBezTo>
                      <a:pt x="0" y="84"/>
                      <a:pt x="84" y="0"/>
                      <a:pt x="188" y="0"/>
                    </a:cubicBezTo>
                    <a:lnTo>
                      <a:pt x="188" y="0"/>
                    </a:lnTo>
                    <a:lnTo>
                      <a:pt x="5571" y="0"/>
                    </a:lnTo>
                    <a:lnTo>
                      <a:pt x="5571" y="0"/>
                    </a:lnTo>
                    <a:lnTo>
                      <a:pt x="5571" y="0"/>
                    </a:lnTo>
                    <a:cubicBezTo>
                      <a:pt x="5675" y="0"/>
                      <a:pt x="5760" y="84"/>
                      <a:pt x="5760" y="188"/>
                    </a:cubicBezTo>
                    <a:lnTo>
                      <a:pt x="5760" y="188"/>
                    </a:lnTo>
                    <a:cubicBezTo>
                      <a:pt x="5760" y="188"/>
                      <a:pt x="5760" y="188"/>
                      <a:pt x="5760" y="188"/>
                    </a:cubicBezTo>
                    <a:lnTo>
                      <a:pt x="5760" y="188"/>
                    </a:lnTo>
                    <a:lnTo>
                      <a:pt x="5760" y="943"/>
                    </a:lnTo>
                    <a:lnTo>
                      <a:pt x="5760" y="943"/>
                    </a:lnTo>
                    <a:lnTo>
                      <a:pt x="5760" y="943"/>
                    </a:lnTo>
                    <a:cubicBezTo>
                      <a:pt x="5760" y="1048"/>
                      <a:pt x="5675" y="1132"/>
                      <a:pt x="5571" y="1132"/>
                    </a:cubicBezTo>
                    <a:lnTo>
                      <a:pt x="5571" y="1132"/>
                    </a:lnTo>
                    <a:lnTo>
                      <a:pt x="188" y="1132"/>
                    </a:lnTo>
                    <a:lnTo>
                      <a:pt x="188" y="1132"/>
                    </a:lnTo>
                    <a:cubicBezTo>
                      <a:pt x="84" y="1132"/>
                      <a:pt x="0" y="1048"/>
                      <a:pt x="0" y="943"/>
                    </a:cubicBezTo>
                    <a:lnTo>
                      <a:pt x="0" y="188"/>
                    </a:lnTo>
                    <a:close/>
                  </a:path>
                </a:pathLst>
              </a:custGeom>
              <a:solidFill>
                <a:srgbClr val="52C6B8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24" name="textbox 124"/>
            <p:cNvSpPr/>
            <p:nvPr/>
          </p:nvSpPr>
          <p:spPr>
            <a:xfrm>
              <a:off x="316348" y="217390"/>
              <a:ext cx="3069589" cy="12388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061"/>
                </a:lnSpc>
              </a:pPr>
              <a:endParaRPr lang="Arial" altLang="Arial" sz="100"/>
            </a:p>
            <a:p>
              <a:pPr marL="26473" algn="l" rtl="0" eaLnBrk="0">
                <a:lnSpc>
                  <a:spcPct val="92000"/>
                </a:lnSpc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上班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族</a:t>
              </a:r>
              <a:endParaRPr lang="Microsoft YaHei" altLang="Microsoft YaHei" sz="1600"/>
            </a:p>
            <a:p>
              <a:pPr algn="l" rtl="0" eaLnBrk="0">
                <a:lnSpc>
                  <a:spcPct val="121000"/>
                </a:lnSpc>
              </a:pPr>
              <a:endParaRPr lang="Arial" altLang="Arial" sz="1000"/>
            </a:p>
            <a:p>
              <a:pPr algn="l" rtl="0" eaLnBrk="0">
                <a:lnSpc>
                  <a:spcPct val="122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23000"/>
                </a:lnSpc>
                <a:spcBef>
                  <a:spcPts val="2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关注交通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路况、职场技能等信息，寻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求工作与生活的平衡</a:t>
              </a:r>
              <a:r>
                <a:rPr sz="15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sp>
        <p:nvSpPr>
          <p:cNvPr id="125" name="textbox 125"/>
          <p:cNvSpPr/>
          <p:nvPr/>
        </p:nvSpPr>
        <p:spPr>
          <a:xfrm>
            <a:off x="442263" y="318468"/>
            <a:ext cx="2313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81978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7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目标听</a:t>
            </a: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众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6" name="picture 14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47" name="path"/>
          <p:cNvSpPr/>
          <p:nvPr/>
        </p:nvSpPr>
        <p:spPr>
          <a:xfrm>
            <a:off x="778587" y="1935244"/>
            <a:ext cx="10634823" cy="1709627"/>
          </a:xfrm>
          <a:custGeom>
            <a:rect l="0" t="0" r="0" b="0"/>
            <a:pathLst>
              <a:path w="16747" h="2692">
                <a:moveTo>
                  <a:pt x="7907" y="448"/>
                </a:moveTo>
                <a:cubicBezTo>
                  <a:pt x="7907" y="200"/>
                  <a:pt x="8108" y="0"/>
                  <a:pt x="8355" y="0"/>
                </a:cubicBezTo>
                <a:lnTo>
                  <a:pt x="8355" y="0"/>
                </a:lnTo>
                <a:lnTo>
                  <a:pt x="16299" y="0"/>
                </a:lnTo>
                <a:lnTo>
                  <a:pt x="16299" y="0"/>
                </a:lnTo>
                <a:lnTo>
                  <a:pt x="16299" y="0"/>
                </a:lnTo>
                <a:cubicBezTo>
                  <a:pt x="16546" y="0"/>
                  <a:pt x="16747" y="200"/>
                  <a:pt x="16747" y="448"/>
                </a:cubicBezTo>
                <a:lnTo>
                  <a:pt x="16747" y="448"/>
                </a:lnTo>
                <a:cubicBezTo>
                  <a:pt x="16747" y="448"/>
                  <a:pt x="16747" y="448"/>
                  <a:pt x="16747" y="448"/>
                </a:cubicBezTo>
                <a:lnTo>
                  <a:pt x="16747" y="448"/>
                </a:lnTo>
                <a:lnTo>
                  <a:pt x="16747" y="2243"/>
                </a:lnTo>
                <a:lnTo>
                  <a:pt x="16747" y="2243"/>
                </a:lnTo>
                <a:lnTo>
                  <a:pt x="16747" y="2243"/>
                </a:lnTo>
                <a:cubicBezTo>
                  <a:pt x="16747" y="2491"/>
                  <a:pt x="16546" y="2692"/>
                  <a:pt x="16299" y="2692"/>
                </a:cubicBezTo>
                <a:lnTo>
                  <a:pt x="16299" y="2692"/>
                </a:lnTo>
                <a:lnTo>
                  <a:pt x="8355" y="2692"/>
                </a:lnTo>
                <a:lnTo>
                  <a:pt x="8355" y="2692"/>
                </a:lnTo>
                <a:lnTo>
                  <a:pt x="8355" y="2692"/>
                </a:lnTo>
                <a:cubicBezTo>
                  <a:pt x="8108" y="2692"/>
                  <a:pt x="7907" y="2491"/>
                  <a:pt x="7907" y="2243"/>
                </a:cubicBezTo>
                <a:lnTo>
                  <a:pt x="7907" y="448"/>
                </a:lnTo>
                <a:close/>
              </a:path>
              <a:path w="16747" h="2692">
                <a:moveTo>
                  <a:pt x="0" y="448"/>
                </a:moveTo>
                <a:cubicBezTo>
                  <a:pt x="0" y="200"/>
                  <a:pt x="200" y="0"/>
                  <a:pt x="448" y="0"/>
                </a:cubicBezTo>
                <a:lnTo>
                  <a:pt x="448" y="0"/>
                </a:lnTo>
                <a:lnTo>
                  <a:pt x="8221" y="0"/>
                </a:lnTo>
                <a:lnTo>
                  <a:pt x="8221" y="0"/>
                </a:lnTo>
                <a:lnTo>
                  <a:pt x="8221" y="0"/>
                </a:lnTo>
                <a:cubicBezTo>
                  <a:pt x="8468" y="0"/>
                  <a:pt x="8669" y="200"/>
                  <a:pt x="8669" y="448"/>
                </a:cubicBezTo>
                <a:lnTo>
                  <a:pt x="8669" y="448"/>
                </a:lnTo>
                <a:cubicBezTo>
                  <a:pt x="8669" y="448"/>
                  <a:pt x="8669" y="448"/>
                  <a:pt x="8669" y="448"/>
                </a:cubicBezTo>
                <a:lnTo>
                  <a:pt x="8669" y="448"/>
                </a:lnTo>
                <a:lnTo>
                  <a:pt x="8669" y="2243"/>
                </a:lnTo>
                <a:lnTo>
                  <a:pt x="8669" y="2243"/>
                </a:lnTo>
                <a:lnTo>
                  <a:pt x="8669" y="2243"/>
                </a:lnTo>
                <a:cubicBezTo>
                  <a:pt x="8669" y="2491"/>
                  <a:pt x="8468" y="2692"/>
                  <a:pt x="8221" y="2692"/>
                </a:cubicBezTo>
                <a:lnTo>
                  <a:pt x="8221" y="2692"/>
                </a:lnTo>
                <a:lnTo>
                  <a:pt x="448" y="2692"/>
                </a:lnTo>
                <a:lnTo>
                  <a:pt x="448" y="2692"/>
                </a:lnTo>
                <a:lnTo>
                  <a:pt x="448" y="2692"/>
                </a:lnTo>
                <a:cubicBezTo>
                  <a:pt x="200" y="2692"/>
                  <a:pt x="0" y="2491"/>
                  <a:pt x="0" y="2243"/>
                </a:cubicBezTo>
                <a:lnTo>
                  <a:pt x="0" y="448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8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9" name="picture 14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150" name="textbox 150"/>
          <p:cNvSpPr/>
          <p:nvPr/>
        </p:nvSpPr>
        <p:spPr>
          <a:xfrm>
            <a:off x="8097649" y="4859662"/>
            <a:ext cx="3033395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178"/>
              </a:lnSpc>
            </a:pPr>
            <a:endParaRPr lang="Arial" altLang="Arial" sz="100"/>
          </a:p>
          <a:p>
            <a:pPr marL="1915985" indent="-1903285" algn="l" rtl="0" eaLnBrk="0">
              <a:lnSpc>
                <a:spcPct val="109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关注心理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健康问题，提供心理疏导   </a:t>
            </a:r>
            <a:r>
              <a:rPr sz="14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和解决方案</a:t>
            </a:r>
            <a:r>
              <a:rPr sz="1400" spc="-6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51" name="textbox 151"/>
          <p:cNvSpPr/>
          <p:nvPr/>
        </p:nvSpPr>
        <p:spPr>
          <a:xfrm>
            <a:off x="8096316" y="2771227"/>
            <a:ext cx="303466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542"/>
              </a:lnSpc>
            </a:pPr>
            <a:endParaRPr lang="Arial" altLang="Arial" sz="100"/>
          </a:p>
          <a:p>
            <a:pPr marL="2488247" indent="-2475547" algn="l" rtl="0" eaLnBrk="0">
              <a:lnSpc>
                <a:spcPct val="11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传承中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华优秀传统文化，弘扬民族   </a:t>
            </a:r>
            <a:r>
              <a:rPr sz="12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精神。</a:t>
            </a:r>
            <a:endParaRPr lang="Microsoft YaHei" altLang="Microsoft YaHei" sz="1200"/>
          </a:p>
        </p:txBody>
      </p:sp>
      <p:sp>
        <p:nvSpPr>
          <p:cNvPr id="152" name="textbox 152"/>
          <p:cNvSpPr/>
          <p:nvPr/>
        </p:nvSpPr>
        <p:spPr>
          <a:xfrm>
            <a:off x="1217428" y="4860424"/>
            <a:ext cx="288162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971"/>
              </a:lnSpc>
            </a:pPr>
            <a:endParaRPr lang="Arial" altLang="Arial" sz="100"/>
          </a:p>
          <a:p>
            <a:pPr marL="12700" indent="2666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关注科技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前沿动态，介绍科技创新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成果及其应用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3" name="textbox 153"/>
          <p:cNvSpPr/>
          <p:nvPr/>
        </p:nvSpPr>
        <p:spPr>
          <a:xfrm>
            <a:off x="1220095" y="2771799"/>
            <a:ext cx="2879089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826"/>
              </a:lnSpc>
            </a:pPr>
            <a:endParaRPr lang="Arial" altLang="Arial" sz="100"/>
          </a:p>
          <a:p>
            <a:pPr marL="12890" indent="-190" algn="l" rtl="0" eaLnBrk="0">
              <a:lnSpc>
                <a:spcPct val="105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关注当前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社会热点话题，深入剖析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事件背后的原因和影响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4" name="textbox 154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4225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主题和话题</a:t>
            </a:r>
            <a:endParaRPr lang="Microsoft YaHei" altLang="Microsoft YaHei" sz="3000"/>
          </a:p>
        </p:txBody>
      </p:sp>
      <p:grpSp>
        <p:nvGrpSpPr>
          <p:cNvPr id="38" name="group 3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11059289" y="5401182"/>
            <a:ext cx="602812" cy="626450"/>
            <a:chExt cx="602812" cy="626450"/>
          </a:xfrm>
        </p:grpSpPr>
        <p:sp>
          <p:nvSpPr>
            <p:cNvPr id="175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textbox 176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6238"/>
                </a:lnSpc>
              </a:pPr>
              <a:endParaRPr lang="Arial" altLang="Arial" sz="100"/>
            </a:p>
            <a:p>
              <a:pPr marL="129993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6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11098379" y="1747647"/>
            <a:ext cx="602812" cy="626450"/>
            <a:chExt cx="602812" cy="626450"/>
          </a:xfrm>
        </p:grpSpPr>
        <p:sp>
          <p:nvSpPr>
            <p:cNvPr id="177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textbox 178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9665" algn="l" rtl="0" eaLnBrk="0">
                <a:lnSpc>
                  <a:spcPct val="86000"/>
                </a:lnSpc>
                <a:spcBef>
                  <a:spcPts val="7"/>
                </a:spcBef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600"/>
            </a:p>
          </p:txBody>
        </p:sp>
      </p:grpSp>
      <p:grpSp>
        <p:nvGrpSpPr>
          <p:cNvPr id="44" name="group 44"/>
          <p:cNvGrpSpPr/>
          <p:nvPr/>
        </p:nvGrpSpPr>
        <p:grpSpPr>
          <a:xfrm rot="21600000">
            <a:off x="454962" y="5401182"/>
            <a:ext cx="602810" cy="626450"/>
            <a:chExt cx="602810" cy="626450"/>
          </a:xfrm>
        </p:grpSpPr>
        <p:sp>
          <p:nvSpPr>
            <p:cNvPr id="179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textbox 180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36"/>
                </a:lnSpc>
              </a:pPr>
              <a:endParaRPr lang="Arial" altLang="Arial" sz="100"/>
            </a:p>
            <a:p>
              <a:pPr marL="133371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600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94052" y="1747647"/>
            <a:ext cx="602810" cy="626450"/>
            <a:chExt cx="602810" cy="626450"/>
          </a:xfrm>
        </p:grpSpPr>
        <p:sp>
          <p:nvSpPr>
            <p:cNvPr id="181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2C6B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textbox 182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7560"/>
                </a:lnSpc>
              </a:pPr>
              <a:endParaRPr lang="Arial" altLang="Arial" sz="100"/>
            </a:p>
            <a:p>
              <a:pPr marL="143049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600"/>
            </a:p>
          </p:txBody>
        </p:sp>
      </p:grpSp>
      <p:sp>
        <p:nvSpPr>
          <p:cNvPr id="183" name="textbox 183"/>
          <p:cNvSpPr/>
          <p:nvPr/>
        </p:nvSpPr>
        <p:spPr>
          <a:xfrm>
            <a:off x="1219561" y="2222440"/>
            <a:ext cx="1012825" cy="2965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4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社会热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1900"/>
          </a:p>
        </p:txBody>
      </p:sp>
      <p:sp>
        <p:nvSpPr>
          <p:cNvPr id="184" name="textbox 184"/>
          <p:cNvSpPr/>
          <p:nvPr/>
        </p:nvSpPr>
        <p:spPr>
          <a:xfrm>
            <a:off x="9964263" y="4341659"/>
            <a:ext cx="1012825" cy="295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20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</a:t>
            </a:r>
            <a:endParaRPr lang="Microsoft YaHei" altLang="Microsoft YaHei" sz="1900"/>
          </a:p>
        </p:txBody>
      </p:sp>
      <p:sp>
        <p:nvSpPr>
          <p:cNvPr id="185" name="textbox 185"/>
          <p:cNvSpPr/>
          <p:nvPr/>
        </p:nvSpPr>
        <p:spPr>
          <a:xfrm>
            <a:off x="9964511" y="2230337"/>
            <a:ext cx="1012189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651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文化传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承</a:t>
            </a:r>
            <a:endParaRPr lang="Microsoft YaHei" altLang="Microsoft YaHei" sz="1900"/>
          </a:p>
        </p:txBody>
      </p:sp>
      <p:sp>
        <p:nvSpPr>
          <p:cNvPr id="186" name="textbox 186"/>
          <p:cNvSpPr/>
          <p:nvPr/>
        </p:nvSpPr>
        <p:spPr>
          <a:xfrm>
            <a:off x="1219561" y="4334751"/>
            <a:ext cx="1012825" cy="2940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8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科技创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</a:t>
            </a:r>
            <a:endParaRPr lang="Microsoft YaHei" altLang="Microsoft YaHei" sz="1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7" name="picture 18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aphicFrame>
        <p:nvGraphicFramePr>
          <p:cNvPr id="188" name="table 188"/>
          <p:cNvGraphicFramePr>
            <a:graphicFrameLocks noGrp="1"/>
          </p:cNvGraphicFramePr>
          <p:nvPr/>
        </p:nvGraphicFramePr>
        <p:xfrm>
          <a:off x="2550159" y="1569720"/>
          <a:ext cx="7091679" cy="3717925"/>
        </p:xfrm>
        <a:graphic>
          <a:graphicData uri="http://schemas.openxmlformats.org/drawingml/2006/table">
            <a:tbl>
              <a:tblPr/>
              <a:tblGrid>
                <a:gridCol w="7091679"/>
              </a:tblGrid>
              <a:tr h="3660775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4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105000"/>
                        </a:lnSpc>
                      </a:pPr>
                      <a:endParaRPr lang="Arial" altLang="Arial" sz="1000"/>
                    </a:p>
                    <a:p>
                      <a:pPr algn="l" rtl="0" eaLnBrk="0">
                        <a:lnSpc>
                          <a:spcPct val="6353"/>
                        </a:lnSpc>
                      </a:pPr>
                      <a:endParaRPr lang="Arial" altLang="Arial" sz="100"/>
                    </a:p>
                    <a:p>
                      <a:pPr marL="2178812" algn="l" rtl="0" eaLnBrk="0">
                        <a:lnSpc>
                          <a:spcPct val="91000"/>
                        </a:lnSpc>
                      </a:pPr>
                      <a:r>
                        <a:rPr sz="3600" spc="-1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广播内</a:t>
                      </a:r>
                      <a:r>
                        <a:rPr sz="3600" spc="0">
                          <a:solidFill>
                            <a:srgbClr val="00A5B2">
                              <a:alpha val="100000"/>
                            </a:srgbClr>
                          </a:solidFill>
                          <a:latin typeface="Microsoft YaHei"/>
                          <a:ea typeface="Microsoft YaHei"/>
                          <a:cs typeface="Microsoft YaHei"/>
                        </a:rPr>
                        <a:t>容制作</a:t>
                      </a:r>
                      <a:endParaRPr lang="Microsoft YaHei" altLang="Microsoft YaHei" sz="3600"/>
                    </a:p>
                  </a:txBody>
                  <a:tcPr marL="0" marR="0" marT="0" marB="0">
                    <a:lnL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rgbClr val="00A5B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89" name="textbox 189"/>
          <p:cNvSpPr/>
          <p:nvPr/>
        </p:nvSpPr>
        <p:spPr>
          <a:xfrm>
            <a:off x="4270600" y="1598295"/>
            <a:ext cx="3651250" cy="1244600"/>
          </a:xfrm>
          <a:prstGeom prst="rect">
            <a:avLst/>
          </a:prstGeom>
          <a:solidFill>
            <a:srgbClr val="00A5B2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algn="l" rtl="0" eaLnBrk="0">
              <a:lnSpc>
                <a:spcPct val="7973"/>
              </a:lnSpc>
            </a:pPr>
            <a:endParaRPr lang="Arial" altLang="Arial" sz="100"/>
          </a:p>
          <a:p>
            <a:pPr marL="1560817" algn="l" rtl="0" eaLnBrk="0">
              <a:lnSpc>
                <a:spcPct val="85000"/>
              </a:lnSpc>
            </a:pPr>
            <a:r>
              <a:rPr sz="3600" spc="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6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9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8" name="group 48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191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7C86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4" name="textbox 194"/>
          <p:cNvSpPr/>
          <p:nvPr/>
        </p:nvSpPr>
        <p:spPr>
          <a:xfrm>
            <a:off x="1174067" y="1650120"/>
            <a:ext cx="4559300" cy="40995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0724"/>
              </a:lnSpc>
            </a:pPr>
            <a:endParaRPr lang="Arial" altLang="Arial" sz="100"/>
          </a:p>
          <a:p>
            <a:pPr marL="13119" algn="l" rtl="0" eaLnBrk="0">
              <a:lnSpc>
                <a:spcPct val="91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定主题和目标受众</a:t>
            </a:r>
            <a:endParaRPr lang="Microsoft YaHei" altLang="Microsoft YaHei" sz="1800"/>
          </a:p>
          <a:p>
            <a:pPr marL="14414" algn="l" rtl="0" eaLnBrk="0">
              <a:lnSpc>
                <a:spcPct val="123000"/>
              </a:lnSpc>
              <a:spcBef>
                <a:spcPts val="1203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场需求和目标受众的特点，确定广播节目的主  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题和风格。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491" algn="l" rtl="0" eaLnBrk="0">
              <a:lnSpc>
                <a:spcPct val="90000"/>
              </a:lnSpc>
              <a:spcBef>
                <a:spcPts val="547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剧本和策划</a:t>
            </a:r>
            <a:endParaRPr lang="Microsoft YaHei" altLang="Microsoft YaHei" sz="1800"/>
          </a:p>
          <a:p>
            <a:pPr marL="12700" indent="1714" algn="l" rtl="0" eaLnBrk="0">
              <a:lnSpc>
                <a:spcPct val="122000"/>
              </a:lnSpc>
              <a:spcBef>
                <a:spcPts val="1253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创作有趣、有吸引力的剧本，并制定详细的节目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策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划， 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确保内容丰富多样。</a:t>
            </a:r>
            <a:endParaRPr lang="Microsoft YaHei" altLang="Microsoft YaHei" sz="15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5405" algn="l" rtl="0" eaLnBrk="0">
              <a:lnSpc>
                <a:spcPct val="91000"/>
              </a:lnSpc>
              <a:spcBef>
                <a:spcPts val="546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收集素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材和资料</a:t>
            </a:r>
            <a:endParaRPr lang="Microsoft YaHei" altLang="Microsoft YaHei" sz="18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marL="15938" indent="-1905" algn="l" rtl="0" eaLnBrk="0">
              <a:lnSpc>
                <a:spcPct val="123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各种渠道收集相关素材和资料，为内容创作提供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支持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5" name="textbox 195"/>
          <p:cNvSpPr/>
          <p:nvPr/>
        </p:nvSpPr>
        <p:spPr>
          <a:xfrm>
            <a:off x="1234923" y="378266"/>
            <a:ext cx="1520825" cy="4406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534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5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9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2" name="group 52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0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4" name="group 54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0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6" name="group 56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1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6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7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8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00A5B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9" name="picture 21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220" name="picture 22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69006" y="1293634"/>
            <a:ext cx="4563025" cy="4563024"/>
          </a:xfrm>
          <a:prstGeom prst="rect">
            <a:avLst/>
          </a:prstGeom>
        </p:spPr>
      </p:pic>
      <p:sp>
        <p:nvSpPr>
          <p:cNvPr id="221" name="textbox 221"/>
          <p:cNvSpPr/>
          <p:nvPr/>
        </p:nvSpPr>
        <p:spPr>
          <a:xfrm>
            <a:off x="6086681" y="3136909"/>
            <a:ext cx="5702300" cy="24225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952"/>
              </a:lnSpc>
            </a:pPr>
            <a:endParaRPr lang="Arial" altLang="Arial" sz="100"/>
          </a:p>
          <a:p>
            <a:pPr marL="14843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进行录音</a:t>
            </a: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采访</a:t>
            </a:r>
            <a:endParaRPr lang="Microsoft YaHei" altLang="Microsoft YaHei" sz="2300"/>
          </a:p>
          <a:p>
            <a:pPr marL="12700" indent="380" algn="l" rtl="0" eaLnBrk="0">
              <a:lnSpc>
                <a:spcPct val="124000"/>
              </a:lnSpc>
              <a:spcBef>
                <a:spcPts val="1030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按照剧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本和策划进行录音，并确保采访质量，捕捉到最佳的声音效   </a:t>
            </a: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果。</a:t>
            </a:r>
            <a:endParaRPr lang="Microsoft YaHei" altLang="Microsoft YaHei" sz="15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1000"/>
          </a:p>
          <a:p>
            <a:pPr marL="16319" algn="l" rtl="0" eaLnBrk="0">
              <a:lnSpc>
                <a:spcPct val="92000"/>
              </a:lnSpc>
              <a:spcBef>
                <a:spcPts val="697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音频编辑和整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890" algn="l" rtl="0" eaLnBrk="0">
              <a:lnSpc>
                <a:spcPct val="92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对录制的音频进行剪辑、拼接、降噪等处理，确保音质清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、流畅。</a:t>
            </a:r>
            <a:endParaRPr lang="Microsoft YaHei" altLang="Microsoft YaHei" sz="1500"/>
          </a:p>
        </p:txBody>
      </p:sp>
      <p:sp>
        <p:nvSpPr>
          <p:cNvPr id="222" name="textbox 222"/>
          <p:cNvSpPr/>
          <p:nvPr/>
        </p:nvSpPr>
        <p:spPr>
          <a:xfrm>
            <a:off x="6087062" y="1488268"/>
            <a:ext cx="5701665" cy="7696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081"/>
              </a:lnSpc>
            </a:pPr>
            <a:endParaRPr lang="Arial" altLang="Arial" sz="100"/>
          </a:p>
          <a:p>
            <a:pPr marL="17119" algn="l" rtl="0" eaLnBrk="0">
              <a:lnSpc>
                <a:spcPct val="91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选择合适的录音设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备和场地</a:t>
            </a:r>
            <a:endParaRPr lang="Microsoft YaHei" altLang="Microsoft YaHei" sz="23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根据节目需求选择合适的录音设备，并确保录音环境安静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、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无干扰。</a:t>
            </a:r>
            <a:endParaRPr lang="Microsoft YaHei" altLang="Microsoft YaHei" sz="1500"/>
          </a:p>
        </p:txBody>
      </p:sp>
      <p:sp>
        <p:nvSpPr>
          <p:cNvPr id="223" name="textbox 223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3590"/>
              </a:tabLst>
            </a:pPr>
            <a:r>
              <a:rPr sz="3000" spc="0"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音频录制和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A5B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编辑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A5B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A5B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A5B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A5B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A5B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https://d.book118.com/606032102223010101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2024-09-26T12:31:16.176</cp:lastPrinted>
  <dcterms:created xsi:type="dcterms:W3CDTF">2024-09-26T04:31:16Z</dcterms:created>
  <dcterms:modified xsi:type="dcterms:W3CDTF">2024-09-26T04:31:17Z</dcterms:modified>
</cp:coreProperties>
</file>