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FF43C-D8CE-415B-984C-814FFD1CE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06BAB-C70C-468B-A435-CAF1B5C60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072FF-1442-439E-98AF-1EE99AB45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B6CD-39B6-488E-A0EA-7D5BEE3F2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546151-F5F3-4CEA-A4CC-39FA2673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F85635-AA4E-42D4-991E-561DD7C0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70E39-5FA9-4233-880D-5E9A066EF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393EB-365F-4A8D-AFC0-925C3D204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6D13F-0F73-47DD-BCE2-43CDCE765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2E632-523B-42EB-B4BF-1D4711B59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3D9AC-0932-443B-B7FE-EFB897B9B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797928"/>
            <a:ext cx="12192000" cy="306007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244569" y="3241423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255245" y="2277929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rgbClr val="FF0000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FF000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solidFill>
            <a:schemeClr val="accent1"/>
          </a:soli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93629" y="2206220"/>
            <a:ext cx="623510" cy="653096"/>
            <a:chOff x="234950" y="2943226"/>
            <a:chExt cx="1344613" cy="1320800"/>
          </a:xfrm>
          <a:solidFill>
            <a:schemeClr val="accent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3041" y="173352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8">
            <a:extLst>
              <a:ext uri="{FF2B5EF4-FFF2-40B4-BE49-F238E27FC236}">
                <a16:creationId xmlns:a16="http://schemas.microsoft.com/office/drawing/2014/main" id="{9DD5C14E-FFB7-2586-FD39-9D83112B2F3E}"/>
              </a:ext>
            </a:extLst>
          </p:cNvPr>
          <p:cNvGrpSpPr/>
          <p:nvPr/>
        </p:nvGrpSpPr>
        <p:grpSpPr>
          <a:xfrm>
            <a:off x="405801" y="1951388"/>
            <a:ext cx="3566760" cy="3618981"/>
            <a:chOff x="4740390" y="5946187"/>
            <a:chExt cx="305647" cy="305644"/>
          </a:xfrm>
        </p:grpSpPr>
        <p:grpSp>
          <p:nvGrpSpPr>
            <p:cNvPr id="15" name="组合 49">
              <a:extLst>
                <a:ext uri="{FF2B5EF4-FFF2-40B4-BE49-F238E27FC236}">
                  <a16:creationId xmlns:a16="http://schemas.microsoft.com/office/drawing/2014/main" id="{AE887321-E913-9410-3975-BA842A34D199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7" name="椭圆 51">
                <a:extLst>
                  <a:ext uri="{FF2B5EF4-FFF2-40B4-BE49-F238E27FC236}">
                    <a16:creationId xmlns:a16="http://schemas.microsoft.com/office/drawing/2014/main" id="{1EE8084E-5547-944A-BAC7-ECDE18631393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8" name="椭圆 52">
                <a:extLst>
                  <a:ext uri="{FF2B5EF4-FFF2-40B4-BE49-F238E27FC236}">
                    <a16:creationId xmlns:a16="http://schemas.microsoft.com/office/drawing/2014/main" id="{539AA9EF-2E16-F3AC-9A5A-C937922C1DE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6" name="Freeform 39">
              <a:extLst>
                <a:ext uri="{FF2B5EF4-FFF2-40B4-BE49-F238E27FC236}">
                  <a16:creationId xmlns:a16="http://schemas.microsoft.com/office/drawing/2014/main" id="{57DA2219-A256-F0DB-1DDC-FF7F9A48843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7257" y="172375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3310331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15839" y="164044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1115" y="1089696"/>
            <a:ext cx="6196382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736569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081115" y="3944401"/>
            <a:ext cx="6235434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" name="组合 43">
            <a:extLst>
              <a:ext uri="{FF2B5EF4-FFF2-40B4-BE49-F238E27FC236}">
                <a16:creationId xmlns:a16="http://schemas.microsoft.com/office/drawing/2014/main" id="{253693F1-8005-445B-6210-980EDEA4A4C1}"/>
              </a:ext>
            </a:extLst>
          </p:cNvPr>
          <p:cNvGrpSpPr/>
          <p:nvPr/>
        </p:nvGrpSpPr>
        <p:grpSpPr>
          <a:xfrm>
            <a:off x="7944419" y="1810135"/>
            <a:ext cx="3582151" cy="3688492"/>
            <a:chOff x="4299766" y="5946187"/>
            <a:chExt cx="305647" cy="305644"/>
          </a:xfrm>
        </p:grpSpPr>
        <p:grpSp>
          <p:nvGrpSpPr>
            <p:cNvPr id="19" name="组合 44">
              <a:extLst>
                <a:ext uri="{FF2B5EF4-FFF2-40B4-BE49-F238E27FC236}">
                  <a16:creationId xmlns:a16="http://schemas.microsoft.com/office/drawing/2014/main" id="{06B2FFA6-F007-E05C-BBB1-82C88224190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21" name="椭圆 46">
                <a:extLst>
                  <a:ext uri="{FF2B5EF4-FFF2-40B4-BE49-F238E27FC236}">
                    <a16:creationId xmlns:a16="http://schemas.microsoft.com/office/drawing/2014/main" id="{74470EFC-14AB-CC25-64B9-6C39C624BAC1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22" name="椭圆 47">
                <a:extLst>
                  <a:ext uri="{FF2B5EF4-FFF2-40B4-BE49-F238E27FC236}">
                    <a16:creationId xmlns:a16="http://schemas.microsoft.com/office/drawing/2014/main" id="{80E8596B-E2EA-E742-6486-BBC256A8A456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0" name="Freeform 45">
              <a:extLst>
                <a:ext uri="{FF2B5EF4-FFF2-40B4-BE49-F238E27FC236}">
                  <a16:creationId xmlns:a16="http://schemas.microsoft.com/office/drawing/2014/main" id="{DAC297BA-799A-6B00-A055-6BFD5FE1EB5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chemeClr val="accent1">
              <a:lumMod val="20000"/>
              <a:lumOff val="80000"/>
            </a:schemeClr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52730" y="152602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solidFill>
                <a:srgbClr val="FF0000"/>
              </a:soli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solidFill>
                <a:srgbClr val="FF0000"/>
              </a:solidFill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C00000"/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22556" y="14238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chemeClr val="tx2">
                <a:lumMod val="20000"/>
                <a:lumOff val="80000"/>
              </a:schemeClr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7" name="组合 38">
            <a:extLst>
              <a:ext uri="{FF2B5EF4-FFF2-40B4-BE49-F238E27FC236}">
                <a16:creationId xmlns:a16="http://schemas.microsoft.com/office/drawing/2014/main" id="{75E6C4AD-3C77-CABB-C318-7F9838DEC54F}"/>
              </a:ext>
            </a:extLst>
          </p:cNvPr>
          <p:cNvGrpSpPr/>
          <p:nvPr/>
        </p:nvGrpSpPr>
        <p:grpSpPr>
          <a:xfrm>
            <a:off x="8028589" y="1976368"/>
            <a:ext cx="3582151" cy="3780722"/>
            <a:chOff x="5638883" y="5946187"/>
            <a:chExt cx="305647" cy="305644"/>
          </a:xfrm>
        </p:grpSpPr>
        <p:grpSp>
          <p:nvGrpSpPr>
            <p:cNvPr id="32" name="组合 39">
              <a:extLst>
                <a:ext uri="{FF2B5EF4-FFF2-40B4-BE49-F238E27FC236}">
                  <a16:creationId xmlns:a16="http://schemas.microsoft.com/office/drawing/2014/main" id="{6B807BF9-EF66-6912-C57F-50A96569D435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34" name="椭圆 41">
                <a:extLst>
                  <a:ext uri="{FF2B5EF4-FFF2-40B4-BE49-F238E27FC236}">
                    <a16:creationId xmlns:a16="http://schemas.microsoft.com/office/drawing/2014/main" id="{9CCECBE9-C763-61B7-8AD3-2689040061D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35" name="椭圆 42">
                <a:extLst>
                  <a:ext uri="{FF2B5EF4-FFF2-40B4-BE49-F238E27FC236}">
                    <a16:creationId xmlns:a16="http://schemas.microsoft.com/office/drawing/2014/main" id="{C722603E-5771-770B-3E40-E94C4487C43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7DF9A286-E7C7-E54C-8789-C20E6E2829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34107" y="137650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113593"/>
            <a:ext cx="5040000" cy="6341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1944547"/>
            <a:ext cx="5040000" cy="4468899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4968837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092441" y="147861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" name="组合 54">
            <a:extLst>
              <a:ext uri="{FF2B5EF4-FFF2-40B4-BE49-F238E27FC236}">
                <a16:creationId xmlns:a16="http://schemas.microsoft.com/office/drawing/2014/main" id="{151F8F60-E95A-D2A8-DEA0-C1D0DD95D115}"/>
              </a:ext>
            </a:extLst>
          </p:cNvPr>
          <p:cNvGrpSpPr/>
          <p:nvPr/>
        </p:nvGrpSpPr>
        <p:grpSpPr>
          <a:xfrm>
            <a:off x="298648" y="2018710"/>
            <a:ext cx="3582151" cy="3780722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F19B26AA-DD68-1EB3-502F-3A21573D5223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A03364F3-92D9-EB70-5C7D-BBA16ED39F2A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401C62E5-62A0-0733-4421-49C091146985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9C5932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D28AE885-BF56-DF2A-135B-1A7434BE36B0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7681" y="156354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106796" y="14873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1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C858190-853D-2136-4F95-3C95A3D3E850}"/>
              </a:ext>
            </a:extLst>
          </p:cNvPr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4B7BC523-0E05-3213-F6D3-60F221F4FF96}"/>
              </a:ext>
            </a:extLst>
          </p:cNvPr>
          <p:cNvSpPr>
            <a:spLocks noChangeArrowheads="1"/>
          </p:cNvSpPr>
          <p:nvPr userDrawn="1"/>
        </p:nvSpPr>
        <p:spPr bwMode="auto">
          <a:xfrm rot="16200000">
            <a:off x="136018" y="153192"/>
            <a:ext cx="771578" cy="673544"/>
          </a:xfrm>
          <a:custGeom>
            <a:rect l="l" t="t" r="r" b="b"/>
            <a:pathLst>
              <a:path w="4732299" h="655200">
                <a:moveTo>
                  <a:pt x="29842" y="0"/>
                </a:moveTo>
                <a:lnTo>
                  <a:pt x="4732299" y="0"/>
                </a:lnTo>
                <a:lnTo>
                  <a:pt x="4732299" y="655200"/>
                </a:lnTo>
                <a:lnTo>
                  <a:pt x="0" y="655200"/>
                </a:lnTo>
                <a:lnTo>
                  <a:pt x="0" y="651669"/>
                </a:lnTo>
                <a:lnTo>
                  <a:pt x="25384" y="651669"/>
                </a:lnTo>
                <a:lnTo>
                  <a:pt x="393662" y="323851"/>
                </a:lnTo>
                <a:close/>
              </a:path>
            </a:pathLst>
          </a:custGeom>
          <a:solidFill>
            <a:schemeClr val="bg1">
              <a:alpha val="85000"/>
            </a:schemeClr>
          </a:solidFill>
          <a:ln w="3175" cap="flat" cmpd="sng" algn="ctr">
            <a:noFill/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ctr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1" i="0" u="none" strike="noStrike" kern="0" cap="none" spc="0" normalizeH="0" baseline="0">
              <a:ln>
                <a:noFill/>
              </a:ln>
              <a:solidFill>
                <a:srgbClr val="F9F9F9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5002405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形状 16">
            <a:extLst>
              <a:ext uri="{FF2B5EF4-FFF2-40B4-BE49-F238E27FC236}">
                <a16:creationId xmlns:a16="http://schemas.microsoft.com/office/drawing/2014/main" id="{FAD1671D-ED91-C617-3A80-33A9260EE036}"/>
              </a:ext>
            </a:extLst>
          </p:cNvPr>
          <p:cNvSpPr/>
          <p:nvPr/>
        </p:nvSpPr>
        <p:spPr>
          <a:xfrm>
            <a:off x="0" y="0"/>
            <a:ext cx="12192000" cy="6858001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30B6FA-C97C-9F3D-547F-7B269C3DC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4" r="6845" b="89494"/>
          <a:stretch>
            <a:fillRect/>
          </a:stretch>
        </p:blipFill>
        <p:spPr>
          <a:xfrm>
            <a:off x="0" y="4328160"/>
            <a:ext cx="12192000" cy="252984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>
              <a:ln w="0"/>
              <a:solidFill>
                <a:schemeClr val="bg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5" name="TextBox 14"/>
          <p:cNvSpPr txBox="1"/>
          <p:nvPr/>
        </p:nvSpPr>
        <p:spPr>
          <a:xfrm>
            <a:off x="423211" y="2173359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系统瓶颈识别技术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7DBAC1-8C86-881E-E5FD-6169B89A8C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133" y="3278698"/>
            <a:ext cx="3767655" cy="780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" name="任意形状 16">
            <a:extLst>
              <a:ext uri="{FF2B5EF4-FFF2-40B4-BE49-F238E27FC236}">
                <a16:creationId xmlns:a16="http://schemas.microsoft.com/office/drawing/2014/main" id="{FAFA4BED-13A1-E202-E384-9FEBF140026E}"/>
              </a:ext>
            </a:extLst>
          </p:cNvPr>
          <p:cNvSpPr/>
          <p:nvPr/>
        </p:nvSpPr>
        <p:spPr>
          <a:xfrm>
            <a:off x="0" y="2"/>
            <a:ext cx="12192000" cy="6846870"/>
          </a:xfrm>
          <a:custGeom>
            <a:gdLst>
              <a:gd name="connsiteX0" fmla="*/ 8703179 w 12192000"/>
              <a:gd name="connsiteY0" fmla="*/ 0 h 6564649"/>
              <a:gd name="connsiteX1" fmla="*/ 11338001 w 12192000"/>
              <a:gd name="connsiteY1" fmla="*/ 0 h 6564649"/>
              <a:gd name="connsiteX2" fmla="*/ 11453735 w 12192000"/>
              <a:gd name="connsiteY2" fmla="*/ 180527 h 6564649"/>
              <a:gd name="connsiteX3" fmla="*/ 12163467 w 12192000"/>
              <a:gd name="connsiteY3" fmla="*/ 1863355 h 6564649"/>
              <a:gd name="connsiteX4" fmla="*/ 12192000 w 12192000"/>
              <a:gd name="connsiteY4" fmla="*/ 1986983 h 6564649"/>
              <a:gd name="connsiteX5" fmla="*/ 12192000 w 12192000"/>
              <a:gd name="connsiteY5" fmla="*/ 4871017 h 6564649"/>
              <a:gd name="connsiteX6" fmla="*/ 12163467 w 12192000"/>
              <a:gd name="connsiteY6" fmla="*/ 4994645 h 6564649"/>
              <a:gd name="connsiteX7" fmla="*/ 11604581 w 12192000"/>
              <a:gd name="connsiteY7" fmla="*/ 6415126 h 6564649"/>
              <a:gd name="connsiteX8" fmla="*/ 11518607 w 12192000"/>
              <a:gd name="connsiteY8" fmla="*/ 6564649 h 6564649"/>
              <a:gd name="connsiteX9" fmla="*/ 9048566 w 12192000"/>
              <a:gd name="connsiteY9" fmla="*/ 6564649 h 6564649"/>
              <a:gd name="connsiteX10" fmla="*/ 9142291 w 12192000"/>
              <a:gd name="connsiteY10" fmla="*/ 6475291 h 6564649"/>
              <a:gd name="connsiteX11" fmla="*/ 10404106 w 12192000"/>
              <a:gd name="connsiteY11" fmla="*/ 3429000 h 6564649"/>
              <a:gd name="connsiteX12" fmla="*/ 8836356 w 12192000"/>
              <a:gd name="connsiteY12" fmla="*/ 104656 h 6564649"/>
              <a:gd name="connsiteX13" fmla="*/ 853999 w 12192000"/>
              <a:gd name="connsiteY13" fmla="*/ 0 h 6564649"/>
              <a:gd name="connsiteX14" fmla="*/ 3488821 w 12192000"/>
              <a:gd name="connsiteY14" fmla="*/ 0 h 6564649"/>
              <a:gd name="connsiteX15" fmla="*/ 3355645 w 12192000"/>
              <a:gd name="connsiteY15" fmla="*/ 104656 h 6564649"/>
              <a:gd name="connsiteX16" fmla="*/ 1787894 w 12192000"/>
              <a:gd name="connsiteY16" fmla="*/ 3429000 h 6564649"/>
              <a:gd name="connsiteX17" fmla="*/ 3049709 w 12192000"/>
              <a:gd name="connsiteY17" fmla="*/ 6475291 h 6564649"/>
              <a:gd name="connsiteX18" fmla="*/ 3143434 w 12192000"/>
              <a:gd name="connsiteY18" fmla="*/ 6564649 h 6564649"/>
              <a:gd name="connsiteX19" fmla="*/ 673393 w 12192000"/>
              <a:gd name="connsiteY19" fmla="*/ 6564649 h 6564649"/>
              <a:gd name="connsiteX20" fmla="*/ 587419 w 12192000"/>
              <a:gd name="connsiteY20" fmla="*/ 6415126 h 6564649"/>
              <a:gd name="connsiteX21" fmla="*/ 28533 w 12192000"/>
              <a:gd name="connsiteY21" fmla="*/ 4994645 h 6564649"/>
              <a:gd name="connsiteX22" fmla="*/ 0 w 12192000"/>
              <a:gd name="connsiteY22" fmla="*/ 4871017 h 6564649"/>
              <a:gd name="connsiteX23" fmla="*/ 0 w 12192000"/>
              <a:gd name="connsiteY23" fmla="*/ 1986983 h 6564649"/>
              <a:gd name="connsiteX24" fmla="*/ 28533 w 12192000"/>
              <a:gd name="connsiteY24" fmla="*/ 1863355 h 6564649"/>
              <a:gd name="connsiteX25" fmla="*/ 738265 w 12192000"/>
              <a:gd name="connsiteY25" fmla="*/ 180527 h 65646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2192000" h="6564649">
                <a:moveTo>
                  <a:pt x="8703179" y="0"/>
                </a:moveTo>
                <a:lnTo>
                  <a:pt x="11338001" y="0"/>
                </a:lnTo>
                <a:lnTo>
                  <a:pt x="11453735" y="180527"/>
                </a:lnTo>
                <a:cubicBezTo>
                  <a:pt x="11767663" y="697184"/>
                  <a:pt x="12008964" y="1262850"/>
                  <a:pt x="12163467" y="1863355"/>
                </a:cubicBezTo>
                <a:lnTo>
                  <a:pt x="12192000" y="1986983"/>
                </a:lnTo>
                <a:lnTo>
                  <a:pt x="12192000" y="4871017"/>
                </a:lnTo>
                <a:lnTo>
                  <a:pt x="12163467" y="4994645"/>
                </a:lnTo>
                <a:cubicBezTo>
                  <a:pt x="12034714" y="5495067"/>
                  <a:pt x="11845685" y="5971294"/>
                  <a:pt x="11604581" y="6415126"/>
                </a:cubicBezTo>
                <a:lnTo>
                  <a:pt x="11518607" y="6564649"/>
                </a:lnTo>
                <a:lnTo>
                  <a:pt x="9048566" y="6564649"/>
                </a:lnTo>
                <a:lnTo>
                  <a:pt x="9142291" y="6475291"/>
                </a:lnTo>
                <a:cubicBezTo>
                  <a:pt x="9921905" y="5695677"/>
                  <a:pt x="10404106" y="4618651"/>
                  <a:pt x="10404106" y="3429000"/>
                </a:cubicBezTo>
                <a:cubicBezTo>
                  <a:pt x="10404106" y="2090643"/>
                  <a:pt x="9793820" y="894826"/>
                  <a:pt x="8836356" y="104656"/>
                </a:cubicBezTo>
                <a:close/>
                <a:moveTo>
                  <a:pt x="853999" y="0"/>
                </a:moveTo>
                <a:lnTo>
                  <a:pt x="3488821" y="0"/>
                </a:lnTo>
                <a:lnTo>
                  <a:pt x="3355645" y="104656"/>
                </a:lnTo>
                <a:cubicBezTo>
                  <a:pt x="2398180" y="894826"/>
                  <a:pt x="1787894" y="2090643"/>
                  <a:pt x="1787894" y="3429000"/>
                </a:cubicBezTo>
                <a:cubicBezTo>
                  <a:pt x="1787894" y="4618651"/>
                  <a:pt x="2270096" y="5695677"/>
                  <a:pt x="3049709" y="6475291"/>
                </a:cubicBezTo>
                <a:lnTo>
                  <a:pt x="3143434" y="6564649"/>
                </a:lnTo>
                <a:lnTo>
                  <a:pt x="673393" y="6564649"/>
                </a:lnTo>
                <a:lnTo>
                  <a:pt x="587419" y="6415126"/>
                </a:lnTo>
                <a:cubicBezTo>
                  <a:pt x="346315" y="5971294"/>
                  <a:pt x="157286" y="5495067"/>
                  <a:pt x="28533" y="4994645"/>
                </a:cubicBezTo>
                <a:lnTo>
                  <a:pt x="0" y="4871017"/>
                </a:lnTo>
                <a:lnTo>
                  <a:pt x="0" y="1986983"/>
                </a:lnTo>
                <a:lnTo>
                  <a:pt x="28533" y="1863355"/>
                </a:lnTo>
                <a:cubicBezTo>
                  <a:pt x="183037" y="1262850"/>
                  <a:pt x="424337" y="697184"/>
                  <a:pt x="738265" y="180527"/>
                </a:cubicBezTo>
                <a:close/>
              </a:path>
            </a:pathLst>
          </a:custGeom>
          <a:solidFill>
            <a:srgbClr val="FF0000">
              <a:alpha val="9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4377"/>
            <a:endParaRPr lang="zh-CN" altLang="en-US">
              <a:solidFill>
                <a:srgbClr val="000000"/>
              </a:solidFill>
              <a:latin typeface="微软雅黑" pitchFamily="34" charset="-122"/>
              <a:ea typeface="微软雅黑" pitchFamily="34" charset="-122"/>
              <a:sym typeface="思源黑体" panose="020b0500000000000000" pitchFamily="34" charset="-122"/>
            </a:endParaRPr>
          </a:p>
        </p:txBody>
      </p:sp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系统瓶颈识别简介
 性能监控工具与技术
 资源利用率分析
 系统日志分析与解读
 瓶颈识别案例分析
 瓶颈解决策略与方案
 性能优化最佳实践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FF0000">
                <a:alpha val="50000"/>
              </a:srgb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FF0000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chemeClr val="accent3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系统瓶颈识别简介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系统瓶颈识别技术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系统瓶颈识别简介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系统瓶颈识别简介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瓶颈识别的定义和重要性。系统瓶颈识别是一种技术手段，用于检测和定位系统中存在的性能瓶颈，以确保系统的稳定、高效运行。随着信息技术的飞速发展，系统复杂性不断增加，系统瓶颈识别显得尤为重要，有助于提升系统的可用性和用户体验。</a:t>
            </a:r>
          </a:p>
          <a:p>
            <a:r>
              <a:t>2.系统瓶颈识别的主要方法和工具。常见的系统瓶颈识别方法包括性能监控、日志分析、资源利用率分析等。同时，也有许多专业的系统瓶颈识别工具，如APM（应用性能管理）工具、网络监控工具等，可帮助进行更高效的瓶颈识别。</a:t>
            </a:r>
          </a:p>
          <a:p>
            <a:r>
              <a:t>3.系统瓶颈识别的挑战与未来发展。随着云计算、大数据等技术的广泛应用，系统瓶颈识别面临诸多挑战，如数据量大、实时性要求高等。未来，系统瓶颈识别技术将更加注重AI和机器学习的应用，以实现更精准、实时的瓶颈识别。</a:t>
            </a:r>
          </a:p>
          <a:p>
            <a:r>
              <a:t>以上内容仅供参考，如需获取更多专业内容，建议查阅相关文献或咨询专业人士。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系统瓶颈识别技术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性能监控工具概述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1.性能监控工具的作用：帮助系统管理员识别和诊断系统瓶颈，优化系统性能。</a:t>
            </a:r>
          </a:p>
          <a:p>
            <a:r>
              <a:t>2.常见性能监控工具：系统监视器、性能分析器、网络监控工具等。</a:t>
            </a:r>
          </a:p>
          <a:p>
            <a:r>
              <a:t>3.性能监控工具的选择：根据系统类型和需求选择适合的工具。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性能监控数据采集技术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1.数据采集方式：实时监控和历史数据分析。</a:t>
            </a:r>
          </a:p>
          <a:p>
            <a:r>
              <a:t>2.数据采集粒度：根据需求调整数据采集的频率和详细程度。</a:t>
            </a:r>
          </a:p>
          <a:p>
            <a:r>
              <a:t>3.数据存储与分析：利用大数据和机器学习技术对采集到的数据进行分析和存储。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性能监控可视化技术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1.数据可视化：将性能数据以图表、图像等形式展示，提高可读性。</a:t>
            </a:r>
          </a:p>
          <a:p>
            <a:r>
              <a:t>2.实时监控可视化：实时展示系统性能数据，帮助管理员及时发现问题。</a:t>
            </a:r>
          </a:p>
          <a:p>
            <a:r>
              <a:t>3.趋势预测可视化：利用数据分析和机器学习技术，预测系统性能趋势。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性能监控告警机制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1.告警设置：根据需求和实际情况设置告警阈值。</a:t>
            </a:r>
          </a:p>
          <a:p>
            <a:r>
              <a:t>2.告警通知：通过邮件、短信等方式及时通知管理员处理告警信息。</a:t>
            </a:r>
          </a:p>
          <a:p>
            <a:r>
              <a:t>3.告警记录与分析：记录告警信息，分析告警原因，优化系统性能。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性能监控工具与技术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性能监控优化技术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1.系统优化建议：根据性能监控数据分析结果，提供系统优化建议。</a:t>
            </a:r>
          </a:p>
          <a:p>
            <a:r>
              <a:t>2.资源分配优化：合理分配系统资源，提高系统整体性能。</a:t>
            </a:r>
          </a:p>
          <a:p>
            <a:r>
              <a:t>3.负载均衡优化：通过负载均衡技术，优化系统负载分布，提高系统稳定性。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性能监控安全与合规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1.数据安全：加强性能监控数据的安全保护，防止数据泄露和被篡改。</a:t>
            </a:r>
          </a:p>
          <a:p>
            <a:r>
              <a:t>2.合规要求：遵守相关法律法规和标准要求，确保性能监控的合规性。</a:t>
            </a:r>
          </a:p>
          <a:p>
            <a:r>
              <a:t>3.审计与监管：对性能监控过程进行审计和监管，确保公平公正。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资源利用率分析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系统瓶颈识别技术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资源利用率分析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资源利用率分析概述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1.资源利用率分析是识别系统瓶颈的关键技术，通过对系统资源的使用情况进行监控和分析，可以发现系统资源的瓶颈和不足之处。</a:t>
            </a:r>
          </a:p>
          <a:p>
            <a:r>
              <a:t>2.资源利用率分析可以帮助管理员更好地了解系统的负载情况，预测系统的性能和容量，为优化系统提供重要依据。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CPU利用率分析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1.CPU利用率是衡量系统性能的重要指标，通过对CPU利用率的监控和分析，可以判断系统是否出现CPU瓶颈。</a:t>
            </a:r>
          </a:p>
          <a:p>
            <a:r>
              <a:t>2.在分析CPU利用率时，需要关注平均利用率、峰值利用率和瞬时利用率等指标，以及CPU负载、进程优先级等因素对CPU利用率的影响。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资源利用率分析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内存利用率分析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1.内存利用率是衡量系统内存使用情况的指标，通过对内存利用率的监控和分析，可以发现系统内存泄漏、内存溢出等问题。</a:t>
            </a:r>
          </a:p>
          <a:p>
            <a:r>
              <a:t>2.在分析内存利用率时，需要关注可用内存、已用内存、缓存内存等指标，以及内存分配、释放等机制对内存利用率的影响。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磁盘利用率分析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1.磁盘利用率是衡量系统磁盘使用情况的指标，通过对磁盘利用率的监控和分析，可以发现磁盘读写瓶颈、磁盘空间不足等问题。</a:t>
            </a:r>
          </a:p>
          <a:p>
            <a:r>
              <a:t>2.在分析磁盘利用率时，需要关注磁盘读写速度、磁盘空间使用率等指标，以及磁盘类型、文件系统等因素对磁盘利用率的影响。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资源利用率分析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网络利用率分析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1.网络利用率是衡量系统网络使用情况的指标，通过对网络利用率的监控和分析，可以发现网络带宽瓶颈、网络延迟等问题。</a:t>
            </a:r>
          </a:p>
          <a:p>
            <a:r>
              <a:t>2.在分析网络利用率时，需要关注网络带宽、网络延迟、数据包丢失率等指标，以及网络协议、网络设备等因素对网络利用率的影响。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资源利用率分析趋势和前沿技术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1.随着云计算、虚拟化等技术的发展，资源利用率分析将更加重要和复杂，需要对虚拟化资源、容器资源等进行更加细致的分析。</a:t>
            </a:r>
          </a:p>
          <a:p>
            <a:r>
              <a:t>2.人工智能和机器学习技术在资源利用率分析中的应用将更加广泛，可以帮助管理员更加准确地预测系统性能和容量，提高系统优化效率。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系统日志分析与解读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系统瓶颈识别技术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系统日志分析与解读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系统日志基础概念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1.系统日志是记录操作系统、应用程序和硬件设备活动的重要工具，通过分析日志，可以了解系统的运行状态、识别异常行为、定位故障原因。</a:t>
            </a:r>
          </a:p>
          <a:p>
            <a:r>
              <a:t>2.常见的系统日志类型包括操作系统日志、应用程序日志、安全日志等，每种日志类型记录了不同的系统活动信息。</a:t>
            </a:r>
          </a:p>
          <a:p>
            <a:r>
              <a:t>3.系统日志包含了时间戳、来源、事件描述等关键信息，通过分析这些信息，可以推断出系统的运行情况。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系统日志分析方法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1.常见的系统日志分析方法包括实时分析、历史分析和趋势分析等，不同的分析方法适用于不同的场景和需求。</a:t>
            </a:r>
          </a:p>
          <a:p>
            <a:r>
              <a:t>2.实时分析可以及时发现系统异常行为，防止故障扩大化；历史分析可以追溯系统故障原因，为故障排除提供依据；趋势分析可以预测系统负载和资源使用情况，为系统优化提供参考。</a:t>
            </a:r>
          </a:p>
          <a:p>
            <a:r>
              <a:t>3.在进行系统日志分析时，需要结合多种分析方法和工具，以便更全面地了解系统运行情况。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系统日志分析与解读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系统日志分析挑战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1.系统日志数量巨大，分析工具需要具备高效的处理能力和可扩展性。</a:t>
            </a:r>
          </a:p>
          <a:p>
            <a:r>
              <a:t>2.系统日志格式多样，需要分析工具具备强大的解析和识别能力。</a:t>
            </a:r>
          </a:p>
          <a:p>
            <a:r>
              <a:t>3.系统日志存在误报和漏报的情况，需要分析工具具备智能的过滤和判断能力。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系统日志分析前沿技术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1.人工智能和机器学习技术在系统日志分析中的应用越来越广泛，可以提高分析准确性和效率。</a:t>
            </a:r>
          </a:p>
          <a:p>
            <a:r>
              <a:t>2.深度学习模型可以用于识别异常行为和预测系统故障，为预防性维护提供支持。</a:t>
            </a:r>
          </a:p>
          <a:p>
            <a:r>
              <a:t>3.智能监控技术可以在实时监测的同时进行异常检测和处理，提高系统可用性和稳定性。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系统日志分析与解读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系统日志分析实践建议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1.建立完善的日志收集和分析体系，确保日志数据的完整性和可追溯性。</a:t>
            </a:r>
          </a:p>
          <a:p>
            <a:r>
              <a:t>2.定期进行日志分析和审查，及时发现和解决潜在问题。</a:t>
            </a:r>
          </a:p>
          <a:p>
            <a:r>
              <a:t>3.加强与业务部门的沟通协作，将日志分析结果转化为实际的业务价值和效益。</a:t>
            </a:r>
          </a:p>
          <a:p>
            <a:r>
              <a:t>以上内容仅供参考，如需获取更多专业内容，建议查阅相关文献资料或咨询IT专家。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https://d.book118.com/606050024054010035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思源黑体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系统瓶颈识别简介</vt:lpstr>
      <vt:lpstr> 系统瓶颈识别简介</vt:lpstr>
      <vt:lpstr> 性能监控工具与技术</vt:lpstr>
      <vt:lpstr> 性能监控工具与技术</vt:lpstr>
      <vt:lpstr> 性能监控工具与技术</vt:lpstr>
      <vt:lpstr> 性能监控工具与技术</vt:lpstr>
      <vt:lpstr> 资源利用率分析</vt:lpstr>
      <vt:lpstr> 资源利用率分析</vt:lpstr>
      <vt:lpstr> 资源利用率分析</vt:lpstr>
      <vt:lpstr> 资源利用率分析</vt:lpstr>
      <vt:lpstr> 系统日志分析与解读</vt:lpstr>
      <vt:lpstr> 系统日志分析与解读</vt:lpstr>
      <vt:lpstr> 系统日志分析与解读</vt:lpstr>
      <vt:lpstr> 系统日志分析与解读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2024-09-05T01:24:01.572</cp:lastPrinted>
  <dcterms:created xsi:type="dcterms:W3CDTF">2024-09-04T17:24:01Z</dcterms:created>
  <dcterms:modified xsi:type="dcterms:W3CDTF">2024-09-04T17:24:03Z</dcterms:modified>
</cp:coreProperties>
</file>