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B35F232-C5F5-4F28-B005-9209D4D213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19DA4B-8CE8-4A1B-9D1E-C893E40EF8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CA333F6-B963-4CEA-A314-2745DA13B3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9D5AAB4-A44B-4874-A537-5DCD45CCFF5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09E5B5B-A20D-431D-94B8-DC7CB576736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25BD6F6-7341-41DC-A1D5-198706B16AD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53CD97E-F85B-41E8-BF69-92158F86F39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3C85AF7-CA1C-479D-87E6-95A58F9C46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A979E22-DE74-4339-9F09-E6FA7D1987A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33DFF8-B7F2-4180-96D0-B4286F9B66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44137C-A8CD-4D89-9E14-8E4540AB4C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06114132042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64373" y="453466"/>
            <a:ext cx="11263254" cy="5951068"/>
          </a:xfrm>
          <a:prstGeom prst="roundRect">
            <a:avLst>
              <a:gd name="adj" fmla="val 12500"/>
            </a:avLst>
          </a:prstGeom>
          <a:solidFill>
            <a:srgbClr val="FFFFFF">
              <a:alpha val="100000"/>
            </a:srgbClr>
          </a:solidFill>
          <a:ln w="47625">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rcRect l="6034" t="20497" r="7759" b="17391"/>
          <a:stretch>
            <a:fillRect/>
          </a:stretch>
        </p:blipFill>
        <p:spPr>
          <a:xfrm>
            <a:off x="5993587" y="2318682"/>
            <a:ext cx="5414600" cy="3886633"/>
          </a:xfrm>
          <a:prstGeom prst="rect">
            <a:avLst/>
          </a:prstGeom>
        </p:spPr>
      </p:pic>
      <p:sp>
        <p:nvSpPr>
          <p:cNvPr id="4" name="TextBox 4"/>
          <p:cNvSpPr txBox="1"/>
          <p:nvPr/>
        </p:nvSpPr>
        <p:spPr>
          <a:xfrm>
            <a:off x="1097280" y="886781"/>
            <a:ext cx="667928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lt1">
                    <a:alpha val="100000"/>
                  </a:schemeClr>
                </a:solidFill>
                <a:latin typeface="Microsoft Yahei"/>
                <a:ea typeface="Microsoft Yahei"/>
                <a:cs typeface="Microsoft Yahei"/>
              </a:rPr>
              <a:t>孕妇与乳母的微生物群落与营养关系</a:t>
            </a:r>
          </a:p>
        </p:txBody>
      </p:sp>
      <p:sp>
        <p:nvSpPr>
          <p:cNvPr id="5" name="TextBox 5"/>
          <p:cNvSpPr txBox="1"/>
          <p:nvPr/>
        </p:nvSpPr>
        <p:spPr>
          <a:xfrm>
            <a:off x="1587563" y="4998040"/>
            <a:ext cx="6965395"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lt1">
                    <a:alpha val="100000"/>
                  </a:schemeClr>
                </a:solidFill>
                <a:latin typeface="Microsoft Yahei"/>
                <a:ea typeface="Microsoft Yahei"/>
                <a:cs typeface="Microsoft Yahei"/>
              </a:rPr>
              <a:t>2024-02-06</a:t>
            </a:r>
          </a:p>
        </p:txBody>
      </p:sp>
      <p:sp>
        <p:nvSpPr>
          <p:cNvPr id="6" name="AutoShape 6"/>
          <p:cNvSpPr/>
          <p:nvPr/>
        </p:nvSpPr>
        <p:spPr>
          <a:xfrm>
            <a:off x="1221803" y="5065668"/>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1587563" y="4455626"/>
            <a:ext cx="6965395"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lt1">
                    <a:alpha val="100000"/>
                  </a:schemeClr>
                </a:solidFill>
                <a:latin typeface="Microsoft Yahei"/>
                <a:ea typeface="Microsoft Yahei"/>
                <a:cs typeface="Microsoft Yahei"/>
              </a:rPr>
              <a:t>汇报人：XX</a:t>
            </a:r>
          </a:p>
        </p:txBody>
      </p:sp>
      <p:sp>
        <p:nvSpPr>
          <p:cNvPr id="8" name="AutoShape 8"/>
          <p:cNvSpPr/>
          <p:nvPr/>
        </p:nvSpPr>
        <p:spPr>
          <a:xfrm>
            <a:off x="1221803" y="4523253"/>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微生物群落概述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孕妇微生物群落变化及影响因素</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乳母微生物群落对婴幼儿影响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营养与微生物群落相互作用关系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孕期和哺乳期营养需求与补充策略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实际应用案例分享与讨论</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微生物群落概述</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这些微生物包括细菌、真菌、病毒等，它们之间相互依存、相互制约，共同维持着群落的稳定性。</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在人体中，微生物群落主要分布于皮肤、口腔、肠道、生殖道等部位，其中肠道微生物群落最为丰富和复杂。</a:t>
            </a:r>
          </a:p>
        </p:txBody>
      </p:sp>
      <p:pic>
        <p:nvPicPr>
          <p:cNvPr id="7" name="Picture 7"/>
          <p:cNvPicPr>
            <a:picLocks noChangeAspect="1"/>
          </p:cNvPicPr>
          <p:nvPr/>
        </p:nvPicPr>
        <p:blipFill>
          <a:blip r:embed="rId2"/>
          <a:srcRect t="8771" b="8771"/>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8771" b="8771"/>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4522" r="4522"/>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微生物群落是指在特定环境或生态系统中，由多种微生物种类组成的总体。</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微生物群落定义及组成</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人体微生物群落重要性</a:t>
              </a:r>
            </a:p>
          </p:txBody>
        </p:sp>
      </p:grpSp>
      <p:sp>
        <p:nvSpPr>
          <p:cNvPr id="24" name="Freeform 24"/>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2215756" y="1566343"/>
            <a:ext cx="2043574" cy="4455417"/>
            <a:chOff x="2215756" y="1566343"/>
            <a:chExt cx="2043574" cy="4455417"/>
          </a:xfrm>
        </p:grpSpPr>
        <p:sp>
          <p:nvSpPr>
            <p:cNvPr id="27" name="Freeform 27"/>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1" name="AutoShape 31"/>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2" name="Group 32"/>
          <p:cNvGrpSpPr/>
          <p:nvPr/>
        </p:nvGrpSpPr>
        <p:grpSpPr>
          <a:xfrm>
            <a:off x="1797656" y="3303419"/>
            <a:ext cx="931450" cy="924116"/>
            <a:chOff x="1797656" y="3303419"/>
            <a:chExt cx="931450" cy="924116"/>
          </a:xfrm>
        </p:grpSpPr>
        <p:sp>
          <p:nvSpPr>
            <p:cNvPr id="33" name="Freeform 33"/>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01</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人体微生物群落对宿主的生理代谢、免疫功能、营养吸收等方面发挥着重要作用。</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02</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微生物群落能够合成多种人体必需的维生素、氨基酸等营养物质，促进宿主对食物的消化和吸收。</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03</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微生物群落还能够参与人体药物代谢过程，影响药物疗效和毒副作用。</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04</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正常的微生物群落对维持人体健康至关重要，菌群失调可能导致多种疾病的发生。</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96324" y="1798767"/>
            <a:ext cx="2754316" cy="64698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642414" y="1798767"/>
            <a:ext cx="2708226" cy="646984"/>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rgbClr val="FFFFFF">
                    <a:alpha val="100000"/>
                  </a:srgbClr>
                </a:solidFill>
                <a:latin typeface="Microsoft Yahei"/>
                <a:ea typeface="Microsoft Yahei"/>
                <a:cs typeface="Microsoft Yahei"/>
              </a:rPr>
              <a:t>01</a:t>
            </a:r>
            <a:endParaRPr lang="en-US" sz="1100"/>
          </a:p>
        </p:txBody>
      </p:sp>
      <p:sp>
        <p:nvSpPr>
          <p:cNvPr id="4" name="Freeform 4"/>
          <p:cNvSpPr/>
          <p:nvPr/>
        </p:nvSpPr>
        <p:spPr>
          <a:xfrm>
            <a:off x="1810403" y="1798767"/>
            <a:ext cx="559947" cy="562395"/>
          </a:xfrm>
          <a:custGeom>
            <a:rect l="l" t="t" r="r" b="b"/>
            <a:pathLst>
              <a:path w="85" h="85">
                <a:moveTo>
                  <a:pt x="80" y="53"/>
                </a:moveTo>
                <a:cubicBezTo>
                  <a:pt x="80" y="80"/>
                  <a:pt x="80" y="80"/>
                  <a:pt x="80" y="80"/>
                </a:cubicBezTo>
                <a:cubicBezTo>
                  <a:pt x="80" y="83"/>
                  <a:pt x="78" y="85"/>
                  <a:pt x="74" y="85"/>
                </a:cubicBezTo>
                <a:cubicBezTo>
                  <a:pt x="10" y="85"/>
                  <a:pt x="10" y="85"/>
                  <a:pt x="10" y="85"/>
                </a:cubicBezTo>
                <a:cubicBezTo>
                  <a:pt x="7" y="85"/>
                  <a:pt x="5" y="83"/>
                  <a:pt x="5" y="80"/>
                </a:cubicBezTo>
                <a:cubicBezTo>
                  <a:pt x="5" y="53"/>
                  <a:pt x="5" y="53"/>
                  <a:pt x="5" y="53"/>
                </a:cubicBezTo>
                <a:cubicBezTo>
                  <a:pt x="9" y="54"/>
                  <a:pt x="13" y="55"/>
                  <a:pt x="17" y="56"/>
                </a:cubicBezTo>
                <a:cubicBezTo>
                  <a:pt x="17" y="60"/>
                  <a:pt x="17" y="60"/>
                  <a:pt x="17" y="60"/>
                </a:cubicBezTo>
                <a:cubicBezTo>
                  <a:pt x="20" y="60"/>
                  <a:pt x="20" y="60"/>
                  <a:pt x="20" y="60"/>
                </a:cubicBezTo>
                <a:cubicBezTo>
                  <a:pt x="20" y="68"/>
                  <a:pt x="20" y="68"/>
                  <a:pt x="20" y="68"/>
                </a:cubicBezTo>
                <a:cubicBezTo>
                  <a:pt x="27" y="68"/>
                  <a:pt x="27" y="68"/>
                  <a:pt x="27" y="68"/>
                </a:cubicBezTo>
                <a:cubicBezTo>
                  <a:pt x="27" y="60"/>
                  <a:pt x="27" y="60"/>
                  <a:pt x="27" y="60"/>
                </a:cubicBezTo>
                <a:cubicBezTo>
                  <a:pt x="30" y="60"/>
                  <a:pt x="30" y="60"/>
                  <a:pt x="30" y="60"/>
                </a:cubicBezTo>
                <a:cubicBezTo>
                  <a:pt x="30" y="57"/>
                  <a:pt x="30" y="57"/>
                  <a:pt x="30" y="57"/>
                </a:cubicBezTo>
                <a:cubicBezTo>
                  <a:pt x="38" y="58"/>
                  <a:pt x="46" y="58"/>
                  <a:pt x="54" y="57"/>
                </a:cubicBezTo>
                <a:cubicBezTo>
                  <a:pt x="54" y="60"/>
                  <a:pt x="54" y="60"/>
                  <a:pt x="54" y="60"/>
                </a:cubicBezTo>
                <a:cubicBezTo>
                  <a:pt x="57" y="60"/>
                  <a:pt x="57" y="60"/>
                  <a:pt x="57" y="60"/>
                </a:cubicBezTo>
                <a:cubicBezTo>
                  <a:pt x="57" y="68"/>
                  <a:pt x="57" y="68"/>
                  <a:pt x="57" y="68"/>
                </a:cubicBezTo>
                <a:cubicBezTo>
                  <a:pt x="63" y="68"/>
                  <a:pt x="63" y="68"/>
                  <a:pt x="63" y="68"/>
                </a:cubicBezTo>
                <a:cubicBezTo>
                  <a:pt x="63" y="60"/>
                  <a:pt x="63" y="60"/>
                  <a:pt x="63" y="60"/>
                </a:cubicBezTo>
                <a:cubicBezTo>
                  <a:pt x="66" y="60"/>
                  <a:pt x="66" y="60"/>
                  <a:pt x="66" y="60"/>
                </a:cubicBezTo>
                <a:cubicBezTo>
                  <a:pt x="66" y="56"/>
                  <a:pt x="66" y="56"/>
                  <a:pt x="66" y="56"/>
                </a:cubicBezTo>
                <a:cubicBezTo>
                  <a:pt x="71" y="55"/>
                  <a:pt x="75" y="54"/>
                  <a:pt x="80" y="53"/>
                </a:cubicBezTo>
                <a:close/>
                <a:moveTo>
                  <a:pt x="31" y="0"/>
                </a:moveTo>
                <a:cubicBezTo>
                  <a:pt x="54" y="0"/>
                  <a:pt x="54" y="0"/>
                  <a:pt x="54" y="0"/>
                </a:cubicBezTo>
                <a:cubicBezTo>
                  <a:pt x="58" y="0"/>
                  <a:pt x="61" y="3"/>
                  <a:pt x="61" y="7"/>
                </a:cubicBezTo>
                <a:cubicBezTo>
                  <a:pt x="61" y="16"/>
                  <a:pt x="61" y="16"/>
                  <a:pt x="61" y="16"/>
                </a:cubicBezTo>
                <a:cubicBezTo>
                  <a:pt x="53" y="16"/>
                  <a:pt x="53" y="16"/>
                  <a:pt x="53" y="16"/>
                </a:cubicBezTo>
                <a:cubicBezTo>
                  <a:pt x="53" y="8"/>
                  <a:pt x="53" y="8"/>
                  <a:pt x="53" y="8"/>
                </a:cubicBezTo>
                <a:cubicBezTo>
                  <a:pt x="32" y="8"/>
                  <a:pt x="32" y="8"/>
                  <a:pt x="32" y="8"/>
                </a:cubicBezTo>
                <a:cubicBezTo>
                  <a:pt x="32" y="16"/>
                  <a:pt x="32" y="16"/>
                  <a:pt x="32" y="16"/>
                </a:cubicBezTo>
                <a:cubicBezTo>
                  <a:pt x="24" y="16"/>
                  <a:pt x="24" y="16"/>
                  <a:pt x="24" y="16"/>
                </a:cubicBezTo>
                <a:cubicBezTo>
                  <a:pt x="24" y="7"/>
                  <a:pt x="24" y="7"/>
                  <a:pt x="24" y="7"/>
                </a:cubicBezTo>
                <a:cubicBezTo>
                  <a:pt x="24" y="3"/>
                  <a:pt x="27" y="0"/>
                  <a:pt x="31" y="0"/>
                </a:cubicBezTo>
                <a:close/>
                <a:moveTo>
                  <a:pt x="0" y="20"/>
                </a:moveTo>
                <a:cubicBezTo>
                  <a:pt x="0" y="48"/>
                  <a:pt x="0" y="48"/>
                  <a:pt x="0" y="48"/>
                </a:cubicBezTo>
                <a:cubicBezTo>
                  <a:pt x="27" y="55"/>
                  <a:pt x="56" y="55"/>
                  <a:pt x="85" y="48"/>
                </a:cubicBezTo>
                <a:cubicBezTo>
                  <a:pt x="85" y="20"/>
                  <a:pt x="85" y="20"/>
                  <a:pt x="85" y="20"/>
                </a:cubicBezTo>
                <a:lnTo>
                  <a:pt x="0" y="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642414" y="2932252"/>
            <a:ext cx="2753936" cy="645148"/>
          </a:xfrm>
          <a:prstGeom prst="roundRect">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2654004" y="4055207"/>
            <a:ext cx="2752792" cy="64469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781996" y="4110075"/>
            <a:ext cx="644511" cy="521244"/>
          </a:xfrm>
          <a:custGeom>
            <a:rect l="l" t="t" r="r" b="b"/>
            <a:pathLst>
              <a:path w="109" h="88">
                <a:moveTo>
                  <a:pt x="80" y="88"/>
                </a:moveTo>
                <a:cubicBezTo>
                  <a:pt x="86" y="88"/>
                  <a:pt x="86" y="88"/>
                  <a:pt x="86" y="88"/>
                </a:cubicBezTo>
                <a:cubicBezTo>
                  <a:pt x="86" y="44"/>
                  <a:pt x="86" y="44"/>
                  <a:pt x="86" y="44"/>
                </a:cubicBezTo>
                <a:cubicBezTo>
                  <a:pt x="84" y="44"/>
                  <a:pt x="84" y="44"/>
                  <a:pt x="84" y="44"/>
                </a:cubicBezTo>
                <a:cubicBezTo>
                  <a:pt x="82" y="70"/>
                  <a:pt x="82" y="70"/>
                  <a:pt x="82" y="70"/>
                </a:cubicBezTo>
                <a:cubicBezTo>
                  <a:pt x="80" y="71"/>
                  <a:pt x="80" y="71"/>
                  <a:pt x="80" y="71"/>
                </a:cubicBezTo>
                <a:cubicBezTo>
                  <a:pt x="80" y="88"/>
                  <a:pt x="80" y="88"/>
                  <a:pt x="80" y="88"/>
                </a:cubicBezTo>
                <a:close/>
                <a:moveTo>
                  <a:pt x="109" y="0"/>
                </a:moveTo>
                <a:cubicBezTo>
                  <a:pt x="100" y="17"/>
                  <a:pt x="100" y="17"/>
                  <a:pt x="100" y="17"/>
                </a:cubicBezTo>
                <a:cubicBezTo>
                  <a:pt x="92" y="33"/>
                  <a:pt x="92" y="33"/>
                  <a:pt x="92" y="33"/>
                </a:cubicBezTo>
                <a:cubicBezTo>
                  <a:pt x="84" y="22"/>
                  <a:pt x="84" y="22"/>
                  <a:pt x="84" y="22"/>
                </a:cubicBezTo>
                <a:cubicBezTo>
                  <a:pt x="80" y="25"/>
                  <a:pt x="80" y="25"/>
                  <a:pt x="80" y="25"/>
                </a:cubicBezTo>
                <a:cubicBezTo>
                  <a:pt x="77" y="64"/>
                  <a:pt x="77" y="64"/>
                  <a:pt x="77" y="64"/>
                </a:cubicBezTo>
                <a:cubicBezTo>
                  <a:pt x="67" y="68"/>
                  <a:pt x="67" y="68"/>
                  <a:pt x="67" y="68"/>
                </a:cubicBezTo>
                <a:cubicBezTo>
                  <a:pt x="48" y="50"/>
                  <a:pt x="48" y="50"/>
                  <a:pt x="48" y="50"/>
                </a:cubicBezTo>
                <a:cubicBezTo>
                  <a:pt x="37" y="73"/>
                  <a:pt x="37" y="73"/>
                  <a:pt x="37" y="73"/>
                </a:cubicBezTo>
                <a:cubicBezTo>
                  <a:pt x="26" y="73"/>
                  <a:pt x="26" y="73"/>
                  <a:pt x="26" y="73"/>
                </a:cubicBezTo>
                <a:cubicBezTo>
                  <a:pt x="19" y="63"/>
                  <a:pt x="19" y="63"/>
                  <a:pt x="19" y="63"/>
                </a:cubicBezTo>
                <a:cubicBezTo>
                  <a:pt x="4" y="67"/>
                  <a:pt x="4" y="67"/>
                  <a:pt x="4" y="67"/>
                </a:cubicBezTo>
                <a:cubicBezTo>
                  <a:pt x="0" y="56"/>
                  <a:pt x="0" y="56"/>
                  <a:pt x="0" y="56"/>
                </a:cubicBezTo>
                <a:cubicBezTo>
                  <a:pt x="20" y="50"/>
                  <a:pt x="20" y="50"/>
                  <a:pt x="20" y="50"/>
                </a:cubicBezTo>
                <a:cubicBezTo>
                  <a:pt x="25" y="48"/>
                  <a:pt x="25" y="48"/>
                  <a:pt x="25" y="48"/>
                </a:cubicBezTo>
                <a:cubicBezTo>
                  <a:pt x="27" y="52"/>
                  <a:pt x="27" y="52"/>
                  <a:pt x="27" y="52"/>
                </a:cubicBezTo>
                <a:cubicBezTo>
                  <a:pt x="30" y="57"/>
                  <a:pt x="30" y="57"/>
                  <a:pt x="30" y="57"/>
                </a:cubicBezTo>
                <a:cubicBezTo>
                  <a:pt x="40" y="37"/>
                  <a:pt x="40" y="37"/>
                  <a:pt x="40" y="37"/>
                </a:cubicBezTo>
                <a:cubicBezTo>
                  <a:pt x="44" y="29"/>
                  <a:pt x="44" y="29"/>
                  <a:pt x="44" y="29"/>
                </a:cubicBezTo>
                <a:cubicBezTo>
                  <a:pt x="50" y="35"/>
                  <a:pt x="50" y="35"/>
                  <a:pt x="50" y="35"/>
                </a:cubicBezTo>
                <a:cubicBezTo>
                  <a:pt x="66" y="50"/>
                  <a:pt x="66" y="50"/>
                  <a:pt x="66" y="50"/>
                </a:cubicBezTo>
                <a:cubicBezTo>
                  <a:pt x="68" y="21"/>
                  <a:pt x="68" y="21"/>
                  <a:pt x="68" y="21"/>
                </a:cubicBezTo>
                <a:cubicBezTo>
                  <a:pt x="68" y="18"/>
                  <a:pt x="68" y="18"/>
                  <a:pt x="68" y="18"/>
                </a:cubicBezTo>
                <a:cubicBezTo>
                  <a:pt x="71" y="16"/>
                  <a:pt x="71" y="16"/>
                  <a:pt x="71" y="16"/>
                </a:cubicBezTo>
                <a:cubicBezTo>
                  <a:pt x="78" y="12"/>
                  <a:pt x="78" y="12"/>
                  <a:pt x="78" y="12"/>
                </a:cubicBezTo>
                <a:cubicBezTo>
                  <a:pt x="72" y="2"/>
                  <a:pt x="72" y="2"/>
                  <a:pt x="72" y="2"/>
                </a:cubicBezTo>
                <a:cubicBezTo>
                  <a:pt x="90" y="1"/>
                  <a:pt x="90" y="1"/>
                  <a:pt x="90" y="1"/>
                </a:cubicBezTo>
                <a:cubicBezTo>
                  <a:pt x="109" y="0"/>
                  <a:pt x="109" y="0"/>
                  <a:pt x="109" y="0"/>
                </a:cubicBezTo>
                <a:close/>
                <a:moveTo>
                  <a:pt x="22" y="88"/>
                </a:moveTo>
                <a:cubicBezTo>
                  <a:pt x="24" y="88"/>
                  <a:pt x="27" y="88"/>
                  <a:pt x="29" y="88"/>
                </a:cubicBezTo>
                <a:cubicBezTo>
                  <a:pt x="29" y="80"/>
                  <a:pt x="29" y="80"/>
                  <a:pt x="29" y="80"/>
                </a:cubicBezTo>
                <a:cubicBezTo>
                  <a:pt x="23" y="81"/>
                  <a:pt x="23" y="81"/>
                  <a:pt x="23" y="81"/>
                </a:cubicBezTo>
                <a:cubicBezTo>
                  <a:pt x="22" y="79"/>
                  <a:pt x="22" y="79"/>
                  <a:pt x="22" y="79"/>
                </a:cubicBezTo>
                <a:cubicBezTo>
                  <a:pt x="22" y="88"/>
                  <a:pt x="22" y="88"/>
                  <a:pt x="22" y="88"/>
                </a:cubicBezTo>
                <a:close/>
                <a:moveTo>
                  <a:pt x="11" y="88"/>
                </a:moveTo>
                <a:cubicBezTo>
                  <a:pt x="17" y="88"/>
                  <a:pt x="17" y="88"/>
                  <a:pt x="17" y="88"/>
                </a:cubicBezTo>
                <a:cubicBezTo>
                  <a:pt x="17" y="71"/>
                  <a:pt x="17" y="71"/>
                  <a:pt x="17" y="71"/>
                </a:cubicBezTo>
                <a:cubicBezTo>
                  <a:pt x="17" y="71"/>
                  <a:pt x="17" y="71"/>
                  <a:pt x="17" y="71"/>
                </a:cubicBezTo>
                <a:cubicBezTo>
                  <a:pt x="11" y="73"/>
                  <a:pt x="11" y="73"/>
                  <a:pt x="11" y="73"/>
                </a:cubicBezTo>
                <a:cubicBezTo>
                  <a:pt x="11" y="88"/>
                  <a:pt x="11" y="88"/>
                  <a:pt x="11" y="88"/>
                </a:cubicBezTo>
                <a:close/>
                <a:moveTo>
                  <a:pt x="34" y="88"/>
                </a:moveTo>
                <a:cubicBezTo>
                  <a:pt x="36" y="88"/>
                  <a:pt x="38" y="88"/>
                  <a:pt x="40" y="88"/>
                </a:cubicBezTo>
                <a:cubicBezTo>
                  <a:pt x="40" y="79"/>
                  <a:pt x="40" y="79"/>
                  <a:pt x="40" y="79"/>
                </a:cubicBezTo>
                <a:cubicBezTo>
                  <a:pt x="40" y="80"/>
                  <a:pt x="40" y="80"/>
                  <a:pt x="40" y="80"/>
                </a:cubicBezTo>
                <a:cubicBezTo>
                  <a:pt x="34" y="80"/>
                  <a:pt x="34" y="80"/>
                  <a:pt x="34" y="80"/>
                </a:cubicBezTo>
                <a:cubicBezTo>
                  <a:pt x="34" y="88"/>
                  <a:pt x="34" y="88"/>
                  <a:pt x="34" y="88"/>
                </a:cubicBezTo>
                <a:close/>
                <a:moveTo>
                  <a:pt x="45" y="88"/>
                </a:moveTo>
                <a:cubicBezTo>
                  <a:pt x="47" y="88"/>
                  <a:pt x="50" y="88"/>
                  <a:pt x="52" y="88"/>
                </a:cubicBezTo>
                <a:cubicBezTo>
                  <a:pt x="52" y="63"/>
                  <a:pt x="52" y="63"/>
                  <a:pt x="52" y="63"/>
                </a:cubicBezTo>
                <a:cubicBezTo>
                  <a:pt x="49" y="60"/>
                  <a:pt x="49" y="60"/>
                  <a:pt x="49" y="60"/>
                </a:cubicBezTo>
                <a:cubicBezTo>
                  <a:pt x="45" y="69"/>
                  <a:pt x="45" y="69"/>
                  <a:pt x="45" y="69"/>
                </a:cubicBezTo>
                <a:cubicBezTo>
                  <a:pt x="45" y="88"/>
                  <a:pt x="45" y="88"/>
                  <a:pt x="45" y="88"/>
                </a:cubicBezTo>
                <a:close/>
                <a:moveTo>
                  <a:pt x="57" y="88"/>
                </a:moveTo>
                <a:cubicBezTo>
                  <a:pt x="59" y="88"/>
                  <a:pt x="61" y="88"/>
                  <a:pt x="63" y="88"/>
                </a:cubicBezTo>
                <a:cubicBezTo>
                  <a:pt x="63" y="73"/>
                  <a:pt x="63" y="73"/>
                  <a:pt x="63" y="73"/>
                </a:cubicBezTo>
                <a:cubicBezTo>
                  <a:pt x="57" y="67"/>
                  <a:pt x="57" y="67"/>
                  <a:pt x="57" y="67"/>
                </a:cubicBezTo>
                <a:cubicBezTo>
                  <a:pt x="57" y="88"/>
                  <a:pt x="57" y="88"/>
                  <a:pt x="57" y="88"/>
                </a:cubicBezTo>
                <a:close/>
                <a:moveTo>
                  <a:pt x="68" y="88"/>
                </a:moveTo>
                <a:cubicBezTo>
                  <a:pt x="70" y="88"/>
                  <a:pt x="73" y="88"/>
                  <a:pt x="75" y="88"/>
                </a:cubicBezTo>
                <a:cubicBezTo>
                  <a:pt x="75" y="72"/>
                  <a:pt x="75" y="72"/>
                  <a:pt x="75" y="72"/>
                </a:cubicBezTo>
                <a:cubicBezTo>
                  <a:pt x="68" y="75"/>
                  <a:pt x="68" y="75"/>
                  <a:pt x="68" y="75"/>
                </a:cubicBezTo>
                <a:lnTo>
                  <a:pt x="68" y="8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619378" y="5177711"/>
            <a:ext cx="2754121" cy="647099"/>
          </a:xfrm>
          <a:prstGeom prst="roundRect">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776120" y="5179997"/>
            <a:ext cx="628513" cy="649269"/>
          </a:xfrm>
          <a:custGeom>
            <a:rect l="l" t="t" r="r" b="b"/>
            <a:pathLst>
              <a:path w="89" h="92">
                <a:moveTo>
                  <a:pt x="45" y="0"/>
                </a:moveTo>
                <a:cubicBezTo>
                  <a:pt x="40" y="0"/>
                  <a:pt x="35" y="5"/>
                  <a:pt x="35" y="11"/>
                </a:cubicBezTo>
                <a:cubicBezTo>
                  <a:pt x="35" y="16"/>
                  <a:pt x="40" y="21"/>
                  <a:pt x="45" y="21"/>
                </a:cubicBezTo>
                <a:cubicBezTo>
                  <a:pt x="51" y="21"/>
                  <a:pt x="56" y="16"/>
                  <a:pt x="56" y="11"/>
                </a:cubicBezTo>
                <a:cubicBezTo>
                  <a:pt x="56" y="5"/>
                  <a:pt x="51" y="0"/>
                  <a:pt x="45" y="0"/>
                </a:cubicBezTo>
                <a:close/>
                <a:moveTo>
                  <a:pt x="70" y="10"/>
                </a:moveTo>
                <a:cubicBezTo>
                  <a:pt x="65" y="10"/>
                  <a:pt x="61" y="14"/>
                  <a:pt x="61" y="18"/>
                </a:cubicBezTo>
                <a:cubicBezTo>
                  <a:pt x="61" y="23"/>
                  <a:pt x="65" y="27"/>
                  <a:pt x="70" y="27"/>
                </a:cubicBezTo>
                <a:cubicBezTo>
                  <a:pt x="74" y="27"/>
                  <a:pt x="78" y="23"/>
                  <a:pt x="78" y="18"/>
                </a:cubicBezTo>
                <a:cubicBezTo>
                  <a:pt x="78" y="14"/>
                  <a:pt x="74" y="10"/>
                  <a:pt x="70" y="10"/>
                </a:cubicBezTo>
                <a:close/>
                <a:moveTo>
                  <a:pt x="30" y="52"/>
                </a:moveTo>
                <a:cubicBezTo>
                  <a:pt x="30" y="55"/>
                  <a:pt x="30" y="55"/>
                  <a:pt x="30" y="55"/>
                </a:cubicBezTo>
                <a:cubicBezTo>
                  <a:pt x="30" y="55"/>
                  <a:pt x="30" y="55"/>
                  <a:pt x="30" y="55"/>
                </a:cubicBezTo>
                <a:cubicBezTo>
                  <a:pt x="32" y="85"/>
                  <a:pt x="32" y="85"/>
                  <a:pt x="32" y="85"/>
                </a:cubicBezTo>
                <a:cubicBezTo>
                  <a:pt x="24" y="85"/>
                  <a:pt x="24" y="85"/>
                  <a:pt x="24" y="85"/>
                </a:cubicBezTo>
                <a:cubicBezTo>
                  <a:pt x="22" y="59"/>
                  <a:pt x="22" y="59"/>
                  <a:pt x="22" y="59"/>
                </a:cubicBezTo>
                <a:cubicBezTo>
                  <a:pt x="19" y="59"/>
                  <a:pt x="19" y="59"/>
                  <a:pt x="19" y="59"/>
                </a:cubicBezTo>
                <a:cubicBezTo>
                  <a:pt x="17" y="85"/>
                  <a:pt x="17" y="85"/>
                  <a:pt x="17" y="85"/>
                </a:cubicBezTo>
                <a:cubicBezTo>
                  <a:pt x="10" y="85"/>
                  <a:pt x="10" y="85"/>
                  <a:pt x="10" y="85"/>
                </a:cubicBezTo>
                <a:cubicBezTo>
                  <a:pt x="11" y="55"/>
                  <a:pt x="11" y="55"/>
                  <a:pt x="11" y="55"/>
                </a:cubicBezTo>
                <a:cubicBezTo>
                  <a:pt x="10" y="43"/>
                  <a:pt x="10" y="43"/>
                  <a:pt x="10" y="43"/>
                </a:cubicBezTo>
                <a:cubicBezTo>
                  <a:pt x="4" y="53"/>
                  <a:pt x="4" y="53"/>
                  <a:pt x="4" y="53"/>
                </a:cubicBezTo>
                <a:cubicBezTo>
                  <a:pt x="0" y="50"/>
                  <a:pt x="0" y="50"/>
                  <a:pt x="0" y="50"/>
                </a:cubicBezTo>
                <a:cubicBezTo>
                  <a:pt x="10" y="28"/>
                  <a:pt x="10" y="28"/>
                  <a:pt x="10" y="28"/>
                </a:cubicBezTo>
                <a:cubicBezTo>
                  <a:pt x="16" y="28"/>
                  <a:pt x="16" y="28"/>
                  <a:pt x="16" y="28"/>
                </a:cubicBezTo>
                <a:cubicBezTo>
                  <a:pt x="21" y="35"/>
                  <a:pt x="21" y="35"/>
                  <a:pt x="21" y="35"/>
                </a:cubicBezTo>
                <a:cubicBezTo>
                  <a:pt x="26" y="28"/>
                  <a:pt x="26" y="28"/>
                  <a:pt x="26" y="28"/>
                </a:cubicBezTo>
                <a:cubicBezTo>
                  <a:pt x="31" y="28"/>
                  <a:pt x="31" y="28"/>
                  <a:pt x="31" y="28"/>
                </a:cubicBezTo>
                <a:cubicBezTo>
                  <a:pt x="33" y="24"/>
                  <a:pt x="33" y="24"/>
                  <a:pt x="33" y="24"/>
                </a:cubicBezTo>
                <a:cubicBezTo>
                  <a:pt x="44" y="24"/>
                  <a:pt x="44" y="24"/>
                  <a:pt x="44" y="24"/>
                </a:cubicBezTo>
                <a:cubicBezTo>
                  <a:pt x="43" y="25"/>
                  <a:pt x="43" y="25"/>
                  <a:pt x="43" y="25"/>
                </a:cubicBezTo>
                <a:cubicBezTo>
                  <a:pt x="44" y="27"/>
                  <a:pt x="44" y="27"/>
                  <a:pt x="44" y="27"/>
                </a:cubicBezTo>
                <a:cubicBezTo>
                  <a:pt x="41" y="44"/>
                  <a:pt x="41" y="44"/>
                  <a:pt x="41" y="44"/>
                </a:cubicBezTo>
                <a:cubicBezTo>
                  <a:pt x="45" y="48"/>
                  <a:pt x="45" y="48"/>
                  <a:pt x="45" y="48"/>
                </a:cubicBezTo>
                <a:cubicBezTo>
                  <a:pt x="45" y="48"/>
                  <a:pt x="45" y="48"/>
                  <a:pt x="45" y="48"/>
                </a:cubicBezTo>
                <a:cubicBezTo>
                  <a:pt x="45" y="48"/>
                  <a:pt x="45" y="48"/>
                  <a:pt x="45" y="48"/>
                </a:cubicBezTo>
                <a:cubicBezTo>
                  <a:pt x="45" y="48"/>
                  <a:pt x="45" y="48"/>
                  <a:pt x="45" y="48"/>
                </a:cubicBezTo>
                <a:cubicBezTo>
                  <a:pt x="45" y="48"/>
                  <a:pt x="45" y="48"/>
                  <a:pt x="45" y="48"/>
                </a:cubicBezTo>
                <a:cubicBezTo>
                  <a:pt x="49" y="44"/>
                  <a:pt x="49" y="44"/>
                  <a:pt x="49" y="44"/>
                </a:cubicBezTo>
                <a:cubicBezTo>
                  <a:pt x="47" y="27"/>
                  <a:pt x="47" y="27"/>
                  <a:pt x="47" y="27"/>
                </a:cubicBezTo>
                <a:cubicBezTo>
                  <a:pt x="48" y="25"/>
                  <a:pt x="48" y="25"/>
                  <a:pt x="48" y="25"/>
                </a:cubicBezTo>
                <a:cubicBezTo>
                  <a:pt x="47" y="24"/>
                  <a:pt x="47" y="24"/>
                  <a:pt x="47" y="24"/>
                </a:cubicBezTo>
                <a:cubicBezTo>
                  <a:pt x="58" y="24"/>
                  <a:pt x="58" y="24"/>
                  <a:pt x="58" y="24"/>
                </a:cubicBezTo>
                <a:cubicBezTo>
                  <a:pt x="59" y="28"/>
                  <a:pt x="59" y="28"/>
                  <a:pt x="59" y="28"/>
                </a:cubicBezTo>
                <a:cubicBezTo>
                  <a:pt x="64" y="28"/>
                  <a:pt x="64" y="28"/>
                  <a:pt x="64" y="28"/>
                </a:cubicBezTo>
                <a:cubicBezTo>
                  <a:pt x="70" y="35"/>
                  <a:pt x="70" y="35"/>
                  <a:pt x="70" y="35"/>
                </a:cubicBezTo>
                <a:cubicBezTo>
                  <a:pt x="75" y="28"/>
                  <a:pt x="75" y="28"/>
                  <a:pt x="75" y="28"/>
                </a:cubicBezTo>
                <a:cubicBezTo>
                  <a:pt x="80" y="28"/>
                  <a:pt x="80" y="28"/>
                  <a:pt x="80" y="28"/>
                </a:cubicBezTo>
                <a:cubicBezTo>
                  <a:pt x="89" y="48"/>
                  <a:pt x="89" y="48"/>
                  <a:pt x="89" y="48"/>
                </a:cubicBezTo>
                <a:cubicBezTo>
                  <a:pt x="85" y="51"/>
                  <a:pt x="85" y="51"/>
                  <a:pt x="85" y="51"/>
                </a:cubicBezTo>
                <a:cubicBezTo>
                  <a:pt x="79" y="41"/>
                  <a:pt x="79" y="41"/>
                  <a:pt x="79" y="41"/>
                </a:cubicBezTo>
                <a:cubicBezTo>
                  <a:pt x="79" y="55"/>
                  <a:pt x="79" y="55"/>
                  <a:pt x="79" y="55"/>
                </a:cubicBezTo>
                <a:cubicBezTo>
                  <a:pt x="79" y="55"/>
                  <a:pt x="79" y="55"/>
                  <a:pt x="79" y="55"/>
                </a:cubicBezTo>
                <a:cubicBezTo>
                  <a:pt x="80" y="85"/>
                  <a:pt x="80" y="85"/>
                  <a:pt x="80" y="85"/>
                </a:cubicBezTo>
                <a:cubicBezTo>
                  <a:pt x="72" y="85"/>
                  <a:pt x="72" y="85"/>
                  <a:pt x="72" y="85"/>
                </a:cubicBezTo>
                <a:cubicBezTo>
                  <a:pt x="71" y="59"/>
                  <a:pt x="71" y="59"/>
                  <a:pt x="71" y="59"/>
                </a:cubicBezTo>
                <a:cubicBezTo>
                  <a:pt x="68" y="59"/>
                  <a:pt x="68" y="59"/>
                  <a:pt x="68" y="59"/>
                </a:cubicBezTo>
                <a:cubicBezTo>
                  <a:pt x="66" y="85"/>
                  <a:pt x="66" y="85"/>
                  <a:pt x="66" y="85"/>
                </a:cubicBezTo>
                <a:cubicBezTo>
                  <a:pt x="59" y="85"/>
                  <a:pt x="59" y="85"/>
                  <a:pt x="59" y="85"/>
                </a:cubicBezTo>
                <a:cubicBezTo>
                  <a:pt x="60" y="55"/>
                  <a:pt x="60" y="55"/>
                  <a:pt x="60" y="55"/>
                </a:cubicBezTo>
                <a:cubicBezTo>
                  <a:pt x="60" y="53"/>
                  <a:pt x="60" y="53"/>
                  <a:pt x="60" y="53"/>
                </a:cubicBezTo>
                <a:cubicBezTo>
                  <a:pt x="57" y="55"/>
                  <a:pt x="57" y="55"/>
                  <a:pt x="57" y="55"/>
                </a:cubicBezTo>
                <a:cubicBezTo>
                  <a:pt x="58" y="92"/>
                  <a:pt x="58" y="92"/>
                  <a:pt x="58" y="92"/>
                </a:cubicBezTo>
                <a:cubicBezTo>
                  <a:pt x="49" y="92"/>
                  <a:pt x="49" y="92"/>
                  <a:pt x="49" y="92"/>
                </a:cubicBezTo>
                <a:cubicBezTo>
                  <a:pt x="47" y="61"/>
                  <a:pt x="47" y="61"/>
                  <a:pt x="47" y="61"/>
                </a:cubicBezTo>
                <a:cubicBezTo>
                  <a:pt x="43" y="61"/>
                  <a:pt x="43" y="61"/>
                  <a:pt x="43" y="61"/>
                </a:cubicBezTo>
                <a:cubicBezTo>
                  <a:pt x="42" y="92"/>
                  <a:pt x="42" y="92"/>
                  <a:pt x="42" y="92"/>
                </a:cubicBezTo>
                <a:cubicBezTo>
                  <a:pt x="32" y="92"/>
                  <a:pt x="32" y="92"/>
                  <a:pt x="32" y="92"/>
                </a:cubicBezTo>
                <a:cubicBezTo>
                  <a:pt x="34" y="55"/>
                  <a:pt x="34" y="55"/>
                  <a:pt x="34" y="55"/>
                </a:cubicBezTo>
                <a:cubicBezTo>
                  <a:pt x="30" y="52"/>
                  <a:pt x="30" y="52"/>
                  <a:pt x="30" y="52"/>
                </a:cubicBezTo>
                <a:close/>
                <a:moveTo>
                  <a:pt x="21" y="10"/>
                </a:moveTo>
                <a:cubicBezTo>
                  <a:pt x="16" y="10"/>
                  <a:pt x="13" y="14"/>
                  <a:pt x="13" y="18"/>
                </a:cubicBezTo>
                <a:cubicBezTo>
                  <a:pt x="13" y="23"/>
                  <a:pt x="16" y="27"/>
                  <a:pt x="21" y="27"/>
                </a:cubicBezTo>
                <a:cubicBezTo>
                  <a:pt x="25" y="27"/>
                  <a:pt x="29" y="23"/>
                  <a:pt x="29" y="18"/>
                </a:cubicBezTo>
                <a:cubicBezTo>
                  <a:pt x="29" y="14"/>
                  <a:pt x="25" y="10"/>
                  <a:pt x="21" y="1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590556" y="2936787"/>
            <a:ext cx="5364583"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这些改变可能影响孕妇的营养吸收、代谢和免疫功能，进而对胎儿的生长发育产生影响。</a:t>
            </a:r>
            <a:endParaRPr lang="en-US" sz="1100"/>
          </a:p>
        </p:txBody>
      </p:sp>
      <p:sp>
        <p:nvSpPr>
          <p:cNvPr id="11" name="AutoShape 11"/>
          <p:cNvSpPr/>
          <p:nvPr/>
        </p:nvSpPr>
        <p:spPr>
          <a:xfrm>
            <a:off x="5590556" y="4059741"/>
            <a:ext cx="5364583"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乳母在哺乳期间，乳汁中的微生物群落对婴儿的肠道微生物定植和免疫系统发育具有重要作用。</a:t>
            </a:r>
            <a:endParaRPr lang="en-US" sz="1100"/>
          </a:p>
        </p:txBody>
      </p:sp>
      <p:sp>
        <p:nvSpPr>
          <p:cNvPr id="12" name="AutoShape 12"/>
          <p:cNvSpPr/>
          <p:nvPr/>
        </p:nvSpPr>
        <p:spPr>
          <a:xfrm>
            <a:off x="5590556" y="5182247"/>
            <a:ext cx="5364583"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因此，关注孕妇与乳母的微生物群落状态，对于保障母婴健康具有重要意义。</a:t>
            </a:r>
            <a:endParaRPr lang="en-US" sz="1100"/>
          </a:p>
        </p:txBody>
      </p:sp>
      <p:sp>
        <p:nvSpPr>
          <p:cNvPr id="13" name="AutoShape 13"/>
          <p:cNvSpPr/>
          <p:nvPr/>
        </p:nvSpPr>
        <p:spPr>
          <a:xfrm>
            <a:off x="5590556" y="1803301"/>
            <a:ext cx="5364583"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孕妇在怀孕期间，由于激素水平的变化和免疫系统的调整，肠道微生物群落也会发生相应改变。</a:t>
            </a:r>
            <a:endParaRPr lang="en-US" sz="1100"/>
          </a:p>
        </p:txBody>
      </p:sp>
      <p:sp>
        <p:nvSpPr>
          <p:cNvPr id="14" name="AutoShape 14"/>
          <p:cNvSpPr/>
          <p:nvPr/>
        </p:nvSpPr>
        <p:spPr>
          <a:xfrm>
            <a:off x="2642414" y="2923559"/>
            <a:ext cx="2708226" cy="646984"/>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rgbClr val="FFFFFF">
                    <a:alpha val="100000"/>
                  </a:srgbClr>
                </a:solidFill>
                <a:latin typeface="Microsoft Yahei"/>
                <a:ea typeface="Microsoft Yahei"/>
                <a:cs typeface="Microsoft Yahei"/>
              </a:rPr>
              <a:t>02</a:t>
            </a:r>
            <a:endParaRPr lang="en-US" sz="1100"/>
          </a:p>
        </p:txBody>
      </p:sp>
      <p:sp>
        <p:nvSpPr>
          <p:cNvPr id="15" name="AutoShape 15"/>
          <p:cNvSpPr/>
          <p:nvPr/>
        </p:nvSpPr>
        <p:spPr>
          <a:xfrm>
            <a:off x="2642414" y="4055207"/>
            <a:ext cx="2708226" cy="646984"/>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rgbClr val="FFFFFF">
                    <a:alpha val="100000"/>
                  </a:srgbClr>
                </a:solidFill>
                <a:latin typeface="Microsoft Yahei"/>
                <a:ea typeface="Microsoft Yahei"/>
                <a:cs typeface="Microsoft Yahei"/>
              </a:rPr>
              <a:t>03</a:t>
            </a:r>
            <a:endParaRPr lang="en-US" sz="1100"/>
          </a:p>
        </p:txBody>
      </p:sp>
      <p:sp>
        <p:nvSpPr>
          <p:cNvPr id="16" name="AutoShape 16"/>
          <p:cNvSpPr/>
          <p:nvPr/>
        </p:nvSpPr>
        <p:spPr>
          <a:xfrm>
            <a:off x="2642414" y="5177711"/>
            <a:ext cx="2708226" cy="646984"/>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rgbClr val="FFFFFF">
                    <a:alpha val="100000"/>
                  </a:srgbClr>
                </a:solidFill>
                <a:latin typeface="Microsoft Yahei"/>
                <a:ea typeface="Microsoft Yahei"/>
                <a:cs typeface="Microsoft Yahei"/>
              </a:rPr>
              <a:t>04</a:t>
            </a:r>
            <a:endParaRPr lang="en-US" sz="1100"/>
          </a:p>
        </p:txBody>
      </p:sp>
      <p:sp>
        <p:nvSpPr>
          <p:cNvPr id="17" name="Freeform 17"/>
          <p:cNvSpPr/>
          <p:nvPr/>
        </p:nvSpPr>
        <p:spPr>
          <a:xfrm>
            <a:off x="1810403" y="2932252"/>
            <a:ext cx="568288" cy="568288"/>
          </a:xfrm>
          <a:custGeom>
            <a:rect l="l" t="t" r="r" b="b"/>
            <a:pathLst>
              <a:path w="304800" h="304800">
                <a:moveTo>
                  <a:pt x="247650" y="38100"/>
                </a:moveTo>
                <a:lnTo>
                  <a:pt x="247650" y="57598"/>
                </a:lnTo>
                <a:cubicBezTo>
                  <a:pt x="247650" y="78657"/>
                  <a:pt x="230610" y="95698"/>
                  <a:pt x="209550" y="95698"/>
                </a:cubicBezTo>
                <a:cubicBezTo>
                  <a:pt x="188490" y="95698"/>
                  <a:pt x="171450" y="78657"/>
                  <a:pt x="171450" y="57598"/>
                </a:cubicBezTo>
                <a:lnTo>
                  <a:pt x="171450" y="38100"/>
                </a:lnTo>
                <a:lnTo>
                  <a:pt x="133350" y="38100"/>
                </a:lnTo>
                <a:lnTo>
                  <a:pt x="133350" y="57598"/>
                </a:lnTo>
                <a:cubicBezTo>
                  <a:pt x="133350" y="78657"/>
                  <a:pt x="116310" y="95698"/>
                  <a:pt x="95250" y="95698"/>
                </a:cubicBezTo>
                <a:cubicBezTo>
                  <a:pt x="74190" y="95698"/>
                  <a:pt x="57150" y="78657"/>
                  <a:pt x="57150" y="57598"/>
                </a:cubicBezTo>
                <a:lnTo>
                  <a:pt x="57150" y="38100"/>
                </a:lnTo>
                <a:lnTo>
                  <a:pt x="0" y="38100"/>
                </a:lnTo>
                <a:lnTo>
                  <a:pt x="0" y="304800"/>
                </a:lnTo>
                <a:lnTo>
                  <a:pt x="304800" y="304800"/>
                </a:lnTo>
                <a:lnTo>
                  <a:pt x="304800" y="38100"/>
                </a:lnTo>
                <a:lnTo>
                  <a:pt x="247650" y="38100"/>
                </a:lnTo>
                <a:close/>
                <a:moveTo>
                  <a:pt x="95250" y="266700"/>
                </a:moveTo>
                <a:lnTo>
                  <a:pt x="57150" y="266700"/>
                </a:lnTo>
                <a:lnTo>
                  <a:pt x="57150" y="228600"/>
                </a:lnTo>
                <a:lnTo>
                  <a:pt x="95250" y="228600"/>
                </a:lnTo>
                <a:lnTo>
                  <a:pt x="95250" y="266700"/>
                </a:lnTo>
                <a:close/>
                <a:moveTo>
                  <a:pt x="95250" y="190500"/>
                </a:moveTo>
                <a:lnTo>
                  <a:pt x="57150" y="190500"/>
                </a:lnTo>
                <a:lnTo>
                  <a:pt x="57150" y="152400"/>
                </a:lnTo>
                <a:lnTo>
                  <a:pt x="95250" y="152400"/>
                </a:lnTo>
                <a:lnTo>
                  <a:pt x="95250" y="190500"/>
                </a:lnTo>
                <a:close/>
                <a:moveTo>
                  <a:pt x="171450" y="266700"/>
                </a:moveTo>
                <a:lnTo>
                  <a:pt x="133350" y="266700"/>
                </a:lnTo>
                <a:lnTo>
                  <a:pt x="133350" y="228600"/>
                </a:lnTo>
                <a:lnTo>
                  <a:pt x="171450" y="228600"/>
                </a:lnTo>
                <a:lnTo>
                  <a:pt x="171450" y="266700"/>
                </a:lnTo>
                <a:close/>
                <a:moveTo>
                  <a:pt x="171450" y="190500"/>
                </a:moveTo>
                <a:lnTo>
                  <a:pt x="133350" y="190500"/>
                </a:lnTo>
                <a:lnTo>
                  <a:pt x="133350" y="152400"/>
                </a:lnTo>
                <a:lnTo>
                  <a:pt x="171450" y="152400"/>
                </a:lnTo>
                <a:lnTo>
                  <a:pt x="171450" y="190500"/>
                </a:lnTo>
                <a:close/>
                <a:moveTo>
                  <a:pt x="209550" y="266700"/>
                </a:moveTo>
                <a:lnTo>
                  <a:pt x="209550" y="228600"/>
                </a:lnTo>
                <a:lnTo>
                  <a:pt x="247650" y="228600"/>
                </a:lnTo>
                <a:lnTo>
                  <a:pt x="209550" y="266700"/>
                </a:lnTo>
                <a:close/>
                <a:moveTo>
                  <a:pt x="247650" y="190500"/>
                </a:moveTo>
                <a:lnTo>
                  <a:pt x="209550" y="190500"/>
                </a:lnTo>
                <a:lnTo>
                  <a:pt x="209550" y="152400"/>
                </a:lnTo>
                <a:lnTo>
                  <a:pt x="247650" y="152400"/>
                </a:lnTo>
                <a:lnTo>
                  <a:pt x="247650" y="190500"/>
                </a:lnTo>
                <a:close/>
                <a:moveTo>
                  <a:pt x="76200" y="57150"/>
                </a:moveTo>
                <a:lnTo>
                  <a:pt x="76200" y="19050"/>
                </a:lnTo>
                <a:cubicBezTo>
                  <a:pt x="76200" y="8525"/>
                  <a:pt x="84725" y="0"/>
                  <a:pt x="95250" y="0"/>
                </a:cubicBezTo>
                <a:cubicBezTo>
                  <a:pt x="105775" y="0"/>
                  <a:pt x="114300" y="8525"/>
                  <a:pt x="114300" y="19050"/>
                </a:cubicBezTo>
                <a:lnTo>
                  <a:pt x="114300" y="57150"/>
                </a:lnTo>
                <a:cubicBezTo>
                  <a:pt x="114300" y="67675"/>
                  <a:pt x="105775" y="76200"/>
                  <a:pt x="95250" y="76200"/>
                </a:cubicBezTo>
                <a:cubicBezTo>
                  <a:pt x="84725" y="76200"/>
                  <a:pt x="76200" y="67675"/>
                  <a:pt x="76200" y="57150"/>
                </a:cubicBezTo>
                <a:close/>
                <a:moveTo>
                  <a:pt x="190500" y="57150"/>
                </a:moveTo>
                <a:lnTo>
                  <a:pt x="190500" y="19050"/>
                </a:lnTo>
                <a:cubicBezTo>
                  <a:pt x="190500" y="8525"/>
                  <a:pt x="199025" y="0"/>
                  <a:pt x="209550" y="0"/>
                </a:cubicBezTo>
                <a:cubicBezTo>
                  <a:pt x="220075" y="0"/>
                  <a:pt x="228600" y="8525"/>
                  <a:pt x="228600" y="19050"/>
                </a:cubicBezTo>
                <a:lnTo>
                  <a:pt x="228600" y="57150"/>
                </a:lnTo>
                <a:cubicBezTo>
                  <a:pt x="228600" y="67675"/>
                  <a:pt x="220075" y="76200"/>
                  <a:pt x="209550" y="76200"/>
                </a:cubicBezTo>
                <a:cubicBezTo>
                  <a:pt x="199025" y="76200"/>
                  <a:pt x="190500" y="67675"/>
                  <a:pt x="190500" y="5715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孕妇与乳母特殊生理状态</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孕妇微生物群落变化及影响因素</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75" r="166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关键微生物种类的变化</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在孕期，一些关键微生物种类的数量或比例会发生变化，这些变化可能对孕妇和胎儿的健康产生影响。</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孕期微生物群落的动态变化</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在怀孕期间，孕妇的微生物群落会经历一系列动态变化，包括种类和数量的增减。</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不同孕期阶段的微生物特征</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孕早期、孕中期和孕晚期的微生物群落具有不同的特征，这些特征与孕妇的生理状态和胎儿的发育密切相关。</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孕期微生物群落演变规律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饮食习惯</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孕妇的饮食习惯是影响微生物群落的重要因素之一。不同食物中的营养成分和膳食纤维等会影响微生物的种类和数量。</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生活方式</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孕妇的生活方式，如运动、睡眠、压力等也会影响微生物群落。良好的生活方式有助于维持微生物群落的平衡。</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环境因素</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环境因素，如居住环境、气候条件、接触微生物的机会等也会对孕妇的微生物群落产生影响。</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影响因素分析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4992" r="4992"/>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研究发现，孕期微生物群落的失衡与妊娠并发症（如妊娠期糖尿病、妊娠期高血压等）的发生有一定关联。</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孕期微生物群落与妊娠并发症</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孕妇的微生物群落对胎儿的健康也有影响。一些研究表明，孕期微生物群落失衡可能增加胎儿早产、低体重等风险。</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孕期微生物群落与胎儿健康</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孕妇的微生物群落对产后恢复也有一定影响。平衡的微生物群落有助于促进产后恢复，减少感染等并发症的发生。</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孕期微生物群落与产后恢复</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与健康状况关联性研究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乳母微生物群落对婴幼儿影响</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微生物传递途径</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乳汁中的微生物主要通过乳腺管道进入乳汁，进而传递给婴幼儿。</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微生物对婴幼儿的作用</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乳汁中的微生物可以促进婴幼儿的消化吸收、免疫调节等生理功能，对婴幼儿的生长发育具有积极作用。</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乳汁中的微生物种类与数量</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乳汁中包含了多种微生物，如细菌、真菌等，这些微生物对婴幼儿的健康与成长具有重要影响。</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t="15139" b="15139"/>
          <a:stretch>
            <a:fillRect/>
          </a:stretch>
        </p:blipFill>
        <p:spPr>
          <a:xfrm>
            <a:off x="641457" y="1883900"/>
            <a:ext cx="3722789"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乳汁中微生物传递及作用机制</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婴幼儿肠道菌群建立与发展</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肠道菌群可以促进婴幼儿的消化吸收、免疫调节等生理功能，对婴幼儿的健康具有重要影响。</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肠道菌群对婴幼儿健康的影响</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婴幼儿出生后，肠道内逐渐建立起独特的肠道菌群，这些菌群对婴幼儿的健康至关重要。</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肠道菌群的建立</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乳母的微生物群落可以通过乳汁传递给婴幼儿，进而影响婴幼儿肠道菌群的建立与发展。</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乳母微生物群落对婴幼儿肠道菌群的影响</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https://d.book118.com/606114132042010045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2024-09-13T22:47:55.870</cp:lastPrinted>
  <dcterms:created xsi:type="dcterms:W3CDTF">2024-09-13T14:47:55Z</dcterms:created>
  <dcterms:modified xsi:type="dcterms:W3CDTF">2024-09-13T14:47:58Z</dcterms:modified>
</cp:coreProperties>
</file>